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sldIdLst>
    <p:sldId id="256" r:id="rId2"/>
    <p:sldId id="275" r:id="rId3"/>
    <p:sldId id="257" r:id="rId4"/>
    <p:sldId id="280" r:id="rId5"/>
    <p:sldId id="258" r:id="rId6"/>
    <p:sldId id="281" r:id="rId7"/>
    <p:sldId id="259" r:id="rId8"/>
    <p:sldId id="291" r:id="rId9"/>
    <p:sldId id="293" r:id="rId10"/>
    <p:sldId id="292" r:id="rId11"/>
    <p:sldId id="282" r:id="rId12"/>
    <p:sldId id="268" r:id="rId13"/>
    <p:sldId id="260" r:id="rId14"/>
    <p:sldId id="264" r:id="rId15"/>
    <p:sldId id="271" r:id="rId16"/>
    <p:sldId id="267" r:id="rId17"/>
    <p:sldId id="287" r:id="rId18"/>
    <p:sldId id="265" r:id="rId19"/>
    <p:sldId id="294" r:id="rId20"/>
    <p:sldId id="274" r:id="rId21"/>
    <p:sldId id="283" r:id="rId22"/>
    <p:sldId id="272" r:id="rId23"/>
    <p:sldId id="288" r:id="rId24"/>
    <p:sldId id="284" r:id="rId25"/>
    <p:sldId id="289" r:id="rId26"/>
    <p:sldId id="290" r:id="rId27"/>
    <p:sldId id="269" r:id="rId28"/>
    <p:sldId id="266" r:id="rId29"/>
    <p:sldId id="285" r:id="rId30"/>
    <p:sldId id="286" r:id="rId31"/>
    <p:sldId id="276" r:id="rId32"/>
    <p:sldId id="277" r:id="rId33"/>
    <p:sldId id="278" r:id="rId34"/>
    <p:sldId id="262"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64" autoAdjust="0"/>
  </p:normalViewPr>
  <p:slideViewPr>
    <p:cSldViewPr>
      <p:cViewPr varScale="1">
        <p:scale>
          <a:sx n="104" d="100"/>
          <a:sy n="104" d="100"/>
        </p:scale>
        <p:origin x="121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573E6-B355-49EC-8F9F-E1DDF236F331}" type="datetimeFigureOut">
              <a:rPr lang="en-US" smtClean="0"/>
              <a:t>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A26CC-A963-4611-A4A0-1A3CB4391D9C}" type="slidenum">
              <a:rPr lang="en-US" smtClean="0"/>
              <a:t>‹#›</a:t>
            </a:fld>
            <a:endParaRPr lang="en-US"/>
          </a:p>
        </p:txBody>
      </p:sp>
    </p:spTree>
    <p:extLst>
      <p:ext uri="{BB962C8B-B14F-4D97-AF65-F5344CB8AC3E}">
        <p14:creationId xmlns:p14="http://schemas.microsoft.com/office/powerpoint/2010/main" val="2637279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A26CC-A963-4611-A4A0-1A3CB4391D9C}" type="slidenum">
              <a:rPr lang="en-US" smtClean="0"/>
              <a:t>14</a:t>
            </a:fld>
            <a:endParaRPr lang="en-US"/>
          </a:p>
        </p:txBody>
      </p:sp>
    </p:spTree>
    <p:extLst>
      <p:ext uri="{BB962C8B-B14F-4D97-AF65-F5344CB8AC3E}">
        <p14:creationId xmlns:p14="http://schemas.microsoft.com/office/powerpoint/2010/main" val="400083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2F0689-25B4-46BD-A93D-9165DBF89711}"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279524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F0689-25B4-46BD-A93D-9165DBF89711}"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58924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F0689-25B4-46BD-A93D-9165DBF89711}"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89285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F0689-25B4-46BD-A93D-9165DBF89711}"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394340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F0689-25B4-46BD-A93D-9165DBF89711}"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412301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2F0689-25B4-46BD-A93D-9165DBF89711}"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107580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2F0689-25B4-46BD-A93D-9165DBF89711}"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208310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2F0689-25B4-46BD-A93D-9165DBF89711}"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318388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F0689-25B4-46BD-A93D-9165DBF89711}"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169129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F0689-25B4-46BD-A93D-9165DBF89711}"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239982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F0689-25B4-46BD-A93D-9165DBF89711}"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49565-DBB1-45E8-9C3A-7E7340FFCA66}" type="slidenum">
              <a:rPr lang="en-US" smtClean="0"/>
              <a:t>‹#›</a:t>
            </a:fld>
            <a:endParaRPr lang="en-US"/>
          </a:p>
        </p:txBody>
      </p:sp>
    </p:spTree>
    <p:extLst>
      <p:ext uri="{BB962C8B-B14F-4D97-AF65-F5344CB8AC3E}">
        <p14:creationId xmlns:p14="http://schemas.microsoft.com/office/powerpoint/2010/main" val="281615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F0689-25B4-46BD-A93D-9165DBF89711}" type="datetimeFigureOut">
              <a:rPr lang="en-US" smtClean="0"/>
              <a:t>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49565-DBB1-45E8-9C3A-7E7340FFCA66}" type="slidenum">
              <a:rPr lang="en-US" smtClean="0"/>
              <a:t>‹#›</a:t>
            </a:fld>
            <a:endParaRPr lang="en-US"/>
          </a:p>
        </p:txBody>
      </p:sp>
    </p:spTree>
    <p:extLst>
      <p:ext uri="{BB962C8B-B14F-4D97-AF65-F5344CB8AC3E}">
        <p14:creationId xmlns:p14="http://schemas.microsoft.com/office/powerpoint/2010/main" val="33193311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5.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maps.googleapis.com/maps/api/place/nearbysearch/json" TargetMode="External"/><Relationship Id="rId2" Type="http://schemas.openxmlformats.org/officeDocument/2006/relationships/hyperlink" Target="https://www.kaggle.com/NUFORC/ufo-sightings" TargetMode="External"/><Relationship Id="rId1" Type="http://schemas.openxmlformats.org/officeDocument/2006/relationships/slideLayout" Target="../slideLayouts/slideLayout5.xml"/><Relationship Id="rId4" Type="http://schemas.openxmlformats.org/officeDocument/2006/relationships/hyperlink" Target="https://public.opendatasoft.com/explore/dataset/military-bases/tabl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aps.googleapis.com/maps/api/place/nearbysearch/json" TargetMode="External"/><Relationship Id="rId2" Type="http://schemas.openxmlformats.org/officeDocument/2006/relationships/hyperlink" Target="https://www.kaggle.com/NUFORC/ufo-sighting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4800600" y="2941594"/>
            <a:ext cx="3657600" cy="1829761"/>
          </a:xfrm>
        </p:spPr>
        <p:txBody>
          <a:bodyPr/>
          <a:lstStyle/>
          <a:p>
            <a:pPr algn="l"/>
            <a:r>
              <a:rPr lang="en-US" dirty="0">
                <a:solidFill>
                  <a:srgbClr val="CC9900"/>
                </a:solidFill>
              </a:rPr>
              <a:t>UFO Sightings</a:t>
            </a:r>
          </a:p>
        </p:txBody>
      </p:sp>
      <p:sp>
        <p:nvSpPr>
          <p:cNvPr id="3" name="Subtitle 2"/>
          <p:cNvSpPr>
            <a:spLocks noGrp="1"/>
          </p:cNvSpPr>
          <p:nvPr>
            <p:ph type="subTitle" idx="1"/>
          </p:nvPr>
        </p:nvSpPr>
        <p:spPr>
          <a:xfrm>
            <a:off x="4800600" y="4800600"/>
            <a:ext cx="3657600" cy="1199704"/>
          </a:xfrm>
        </p:spPr>
        <p:txBody>
          <a:bodyPr>
            <a:normAutofit fontScale="47500" lnSpcReduction="20000"/>
          </a:bodyPr>
          <a:lstStyle/>
          <a:p>
            <a:pPr algn="l"/>
            <a:r>
              <a:rPr lang="en-US" dirty="0">
                <a:solidFill>
                  <a:srgbClr val="CC9900"/>
                </a:solidFill>
              </a:rPr>
              <a:t>Cory Opie</a:t>
            </a:r>
          </a:p>
          <a:p>
            <a:pPr algn="l"/>
            <a:r>
              <a:rPr lang="en-US" dirty="0">
                <a:solidFill>
                  <a:srgbClr val="CC9900"/>
                </a:solidFill>
              </a:rPr>
              <a:t>Jessica Covey</a:t>
            </a:r>
          </a:p>
          <a:p>
            <a:pPr algn="l"/>
            <a:r>
              <a:rPr lang="en-US" dirty="0">
                <a:solidFill>
                  <a:srgbClr val="CC9900"/>
                </a:solidFill>
              </a:rPr>
              <a:t>James </a:t>
            </a:r>
            <a:r>
              <a:rPr lang="en-US" dirty="0" err="1">
                <a:solidFill>
                  <a:srgbClr val="CC9900"/>
                </a:solidFill>
              </a:rPr>
              <a:t>Tabinski</a:t>
            </a:r>
            <a:endParaRPr lang="en-US" dirty="0">
              <a:solidFill>
                <a:srgbClr val="CC9900"/>
              </a:solidFill>
            </a:endParaRPr>
          </a:p>
          <a:p>
            <a:pPr algn="l"/>
            <a:r>
              <a:rPr lang="en-US" dirty="0">
                <a:solidFill>
                  <a:srgbClr val="CC9900"/>
                </a:solidFill>
              </a:rPr>
              <a:t>Kendrick Walker</a:t>
            </a:r>
          </a:p>
          <a:p>
            <a:pPr algn="l"/>
            <a:r>
              <a:rPr lang="en-US" dirty="0">
                <a:solidFill>
                  <a:srgbClr val="CC9900"/>
                </a:solidFill>
              </a:rPr>
              <a:t>Youssef </a:t>
            </a:r>
            <a:r>
              <a:rPr lang="en-US" dirty="0" err="1">
                <a:solidFill>
                  <a:srgbClr val="CC9900"/>
                </a:solidFill>
              </a:rPr>
              <a:t>Boulfrakh</a:t>
            </a:r>
            <a:endParaRPr lang="en-US" dirty="0">
              <a:solidFill>
                <a:srgbClr val="CC9900"/>
              </a:solidFill>
            </a:endParaRPr>
          </a:p>
        </p:txBody>
      </p:sp>
    </p:spTree>
    <p:extLst>
      <p:ext uri="{BB962C8B-B14F-4D97-AF65-F5344CB8AC3E}">
        <p14:creationId xmlns:p14="http://schemas.microsoft.com/office/powerpoint/2010/main" val="145825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lstStyle/>
          <a:p>
            <a:r>
              <a:rPr lang="en-US" dirty="0" err="1"/>
              <a:t>Jupyter</a:t>
            </a:r>
            <a:r>
              <a:rPr lang="en-US" dirty="0"/>
              <a:t> Notebook – Clean Up</a:t>
            </a:r>
          </a:p>
        </p:txBody>
      </p:sp>
      <p:pic>
        <p:nvPicPr>
          <p:cNvPr id="6" name="Content Placeholder 5" descr="Table&#10;&#10;Description automatically generated">
            <a:extLst>
              <a:ext uri="{FF2B5EF4-FFF2-40B4-BE49-F238E27FC236}">
                <a16:creationId xmlns:a16="http://schemas.microsoft.com/office/drawing/2014/main" id="{B4D8BE9D-B0AA-42B3-A369-A313A42E5B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600200"/>
            <a:ext cx="9207401" cy="4800600"/>
          </a:xfrm>
        </p:spPr>
      </p:pic>
    </p:spTree>
    <p:extLst>
      <p:ext uri="{BB962C8B-B14F-4D97-AF65-F5344CB8AC3E}">
        <p14:creationId xmlns:p14="http://schemas.microsoft.com/office/powerpoint/2010/main" val="242350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4B30-20E0-4B3B-B28B-B3D8578C08A2}"/>
              </a:ext>
            </a:extLst>
          </p:cNvPr>
          <p:cNvSpPr>
            <a:spLocks noGrp="1"/>
          </p:cNvSpPr>
          <p:nvPr>
            <p:ph type="title"/>
          </p:nvPr>
        </p:nvSpPr>
        <p:spPr/>
        <p:txBody>
          <a:bodyPr/>
          <a:lstStyle/>
          <a:p>
            <a:r>
              <a:rPr lang="en-US" dirty="0"/>
              <a:t>Data Analysis - UFO Sightings</a:t>
            </a:r>
          </a:p>
        </p:txBody>
      </p:sp>
      <p:sp>
        <p:nvSpPr>
          <p:cNvPr id="5" name="Text Placeholder 4">
            <a:extLst>
              <a:ext uri="{FF2B5EF4-FFF2-40B4-BE49-F238E27FC236}">
                <a16:creationId xmlns:a16="http://schemas.microsoft.com/office/drawing/2014/main" id="{EC1FD661-729C-4DDB-8C24-CE3CBD49AB47}"/>
              </a:ext>
            </a:extLst>
          </p:cNvPr>
          <p:cNvSpPr>
            <a:spLocks noGrp="1"/>
          </p:cNvSpPr>
          <p:nvPr>
            <p:ph type="body" sz="quarter" idx="3"/>
          </p:nvPr>
        </p:nvSpPr>
        <p:spPr/>
        <p:txBody>
          <a:bodyPr/>
          <a:lstStyle/>
          <a:p>
            <a:r>
              <a:rPr lang="en-US" dirty="0"/>
              <a:t>Data Analysis</a:t>
            </a:r>
          </a:p>
        </p:txBody>
      </p:sp>
      <p:sp>
        <p:nvSpPr>
          <p:cNvPr id="6" name="Content Placeholder 5">
            <a:extLst>
              <a:ext uri="{FF2B5EF4-FFF2-40B4-BE49-F238E27FC236}">
                <a16:creationId xmlns:a16="http://schemas.microsoft.com/office/drawing/2014/main" id="{62B8E23F-58E1-4AEE-9564-C6601D34D9A2}"/>
              </a:ext>
            </a:extLst>
          </p:cNvPr>
          <p:cNvSpPr>
            <a:spLocks noGrp="1"/>
          </p:cNvSpPr>
          <p:nvPr>
            <p:ph sz="quarter" idx="4"/>
          </p:nvPr>
        </p:nvSpPr>
        <p:spPr/>
        <p:txBody>
          <a:bodyPr/>
          <a:lstStyle/>
          <a:p>
            <a:r>
              <a:rPr lang="en-US" dirty="0"/>
              <a:t>State</a:t>
            </a:r>
          </a:p>
          <a:p>
            <a:r>
              <a:rPr lang="en-US" dirty="0"/>
              <a:t>Years</a:t>
            </a:r>
          </a:p>
          <a:p>
            <a:r>
              <a:rPr lang="en-US" dirty="0"/>
              <a:t>Months</a:t>
            </a:r>
          </a:p>
          <a:p>
            <a:r>
              <a:rPr lang="en-US" dirty="0"/>
              <a:t>Top City in Top Year</a:t>
            </a:r>
          </a:p>
          <a:p>
            <a:r>
              <a:rPr lang="en-US" dirty="0"/>
              <a:t>Shapes and Duration</a:t>
            </a:r>
          </a:p>
          <a:p>
            <a:r>
              <a:rPr lang="en-US" dirty="0"/>
              <a:t>Shapes</a:t>
            </a:r>
          </a:p>
          <a:p>
            <a:r>
              <a:rPr lang="en-US" dirty="0"/>
              <a:t>Shapes by State</a:t>
            </a:r>
          </a:p>
          <a:p>
            <a:endParaRPr lang="en-US" dirty="0"/>
          </a:p>
          <a:p>
            <a:endParaRPr lang="en-US" dirty="0"/>
          </a:p>
        </p:txBody>
      </p:sp>
      <p:pic>
        <p:nvPicPr>
          <p:cNvPr id="12" name="Picture 11" descr="A picture containing blue, dark, bright, night&#10;&#10;Description automatically generated">
            <a:extLst>
              <a:ext uri="{FF2B5EF4-FFF2-40B4-BE49-F238E27FC236}">
                <a16:creationId xmlns:a16="http://schemas.microsoft.com/office/drawing/2014/main" id="{6FE3AFE3-239E-4ECA-B7E5-C17D5B3C4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 y="1630107"/>
            <a:ext cx="4066844" cy="2773362"/>
          </a:xfrm>
          <a:prstGeom prst="rect">
            <a:avLst/>
          </a:prstGeom>
        </p:spPr>
      </p:pic>
      <p:pic>
        <p:nvPicPr>
          <p:cNvPr id="14" name="Picture 13" descr="A picture containing tree, green, dark, night sky&#10;&#10;Description automatically generated">
            <a:extLst>
              <a:ext uri="{FF2B5EF4-FFF2-40B4-BE49-F238E27FC236}">
                <a16:creationId xmlns:a16="http://schemas.microsoft.com/office/drawing/2014/main" id="{3BAD1B77-B2D4-42A3-A033-93A67E021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615939"/>
            <a:ext cx="4041776" cy="2260534"/>
          </a:xfrm>
          <a:prstGeom prst="rect">
            <a:avLst/>
          </a:prstGeom>
        </p:spPr>
      </p:pic>
    </p:spTree>
    <p:extLst>
      <p:ext uri="{BB962C8B-B14F-4D97-AF65-F5344CB8AC3E}">
        <p14:creationId xmlns:p14="http://schemas.microsoft.com/office/powerpoint/2010/main" val="358778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93A2-B9E3-41A9-BC3F-0F01FF6FAF02}"/>
              </a:ext>
            </a:extLst>
          </p:cNvPr>
          <p:cNvSpPr>
            <a:spLocks noGrp="1"/>
          </p:cNvSpPr>
          <p:nvPr>
            <p:ph type="title"/>
          </p:nvPr>
        </p:nvSpPr>
        <p:spPr/>
        <p:txBody>
          <a:bodyPr/>
          <a:lstStyle/>
          <a:p>
            <a:r>
              <a:rPr lang="en-US" dirty="0"/>
              <a:t>UFO Sightings by State</a:t>
            </a:r>
          </a:p>
        </p:txBody>
      </p:sp>
      <p:pic>
        <p:nvPicPr>
          <p:cNvPr id="6" name="Picture 5" descr="Chart&#10;&#10;Description automatically generated with low confidence">
            <a:extLst>
              <a:ext uri="{FF2B5EF4-FFF2-40B4-BE49-F238E27FC236}">
                <a16:creationId xmlns:a16="http://schemas.microsoft.com/office/drawing/2014/main" id="{25259A40-8874-4469-AE98-F8A1F8D22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78" y="1600200"/>
            <a:ext cx="8711243" cy="2799714"/>
          </a:xfrm>
          <a:prstGeom prst="rect">
            <a:avLst/>
          </a:prstGeom>
        </p:spPr>
      </p:pic>
      <p:sp>
        <p:nvSpPr>
          <p:cNvPr id="7" name="TextBox 6">
            <a:extLst>
              <a:ext uri="{FF2B5EF4-FFF2-40B4-BE49-F238E27FC236}">
                <a16:creationId xmlns:a16="http://schemas.microsoft.com/office/drawing/2014/main" id="{42022C04-6447-468D-A379-0DF5B5984D97}"/>
              </a:ext>
            </a:extLst>
          </p:cNvPr>
          <p:cNvSpPr txBox="1"/>
          <p:nvPr/>
        </p:nvSpPr>
        <p:spPr>
          <a:xfrm>
            <a:off x="762000" y="4580299"/>
            <a:ext cx="7924800" cy="646331"/>
          </a:xfrm>
          <a:prstGeom prst="rect">
            <a:avLst/>
          </a:prstGeom>
          <a:noFill/>
        </p:spPr>
        <p:txBody>
          <a:bodyPr wrap="square" rtlCol="0">
            <a:spAutoFit/>
          </a:bodyPr>
          <a:lstStyle/>
          <a:p>
            <a:r>
              <a:rPr lang="en-US" dirty="0" err="1"/>
              <a:t>Str.Upper</a:t>
            </a:r>
            <a:r>
              <a:rPr lang="en-US" dirty="0"/>
              <a:t>, Unique, </a:t>
            </a:r>
            <a:r>
              <a:rPr lang="en-US" dirty="0" err="1"/>
              <a:t>Value.Counts</a:t>
            </a:r>
            <a:r>
              <a:rPr lang="en-US" dirty="0"/>
              <a:t>, </a:t>
            </a:r>
            <a:r>
              <a:rPr lang="en-US" dirty="0" err="1"/>
              <a:t>reset.index</a:t>
            </a:r>
            <a:r>
              <a:rPr lang="en-US" dirty="0"/>
              <a:t>, </a:t>
            </a:r>
          </a:p>
          <a:p>
            <a:r>
              <a:rPr lang="en-US" dirty="0"/>
              <a:t>To determine sightings per state for all data</a:t>
            </a:r>
          </a:p>
        </p:txBody>
      </p:sp>
    </p:spTree>
    <p:extLst>
      <p:ext uri="{BB962C8B-B14F-4D97-AF65-F5344CB8AC3E}">
        <p14:creationId xmlns:p14="http://schemas.microsoft.com/office/powerpoint/2010/main" val="47971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UFO Sightings by Year</a:t>
            </a:r>
          </a:p>
        </p:txBody>
      </p:sp>
      <p:pic>
        <p:nvPicPr>
          <p:cNvPr id="10" name="Picture 9" descr="Chart, bar chart, histogram&#10;&#10;Description automatically generated">
            <a:extLst>
              <a:ext uri="{FF2B5EF4-FFF2-40B4-BE49-F238E27FC236}">
                <a16:creationId xmlns:a16="http://schemas.microsoft.com/office/drawing/2014/main" id="{0F93251A-E508-42CB-95F4-7DD989B16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68" y="1066800"/>
            <a:ext cx="8039098" cy="4495799"/>
          </a:xfrm>
          <a:prstGeom prst="rect">
            <a:avLst/>
          </a:prstGeom>
        </p:spPr>
      </p:pic>
      <p:sp>
        <p:nvSpPr>
          <p:cNvPr id="12" name="TextBox 11">
            <a:extLst>
              <a:ext uri="{FF2B5EF4-FFF2-40B4-BE49-F238E27FC236}">
                <a16:creationId xmlns:a16="http://schemas.microsoft.com/office/drawing/2014/main" id="{BDC0E234-3C71-477D-828A-39422EFE2346}"/>
              </a:ext>
            </a:extLst>
          </p:cNvPr>
          <p:cNvSpPr txBox="1"/>
          <p:nvPr/>
        </p:nvSpPr>
        <p:spPr>
          <a:xfrm>
            <a:off x="762000" y="5791200"/>
            <a:ext cx="7924800" cy="646331"/>
          </a:xfrm>
          <a:prstGeom prst="rect">
            <a:avLst/>
          </a:prstGeom>
          <a:noFill/>
        </p:spPr>
        <p:txBody>
          <a:bodyPr wrap="square" rtlCol="0">
            <a:spAutoFit/>
          </a:bodyPr>
          <a:lstStyle/>
          <a:p>
            <a:r>
              <a:rPr lang="en-US" dirty="0" err="1"/>
              <a:t>Str.Upper</a:t>
            </a:r>
            <a:r>
              <a:rPr lang="en-US" dirty="0"/>
              <a:t>, Unique, </a:t>
            </a:r>
            <a:r>
              <a:rPr lang="en-US" dirty="0" err="1"/>
              <a:t>Value.Counts</a:t>
            </a:r>
            <a:r>
              <a:rPr lang="en-US" dirty="0"/>
              <a:t>, </a:t>
            </a:r>
            <a:r>
              <a:rPr lang="en-US" dirty="0" err="1"/>
              <a:t>reset.index</a:t>
            </a:r>
            <a:r>
              <a:rPr lang="en-US" dirty="0"/>
              <a:t>, minimum data points </a:t>
            </a:r>
          </a:p>
          <a:p>
            <a:r>
              <a:rPr lang="en-US" dirty="0"/>
              <a:t>To determine sightings per year for all data</a:t>
            </a:r>
          </a:p>
        </p:txBody>
      </p:sp>
    </p:spTree>
    <p:extLst>
      <p:ext uri="{BB962C8B-B14F-4D97-AF65-F5344CB8AC3E}">
        <p14:creationId xmlns:p14="http://schemas.microsoft.com/office/powerpoint/2010/main" val="417870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UFO Sightings by Month </a:t>
            </a:r>
          </a:p>
        </p:txBody>
      </p:sp>
      <p:pic>
        <p:nvPicPr>
          <p:cNvPr id="6" name="Content Placeholder 5" descr="Chart, bar chart&#10;&#10;Description automatically generated">
            <a:extLst>
              <a:ext uri="{FF2B5EF4-FFF2-40B4-BE49-F238E27FC236}">
                <a16:creationId xmlns:a16="http://schemas.microsoft.com/office/drawing/2014/main" id="{74EF2BB1-5E11-4E46-99A4-09003BCA70D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3264" y="1219200"/>
            <a:ext cx="8483942" cy="4676186"/>
          </a:xfrm>
        </p:spPr>
      </p:pic>
      <p:sp>
        <p:nvSpPr>
          <p:cNvPr id="10" name="TextBox 9">
            <a:extLst>
              <a:ext uri="{FF2B5EF4-FFF2-40B4-BE49-F238E27FC236}">
                <a16:creationId xmlns:a16="http://schemas.microsoft.com/office/drawing/2014/main" id="{9CFACCD6-9CFB-4DEE-8093-7DC61D3D9154}"/>
              </a:ext>
            </a:extLst>
          </p:cNvPr>
          <p:cNvSpPr txBox="1"/>
          <p:nvPr/>
        </p:nvSpPr>
        <p:spPr>
          <a:xfrm>
            <a:off x="838200" y="5915260"/>
            <a:ext cx="7924800" cy="646331"/>
          </a:xfrm>
          <a:prstGeom prst="rect">
            <a:avLst/>
          </a:prstGeom>
          <a:noFill/>
        </p:spPr>
        <p:txBody>
          <a:bodyPr wrap="square" rtlCol="0">
            <a:spAutoFit/>
          </a:bodyPr>
          <a:lstStyle/>
          <a:p>
            <a:r>
              <a:rPr lang="en-US" dirty="0" err="1"/>
              <a:t>Pd.to_datetime</a:t>
            </a:r>
            <a:r>
              <a:rPr lang="en-US" dirty="0"/>
              <a:t> to format from month number to actual month name</a:t>
            </a:r>
          </a:p>
          <a:p>
            <a:r>
              <a:rPr lang="en-US" dirty="0"/>
              <a:t>To determine sightings per month for all data (time of year)</a:t>
            </a:r>
          </a:p>
        </p:txBody>
      </p:sp>
    </p:spTree>
    <p:extLst>
      <p:ext uri="{BB962C8B-B14F-4D97-AF65-F5344CB8AC3E}">
        <p14:creationId xmlns:p14="http://schemas.microsoft.com/office/powerpoint/2010/main" val="183887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64F5-EB5B-4707-9350-B26661D08919}"/>
              </a:ext>
            </a:extLst>
          </p:cNvPr>
          <p:cNvSpPr>
            <a:spLocks noGrp="1"/>
          </p:cNvSpPr>
          <p:nvPr>
            <p:ph type="title"/>
          </p:nvPr>
        </p:nvSpPr>
        <p:spPr/>
        <p:txBody>
          <a:bodyPr/>
          <a:lstStyle/>
          <a:p>
            <a:r>
              <a:rPr lang="en-US" dirty="0"/>
              <a:t>UFO Sightings by City in 2012</a:t>
            </a:r>
          </a:p>
        </p:txBody>
      </p:sp>
      <p:pic>
        <p:nvPicPr>
          <p:cNvPr id="4" name="Picture 3" descr="Icon&#10;&#10;Description automatically generated">
            <a:extLst>
              <a:ext uri="{FF2B5EF4-FFF2-40B4-BE49-F238E27FC236}">
                <a16:creationId xmlns:a16="http://schemas.microsoft.com/office/drawing/2014/main" id="{2CAF7AF9-6C5A-4414-8D7E-B8E2924D2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1"/>
            <a:ext cx="8839200" cy="2050330"/>
          </a:xfrm>
          <a:prstGeom prst="rect">
            <a:avLst/>
          </a:prstGeom>
        </p:spPr>
      </p:pic>
      <p:sp>
        <p:nvSpPr>
          <p:cNvPr id="5" name="TextBox 4">
            <a:extLst>
              <a:ext uri="{FF2B5EF4-FFF2-40B4-BE49-F238E27FC236}">
                <a16:creationId xmlns:a16="http://schemas.microsoft.com/office/drawing/2014/main" id="{FE99BC6F-9F7B-4650-83E4-0CF494B64684}"/>
              </a:ext>
            </a:extLst>
          </p:cNvPr>
          <p:cNvSpPr txBox="1"/>
          <p:nvPr/>
        </p:nvSpPr>
        <p:spPr>
          <a:xfrm>
            <a:off x="762000" y="5334000"/>
            <a:ext cx="7620000" cy="923330"/>
          </a:xfrm>
          <a:prstGeom prst="rect">
            <a:avLst/>
          </a:prstGeom>
          <a:noFill/>
        </p:spPr>
        <p:txBody>
          <a:bodyPr wrap="square" rtlCol="0">
            <a:spAutoFit/>
          </a:bodyPr>
          <a:lstStyle/>
          <a:p>
            <a:r>
              <a:rPr lang="en-US" dirty="0"/>
              <a:t>Groupby, astype, .loc, .</a:t>
            </a:r>
            <a:r>
              <a:rPr lang="en-US" dirty="0" err="1"/>
              <a:t>sort_values</a:t>
            </a:r>
            <a:r>
              <a:rPr lang="en-US" dirty="0"/>
              <a:t>, .count, </a:t>
            </a:r>
            <a:r>
              <a:rPr lang="en-US" dirty="0" err="1"/>
              <a:t>plt.bar</a:t>
            </a:r>
            <a:endParaRPr lang="en-US" dirty="0"/>
          </a:p>
          <a:p>
            <a:r>
              <a:rPr lang="en-US" dirty="0"/>
              <a:t>To determine most sightings by city for the highest reporting year </a:t>
            </a:r>
          </a:p>
          <a:p>
            <a:endParaRPr lang="en-US" dirty="0"/>
          </a:p>
        </p:txBody>
      </p:sp>
    </p:spTree>
    <p:extLst>
      <p:ext uri="{BB962C8B-B14F-4D97-AF65-F5344CB8AC3E}">
        <p14:creationId xmlns:p14="http://schemas.microsoft.com/office/powerpoint/2010/main" val="3580316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Shapes by Duration</a:t>
            </a:r>
          </a:p>
        </p:txBody>
      </p:sp>
      <p:pic>
        <p:nvPicPr>
          <p:cNvPr id="8" name="Picture 7" descr="Chart, scatter chart&#10;&#10;Description automatically generated">
            <a:extLst>
              <a:ext uri="{FF2B5EF4-FFF2-40B4-BE49-F238E27FC236}">
                <a16:creationId xmlns:a16="http://schemas.microsoft.com/office/drawing/2014/main" id="{BDE12E38-7C55-4ED1-ACD4-C3E30CAF2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2806915"/>
          </a:xfrm>
          <a:prstGeom prst="rect">
            <a:avLst/>
          </a:prstGeom>
        </p:spPr>
      </p:pic>
      <p:sp>
        <p:nvSpPr>
          <p:cNvPr id="9" name="TextBox 8">
            <a:extLst>
              <a:ext uri="{FF2B5EF4-FFF2-40B4-BE49-F238E27FC236}">
                <a16:creationId xmlns:a16="http://schemas.microsoft.com/office/drawing/2014/main" id="{80EA6EA9-4841-4621-8D0C-A8CC04A522BF}"/>
              </a:ext>
            </a:extLst>
          </p:cNvPr>
          <p:cNvSpPr txBox="1"/>
          <p:nvPr/>
        </p:nvSpPr>
        <p:spPr>
          <a:xfrm>
            <a:off x="457200" y="4648200"/>
            <a:ext cx="8458200" cy="923330"/>
          </a:xfrm>
          <a:prstGeom prst="rect">
            <a:avLst/>
          </a:prstGeom>
          <a:noFill/>
        </p:spPr>
        <p:txBody>
          <a:bodyPr wrap="square" rtlCol="0">
            <a:spAutoFit/>
          </a:bodyPr>
          <a:lstStyle/>
          <a:p>
            <a:r>
              <a:rPr lang="en-US" dirty="0"/>
              <a:t>Astype, groupby, .mean, </a:t>
            </a:r>
            <a:r>
              <a:rPr lang="en-US" dirty="0" err="1"/>
              <a:t>reset.index</a:t>
            </a:r>
            <a:endParaRPr lang="en-US" dirty="0"/>
          </a:p>
          <a:p>
            <a:r>
              <a:rPr lang="en-US" dirty="0"/>
              <a:t>Light had longest duration nearly double the other shapes and highest sightings (13,407)</a:t>
            </a:r>
          </a:p>
          <a:p>
            <a:r>
              <a:rPr lang="en-US" dirty="0"/>
              <a:t>Triangle had high reported sightings, but had one of the lowest durations (6,511)</a:t>
            </a:r>
          </a:p>
        </p:txBody>
      </p:sp>
    </p:spTree>
    <p:extLst>
      <p:ext uri="{BB962C8B-B14F-4D97-AF65-F5344CB8AC3E}">
        <p14:creationId xmlns:p14="http://schemas.microsoft.com/office/powerpoint/2010/main" val="280227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normAutofit fontScale="90000"/>
          </a:bodyPr>
          <a:lstStyle/>
          <a:p>
            <a:r>
              <a:rPr lang="en-US" dirty="0" err="1"/>
              <a:t>Jupyter</a:t>
            </a:r>
            <a:r>
              <a:rPr lang="en-US" dirty="0"/>
              <a:t> Notebook – Shapes Replacement</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AF8F732D-8125-41B7-94FD-0E3D6E5DEB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72" y="1752600"/>
            <a:ext cx="9053959" cy="4495800"/>
          </a:xfrm>
        </p:spPr>
      </p:pic>
    </p:spTree>
    <p:extLst>
      <p:ext uri="{BB962C8B-B14F-4D97-AF65-F5344CB8AC3E}">
        <p14:creationId xmlns:p14="http://schemas.microsoft.com/office/powerpoint/2010/main" val="337830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UFO Shapes</a:t>
            </a:r>
          </a:p>
        </p:txBody>
      </p:sp>
      <p:pic>
        <p:nvPicPr>
          <p:cNvPr id="8" name="Content Placeholder 7" descr="Chart, sunburst chart&#10;&#10;Description automatically generated">
            <a:extLst>
              <a:ext uri="{FF2B5EF4-FFF2-40B4-BE49-F238E27FC236}">
                <a16:creationId xmlns:a16="http://schemas.microsoft.com/office/drawing/2014/main" id="{E6BAB727-4749-40A3-877D-0C07F37B85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1249316"/>
            <a:ext cx="5840113" cy="5343087"/>
          </a:xfrm>
        </p:spPr>
      </p:pic>
      <p:sp>
        <p:nvSpPr>
          <p:cNvPr id="9" name="TextBox 8">
            <a:extLst>
              <a:ext uri="{FF2B5EF4-FFF2-40B4-BE49-F238E27FC236}">
                <a16:creationId xmlns:a16="http://schemas.microsoft.com/office/drawing/2014/main" id="{8C567FD3-095F-4800-8E96-69CA59CBC2D8}"/>
              </a:ext>
            </a:extLst>
          </p:cNvPr>
          <p:cNvSpPr txBox="1"/>
          <p:nvPr/>
        </p:nvSpPr>
        <p:spPr>
          <a:xfrm>
            <a:off x="6754513" y="1249316"/>
            <a:ext cx="2160887" cy="3970318"/>
          </a:xfrm>
          <a:prstGeom prst="rect">
            <a:avLst/>
          </a:prstGeom>
          <a:noFill/>
        </p:spPr>
        <p:txBody>
          <a:bodyPr wrap="square" rtlCol="0">
            <a:spAutoFit/>
          </a:bodyPr>
          <a:lstStyle/>
          <a:p>
            <a:r>
              <a:rPr lang="en-US" dirty="0" err="1"/>
              <a:t>Pyplot</a:t>
            </a:r>
            <a:r>
              <a:rPr lang="en-US" dirty="0"/>
              <a:t> pie chart</a:t>
            </a:r>
          </a:p>
          <a:p>
            <a:r>
              <a:rPr lang="en-US" dirty="0"/>
              <a:t>Replace function</a:t>
            </a:r>
          </a:p>
          <a:p>
            <a:r>
              <a:rPr lang="en-US" dirty="0" err="1"/>
              <a:t>Value.Count</a:t>
            </a:r>
            <a:endParaRPr lang="en-US" dirty="0"/>
          </a:p>
          <a:p>
            <a:r>
              <a:rPr lang="en-US" dirty="0"/>
              <a:t>Formatting pie chart</a:t>
            </a:r>
          </a:p>
          <a:p>
            <a:endParaRPr lang="en-US" dirty="0"/>
          </a:p>
          <a:p>
            <a:r>
              <a:rPr lang="en-US" dirty="0"/>
              <a:t>Top reported shapes:</a:t>
            </a:r>
          </a:p>
          <a:p>
            <a:pPr marL="285750" indent="-285750">
              <a:buFont typeface="Arial" panose="020B0604020202020204" pitchFamily="34" charset="0"/>
              <a:buChar char="•"/>
            </a:pPr>
            <a:r>
              <a:rPr lang="en-US" dirty="0"/>
              <a:t>Light</a:t>
            </a:r>
          </a:p>
          <a:p>
            <a:pPr marL="285750" indent="-285750">
              <a:buFont typeface="Arial" panose="020B0604020202020204" pitchFamily="34" charset="0"/>
              <a:buChar char="•"/>
            </a:pPr>
            <a:r>
              <a:rPr lang="en-US" dirty="0"/>
              <a:t>Other</a:t>
            </a:r>
          </a:p>
          <a:p>
            <a:pPr marL="285750" indent="-285750">
              <a:buFont typeface="Arial" panose="020B0604020202020204" pitchFamily="34" charset="0"/>
              <a:buChar char="•"/>
            </a:pPr>
            <a:r>
              <a:rPr lang="en-US" dirty="0"/>
              <a:t>Triangle</a:t>
            </a:r>
          </a:p>
          <a:p>
            <a:pPr marL="285750" indent="-285750">
              <a:buFont typeface="Arial" panose="020B0604020202020204" pitchFamily="34" charset="0"/>
              <a:buChar char="•"/>
            </a:pPr>
            <a:r>
              <a:rPr lang="en-US" dirty="0"/>
              <a:t>Circle</a:t>
            </a:r>
          </a:p>
          <a:p>
            <a:pPr marL="285750" indent="-285750">
              <a:buFont typeface="Arial" panose="020B0604020202020204" pitchFamily="34" charset="0"/>
              <a:buChar char="•"/>
            </a:pPr>
            <a:r>
              <a:rPr lang="en-US" dirty="0"/>
              <a:t>Fireball</a:t>
            </a:r>
          </a:p>
          <a:p>
            <a:endParaRPr lang="en-US" dirty="0"/>
          </a:p>
          <a:p>
            <a:endParaRPr lang="en-US" dirty="0"/>
          </a:p>
          <a:p>
            <a:endParaRPr lang="en-US" dirty="0"/>
          </a:p>
        </p:txBody>
      </p:sp>
    </p:spTree>
    <p:extLst>
      <p:ext uri="{BB962C8B-B14F-4D97-AF65-F5344CB8AC3E}">
        <p14:creationId xmlns:p14="http://schemas.microsoft.com/office/powerpoint/2010/main" val="1838873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normAutofit fontScale="90000"/>
          </a:bodyPr>
          <a:lstStyle/>
          <a:p>
            <a:r>
              <a:rPr lang="en-US" dirty="0" err="1"/>
              <a:t>Jupyter</a:t>
            </a:r>
            <a:r>
              <a:rPr lang="en-US" dirty="0"/>
              <a:t> Notebook – Shapes Bar Chart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728B4BF0-9BB4-4D43-A830-BD2BDC8969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8025" y="1143000"/>
            <a:ext cx="7787949" cy="5715000"/>
          </a:xfrm>
        </p:spPr>
      </p:pic>
    </p:spTree>
    <p:extLst>
      <p:ext uri="{BB962C8B-B14F-4D97-AF65-F5344CB8AC3E}">
        <p14:creationId xmlns:p14="http://schemas.microsoft.com/office/powerpoint/2010/main" val="50582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F2F5-BF7B-4887-93F2-578154FBE45E}"/>
              </a:ext>
            </a:extLst>
          </p:cNvPr>
          <p:cNvSpPr>
            <a:spLocks noGrp="1"/>
          </p:cNvSpPr>
          <p:nvPr>
            <p:ph type="ctrTitle"/>
          </p:nvPr>
        </p:nvSpPr>
        <p:spPr>
          <a:xfrm>
            <a:off x="685800" y="1371600"/>
            <a:ext cx="7772400" cy="1470025"/>
          </a:xfrm>
        </p:spPr>
        <p:txBody>
          <a:bodyPr/>
          <a:lstStyle/>
          <a:p>
            <a:r>
              <a:rPr lang="en-US" dirty="0"/>
              <a:t>Hypothesis</a:t>
            </a:r>
          </a:p>
        </p:txBody>
      </p:sp>
      <p:sp>
        <p:nvSpPr>
          <p:cNvPr id="3" name="Subtitle 2">
            <a:extLst>
              <a:ext uri="{FF2B5EF4-FFF2-40B4-BE49-F238E27FC236}">
                <a16:creationId xmlns:a16="http://schemas.microsoft.com/office/drawing/2014/main" id="{70AA1F22-5FDE-458D-BA3A-E7C8330675D1}"/>
              </a:ext>
            </a:extLst>
          </p:cNvPr>
          <p:cNvSpPr>
            <a:spLocks noGrp="1"/>
          </p:cNvSpPr>
          <p:nvPr>
            <p:ph type="subTitle" idx="1"/>
          </p:nvPr>
        </p:nvSpPr>
        <p:spPr>
          <a:xfrm>
            <a:off x="1295400" y="2743200"/>
            <a:ext cx="6705600" cy="1752600"/>
          </a:xfrm>
        </p:spPr>
        <p:txBody>
          <a:bodyPr/>
          <a:lstStyle/>
          <a:p>
            <a:r>
              <a:rPr lang="en-US" dirty="0"/>
              <a:t>UFO sightings are correlated to airports, landmarks, and military bases</a:t>
            </a:r>
          </a:p>
        </p:txBody>
      </p:sp>
    </p:spTree>
    <p:extLst>
      <p:ext uri="{BB962C8B-B14F-4D97-AF65-F5344CB8AC3E}">
        <p14:creationId xmlns:p14="http://schemas.microsoft.com/office/powerpoint/2010/main" val="3934666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CF74-6F8E-4DAC-BD39-B2F30397196A}"/>
              </a:ext>
            </a:extLst>
          </p:cNvPr>
          <p:cNvSpPr>
            <a:spLocks noGrp="1"/>
          </p:cNvSpPr>
          <p:nvPr>
            <p:ph type="title"/>
          </p:nvPr>
        </p:nvSpPr>
        <p:spPr>
          <a:xfrm>
            <a:off x="304800" y="274638"/>
            <a:ext cx="8382000" cy="792162"/>
          </a:xfrm>
        </p:spPr>
        <p:txBody>
          <a:bodyPr>
            <a:normAutofit/>
          </a:bodyPr>
          <a:lstStyle/>
          <a:p>
            <a:r>
              <a:rPr lang="en-US" dirty="0"/>
              <a:t>UFO Shapes by State</a:t>
            </a:r>
          </a:p>
        </p:txBody>
      </p:sp>
      <p:pic>
        <p:nvPicPr>
          <p:cNvPr id="4" name="Picture 3" descr="A picture containing text, window blind&#10;&#10;Description automatically generated">
            <a:extLst>
              <a:ext uri="{FF2B5EF4-FFF2-40B4-BE49-F238E27FC236}">
                <a16:creationId xmlns:a16="http://schemas.microsoft.com/office/drawing/2014/main" id="{14B1AF5A-AAB1-462E-8CCC-AB366FDFD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7086600" cy="5658746"/>
          </a:xfrm>
          <a:prstGeom prst="rect">
            <a:avLst/>
          </a:prstGeom>
        </p:spPr>
      </p:pic>
      <p:sp>
        <p:nvSpPr>
          <p:cNvPr id="5" name="TextBox 4">
            <a:extLst>
              <a:ext uri="{FF2B5EF4-FFF2-40B4-BE49-F238E27FC236}">
                <a16:creationId xmlns:a16="http://schemas.microsoft.com/office/drawing/2014/main" id="{212037BC-6FAE-4D7B-8AFB-E6CA73BAB047}"/>
              </a:ext>
            </a:extLst>
          </p:cNvPr>
          <p:cNvSpPr txBox="1"/>
          <p:nvPr/>
        </p:nvSpPr>
        <p:spPr>
          <a:xfrm>
            <a:off x="7315200" y="1040860"/>
            <a:ext cx="1752600" cy="5355312"/>
          </a:xfrm>
          <a:prstGeom prst="rect">
            <a:avLst/>
          </a:prstGeom>
          <a:noFill/>
        </p:spPr>
        <p:txBody>
          <a:bodyPr wrap="square" rtlCol="0">
            <a:spAutoFit/>
          </a:bodyPr>
          <a:lstStyle/>
          <a:p>
            <a:r>
              <a:rPr lang="en-US" sz="1400" dirty="0"/>
              <a:t>CSV file</a:t>
            </a:r>
          </a:p>
          <a:p>
            <a:r>
              <a:rPr lang="en-US" sz="1400" dirty="0"/>
              <a:t>Pivot Table</a:t>
            </a:r>
          </a:p>
          <a:p>
            <a:r>
              <a:rPr lang="en-US" sz="1400" dirty="0"/>
              <a:t>Index</a:t>
            </a:r>
          </a:p>
          <a:p>
            <a:endParaRPr lang="en-US" sz="1400" dirty="0"/>
          </a:p>
          <a:p>
            <a:r>
              <a:rPr lang="en-US" sz="1400" dirty="0"/>
              <a:t>Sightings by State /</a:t>
            </a:r>
          </a:p>
          <a:p>
            <a:r>
              <a:rPr lang="en-US" sz="1400" dirty="0"/>
              <a:t>Shape by State </a:t>
            </a:r>
          </a:p>
          <a:p>
            <a:r>
              <a:rPr lang="en-US" sz="1400" dirty="0"/>
              <a:t>Percentage per shape per state</a:t>
            </a:r>
          </a:p>
          <a:p>
            <a:endParaRPr lang="en-US" sz="1400" dirty="0"/>
          </a:p>
          <a:p>
            <a:r>
              <a:rPr lang="en-US" sz="1400" dirty="0"/>
              <a:t>Dictionary – For Loop on </a:t>
            </a:r>
            <a:r>
              <a:rPr lang="en-US" sz="1400" dirty="0" err="1"/>
              <a:t>Dict</a:t>
            </a:r>
            <a:r>
              <a:rPr lang="en-US" sz="1400" dirty="0"/>
              <a:t> items – nan to num for different lengths – </a:t>
            </a:r>
          </a:p>
          <a:p>
            <a:r>
              <a:rPr lang="en-US" sz="1400" dirty="0"/>
              <a:t>Format for size</a:t>
            </a:r>
          </a:p>
          <a:p>
            <a:endParaRPr lang="en-US" sz="1600" dirty="0"/>
          </a:p>
          <a:p>
            <a:r>
              <a:rPr lang="en-US" sz="1600" dirty="0"/>
              <a:t>California had most sightings, but only 3% was most often seen shape of light – 20% cylinder</a:t>
            </a:r>
          </a:p>
          <a:p>
            <a:endParaRPr lang="en-US" sz="1600" dirty="0"/>
          </a:p>
          <a:p>
            <a:endParaRPr lang="en-US" dirty="0"/>
          </a:p>
        </p:txBody>
      </p:sp>
    </p:spTree>
    <p:extLst>
      <p:ext uri="{BB962C8B-B14F-4D97-AF65-F5344CB8AC3E}">
        <p14:creationId xmlns:p14="http://schemas.microsoft.com/office/powerpoint/2010/main" val="4284413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00BC-18CB-474E-AD05-EB62568E36E8}"/>
              </a:ext>
            </a:extLst>
          </p:cNvPr>
          <p:cNvSpPr>
            <a:spLocks noGrp="1"/>
          </p:cNvSpPr>
          <p:nvPr>
            <p:ph type="title"/>
          </p:nvPr>
        </p:nvSpPr>
        <p:spPr/>
        <p:txBody>
          <a:bodyPr/>
          <a:lstStyle/>
          <a:p>
            <a:r>
              <a:rPr lang="en-US" dirty="0"/>
              <a:t>Data Analysis - Airports</a:t>
            </a:r>
          </a:p>
        </p:txBody>
      </p:sp>
      <p:sp>
        <p:nvSpPr>
          <p:cNvPr id="7" name="Text Placeholder 6">
            <a:extLst>
              <a:ext uri="{FF2B5EF4-FFF2-40B4-BE49-F238E27FC236}">
                <a16:creationId xmlns:a16="http://schemas.microsoft.com/office/drawing/2014/main" id="{D831DA7B-639B-4755-B7B1-D942620F8830}"/>
              </a:ext>
            </a:extLst>
          </p:cNvPr>
          <p:cNvSpPr>
            <a:spLocks noGrp="1"/>
          </p:cNvSpPr>
          <p:nvPr>
            <p:ph type="body" idx="1"/>
          </p:nvPr>
        </p:nvSpPr>
        <p:spPr/>
        <p:txBody>
          <a:bodyPr/>
          <a:lstStyle/>
          <a:p>
            <a:r>
              <a:rPr lang="en-US" dirty="0"/>
              <a:t>Data </a:t>
            </a:r>
            <a:r>
              <a:rPr lang="en-US" dirty="0" err="1"/>
              <a:t>Analsysis</a:t>
            </a:r>
            <a:endParaRPr lang="en-US" dirty="0"/>
          </a:p>
        </p:txBody>
      </p:sp>
      <p:sp>
        <p:nvSpPr>
          <p:cNvPr id="8" name="Content Placeholder 7">
            <a:extLst>
              <a:ext uri="{FF2B5EF4-FFF2-40B4-BE49-F238E27FC236}">
                <a16:creationId xmlns:a16="http://schemas.microsoft.com/office/drawing/2014/main" id="{8CF03074-3BA8-44E2-8416-A6E9309A3FCE}"/>
              </a:ext>
            </a:extLst>
          </p:cNvPr>
          <p:cNvSpPr>
            <a:spLocks noGrp="1"/>
          </p:cNvSpPr>
          <p:nvPr>
            <p:ph sz="half" idx="2"/>
          </p:nvPr>
        </p:nvSpPr>
        <p:spPr/>
        <p:txBody>
          <a:bodyPr/>
          <a:lstStyle/>
          <a:p>
            <a:r>
              <a:rPr lang="en-US" dirty="0"/>
              <a:t>Airport Heat Map</a:t>
            </a:r>
          </a:p>
        </p:txBody>
      </p:sp>
      <p:pic>
        <p:nvPicPr>
          <p:cNvPr id="6" name="Picture 5" descr="A picture containing plane, airplane, outdoor, mountain&#10;&#10;Description automatically generated">
            <a:extLst>
              <a:ext uri="{FF2B5EF4-FFF2-40B4-BE49-F238E27FC236}">
                <a16:creationId xmlns:a16="http://schemas.microsoft.com/office/drawing/2014/main" id="{BCD5939A-4F83-434B-9E64-745AF0281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80962"/>
            <a:ext cx="3863673" cy="2174874"/>
          </a:xfrm>
          <a:prstGeom prst="rect">
            <a:avLst/>
          </a:prstGeom>
        </p:spPr>
      </p:pic>
      <p:pic>
        <p:nvPicPr>
          <p:cNvPr id="12" name="Picture 11" descr="An airplane on the runway&#10;&#10;Description automatically generated with medium confidence">
            <a:extLst>
              <a:ext uri="{FF2B5EF4-FFF2-40B4-BE49-F238E27FC236}">
                <a16:creationId xmlns:a16="http://schemas.microsoft.com/office/drawing/2014/main" id="{E65A2D10-1DE3-4408-9D57-85FC80C10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975" y="4075853"/>
            <a:ext cx="4313406" cy="2782147"/>
          </a:xfrm>
          <a:prstGeom prst="rect">
            <a:avLst/>
          </a:prstGeom>
        </p:spPr>
      </p:pic>
      <p:pic>
        <p:nvPicPr>
          <p:cNvPr id="14" name="Picture 13" descr="A plane flying in the sky&#10;&#10;Description automatically generated with medium confidence">
            <a:extLst>
              <a:ext uri="{FF2B5EF4-FFF2-40B4-BE49-F238E27FC236}">
                <a16:creationId xmlns:a16="http://schemas.microsoft.com/office/drawing/2014/main" id="{D1AFD71B-60D3-4251-9A56-B81920498A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5975" y="1685418"/>
            <a:ext cx="4313407" cy="2390435"/>
          </a:xfrm>
          <a:prstGeom prst="rect">
            <a:avLst/>
          </a:prstGeom>
        </p:spPr>
      </p:pic>
    </p:spTree>
    <p:extLst>
      <p:ext uri="{BB962C8B-B14F-4D97-AF65-F5344CB8AC3E}">
        <p14:creationId xmlns:p14="http://schemas.microsoft.com/office/powerpoint/2010/main" val="2618100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E42B-65BF-4BCD-9FEA-3371FB942CEB}"/>
              </a:ext>
            </a:extLst>
          </p:cNvPr>
          <p:cNvSpPr>
            <a:spLocks noGrp="1"/>
          </p:cNvSpPr>
          <p:nvPr>
            <p:ph type="title"/>
          </p:nvPr>
        </p:nvSpPr>
        <p:spPr>
          <a:xfrm>
            <a:off x="320965" y="-152400"/>
            <a:ext cx="8229600" cy="1143000"/>
          </a:xfrm>
        </p:spPr>
        <p:txBody>
          <a:bodyPr>
            <a:normAutofit fontScale="90000"/>
          </a:bodyPr>
          <a:lstStyle/>
          <a:p>
            <a:r>
              <a:rPr lang="en-US" dirty="0"/>
              <a:t>Heatmap: UFO Sightings by Airports</a:t>
            </a:r>
          </a:p>
        </p:txBody>
      </p:sp>
      <p:pic>
        <p:nvPicPr>
          <p:cNvPr id="4" name="Picture 3" descr="Map&#10;&#10;Description automatically generated">
            <a:extLst>
              <a:ext uri="{FF2B5EF4-FFF2-40B4-BE49-F238E27FC236}">
                <a16:creationId xmlns:a16="http://schemas.microsoft.com/office/drawing/2014/main" id="{90CC84C6-9EE6-4B60-9814-C1C5FC545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84" y="990600"/>
            <a:ext cx="7086429" cy="4495800"/>
          </a:xfrm>
          <a:prstGeom prst="rect">
            <a:avLst/>
          </a:prstGeom>
        </p:spPr>
      </p:pic>
      <p:sp>
        <p:nvSpPr>
          <p:cNvPr id="6" name="TextBox 5">
            <a:extLst>
              <a:ext uri="{FF2B5EF4-FFF2-40B4-BE49-F238E27FC236}">
                <a16:creationId xmlns:a16="http://schemas.microsoft.com/office/drawing/2014/main" id="{ACB9EB31-68C4-4098-9216-6F73044117F4}"/>
              </a:ext>
            </a:extLst>
          </p:cNvPr>
          <p:cNvSpPr txBox="1"/>
          <p:nvPr/>
        </p:nvSpPr>
        <p:spPr>
          <a:xfrm>
            <a:off x="1009190" y="5638800"/>
            <a:ext cx="7086429" cy="646331"/>
          </a:xfrm>
          <a:prstGeom prst="rect">
            <a:avLst/>
          </a:prstGeom>
          <a:noFill/>
        </p:spPr>
        <p:txBody>
          <a:bodyPr wrap="square" rtlCol="0">
            <a:spAutoFit/>
          </a:bodyPr>
          <a:lstStyle/>
          <a:p>
            <a:r>
              <a:rPr lang="en-US" dirty="0"/>
              <a:t>API Google Places – Nearby Places – Using city </a:t>
            </a:r>
            <a:r>
              <a:rPr lang="en-US" dirty="0" err="1"/>
              <a:t>lat</a:t>
            </a:r>
            <a:r>
              <a:rPr lang="en-US" dirty="0"/>
              <a:t>, </a:t>
            </a:r>
            <a:r>
              <a:rPr lang="en-US" dirty="0" err="1"/>
              <a:t>lng</a:t>
            </a:r>
            <a:r>
              <a:rPr lang="en-US" dirty="0"/>
              <a:t> to find airports. Used json, .loc, index, </a:t>
            </a:r>
            <a:r>
              <a:rPr lang="en-US" dirty="0" err="1"/>
              <a:t>gmaps.figure</a:t>
            </a:r>
            <a:r>
              <a:rPr lang="en-US" dirty="0"/>
              <a:t> – two heatmap layers</a:t>
            </a:r>
          </a:p>
        </p:txBody>
      </p:sp>
      <p:sp>
        <p:nvSpPr>
          <p:cNvPr id="8" name="TextBox 7">
            <a:extLst>
              <a:ext uri="{FF2B5EF4-FFF2-40B4-BE49-F238E27FC236}">
                <a16:creationId xmlns:a16="http://schemas.microsoft.com/office/drawing/2014/main" id="{FC9AF75A-A2D9-4770-AD12-B62086A0FE89}"/>
              </a:ext>
            </a:extLst>
          </p:cNvPr>
          <p:cNvSpPr txBox="1"/>
          <p:nvPr/>
        </p:nvSpPr>
        <p:spPr>
          <a:xfrm>
            <a:off x="1028784" y="685800"/>
            <a:ext cx="7066835" cy="646331"/>
          </a:xfrm>
          <a:prstGeom prst="rect">
            <a:avLst/>
          </a:prstGeom>
          <a:noFill/>
        </p:spPr>
        <p:txBody>
          <a:bodyPr wrap="square" rtlCol="0">
            <a:spAutoFit/>
          </a:bodyPr>
          <a:lstStyle/>
          <a:p>
            <a:r>
              <a:rPr lang="en-US" dirty="0"/>
              <a:t>Top cities for sightings in 2012 with airports located within 5000 meters</a:t>
            </a:r>
          </a:p>
          <a:p>
            <a:endParaRPr lang="en-US" dirty="0"/>
          </a:p>
        </p:txBody>
      </p:sp>
    </p:spTree>
    <p:extLst>
      <p:ext uri="{BB962C8B-B14F-4D97-AF65-F5344CB8AC3E}">
        <p14:creationId xmlns:p14="http://schemas.microsoft.com/office/powerpoint/2010/main" val="55994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lstStyle/>
          <a:p>
            <a:r>
              <a:rPr lang="en-US" dirty="0" err="1"/>
              <a:t>Jupyter</a:t>
            </a:r>
            <a:r>
              <a:rPr lang="en-US" dirty="0"/>
              <a:t> Notebook – API Call</a:t>
            </a:r>
          </a:p>
        </p:txBody>
      </p:sp>
      <p:pic>
        <p:nvPicPr>
          <p:cNvPr id="6" name="Content Placeholder 5" descr="Text&#10;&#10;Description automatically generated">
            <a:extLst>
              <a:ext uri="{FF2B5EF4-FFF2-40B4-BE49-F238E27FC236}">
                <a16:creationId xmlns:a16="http://schemas.microsoft.com/office/drawing/2014/main" id="{561582E0-DE3F-4C24-998C-C4DB53F9693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199" y="1524000"/>
            <a:ext cx="8237680" cy="5257800"/>
          </a:xfrm>
        </p:spPr>
      </p:pic>
    </p:spTree>
    <p:extLst>
      <p:ext uri="{BB962C8B-B14F-4D97-AF65-F5344CB8AC3E}">
        <p14:creationId xmlns:p14="http://schemas.microsoft.com/office/powerpoint/2010/main" val="1601635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916E-01B9-44CC-89BD-6895EB4FFA18}"/>
              </a:ext>
            </a:extLst>
          </p:cNvPr>
          <p:cNvSpPr>
            <a:spLocks noGrp="1"/>
          </p:cNvSpPr>
          <p:nvPr>
            <p:ph type="title"/>
          </p:nvPr>
        </p:nvSpPr>
        <p:spPr/>
        <p:txBody>
          <a:bodyPr/>
          <a:lstStyle/>
          <a:p>
            <a:r>
              <a:rPr lang="en-US" dirty="0"/>
              <a:t>Data Analysis - Military</a:t>
            </a:r>
          </a:p>
        </p:txBody>
      </p:sp>
      <p:sp>
        <p:nvSpPr>
          <p:cNvPr id="3" name="Text Placeholder 2">
            <a:extLst>
              <a:ext uri="{FF2B5EF4-FFF2-40B4-BE49-F238E27FC236}">
                <a16:creationId xmlns:a16="http://schemas.microsoft.com/office/drawing/2014/main" id="{C14CC98A-4B1E-4026-B997-1C427BBF66BB}"/>
              </a:ext>
            </a:extLst>
          </p:cNvPr>
          <p:cNvSpPr>
            <a:spLocks noGrp="1"/>
          </p:cNvSpPr>
          <p:nvPr>
            <p:ph type="body" idx="1"/>
          </p:nvPr>
        </p:nvSpPr>
        <p:spPr/>
        <p:txBody>
          <a:bodyPr/>
          <a:lstStyle/>
          <a:p>
            <a:r>
              <a:rPr lang="en-US" dirty="0"/>
              <a:t>Data Analysis</a:t>
            </a:r>
          </a:p>
        </p:txBody>
      </p:sp>
      <p:sp>
        <p:nvSpPr>
          <p:cNvPr id="4" name="Content Placeholder 3">
            <a:extLst>
              <a:ext uri="{FF2B5EF4-FFF2-40B4-BE49-F238E27FC236}">
                <a16:creationId xmlns:a16="http://schemas.microsoft.com/office/drawing/2014/main" id="{5F828301-102F-4E07-A4A8-D55E391A8DBD}"/>
              </a:ext>
            </a:extLst>
          </p:cNvPr>
          <p:cNvSpPr>
            <a:spLocks noGrp="1"/>
          </p:cNvSpPr>
          <p:nvPr>
            <p:ph sz="half" idx="2"/>
          </p:nvPr>
        </p:nvSpPr>
        <p:spPr/>
        <p:txBody>
          <a:bodyPr/>
          <a:lstStyle/>
          <a:p>
            <a:r>
              <a:rPr lang="en-US" dirty="0"/>
              <a:t>UFO Sightings by Military Branch</a:t>
            </a:r>
          </a:p>
          <a:p>
            <a:r>
              <a:rPr lang="en-US" dirty="0"/>
              <a:t>UFO Sightings by Military Base</a:t>
            </a:r>
          </a:p>
          <a:p>
            <a:r>
              <a:rPr lang="en-US" dirty="0"/>
              <a:t>State: UFO Sightings by Military Base</a:t>
            </a:r>
          </a:p>
          <a:p>
            <a:endParaRPr lang="en-US" dirty="0"/>
          </a:p>
        </p:txBody>
      </p:sp>
      <p:pic>
        <p:nvPicPr>
          <p:cNvPr id="8" name="Content Placeholder 7" descr="A picture containing outdoor, aircraft, airplane&#10;&#10;Description automatically generated">
            <a:extLst>
              <a:ext uri="{FF2B5EF4-FFF2-40B4-BE49-F238E27FC236}">
                <a16:creationId xmlns:a16="http://schemas.microsoft.com/office/drawing/2014/main" id="{A2A45242-C995-4C58-A8A2-0816B23F13E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 y="4625178"/>
            <a:ext cx="3352800" cy="2232822"/>
          </a:xfrm>
        </p:spPr>
      </p:pic>
      <p:pic>
        <p:nvPicPr>
          <p:cNvPr id="10" name="Picture 9" descr="A picture containing text&#10;&#10;Description automatically generated">
            <a:extLst>
              <a:ext uri="{FF2B5EF4-FFF2-40B4-BE49-F238E27FC236}">
                <a16:creationId xmlns:a16="http://schemas.microsoft.com/office/drawing/2014/main" id="{68148BA6-3E3C-4F1C-A692-7E48A9B314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4425027"/>
            <a:ext cx="4324927" cy="2432973"/>
          </a:xfrm>
          <a:prstGeom prst="rect">
            <a:avLst/>
          </a:prstGeom>
        </p:spPr>
      </p:pic>
      <p:pic>
        <p:nvPicPr>
          <p:cNvPr id="12" name="Picture 11" descr="A picture containing text, tree, outdoor, sky&#10;&#10;Description automatically generated">
            <a:extLst>
              <a:ext uri="{FF2B5EF4-FFF2-40B4-BE49-F238E27FC236}">
                <a16:creationId xmlns:a16="http://schemas.microsoft.com/office/drawing/2014/main" id="{9B4B0602-756D-4168-B299-3E13329A4A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8925" y="1752600"/>
            <a:ext cx="4326602" cy="2432973"/>
          </a:xfrm>
          <a:prstGeom prst="rect">
            <a:avLst/>
          </a:prstGeom>
        </p:spPr>
      </p:pic>
    </p:spTree>
    <p:extLst>
      <p:ext uri="{BB962C8B-B14F-4D97-AF65-F5344CB8AC3E}">
        <p14:creationId xmlns:p14="http://schemas.microsoft.com/office/powerpoint/2010/main" val="296465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lstStyle/>
          <a:p>
            <a:r>
              <a:rPr lang="en-US" dirty="0" err="1"/>
              <a:t>Jupyter</a:t>
            </a:r>
            <a:r>
              <a:rPr lang="en-US" dirty="0"/>
              <a:t> Notebook – </a:t>
            </a:r>
            <a:r>
              <a:rPr lang="en-US" dirty="0" err="1"/>
              <a:t>Geopandas</a:t>
            </a:r>
            <a:endParaRPr lang="en-US" dirty="0"/>
          </a:p>
        </p:txBody>
      </p:sp>
      <p:pic>
        <p:nvPicPr>
          <p:cNvPr id="7" name="Content Placeholder 6" descr="Table&#10;&#10;Description automatically generated">
            <a:extLst>
              <a:ext uri="{FF2B5EF4-FFF2-40B4-BE49-F238E27FC236}">
                <a16:creationId xmlns:a16="http://schemas.microsoft.com/office/drawing/2014/main" id="{DAAF1E04-4B3B-4499-99CF-DC27438BD8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752600"/>
            <a:ext cx="9148766" cy="4305300"/>
          </a:xfrm>
        </p:spPr>
      </p:pic>
    </p:spTree>
    <p:extLst>
      <p:ext uri="{BB962C8B-B14F-4D97-AF65-F5344CB8AC3E}">
        <p14:creationId xmlns:p14="http://schemas.microsoft.com/office/powerpoint/2010/main" val="3518436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normAutofit fontScale="90000"/>
          </a:bodyPr>
          <a:lstStyle/>
          <a:p>
            <a:r>
              <a:rPr lang="en-US" dirty="0" err="1"/>
              <a:t>Jupyter</a:t>
            </a:r>
            <a:r>
              <a:rPr lang="en-US" dirty="0"/>
              <a:t> Notebook – Buffer/Spatial Join</a:t>
            </a:r>
          </a:p>
        </p:txBody>
      </p:sp>
      <p:pic>
        <p:nvPicPr>
          <p:cNvPr id="7" name="Content Placeholder 6" descr="Table&#10;&#10;Description automatically generated">
            <a:extLst>
              <a:ext uri="{FF2B5EF4-FFF2-40B4-BE49-F238E27FC236}">
                <a16:creationId xmlns:a16="http://schemas.microsoft.com/office/drawing/2014/main" id="{93FDE7C3-7BEA-4F08-9739-ACC1A1CBF58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417637"/>
            <a:ext cx="9144000" cy="5221503"/>
          </a:xfrm>
        </p:spPr>
      </p:pic>
    </p:spTree>
    <p:extLst>
      <p:ext uri="{BB962C8B-B14F-4D97-AF65-F5344CB8AC3E}">
        <p14:creationId xmlns:p14="http://schemas.microsoft.com/office/powerpoint/2010/main" val="3890709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2364-DFAA-48C9-AC35-CEE26C3CBE40}"/>
              </a:ext>
            </a:extLst>
          </p:cNvPr>
          <p:cNvSpPr>
            <a:spLocks noGrp="1"/>
          </p:cNvSpPr>
          <p:nvPr>
            <p:ph type="title"/>
          </p:nvPr>
        </p:nvSpPr>
        <p:spPr/>
        <p:txBody>
          <a:bodyPr/>
          <a:lstStyle/>
          <a:p>
            <a:r>
              <a:rPr lang="en-US" dirty="0"/>
              <a:t>UFO Sightings by Military Branch </a:t>
            </a:r>
          </a:p>
        </p:txBody>
      </p:sp>
      <p:pic>
        <p:nvPicPr>
          <p:cNvPr id="4" name="Picture 3" descr="Chart, pie chart&#10;&#10;Description automatically generated">
            <a:extLst>
              <a:ext uri="{FF2B5EF4-FFF2-40B4-BE49-F238E27FC236}">
                <a16:creationId xmlns:a16="http://schemas.microsoft.com/office/drawing/2014/main" id="{661B0C12-67E5-4FC4-B3A6-7215FC73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5852172" cy="4389129"/>
          </a:xfrm>
          <a:prstGeom prst="rect">
            <a:avLst/>
          </a:prstGeom>
        </p:spPr>
      </p:pic>
      <p:sp>
        <p:nvSpPr>
          <p:cNvPr id="7" name="TextBox 6">
            <a:extLst>
              <a:ext uri="{FF2B5EF4-FFF2-40B4-BE49-F238E27FC236}">
                <a16:creationId xmlns:a16="http://schemas.microsoft.com/office/drawing/2014/main" id="{EB68D559-9E6B-4ED3-BBF0-EB8D5FCEBC72}"/>
              </a:ext>
            </a:extLst>
          </p:cNvPr>
          <p:cNvSpPr txBox="1"/>
          <p:nvPr/>
        </p:nvSpPr>
        <p:spPr>
          <a:xfrm>
            <a:off x="6629400" y="1600200"/>
            <a:ext cx="2209800" cy="3693319"/>
          </a:xfrm>
          <a:prstGeom prst="rect">
            <a:avLst/>
          </a:prstGeom>
          <a:noFill/>
        </p:spPr>
        <p:txBody>
          <a:bodyPr wrap="square" rtlCol="0">
            <a:spAutoFit/>
          </a:bodyPr>
          <a:lstStyle/>
          <a:p>
            <a:r>
              <a:rPr lang="en-US" dirty="0"/>
              <a:t>Replace to categorize</a:t>
            </a:r>
          </a:p>
          <a:p>
            <a:r>
              <a:rPr lang="en-US" dirty="0"/>
              <a:t>Group by</a:t>
            </a:r>
          </a:p>
          <a:p>
            <a:r>
              <a:rPr lang="en-US" dirty="0"/>
              <a:t>Count</a:t>
            </a:r>
          </a:p>
          <a:p>
            <a:r>
              <a:rPr lang="en-US" dirty="0"/>
              <a:t>Plot Pie Chart</a:t>
            </a:r>
          </a:p>
          <a:p>
            <a:r>
              <a:rPr lang="en-US" dirty="0"/>
              <a:t>Format Pie Chart</a:t>
            </a:r>
          </a:p>
          <a:p>
            <a:endParaRPr lang="en-US" dirty="0"/>
          </a:p>
          <a:p>
            <a:r>
              <a:rPr lang="en-US" dirty="0"/>
              <a:t>Findings:</a:t>
            </a:r>
          </a:p>
          <a:p>
            <a:pPr marL="285750" indent="-285750">
              <a:buFont typeface="Arial" panose="020B0604020202020204" pitchFamily="34" charset="0"/>
              <a:buChar char="•"/>
            </a:pPr>
            <a:r>
              <a:rPr lang="en-US" dirty="0"/>
              <a:t>Navy has most sightings</a:t>
            </a:r>
          </a:p>
          <a:p>
            <a:pPr marL="285750" indent="-285750">
              <a:buFont typeface="Arial" panose="020B0604020202020204" pitchFamily="34" charset="0"/>
              <a:buChar char="•"/>
            </a:pPr>
            <a:r>
              <a:rPr lang="en-US" dirty="0"/>
              <a:t>Air Force and Army are also quite high</a:t>
            </a:r>
          </a:p>
          <a:p>
            <a:pPr marL="285750" indent="-285750">
              <a:buFont typeface="Arial" panose="020B0604020202020204" pitchFamily="34" charset="0"/>
              <a:buChar char="•"/>
            </a:pPr>
            <a:r>
              <a:rPr lang="en-US" dirty="0"/>
              <a:t>Fairly distributed </a:t>
            </a:r>
          </a:p>
        </p:txBody>
      </p:sp>
    </p:spTree>
    <p:extLst>
      <p:ext uri="{BB962C8B-B14F-4D97-AF65-F5344CB8AC3E}">
        <p14:creationId xmlns:p14="http://schemas.microsoft.com/office/powerpoint/2010/main" val="2587297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UFO Sightings by Years: Military</a:t>
            </a:r>
          </a:p>
        </p:txBody>
      </p:sp>
      <p:sp>
        <p:nvSpPr>
          <p:cNvPr id="9" name="TextBox 8">
            <a:extLst>
              <a:ext uri="{FF2B5EF4-FFF2-40B4-BE49-F238E27FC236}">
                <a16:creationId xmlns:a16="http://schemas.microsoft.com/office/drawing/2014/main" id="{9CE46828-E4B9-499C-8539-4CBBC6F0959F}"/>
              </a:ext>
            </a:extLst>
          </p:cNvPr>
          <p:cNvSpPr txBox="1"/>
          <p:nvPr/>
        </p:nvSpPr>
        <p:spPr>
          <a:xfrm>
            <a:off x="6842772" y="1371600"/>
            <a:ext cx="1996428" cy="4801314"/>
          </a:xfrm>
          <a:prstGeom prst="rect">
            <a:avLst/>
          </a:prstGeom>
          <a:noFill/>
        </p:spPr>
        <p:txBody>
          <a:bodyPr wrap="square" rtlCol="0">
            <a:spAutoFit/>
          </a:bodyPr>
          <a:lstStyle/>
          <a:p>
            <a:r>
              <a:rPr lang="en-US" dirty="0" err="1"/>
              <a:t>Groupby</a:t>
            </a:r>
            <a:endParaRPr lang="en-US" dirty="0"/>
          </a:p>
          <a:p>
            <a:r>
              <a:rPr lang="en-US" dirty="0"/>
              <a:t>Count </a:t>
            </a:r>
          </a:p>
          <a:p>
            <a:r>
              <a:rPr lang="en-US" dirty="0"/>
              <a:t>Plot line graph</a:t>
            </a:r>
          </a:p>
          <a:p>
            <a:r>
              <a:rPr lang="en-US" dirty="0"/>
              <a:t>Plot formats</a:t>
            </a:r>
          </a:p>
          <a:p>
            <a:r>
              <a:rPr lang="en-US" dirty="0"/>
              <a:t>X-</a:t>
            </a:r>
            <a:r>
              <a:rPr lang="en-US" dirty="0" err="1"/>
              <a:t>lim</a:t>
            </a:r>
            <a:r>
              <a:rPr lang="en-US" dirty="0"/>
              <a:t>, y-</a:t>
            </a:r>
            <a:r>
              <a:rPr lang="en-US" dirty="0" err="1"/>
              <a:t>lim</a:t>
            </a:r>
            <a:endParaRPr lang="en-US" dirty="0"/>
          </a:p>
          <a:p>
            <a:endParaRPr lang="en-US" dirty="0"/>
          </a:p>
          <a:p>
            <a:r>
              <a:rPr lang="en-US" dirty="0"/>
              <a:t>Findings:</a:t>
            </a:r>
          </a:p>
          <a:p>
            <a:pPr marL="285750" indent="-285750">
              <a:buFont typeface="Arial" panose="020B0604020202020204" pitchFamily="34" charset="0"/>
              <a:buChar char="•"/>
            </a:pPr>
            <a:r>
              <a:rPr lang="en-US" dirty="0"/>
              <a:t>2013 had most UFO Sightings near a Military Base</a:t>
            </a:r>
          </a:p>
          <a:p>
            <a:pPr marL="285750" indent="-285750">
              <a:buFont typeface="Arial" panose="020B0604020202020204" pitchFamily="34" charset="0"/>
              <a:buChar char="•"/>
            </a:pPr>
            <a:r>
              <a:rPr lang="en-US" dirty="0"/>
              <a:t>UFO Sightings occur 30-40% within proximity to military bases </a:t>
            </a:r>
          </a:p>
          <a:p>
            <a:endParaRPr lang="en-US" dirty="0"/>
          </a:p>
        </p:txBody>
      </p:sp>
      <p:pic>
        <p:nvPicPr>
          <p:cNvPr id="13" name="Picture 12" descr="Chart, line chart&#10;&#10;Description automatically generated">
            <a:extLst>
              <a:ext uri="{FF2B5EF4-FFF2-40B4-BE49-F238E27FC236}">
                <a16:creationId xmlns:a16="http://schemas.microsoft.com/office/drawing/2014/main" id="{F55833F5-D744-43B2-8D87-9FB697777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5852172" cy="4389129"/>
          </a:xfrm>
          <a:prstGeom prst="rect">
            <a:avLst/>
          </a:prstGeom>
        </p:spPr>
      </p:pic>
    </p:spTree>
    <p:extLst>
      <p:ext uri="{BB962C8B-B14F-4D97-AF65-F5344CB8AC3E}">
        <p14:creationId xmlns:p14="http://schemas.microsoft.com/office/powerpoint/2010/main" val="183887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UFO Sightings by State: Military</a:t>
            </a:r>
          </a:p>
        </p:txBody>
      </p:sp>
      <p:sp>
        <p:nvSpPr>
          <p:cNvPr id="9" name="TextBox 8">
            <a:extLst>
              <a:ext uri="{FF2B5EF4-FFF2-40B4-BE49-F238E27FC236}">
                <a16:creationId xmlns:a16="http://schemas.microsoft.com/office/drawing/2014/main" id="{9CE46828-E4B9-499C-8539-4CBBC6F0959F}"/>
              </a:ext>
            </a:extLst>
          </p:cNvPr>
          <p:cNvSpPr txBox="1"/>
          <p:nvPr/>
        </p:nvSpPr>
        <p:spPr>
          <a:xfrm>
            <a:off x="7467600" y="1028343"/>
            <a:ext cx="1648691" cy="4524315"/>
          </a:xfrm>
          <a:prstGeom prst="rect">
            <a:avLst/>
          </a:prstGeom>
          <a:noFill/>
        </p:spPr>
        <p:txBody>
          <a:bodyPr wrap="square" rtlCol="0">
            <a:spAutoFit/>
          </a:bodyPr>
          <a:lstStyle/>
          <a:p>
            <a:r>
              <a:rPr lang="en-US" dirty="0" err="1"/>
              <a:t>Grouby</a:t>
            </a:r>
            <a:endParaRPr lang="en-US" dirty="0"/>
          </a:p>
          <a:p>
            <a:r>
              <a:rPr lang="en-US" dirty="0"/>
              <a:t>Count </a:t>
            </a:r>
          </a:p>
          <a:p>
            <a:r>
              <a:rPr lang="en-US" dirty="0"/>
              <a:t>Plot line graph</a:t>
            </a:r>
          </a:p>
          <a:p>
            <a:r>
              <a:rPr lang="en-US" dirty="0"/>
              <a:t>Plot formats</a:t>
            </a:r>
          </a:p>
          <a:p>
            <a:r>
              <a:rPr lang="en-US" dirty="0"/>
              <a:t>X-</a:t>
            </a:r>
            <a:r>
              <a:rPr lang="en-US" dirty="0" err="1"/>
              <a:t>lim</a:t>
            </a:r>
            <a:r>
              <a:rPr lang="en-US" dirty="0"/>
              <a:t>, y-</a:t>
            </a:r>
            <a:r>
              <a:rPr lang="en-US" dirty="0" err="1"/>
              <a:t>lim</a:t>
            </a:r>
            <a:endParaRPr lang="en-US" dirty="0"/>
          </a:p>
          <a:p>
            <a:endParaRPr lang="en-US" dirty="0"/>
          </a:p>
          <a:p>
            <a:r>
              <a:rPr lang="en-US" dirty="0"/>
              <a:t>Findings:</a:t>
            </a:r>
          </a:p>
          <a:p>
            <a:pPr marL="285750" indent="-285750">
              <a:buFont typeface="Arial" panose="020B0604020202020204" pitchFamily="34" charset="0"/>
              <a:buChar char="•"/>
            </a:pPr>
            <a:r>
              <a:rPr lang="en-US" dirty="0"/>
              <a:t>HI and VA have skewed data</a:t>
            </a:r>
          </a:p>
          <a:p>
            <a:pPr marL="285750" indent="-285750">
              <a:buFont typeface="Arial" panose="020B0604020202020204" pitchFamily="34" charset="0"/>
              <a:buChar char="•"/>
            </a:pPr>
            <a:r>
              <a:rPr lang="en-US" dirty="0"/>
              <a:t>CA and FL correlate to military, some states don’t correlate</a:t>
            </a:r>
          </a:p>
        </p:txBody>
      </p:sp>
      <p:pic>
        <p:nvPicPr>
          <p:cNvPr id="4" name="Picture 3" descr="Chart&#10;&#10;Description automatically generated">
            <a:extLst>
              <a:ext uri="{FF2B5EF4-FFF2-40B4-BE49-F238E27FC236}">
                <a16:creationId xmlns:a16="http://schemas.microsoft.com/office/drawing/2014/main" id="{3E2EEAC0-67A9-4DD5-B2D6-82922CF61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0"/>
            <a:ext cx="9144000" cy="1371600"/>
          </a:xfrm>
          <a:prstGeom prst="rect">
            <a:avLst/>
          </a:prstGeom>
        </p:spPr>
      </p:pic>
      <p:pic>
        <p:nvPicPr>
          <p:cNvPr id="6" name="Picture 5" descr="Chart, line chart&#10;&#10;Description automatically generated">
            <a:extLst>
              <a:ext uri="{FF2B5EF4-FFF2-40B4-BE49-F238E27FC236}">
                <a16:creationId xmlns:a16="http://schemas.microsoft.com/office/drawing/2014/main" id="{803F373C-779C-49C3-9475-EA6CF319E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49055"/>
            <a:ext cx="7246303" cy="2209800"/>
          </a:xfrm>
          <a:prstGeom prst="rect">
            <a:avLst/>
          </a:prstGeom>
        </p:spPr>
      </p:pic>
      <p:cxnSp>
        <p:nvCxnSpPr>
          <p:cNvPr id="8" name="Straight Connector 7">
            <a:extLst>
              <a:ext uri="{FF2B5EF4-FFF2-40B4-BE49-F238E27FC236}">
                <a16:creationId xmlns:a16="http://schemas.microsoft.com/office/drawing/2014/main" id="{176812A7-D91B-40A2-A4ED-B8FD2F74DDB9}"/>
              </a:ext>
            </a:extLst>
          </p:cNvPr>
          <p:cNvCxnSpPr>
            <a:cxnSpLocks/>
          </p:cNvCxnSpPr>
          <p:nvPr/>
        </p:nvCxnSpPr>
        <p:spPr>
          <a:xfrm>
            <a:off x="685800" y="4191000"/>
            <a:ext cx="457200" cy="2667000"/>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03F24C6-BFA1-45F9-BF3A-EFA14C17DEC6}"/>
              </a:ext>
            </a:extLst>
          </p:cNvPr>
          <p:cNvCxnSpPr>
            <a:cxnSpLocks/>
            <a:endCxn id="4" idx="2"/>
          </p:cNvCxnSpPr>
          <p:nvPr/>
        </p:nvCxnSpPr>
        <p:spPr>
          <a:xfrm flipH="1">
            <a:off x="4572000" y="4191000"/>
            <a:ext cx="2674302" cy="2667000"/>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F7FEB4F-5EB7-4A07-913B-4939A529CA10}"/>
              </a:ext>
            </a:extLst>
          </p:cNvPr>
          <p:cNvCxnSpPr>
            <a:cxnSpLocks/>
          </p:cNvCxnSpPr>
          <p:nvPr/>
        </p:nvCxnSpPr>
        <p:spPr>
          <a:xfrm>
            <a:off x="685800" y="2322945"/>
            <a:ext cx="457200" cy="3353955"/>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8F08C85-157D-439E-B191-1C46A0A63964}"/>
              </a:ext>
            </a:extLst>
          </p:cNvPr>
          <p:cNvCxnSpPr>
            <a:cxnSpLocks/>
          </p:cNvCxnSpPr>
          <p:nvPr/>
        </p:nvCxnSpPr>
        <p:spPr>
          <a:xfrm flipH="1">
            <a:off x="4648200" y="2274903"/>
            <a:ext cx="2598102" cy="3401997"/>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8505200-F4E2-4E43-8DBE-F96930A3A521}"/>
              </a:ext>
            </a:extLst>
          </p:cNvPr>
          <p:cNvSpPr/>
          <p:nvPr/>
        </p:nvSpPr>
        <p:spPr>
          <a:xfrm>
            <a:off x="1143000" y="5676900"/>
            <a:ext cx="3505200" cy="1181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26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UFOs: What, When, Where</a:t>
            </a:r>
          </a:p>
        </p:txBody>
      </p:sp>
      <p:sp>
        <p:nvSpPr>
          <p:cNvPr id="5" name="Content Placeholder 4"/>
          <p:cNvSpPr>
            <a:spLocks noGrp="1"/>
          </p:cNvSpPr>
          <p:nvPr>
            <p:ph sz="half" idx="2"/>
          </p:nvPr>
        </p:nvSpPr>
        <p:spPr>
          <a:xfrm>
            <a:off x="457200" y="1143000"/>
            <a:ext cx="8229600" cy="4708525"/>
          </a:xfrm>
        </p:spPr>
        <p:txBody>
          <a:bodyPr>
            <a:normAutofit fontScale="92500"/>
          </a:bodyPr>
          <a:lstStyle/>
          <a:p>
            <a:r>
              <a:rPr lang="en-US" dirty="0"/>
              <a:t>What areas of the country are most likely to have UFO sightings?</a:t>
            </a:r>
          </a:p>
          <a:p>
            <a:r>
              <a:rPr lang="en-US" dirty="0"/>
              <a:t>Do clusters of UFO sightings correlate with landmarks, such as airports, military bases, or government research centers?</a:t>
            </a:r>
          </a:p>
          <a:p>
            <a:r>
              <a:rPr lang="en-US" dirty="0"/>
              <a:t>What are the most common UFO descriptions?</a:t>
            </a:r>
          </a:p>
          <a:p>
            <a:r>
              <a:rPr lang="en-US" dirty="0"/>
              <a:t>Are certain shapes seen more often in certain locations?</a:t>
            </a:r>
          </a:p>
          <a:p>
            <a:r>
              <a:rPr lang="en-US" dirty="0"/>
              <a:t>Has there been a change in the number of sightings reported over the years?</a:t>
            </a:r>
          </a:p>
          <a:p>
            <a:r>
              <a:rPr lang="en-US" dirty="0"/>
              <a:t>Are they seen more often in a particular season?</a:t>
            </a:r>
          </a:p>
          <a:p>
            <a:pPr marL="0" indent="0">
              <a:buNone/>
            </a:pPr>
            <a:endParaRPr lang="en-US" dirty="0"/>
          </a:p>
          <a:p>
            <a:endParaRPr lang="en-US" dirty="0"/>
          </a:p>
        </p:txBody>
      </p:sp>
    </p:spTree>
    <p:extLst>
      <p:ext uri="{BB962C8B-B14F-4D97-AF65-F5344CB8AC3E}">
        <p14:creationId xmlns:p14="http://schemas.microsoft.com/office/powerpoint/2010/main" val="111822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UFO Sightings by State: Military</a:t>
            </a:r>
          </a:p>
        </p:txBody>
      </p:sp>
      <p:pic>
        <p:nvPicPr>
          <p:cNvPr id="4" name="Picture 3" descr="Chart&#10;&#10;Description automatically generated">
            <a:extLst>
              <a:ext uri="{FF2B5EF4-FFF2-40B4-BE49-F238E27FC236}">
                <a16:creationId xmlns:a16="http://schemas.microsoft.com/office/drawing/2014/main" id="{3E2EEAC0-67A9-4DD5-B2D6-82922CF61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0"/>
            <a:ext cx="9144000" cy="1371600"/>
          </a:xfrm>
          <a:prstGeom prst="rect">
            <a:avLst/>
          </a:prstGeom>
        </p:spPr>
      </p:pic>
      <p:cxnSp>
        <p:nvCxnSpPr>
          <p:cNvPr id="8" name="Straight Connector 7">
            <a:extLst>
              <a:ext uri="{FF2B5EF4-FFF2-40B4-BE49-F238E27FC236}">
                <a16:creationId xmlns:a16="http://schemas.microsoft.com/office/drawing/2014/main" id="{176812A7-D91B-40A2-A4ED-B8FD2F74DDB9}"/>
              </a:ext>
            </a:extLst>
          </p:cNvPr>
          <p:cNvCxnSpPr>
            <a:cxnSpLocks/>
          </p:cNvCxnSpPr>
          <p:nvPr/>
        </p:nvCxnSpPr>
        <p:spPr>
          <a:xfrm>
            <a:off x="44247" y="4191000"/>
            <a:ext cx="4702276" cy="2667000"/>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03F24C6-BFA1-45F9-BF3A-EFA14C17DEC6}"/>
              </a:ext>
            </a:extLst>
          </p:cNvPr>
          <p:cNvCxnSpPr>
            <a:cxnSpLocks/>
          </p:cNvCxnSpPr>
          <p:nvPr/>
        </p:nvCxnSpPr>
        <p:spPr>
          <a:xfrm>
            <a:off x="7283247" y="4114800"/>
            <a:ext cx="946353" cy="2590800"/>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590ADEFC-27F1-4526-9818-2A5602C43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7" y="1971764"/>
            <a:ext cx="7239000" cy="2402904"/>
          </a:xfrm>
          <a:prstGeom prst="rect">
            <a:avLst/>
          </a:prstGeom>
        </p:spPr>
      </p:pic>
      <p:cxnSp>
        <p:nvCxnSpPr>
          <p:cNvPr id="15" name="Straight Connector 14">
            <a:extLst>
              <a:ext uri="{FF2B5EF4-FFF2-40B4-BE49-F238E27FC236}">
                <a16:creationId xmlns:a16="http://schemas.microsoft.com/office/drawing/2014/main" id="{EC47556F-C849-4B01-BC93-CA7D94DCFADA}"/>
              </a:ext>
            </a:extLst>
          </p:cNvPr>
          <p:cNvCxnSpPr>
            <a:cxnSpLocks/>
          </p:cNvCxnSpPr>
          <p:nvPr/>
        </p:nvCxnSpPr>
        <p:spPr>
          <a:xfrm>
            <a:off x="7261124" y="1971764"/>
            <a:ext cx="968476" cy="3705136"/>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A22D33C-9FBE-4194-ABD8-343EE307C667}"/>
              </a:ext>
            </a:extLst>
          </p:cNvPr>
          <p:cNvCxnSpPr>
            <a:cxnSpLocks/>
          </p:cNvCxnSpPr>
          <p:nvPr/>
        </p:nvCxnSpPr>
        <p:spPr>
          <a:xfrm>
            <a:off x="44247" y="1971764"/>
            <a:ext cx="4680153" cy="3705136"/>
          </a:xfrm>
          <a:prstGeom prst="line">
            <a:avLst/>
          </a:prstGeom>
          <a:ln w="19050">
            <a:solidFill>
              <a:schemeClr val="tx2"/>
            </a:solidFill>
            <a:prstDash val="dash"/>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4D259A25-7871-4303-B91E-96ACB28BEBEB}"/>
              </a:ext>
            </a:extLst>
          </p:cNvPr>
          <p:cNvSpPr/>
          <p:nvPr/>
        </p:nvSpPr>
        <p:spPr>
          <a:xfrm>
            <a:off x="4724400" y="5676900"/>
            <a:ext cx="3505200" cy="118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788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a:t>UFOs: What, When, Where</a:t>
            </a:r>
          </a:p>
        </p:txBody>
      </p:sp>
      <p:sp>
        <p:nvSpPr>
          <p:cNvPr id="5" name="Content Placeholder 4"/>
          <p:cNvSpPr>
            <a:spLocks noGrp="1"/>
          </p:cNvSpPr>
          <p:nvPr>
            <p:ph sz="half" idx="2"/>
          </p:nvPr>
        </p:nvSpPr>
        <p:spPr>
          <a:xfrm>
            <a:off x="457200" y="1143000"/>
            <a:ext cx="8229600" cy="5181600"/>
          </a:xfrm>
        </p:spPr>
        <p:txBody>
          <a:bodyPr>
            <a:normAutofit fontScale="92500"/>
          </a:bodyPr>
          <a:lstStyle/>
          <a:p>
            <a:pPr marL="0" indent="0">
              <a:buNone/>
            </a:pPr>
            <a:r>
              <a:rPr lang="en-US" dirty="0"/>
              <a:t>What areas of the country are most likely to have UFO sightings? </a:t>
            </a:r>
          </a:p>
          <a:p>
            <a:r>
              <a:rPr lang="en-US" dirty="0"/>
              <a:t>Most sightings are near water/coastal, except for southwest </a:t>
            </a:r>
          </a:p>
          <a:p>
            <a:r>
              <a:rPr lang="en-US" dirty="0"/>
              <a:t>California, Washington, Florida, Texas almost always in top ten every year</a:t>
            </a:r>
          </a:p>
          <a:p>
            <a:pPr marL="0" indent="0">
              <a:buNone/>
            </a:pPr>
            <a:endParaRPr lang="en-US" dirty="0"/>
          </a:p>
          <a:p>
            <a:pPr marL="0" indent="0">
              <a:buNone/>
            </a:pPr>
            <a:r>
              <a:rPr lang="en-US" dirty="0"/>
              <a:t>Do clusters of UFO sightings correlate with landmarks, such as airports, military bases, or government research centers?</a:t>
            </a:r>
          </a:p>
          <a:p>
            <a:pPr marL="285750" indent="-285750">
              <a:buFont typeface="Arial" panose="020B0604020202020204" pitchFamily="34" charset="0"/>
              <a:buChar char="•"/>
            </a:pPr>
            <a:r>
              <a:rPr lang="en-US" dirty="0"/>
              <a:t>Often seen near naval bases</a:t>
            </a:r>
          </a:p>
          <a:p>
            <a:pPr marL="285750" indent="-285750">
              <a:buFont typeface="Arial" panose="020B0604020202020204" pitchFamily="34" charset="0"/>
              <a:buChar char="•"/>
            </a:pPr>
            <a:r>
              <a:rPr lang="en-US" dirty="0"/>
              <a:t>Often seen near airports</a:t>
            </a:r>
          </a:p>
          <a:p>
            <a:pPr marL="0" indent="0">
              <a:buNone/>
            </a:pPr>
            <a:endParaRPr lang="en-US" dirty="0"/>
          </a:p>
          <a:p>
            <a:endParaRPr lang="en-US" dirty="0"/>
          </a:p>
        </p:txBody>
      </p:sp>
    </p:spTree>
    <p:extLst>
      <p:ext uri="{BB962C8B-B14F-4D97-AF65-F5344CB8AC3E}">
        <p14:creationId xmlns:p14="http://schemas.microsoft.com/office/powerpoint/2010/main" val="1343064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UFOs: What, When, Where</a:t>
            </a:r>
          </a:p>
        </p:txBody>
      </p:sp>
      <p:sp>
        <p:nvSpPr>
          <p:cNvPr id="5" name="Content Placeholder 4"/>
          <p:cNvSpPr>
            <a:spLocks noGrp="1"/>
          </p:cNvSpPr>
          <p:nvPr>
            <p:ph sz="half" idx="2"/>
          </p:nvPr>
        </p:nvSpPr>
        <p:spPr>
          <a:xfrm>
            <a:off x="457200" y="1219200"/>
            <a:ext cx="8229600" cy="4632325"/>
          </a:xfrm>
        </p:spPr>
        <p:txBody>
          <a:bodyPr>
            <a:normAutofit lnSpcReduction="10000"/>
          </a:bodyPr>
          <a:lstStyle/>
          <a:p>
            <a:pPr marL="0" indent="0">
              <a:buNone/>
            </a:pPr>
            <a:r>
              <a:rPr lang="en-US" dirty="0"/>
              <a:t>What are the most common UFO descriptions?</a:t>
            </a:r>
          </a:p>
          <a:p>
            <a:pPr marL="285750" indent="-285750">
              <a:buFont typeface="Arial" panose="020B0604020202020204" pitchFamily="34" charset="0"/>
              <a:buChar char="•"/>
            </a:pPr>
            <a:r>
              <a:rPr lang="en-US" dirty="0"/>
              <a:t>Most frequent seen ‘shape’ over the years is </a:t>
            </a:r>
            <a:r>
              <a:rPr lang="en-US" i="1" dirty="0"/>
              <a:t>light</a:t>
            </a:r>
          </a:p>
          <a:p>
            <a:pPr marL="285750" indent="-285750">
              <a:buFont typeface="Arial" panose="020B0604020202020204" pitchFamily="34" charset="0"/>
              <a:buChar char="•"/>
            </a:pPr>
            <a:r>
              <a:rPr lang="en-US" dirty="0"/>
              <a:t>Mean duration of light sightings was 15,244 seconds – 4h 14m</a:t>
            </a:r>
          </a:p>
          <a:p>
            <a:pPr marL="0" indent="0">
              <a:buNone/>
            </a:pPr>
            <a:endParaRPr lang="en-US" dirty="0"/>
          </a:p>
          <a:p>
            <a:pPr marL="0" indent="0">
              <a:buNone/>
            </a:pPr>
            <a:r>
              <a:rPr lang="en-US" dirty="0"/>
              <a:t>Are certain shapes seen more often in certain locations?</a:t>
            </a:r>
          </a:p>
          <a:p>
            <a:r>
              <a:rPr lang="en-US" sz="2800" dirty="0"/>
              <a:t>California had most sightings, but only 3% was most often seen shape of light – 20% cylinder</a:t>
            </a:r>
          </a:p>
          <a:p>
            <a:r>
              <a:rPr lang="en-US" sz="2800" dirty="0"/>
              <a:t>Not real correlation between shape and state</a:t>
            </a:r>
          </a:p>
          <a:p>
            <a:pPr marL="0" indent="0">
              <a:buNone/>
            </a:pPr>
            <a:endParaRPr lang="en-US" dirty="0"/>
          </a:p>
          <a:p>
            <a:endParaRPr lang="en-US" dirty="0"/>
          </a:p>
        </p:txBody>
      </p:sp>
    </p:spTree>
    <p:extLst>
      <p:ext uri="{BB962C8B-B14F-4D97-AF65-F5344CB8AC3E}">
        <p14:creationId xmlns:p14="http://schemas.microsoft.com/office/powerpoint/2010/main" val="3196933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UFOs: What, When, Where</a:t>
            </a:r>
          </a:p>
        </p:txBody>
      </p:sp>
      <p:sp>
        <p:nvSpPr>
          <p:cNvPr id="5" name="Content Placeholder 4"/>
          <p:cNvSpPr>
            <a:spLocks noGrp="1"/>
          </p:cNvSpPr>
          <p:nvPr>
            <p:ph sz="half" idx="2"/>
          </p:nvPr>
        </p:nvSpPr>
        <p:spPr>
          <a:xfrm>
            <a:off x="457200" y="1447800"/>
            <a:ext cx="8229600" cy="4403725"/>
          </a:xfrm>
        </p:spPr>
        <p:txBody>
          <a:bodyPr>
            <a:normAutofit/>
          </a:bodyPr>
          <a:lstStyle/>
          <a:p>
            <a:pPr marL="0" indent="0">
              <a:buNone/>
            </a:pPr>
            <a:r>
              <a:rPr lang="en-US" dirty="0"/>
              <a:t>Has there been a change in the number of sightings reported over the years?</a:t>
            </a:r>
          </a:p>
          <a:p>
            <a:pPr marL="285750" indent="-285750">
              <a:buFont typeface="Arial" panose="020B0604020202020204" pitchFamily="34" charset="0"/>
              <a:buChar char="•"/>
            </a:pPr>
            <a:r>
              <a:rPr lang="en-US" dirty="0"/>
              <a:t>Sightings reported increases at greater rates after 1997 (was &lt;500 p/</a:t>
            </a:r>
            <a:r>
              <a:rPr lang="en-US" dirty="0" err="1"/>
              <a:t>yr</a:t>
            </a:r>
            <a:r>
              <a:rPr lang="en-US" dirty="0"/>
              <a:t>)</a:t>
            </a:r>
          </a:p>
          <a:p>
            <a:pPr marL="285750" indent="-285750">
              <a:buFont typeface="Arial" panose="020B0604020202020204" pitchFamily="34" charset="0"/>
              <a:buChar char="•"/>
            </a:pPr>
            <a:r>
              <a:rPr lang="en-US" dirty="0"/>
              <a:t>Most reported sightings have been in 2012 (6,216)</a:t>
            </a:r>
          </a:p>
          <a:p>
            <a:pPr marL="0" indent="0">
              <a:buNone/>
            </a:pPr>
            <a:endParaRPr lang="en-US" dirty="0"/>
          </a:p>
          <a:p>
            <a:pPr marL="0" indent="0">
              <a:buNone/>
            </a:pPr>
            <a:r>
              <a:rPr lang="en-US" dirty="0"/>
              <a:t>Are they seen more often in a particular season?</a:t>
            </a:r>
          </a:p>
          <a:p>
            <a:r>
              <a:rPr lang="en-US" dirty="0"/>
              <a:t>Mostly seen in warmer, summer months (June, July)</a:t>
            </a:r>
          </a:p>
          <a:p>
            <a:pPr marL="0" indent="0">
              <a:buNone/>
            </a:pPr>
            <a:endParaRPr lang="en-US" dirty="0"/>
          </a:p>
          <a:p>
            <a:endParaRPr lang="en-US" dirty="0"/>
          </a:p>
        </p:txBody>
      </p:sp>
    </p:spTree>
    <p:extLst>
      <p:ext uri="{BB962C8B-B14F-4D97-AF65-F5344CB8AC3E}">
        <p14:creationId xmlns:p14="http://schemas.microsoft.com/office/powerpoint/2010/main" val="1531426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Postmortem</a:t>
            </a:r>
          </a:p>
        </p:txBody>
      </p:sp>
      <p:sp>
        <p:nvSpPr>
          <p:cNvPr id="3" name="Content Placeholder 2"/>
          <p:cNvSpPr>
            <a:spLocks noGrp="1"/>
          </p:cNvSpPr>
          <p:nvPr>
            <p:ph sz="half" idx="1"/>
          </p:nvPr>
        </p:nvSpPr>
        <p:spPr>
          <a:xfrm>
            <a:off x="457200" y="1143000"/>
            <a:ext cx="8153400" cy="4983163"/>
          </a:xfrm>
        </p:spPr>
        <p:txBody>
          <a:bodyPr>
            <a:normAutofit fontScale="92500" lnSpcReduction="20000"/>
          </a:bodyPr>
          <a:lstStyle/>
          <a:p>
            <a:r>
              <a:rPr lang="en-US" dirty="0"/>
              <a:t>Finding available data in useable form</a:t>
            </a:r>
          </a:p>
          <a:p>
            <a:r>
              <a:rPr lang="en-US" dirty="0"/>
              <a:t>Can not work in silos – must build off other data</a:t>
            </a:r>
          </a:p>
          <a:p>
            <a:r>
              <a:rPr lang="en-US" dirty="0"/>
              <a:t>Visualizations provoke new questions</a:t>
            </a:r>
          </a:p>
          <a:p>
            <a:r>
              <a:rPr lang="en-US" dirty="0"/>
              <a:t>Always takes longer than you think it will</a:t>
            </a:r>
          </a:p>
          <a:p>
            <a:r>
              <a:rPr lang="en-US" dirty="0"/>
              <a:t>Time available to code and analyze data is limited</a:t>
            </a:r>
          </a:p>
          <a:p>
            <a:r>
              <a:rPr lang="en-US" dirty="0"/>
              <a:t>Pillows are softer than walls</a:t>
            </a:r>
          </a:p>
          <a:p>
            <a:r>
              <a:rPr lang="en-US" dirty="0"/>
              <a:t>Would have liked to do something with census or cell phone data – demographics</a:t>
            </a:r>
          </a:p>
          <a:p>
            <a:r>
              <a:rPr lang="en-US" dirty="0"/>
              <a:t>Surprises:  </a:t>
            </a:r>
          </a:p>
          <a:p>
            <a:pPr lvl="1"/>
            <a:r>
              <a:rPr lang="en-US" dirty="0"/>
              <a:t>California as most sightings – thought it would be Nevada , New Mexico</a:t>
            </a:r>
          </a:p>
          <a:p>
            <a:pPr lvl="1"/>
            <a:r>
              <a:rPr lang="en-US" dirty="0"/>
              <a:t>Shape as “light” – thought it would be a “saucer”</a:t>
            </a:r>
          </a:p>
          <a:p>
            <a:pPr lvl="1"/>
            <a:r>
              <a:rPr lang="en-US" dirty="0"/>
              <a:t>Big jump in reported sightings year over year  - why?  </a:t>
            </a:r>
          </a:p>
          <a:p>
            <a:endParaRPr lang="en-US" dirty="0"/>
          </a:p>
          <a:p>
            <a:endParaRPr lang="en-US" dirty="0"/>
          </a:p>
          <a:p>
            <a:endParaRPr lang="en-US" dirty="0"/>
          </a:p>
        </p:txBody>
      </p:sp>
    </p:spTree>
    <p:extLst>
      <p:ext uri="{BB962C8B-B14F-4D97-AF65-F5344CB8AC3E}">
        <p14:creationId xmlns:p14="http://schemas.microsoft.com/office/powerpoint/2010/main" val="3385685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9144000" cy="5280500"/>
          </a:xfrm>
        </p:spPr>
      </p:pic>
    </p:spTree>
    <p:extLst>
      <p:ext uri="{BB962C8B-B14F-4D97-AF65-F5344CB8AC3E}">
        <p14:creationId xmlns:p14="http://schemas.microsoft.com/office/powerpoint/2010/main" val="69940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4" name="Content Placeholder 3"/>
          <p:cNvSpPr>
            <a:spLocks noGrp="1"/>
          </p:cNvSpPr>
          <p:nvPr>
            <p:ph sz="half" idx="2"/>
          </p:nvPr>
        </p:nvSpPr>
        <p:spPr>
          <a:xfrm>
            <a:off x="381000" y="1219200"/>
            <a:ext cx="8305800" cy="4953000"/>
          </a:xfrm>
        </p:spPr>
        <p:txBody>
          <a:bodyPr>
            <a:normAutofit/>
          </a:bodyPr>
          <a:lstStyle/>
          <a:p>
            <a:pPr marL="0" indent="0" algn="l">
              <a:buNone/>
            </a:pPr>
            <a:r>
              <a:rPr lang="en-US" dirty="0"/>
              <a:t>The National UFO Reporting Center</a:t>
            </a:r>
          </a:p>
          <a:p>
            <a:pPr marL="0" indent="0">
              <a:buNone/>
            </a:pPr>
            <a:r>
              <a:rPr lang="en-US" dirty="0"/>
              <a:t>	Website: NUFORC.org</a:t>
            </a:r>
          </a:p>
          <a:p>
            <a:pPr marL="0" indent="0">
              <a:buNone/>
            </a:pPr>
            <a:r>
              <a:rPr lang="en-US" dirty="0"/>
              <a:t>	Hotline: 206-722-3000</a:t>
            </a:r>
          </a:p>
          <a:p>
            <a:pPr marL="0" indent="0" algn="l">
              <a:buNone/>
            </a:pPr>
            <a:endParaRPr lang="en-US" b="0" i="0" dirty="0">
              <a:effectLst/>
              <a:latin typeface="Arial" panose="020B0604020202020204" pitchFamily="34" charset="0"/>
            </a:endParaRPr>
          </a:p>
        </p:txBody>
      </p:sp>
      <p:pic>
        <p:nvPicPr>
          <p:cNvPr id="5" name="Picture 4" descr="Chart, surface chart&#10;&#10;Description automatically generated">
            <a:extLst>
              <a:ext uri="{FF2B5EF4-FFF2-40B4-BE49-F238E27FC236}">
                <a16:creationId xmlns:a16="http://schemas.microsoft.com/office/drawing/2014/main" id="{CEE295D7-4ECA-46B1-A99F-924D9ABA2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72" y="2933410"/>
            <a:ext cx="7684655" cy="3943063"/>
          </a:xfrm>
          <a:prstGeom prst="rect">
            <a:avLst/>
          </a:prstGeom>
        </p:spPr>
      </p:pic>
    </p:spTree>
    <p:extLst>
      <p:ext uri="{BB962C8B-B14F-4D97-AF65-F5344CB8AC3E}">
        <p14:creationId xmlns:p14="http://schemas.microsoft.com/office/powerpoint/2010/main" val="121536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6" name="Text Placeholder 5">
            <a:extLst>
              <a:ext uri="{FF2B5EF4-FFF2-40B4-BE49-F238E27FC236}">
                <a16:creationId xmlns:a16="http://schemas.microsoft.com/office/drawing/2014/main" id="{113F8748-5820-4F33-9013-6AAB642A601B}"/>
              </a:ext>
            </a:extLst>
          </p:cNvPr>
          <p:cNvSpPr>
            <a:spLocks noGrp="1"/>
          </p:cNvSpPr>
          <p:nvPr>
            <p:ph type="body" idx="1"/>
          </p:nvPr>
        </p:nvSpPr>
        <p:spPr/>
        <p:txBody>
          <a:bodyPr/>
          <a:lstStyle/>
          <a:p>
            <a:r>
              <a:rPr lang="en-US" u="sng" dirty="0"/>
              <a:t>Primary Data</a:t>
            </a:r>
          </a:p>
        </p:txBody>
      </p:sp>
      <p:sp>
        <p:nvSpPr>
          <p:cNvPr id="3" name="Content Placeholder 2">
            <a:extLst>
              <a:ext uri="{FF2B5EF4-FFF2-40B4-BE49-F238E27FC236}">
                <a16:creationId xmlns:a16="http://schemas.microsoft.com/office/drawing/2014/main" id="{CB665FE3-DD52-4D15-B9B1-C9D54CAE9385}"/>
              </a:ext>
            </a:extLst>
          </p:cNvPr>
          <p:cNvSpPr>
            <a:spLocks noGrp="1"/>
          </p:cNvSpPr>
          <p:nvPr>
            <p:ph sz="half" idx="2"/>
          </p:nvPr>
        </p:nvSpPr>
        <p:spPr/>
        <p:txBody>
          <a:bodyPr>
            <a:normAutofit/>
          </a:bodyPr>
          <a:lstStyle/>
          <a:p>
            <a:pPr marL="457200" indent="-457200">
              <a:buFont typeface="+mj-lt"/>
              <a:buAutoNum type="arabicPeriod"/>
            </a:pPr>
            <a:r>
              <a:rPr lang="en-US" dirty="0"/>
              <a:t>UFO Sightings</a:t>
            </a:r>
          </a:p>
          <a:p>
            <a:pPr marL="400050" lvl="1" indent="0">
              <a:buNone/>
            </a:pPr>
            <a:r>
              <a:rPr lang="en-US" dirty="0"/>
              <a:t>Source: Kaggle.com</a:t>
            </a:r>
          </a:p>
          <a:p>
            <a:pPr marL="400050" lvl="1" indent="0">
              <a:buNone/>
            </a:pPr>
            <a:r>
              <a:rPr lang="en-US" dirty="0"/>
              <a:t>Origin: The National UFO Reporting Center</a:t>
            </a:r>
          </a:p>
          <a:p>
            <a:pPr marL="400050" lvl="1" indent="0">
              <a:buNone/>
            </a:pPr>
            <a:r>
              <a:rPr lang="en-US" dirty="0"/>
              <a:t>Website: </a:t>
            </a:r>
            <a:r>
              <a:rPr lang="en-US" dirty="0">
                <a:hlinkClick r:id="rId2"/>
              </a:rPr>
              <a:t>https://www.kaggle.com/NUFORC/ufo-sightings</a:t>
            </a:r>
            <a:endParaRPr lang="en-US" dirty="0"/>
          </a:p>
          <a:p>
            <a:pPr marL="400050" lvl="1" indent="0">
              <a:buNone/>
            </a:pPr>
            <a:r>
              <a:rPr lang="en-US" dirty="0"/>
              <a:t>Column Headers: </a:t>
            </a:r>
            <a:r>
              <a:rPr lang="en-US" b="0" i="0" dirty="0">
                <a:effectLst/>
              </a:rPr>
              <a:t>datetime, city, state, country, shape, duration, comments, date posted, latitude, and longitude.</a:t>
            </a:r>
          </a:p>
          <a:p>
            <a:pPr marL="400050" lvl="1" indent="0">
              <a:buNone/>
            </a:pPr>
            <a:endParaRPr lang="en-US" dirty="0"/>
          </a:p>
        </p:txBody>
      </p:sp>
      <p:sp>
        <p:nvSpPr>
          <p:cNvPr id="7" name="Text Placeholder 6">
            <a:extLst>
              <a:ext uri="{FF2B5EF4-FFF2-40B4-BE49-F238E27FC236}">
                <a16:creationId xmlns:a16="http://schemas.microsoft.com/office/drawing/2014/main" id="{ED15AAB1-25FE-4058-B682-8C997403FFF3}"/>
              </a:ext>
            </a:extLst>
          </p:cNvPr>
          <p:cNvSpPr>
            <a:spLocks noGrp="1"/>
          </p:cNvSpPr>
          <p:nvPr>
            <p:ph type="body" sz="quarter" idx="3"/>
          </p:nvPr>
        </p:nvSpPr>
        <p:spPr/>
        <p:txBody>
          <a:bodyPr/>
          <a:lstStyle/>
          <a:p>
            <a:r>
              <a:rPr lang="en-US" u="sng" dirty="0"/>
              <a:t>Supporting Data</a:t>
            </a:r>
          </a:p>
        </p:txBody>
      </p:sp>
      <p:sp>
        <p:nvSpPr>
          <p:cNvPr id="5" name="Content Placeholder 4">
            <a:extLst>
              <a:ext uri="{FF2B5EF4-FFF2-40B4-BE49-F238E27FC236}">
                <a16:creationId xmlns:a16="http://schemas.microsoft.com/office/drawing/2014/main" id="{E740E087-FB8E-4493-AD81-6B4B03C88007}"/>
              </a:ext>
            </a:extLst>
          </p:cNvPr>
          <p:cNvSpPr>
            <a:spLocks noGrp="1"/>
          </p:cNvSpPr>
          <p:nvPr>
            <p:ph sz="quarter" idx="4"/>
          </p:nvPr>
        </p:nvSpPr>
        <p:spPr/>
        <p:txBody>
          <a:bodyPr>
            <a:normAutofit/>
          </a:bodyPr>
          <a:lstStyle/>
          <a:p>
            <a:pPr marL="457200" indent="-457200">
              <a:buFont typeface="+mj-lt"/>
              <a:buAutoNum type="arabicPeriod"/>
            </a:pPr>
            <a:r>
              <a:rPr lang="en-US" dirty="0"/>
              <a:t>Airports</a:t>
            </a:r>
          </a:p>
          <a:p>
            <a:pPr marL="400050" lvl="1" indent="0">
              <a:buNone/>
            </a:pPr>
            <a:r>
              <a:rPr lang="en-US" dirty="0"/>
              <a:t>Source: Google Places API</a:t>
            </a:r>
          </a:p>
          <a:p>
            <a:pPr marL="400050" lvl="1" indent="0">
              <a:buNone/>
            </a:pPr>
            <a:r>
              <a:rPr lang="en-US" dirty="0"/>
              <a:t>Website: </a:t>
            </a:r>
            <a:r>
              <a:rPr lang="en-US" dirty="0">
                <a:hlinkClick r:id="rId3"/>
              </a:rPr>
              <a:t>https://maps.googleapis.com/maps/api/place/nearbysearch/json</a:t>
            </a:r>
            <a:endParaRPr lang="en-US" dirty="0"/>
          </a:p>
          <a:p>
            <a:pPr marL="457200" indent="-457200">
              <a:buFont typeface="+mj-lt"/>
              <a:buAutoNum type="arabicPeriod"/>
            </a:pPr>
            <a:r>
              <a:rPr lang="en-US" dirty="0"/>
              <a:t>Military Bases</a:t>
            </a:r>
          </a:p>
          <a:p>
            <a:pPr marL="400050" lvl="1" indent="0">
              <a:buNone/>
            </a:pPr>
            <a:r>
              <a:rPr lang="en-US" dirty="0"/>
              <a:t>Source: Open Data Soft</a:t>
            </a:r>
          </a:p>
          <a:p>
            <a:pPr marL="400050" lvl="1" indent="0">
              <a:buNone/>
            </a:pPr>
            <a:r>
              <a:rPr lang="en-US" dirty="0"/>
              <a:t>Website: </a:t>
            </a:r>
            <a:r>
              <a:rPr lang="en-US" b="0" i="0" dirty="0">
                <a:effectLst/>
                <a:cs typeface="Arial" panose="020B0604020202020204" pitchFamily="34" charset="0"/>
                <a:hlinkClick r:id="rId4"/>
              </a:rPr>
              <a:t>https://public.opendatasoft.com/explore/dataset/military-bases/table</a:t>
            </a:r>
            <a:endParaRPr lang="en-US" b="0" i="0" dirty="0">
              <a:effectLst/>
              <a:cs typeface="Arial" panose="020B0604020202020204" pitchFamily="34" charset="0"/>
            </a:endParaRPr>
          </a:p>
          <a:p>
            <a:pPr marL="400050" lvl="1" indent="0">
              <a:buNone/>
            </a:pPr>
            <a:endParaRPr lang="en-US" dirty="0"/>
          </a:p>
        </p:txBody>
      </p:sp>
    </p:spTree>
    <p:extLst>
      <p:ext uri="{BB962C8B-B14F-4D97-AF65-F5344CB8AC3E}">
        <p14:creationId xmlns:p14="http://schemas.microsoft.com/office/powerpoint/2010/main" val="385450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4" name="Content Placeholder 3"/>
          <p:cNvSpPr>
            <a:spLocks noGrp="1"/>
          </p:cNvSpPr>
          <p:nvPr>
            <p:ph sz="half" idx="2"/>
          </p:nvPr>
        </p:nvSpPr>
        <p:spPr>
          <a:xfrm>
            <a:off x="381000" y="1219200"/>
            <a:ext cx="8305800" cy="4953000"/>
          </a:xfrm>
        </p:spPr>
        <p:txBody>
          <a:bodyPr>
            <a:normAutofit fontScale="47500" lnSpcReduction="20000"/>
          </a:bodyPr>
          <a:lstStyle/>
          <a:p>
            <a:pPr marL="0" indent="0" algn="l">
              <a:buNone/>
            </a:pPr>
            <a:r>
              <a:rPr lang="en-US" b="0" i="0" dirty="0">
                <a:effectLst/>
                <a:latin typeface="Arial" panose="020B0604020202020204" pitchFamily="34" charset="0"/>
              </a:rPr>
              <a:t>Our initial data pull came from Kaggle: Kaggle - UFO </a:t>
            </a:r>
          </a:p>
          <a:p>
            <a:pPr marL="0" indent="0" algn="l">
              <a:buNone/>
            </a:pPr>
            <a:r>
              <a:rPr lang="en-US" b="0" i="0" dirty="0">
                <a:effectLst/>
                <a:latin typeface="Arial" panose="020B0604020202020204" pitchFamily="34" charset="0"/>
                <a:hlinkClick r:id="rId2"/>
              </a:rPr>
              <a:t>https://www.kaggle.com/NUFORC/ufo-sightings</a:t>
            </a:r>
            <a:endParaRPr lang="en-US" b="0" i="0" dirty="0">
              <a:effectLst/>
              <a:latin typeface="Arial" panose="020B0604020202020204" pitchFamily="34" charset="0"/>
            </a:endParaRPr>
          </a:p>
          <a:p>
            <a:pPr marL="0" indent="0" algn="l">
              <a:buNone/>
            </a:pPr>
            <a:endParaRPr lang="en-US" b="0" i="0" dirty="0">
              <a:effectLst/>
              <a:latin typeface="Arial" panose="020B0604020202020204" pitchFamily="34" charset="0"/>
            </a:endParaRPr>
          </a:p>
          <a:p>
            <a:pPr marL="0" indent="0" algn="l">
              <a:buNone/>
            </a:pPr>
            <a:r>
              <a:rPr lang="en-US" b="0" i="0" dirty="0">
                <a:effectLst/>
                <a:latin typeface="Arial" panose="020B0604020202020204" pitchFamily="34" charset="0"/>
              </a:rPr>
              <a:t>This data contained the UFO sightings reported by datetime, city, state, country, shape, duration, comments, date posted, latitude/longitude.</a:t>
            </a:r>
          </a:p>
          <a:p>
            <a:pPr marL="0" indent="0" algn="l">
              <a:buNone/>
            </a:pPr>
            <a:endParaRPr lang="en-US" b="0" i="0" dirty="0">
              <a:effectLst/>
              <a:latin typeface="Arial" panose="020B0604020202020204" pitchFamily="34" charset="0"/>
            </a:endParaRPr>
          </a:p>
          <a:p>
            <a:pPr marL="0" indent="0" algn="l">
              <a:buNone/>
            </a:pPr>
            <a:r>
              <a:rPr lang="en-US" b="0" i="0" dirty="0">
                <a:effectLst/>
                <a:latin typeface="Arial" panose="020B0604020202020204" pitchFamily="34" charset="0"/>
              </a:rPr>
              <a:t>Military Bases: We obtained from open data soft: </a:t>
            </a:r>
          </a:p>
          <a:p>
            <a:pPr marL="0" indent="0" algn="l">
              <a:buNone/>
            </a:pPr>
            <a:r>
              <a:rPr lang="en-US" b="0" i="0" dirty="0">
                <a:effectLst/>
                <a:latin typeface="Arial" panose="020B0604020202020204" pitchFamily="34" charset="0"/>
              </a:rPr>
              <a:t>https://public.opendatasoft.com/explore/dataset/military-bases/table</a:t>
            </a:r>
          </a:p>
          <a:p>
            <a:pPr marL="0" indent="0" algn="l">
              <a:buNone/>
            </a:pPr>
            <a:endParaRPr lang="en-US" b="0" i="0" dirty="0">
              <a:effectLst/>
              <a:latin typeface="Arial" panose="020B0604020202020204" pitchFamily="34" charset="0"/>
            </a:endParaRPr>
          </a:p>
          <a:p>
            <a:pPr marL="0" indent="0" algn="l">
              <a:buNone/>
            </a:pPr>
            <a:r>
              <a:rPr lang="en-US" b="0" i="0" dirty="0">
                <a:effectLst/>
                <a:latin typeface="Arial" panose="020B0604020202020204" pitchFamily="34" charset="0"/>
              </a:rPr>
              <a:t>Landmarks: </a:t>
            </a:r>
          </a:p>
          <a:p>
            <a:pPr marL="0" indent="0" algn="l">
              <a:buNone/>
            </a:pPr>
            <a:r>
              <a:rPr lang="en-US" b="0" i="0" dirty="0">
                <a:effectLst/>
                <a:latin typeface="Arial" panose="020B0604020202020204" pitchFamily="34" charset="0"/>
              </a:rPr>
              <a:t>We obtained from xxx:</a:t>
            </a:r>
          </a:p>
          <a:p>
            <a:pPr marL="0" indent="0" algn="l">
              <a:buNone/>
            </a:pPr>
            <a:endParaRPr lang="en-US" b="0" i="0" dirty="0">
              <a:effectLst/>
              <a:latin typeface="Arial" panose="020B0604020202020204" pitchFamily="34" charset="0"/>
            </a:endParaRPr>
          </a:p>
          <a:p>
            <a:pPr marL="0" indent="0" algn="l">
              <a:buNone/>
            </a:pPr>
            <a:r>
              <a:rPr lang="en-US" b="0" i="0" dirty="0">
                <a:effectLst/>
                <a:latin typeface="Arial" panose="020B0604020202020204" pitchFamily="34" charset="0"/>
              </a:rPr>
              <a:t>Airports: We made an API pull from Google APIs – Google Places – Nearby Search function. </a:t>
            </a:r>
          </a:p>
          <a:p>
            <a:pPr marL="0" indent="0" algn="l">
              <a:buNone/>
            </a:pPr>
            <a:r>
              <a:rPr lang="en-US" b="0" i="0" dirty="0">
                <a:effectLst/>
                <a:latin typeface="Arial" panose="020B0604020202020204" pitchFamily="34" charset="0"/>
                <a:hlinkClick r:id="rId3"/>
              </a:rPr>
              <a:t>https://maps.googleapis.com/maps/api/place/nearbysearch/json</a:t>
            </a:r>
            <a:endParaRPr lang="en-US" b="0" i="0" dirty="0">
              <a:effectLst/>
              <a:latin typeface="Arial" panose="020B0604020202020204" pitchFamily="34" charset="0"/>
            </a:endParaRPr>
          </a:p>
          <a:p>
            <a:pPr marL="0" indent="0" algn="l">
              <a:buNone/>
            </a:pPr>
            <a:endParaRPr lang="en-US" dirty="0">
              <a:latin typeface="Arial" panose="020B0604020202020204" pitchFamily="34" charset="0"/>
            </a:endParaRPr>
          </a:p>
          <a:p>
            <a:pPr marL="0" indent="0" algn="l">
              <a:buNone/>
            </a:pPr>
            <a:r>
              <a:rPr lang="en-US" b="0" i="0" dirty="0">
                <a:effectLst/>
                <a:latin typeface="Arial" panose="020B0604020202020204" pitchFamily="34" charset="0"/>
              </a:rPr>
              <a:t>We each began searching various sites to see what type of data could be obtained. Some of the sites we searched, but chose not to use were:</a:t>
            </a:r>
          </a:p>
          <a:p>
            <a:pPr marL="0" indent="0" algn="l">
              <a:buNone/>
            </a:pPr>
            <a:endParaRPr lang="en-US" b="0" i="0" dirty="0">
              <a:effectLst/>
              <a:latin typeface="Arial" panose="020B0604020202020204" pitchFamily="34" charset="0"/>
            </a:endParaRPr>
          </a:p>
          <a:p>
            <a:pPr algn="l"/>
            <a:r>
              <a:rPr lang="en-US" b="0" i="0" dirty="0">
                <a:effectLst/>
                <a:latin typeface="Arial" panose="020B0604020202020204" pitchFamily="34" charset="0"/>
              </a:rPr>
              <a:t>Census Data </a:t>
            </a:r>
          </a:p>
          <a:p>
            <a:pPr algn="l"/>
            <a:r>
              <a:rPr lang="en-US" b="0" i="0" dirty="0">
                <a:effectLst/>
                <a:latin typeface="Arial" panose="020B0604020202020204" pitchFamily="34" charset="0"/>
              </a:rPr>
              <a:t>Noah.gov </a:t>
            </a:r>
          </a:p>
          <a:p>
            <a:pPr algn="l"/>
            <a:r>
              <a:rPr lang="en-US" b="0" i="0" dirty="0">
                <a:effectLst/>
                <a:latin typeface="Arial" panose="020B0604020202020204" pitchFamily="34" charset="0"/>
              </a:rPr>
              <a:t>Open Weather</a:t>
            </a:r>
          </a:p>
          <a:p>
            <a:pPr marL="0" indent="0">
              <a:buNone/>
            </a:pPr>
            <a:endParaRPr lang="en-US" b="0" i="0" dirty="0">
              <a:effectLst/>
              <a:latin typeface="Arial" panose="020B0604020202020204" pitchFamily="34" charset="0"/>
            </a:endParaRPr>
          </a:p>
          <a:p>
            <a:pPr marL="0" indent="0">
              <a:buNone/>
            </a:pPr>
            <a:r>
              <a:rPr lang="en-US" b="0" i="0" dirty="0">
                <a:effectLst/>
                <a:latin typeface="Arial" panose="020B0604020202020204" pitchFamily="34" charset="0"/>
              </a:rPr>
              <a:t>We primarily chose not to use these other sites because data was not complete, finding comparable dates and times was not possible, or the data was not answering our questions and we did not want to have scope creep.  </a:t>
            </a:r>
          </a:p>
          <a:p>
            <a:pPr algn="l"/>
            <a:endParaRPr lang="en-US" b="0" i="0" dirty="0">
              <a:effectLst/>
              <a:latin typeface="Arial" panose="020B0604020202020204" pitchFamily="34" charset="0"/>
            </a:endParaRPr>
          </a:p>
        </p:txBody>
      </p:sp>
    </p:spTree>
    <p:extLst>
      <p:ext uri="{BB962C8B-B14F-4D97-AF65-F5344CB8AC3E}">
        <p14:creationId xmlns:p14="http://schemas.microsoft.com/office/powerpoint/2010/main" val="301577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Data Cleanup Process</a:t>
            </a:r>
          </a:p>
        </p:txBody>
      </p:sp>
      <p:sp>
        <p:nvSpPr>
          <p:cNvPr id="4" name="Content Placeholder 3"/>
          <p:cNvSpPr>
            <a:spLocks noGrp="1"/>
          </p:cNvSpPr>
          <p:nvPr>
            <p:ph sz="half" idx="2"/>
          </p:nvPr>
        </p:nvSpPr>
        <p:spPr>
          <a:xfrm>
            <a:off x="152400" y="1219200"/>
            <a:ext cx="8839200" cy="5181600"/>
          </a:xfrm>
        </p:spPr>
        <p:txBody>
          <a:bodyPr>
            <a:normAutofit fontScale="92500" lnSpcReduction="20000"/>
          </a:bodyPr>
          <a:lstStyle/>
          <a:p>
            <a:pPr algn="l"/>
            <a:r>
              <a:rPr lang="en-US" b="0" i="0" dirty="0">
                <a:effectLst/>
                <a:latin typeface="Arial" panose="020B0604020202020204" pitchFamily="34" charset="0"/>
              </a:rPr>
              <a:t>The clean up of the original Kraggle data was necessary to build the remainder of our code. </a:t>
            </a:r>
          </a:p>
          <a:p>
            <a:pPr algn="l"/>
            <a:r>
              <a:rPr lang="en-US" b="0" i="0" dirty="0">
                <a:effectLst/>
                <a:latin typeface="Arial" panose="020B0604020202020204" pitchFamily="34" charset="0"/>
              </a:rPr>
              <a:t>The data was scrubbed in Pandas by first reducing the data to United States sightings only. This was done with </a:t>
            </a:r>
            <a:r>
              <a:rPr lang="en-US" b="1" i="0" dirty="0">
                <a:effectLst/>
                <a:latin typeface="Arial" panose="020B0604020202020204" pitchFamily="34" charset="0"/>
              </a:rPr>
              <a:t>a loc command.</a:t>
            </a:r>
            <a:endParaRPr lang="en-US" b="0" i="0" dirty="0">
              <a:effectLst/>
              <a:latin typeface="Arial" panose="020B0604020202020204" pitchFamily="34" charset="0"/>
            </a:endParaRPr>
          </a:p>
          <a:p>
            <a:pPr algn="l"/>
            <a:r>
              <a:rPr lang="en-US" dirty="0">
                <a:effectLst/>
                <a:latin typeface="Arial" panose="020B0604020202020204" pitchFamily="34" charset="0"/>
              </a:rPr>
              <a:t>To use the data for analysis, we had to split the datetime columns to get separate fields. This was done with the </a:t>
            </a:r>
            <a:r>
              <a:rPr lang="en-US" b="1" dirty="0">
                <a:effectLst/>
                <a:latin typeface="Arial" panose="020B0604020202020204" pitchFamily="34" charset="0"/>
              </a:rPr>
              <a:t>str. split command</a:t>
            </a:r>
            <a:r>
              <a:rPr lang="en-US" dirty="0">
                <a:effectLst/>
                <a:latin typeface="Arial" panose="020B0604020202020204" pitchFamily="34" charset="0"/>
              </a:rPr>
              <a:t>. </a:t>
            </a:r>
          </a:p>
          <a:p>
            <a:pPr algn="l"/>
            <a:r>
              <a:rPr lang="en-US" dirty="0">
                <a:effectLst/>
                <a:latin typeface="Arial" panose="020B0604020202020204" pitchFamily="34" charset="0"/>
              </a:rPr>
              <a:t>We also had to change some of the data types from objects and strings to integers and floats, which we did through the </a:t>
            </a:r>
            <a:r>
              <a:rPr lang="en-US" b="1" dirty="0">
                <a:effectLst/>
                <a:latin typeface="Arial" panose="020B0604020202020204" pitchFamily="34" charset="0"/>
              </a:rPr>
              <a:t>astype function</a:t>
            </a:r>
            <a:r>
              <a:rPr lang="en-US" dirty="0">
                <a:effectLst/>
                <a:latin typeface="Arial" panose="020B0604020202020204" pitchFamily="34" charset="0"/>
              </a:rPr>
              <a:t>.</a:t>
            </a:r>
          </a:p>
          <a:p>
            <a:pPr algn="l"/>
            <a:r>
              <a:rPr lang="en-US" b="0" i="0" dirty="0">
                <a:latin typeface="Arial" panose="020B0604020202020204" pitchFamily="34" charset="0"/>
              </a:rPr>
              <a:t>Duration had random apostrophes; longitude had an extra space which had to be corrected.</a:t>
            </a:r>
          </a:p>
          <a:p>
            <a:pPr algn="l"/>
            <a:r>
              <a:rPr lang="en-US" b="1" dirty="0" err="1">
                <a:effectLst/>
                <a:latin typeface="Arial" panose="020B0604020202020204" pitchFamily="34" charset="0"/>
              </a:rPr>
              <a:t>Dropna</a:t>
            </a:r>
            <a:r>
              <a:rPr lang="en-US" dirty="0">
                <a:effectLst/>
                <a:latin typeface="Arial" panose="020B0604020202020204" pitchFamily="34" charset="0"/>
              </a:rPr>
              <a:t> function to </a:t>
            </a:r>
            <a:r>
              <a:rPr lang="en-US" dirty="0">
                <a:latin typeface="Arial" panose="020B0604020202020204" pitchFamily="34" charset="0"/>
              </a:rPr>
              <a:t>remove incomplete data.</a:t>
            </a:r>
            <a:endParaRPr lang="en-US" b="0" i="0" dirty="0">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9325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lstStyle/>
          <a:p>
            <a:r>
              <a:rPr lang="en-US" dirty="0" err="1"/>
              <a:t>Jupyter</a:t>
            </a:r>
            <a:r>
              <a:rPr lang="en-US" dirty="0"/>
              <a:t> Notebook – Clean Up</a:t>
            </a:r>
          </a:p>
        </p:txBody>
      </p:sp>
      <p:pic>
        <p:nvPicPr>
          <p:cNvPr id="6" name="Content Placeholder 5" descr="Table&#10;&#10;Description automatically generated">
            <a:extLst>
              <a:ext uri="{FF2B5EF4-FFF2-40B4-BE49-F238E27FC236}">
                <a16:creationId xmlns:a16="http://schemas.microsoft.com/office/drawing/2014/main" id="{1420C55C-48F2-46A1-B822-F3D3E9317C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752600"/>
            <a:ext cx="9153351" cy="4572000"/>
          </a:xfrm>
        </p:spPr>
      </p:pic>
    </p:spTree>
    <p:extLst>
      <p:ext uri="{BB962C8B-B14F-4D97-AF65-F5344CB8AC3E}">
        <p14:creationId xmlns:p14="http://schemas.microsoft.com/office/powerpoint/2010/main" val="123977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8DE-8384-4043-B7DC-18B900FCADA8}"/>
              </a:ext>
            </a:extLst>
          </p:cNvPr>
          <p:cNvSpPr>
            <a:spLocks noGrp="1"/>
          </p:cNvSpPr>
          <p:nvPr>
            <p:ph type="title"/>
          </p:nvPr>
        </p:nvSpPr>
        <p:spPr/>
        <p:txBody>
          <a:bodyPr/>
          <a:lstStyle/>
          <a:p>
            <a:r>
              <a:rPr lang="en-US" dirty="0" err="1"/>
              <a:t>Jupyter</a:t>
            </a:r>
            <a:r>
              <a:rPr lang="en-US" dirty="0"/>
              <a:t> Notebook – Clean Up</a:t>
            </a:r>
          </a:p>
        </p:txBody>
      </p:sp>
      <p:pic>
        <p:nvPicPr>
          <p:cNvPr id="11" name="Picture 10" descr="Graphical user interface, text, application, email&#10;&#10;Description automatically generated">
            <a:extLst>
              <a:ext uri="{FF2B5EF4-FFF2-40B4-BE49-F238E27FC236}">
                <a16:creationId xmlns:a16="http://schemas.microsoft.com/office/drawing/2014/main" id="{10307D4F-DBC1-427C-B85C-073E588C7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5" y="1981200"/>
            <a:ext cx="9144000" cy="4228982"/>
          </a:xfrm>
          <a:prstGeom prst="rect">
            <a:avLst/>
          </a:prstGeom>
        </p:spPr>
      </p:pic>
    </p:spTree>
    <p:extLst>
      <p:ext uri="{BB962C8B-B14F-4D97-AF65-F5344CB8AC3E}">
        <p14:creationId xmlns:p14="http://schemas.microsoft.com/office/powerpoint/2010/main" val="992334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1378</Words>
  <Application>Microsoft Office PowerPoint</Application>
  <PresentationFormat>On-screen Show (4:3)</PresentationFormat>
  <Paragraphs>202</Paragraphs>
  <Slides>35</Slides>
  <Notes>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UFO Sightings</vt:lpstr>
      <vt:lpstr>Hypothesis</vt:lpstr>
      <vt:lpstr>UFOs: What, When, Where</vt:lpstr>
      <vt:lpstr>Data Sources</vt:lpstr>
      <vt:lpstr>Data Sources</vt:lpstr>
      <vt:lpstr>Data Sources</vt:lpstr>
      <vt:lpstr>Data Cleanup Process</vt:lpstr>
      <vt:lpstr>Jupyter Notebook – Clean Up</vt:lpstr>
      <vt:lpstr>Jupyter Notebook – Clean Up</vt:lpstr>
      <vt:lpstr>Jupyter Notebook – Clean Up</vt:lpstr>
      <vt:lpstr>Data Analysis - UFO Sightings</vt:lpstr>
      <vt:lpstr>UFO Sightings by State</vt:lpstr>
      <vt:lpstr>UFO Sightings by Year</vt:lpstr>
      <vt:lpstr>UFO Sightings by Month </vt:lpstr>
      <vt:lpstr>UFO Sightings by City in 2012</vt:lpstr>
      <vt:lpstr>Shapes by Duration</vt:lpstr>
      <vt:lpstr>Jupyter Notebook – Shapes Replacement</vt:lpstr>
      <vt:lpstr>UFO Shapes</vt:lpstr>
      <vt:lpstr>Jupyter Notebook – Shapes Bar Chart</vt:lpstr>
      <vt:lpstr>UFO Shapes by State</vt:lpstr>
      <vt:lpstr>Data Analysis - Airports</vt:lpstr>
      <vt:lpstr>Heatmap: UFO Sightings by Airports</vt:lpstr>
      <vt:lpstr>Jupyter Notebook – API Call</vt:lpstr>
      <vt:lpstr>Data Analysis - Military</vt:lpstr>
      <vt:lpstr>Jupyter Notebook – Geopandas</vt:lpstr>
      <vt:lpstr>Jupyter Notebook – Buffer/Spatial Join</vt:lpstr>
      <vt:lpstr>UFO Sightings by Military Branch </vt:lpstr>
      <vt:lpstr>UFO Sightings by Years: Military</vt:lpstr>
      <vt:lpstr>UFO Sightings by State: Military</vt:lpstr>
      <vt:lpstr>UFO Sightings by State: Military</vt:lpstr>
      <vt:lpstr>UFOs: What, When, Where</vt:lpstr>
      <vt:lpstr>UFOs: What, When, Where</vt:lpstr>
      <vt:lpstr>UFOs: What, When, Where</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UFO Sightings</dc:title>
  <dc:creator>User</dc:creator>
  <cp:lastModifiedBy>User</cp:lastModifiedBy>
  <cp:revision>47</cp:revision>
  <dcterms:created xsi:type="dcterms:W3CDTF">2021-01-30T14:57:14Z</dcterms:created>
  <dcterms:modified xsi:type="dcterms:W3CDTF">2021-02-05T01:56:03Z</dcterms:modified>
</cp:coreProperties>
</file>