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  <p:sldMasterId id="2147483762" r:id="rId2"/>
    <p:sldMasterId id="2147483775" r:id="rId3"/>
    <p:sldMasterId id="2147483788" r:id="rId4"/>
    <p:sldMasterId id="2147483840" r:id="rId5"/>
  </p:sldMasterIdLst>
  <p:notesMasterIdLst>
    <p:notesMasterId r:id="rId18"/>
  </p:notesMasterIdLst>
  <p:sldIdLst>
    <p:sldId id="258" r:id="rId6"/>
    <p:sldId id="274" r:id="rId7"/>
    <p:sldId id="268" r:id="rId8"/>
    <p:sldId id="275" r:id="rId9"/>
    <p:sldId id="261" r:id="rId10"/>
    <p:sldId id="262" r:id="rId11"/>
    <p:sldId id="270" r:id="rId12"/>
    <p:sldId id="269" r:id="rId13"/>
    <p:sldId id="276" r:id="rId14"/>
    <p:sldId id="277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DFD7"/>
    <a:srgbClr val="F4F2E8"/>
    <a:srgbClr val="FFFFFF"/>
    <a:srgbClr val="086E67"/>
    <a:srgbClr val="0DA0AA"/>
    <a:srgbClr val="F0FFFF"/>
    <a:srgbClr val="F0E0B3"/>
    <a:srgbClr val="4F2E05"/>
    <a:srgbClr val="2F1B03"/>
    <a:srgbClr val="C5EA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512" autoAdjust="0"/>
  </p:normalViewPr>
  <p:slideViewPr>
    <p:cSldViewPr snapToGrid="0">
      <p:cViewPr varScale="1">
        <p:scale>
          <a:sx n="60" d="100"/>
          <a:sy n="60" d="100"/>
        </p:scale>
        <p:origin x="180" y="128"/>
      </p:cViewPr>
      <p:guideLst/>
    </p:cSldViewPr>
  </p:slideViewPr>
  <p:outlineViewPr>
    <p:cViewPr>
      <p:scale>
        <a:sx n="33" d="100"/>
        <a:sy n="33" d="100"/>
      </p:scale>
      <p:origin x="0" y="-26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A15723-E1FE-4B7A-B309-F15CEA3A0E42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1FC9B3-9EA1-43A1-9C87-77E4D8683EC9}">
      <dgm:prSet custT="1"/>
      <dgm:spPr>
        <a:solidFill>
          <a:srgbClr val="086E67"/>
        </a:solidFill>
      </dgm:spPr>
      <dgm:t>
        <a:bodyPr anchor="b"/>
        <a:lstStyle/>
        <a:p>
          <a:r>
            <a:rPr lang="en-US" sz="2000" kern="1200" dirty="0"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+mn-lt"/>
              <a:ea typeface="+mn-ea"/>
              <a:cs typeface="+mn-cs"/>
            </a:rPr>
            <a:t>Annoying</a:t>
          </a:r>
        </a:p>
      </dgm:t>
    </dgm:pt>
    <dgm:pt modelId="{15A65350-964A-459B-90B5-4C24244FB282}" type="parTrans" cxnId="{CDCEE0CA-761C-4E04-8BEC-A49410B183CD}">
      <dgm:prSet/>
      <dgm:spPr/>
      <dgm:t>
        <a:bodyPr/>
        <a:lstStyle/>
        <a:p>
          <a:endParaRPr lang="en-US"/>
        </a:p>
      </dgm:t>
    </dgm:pt>
    <dgm:pt modelId="{091C4117-D8BB-4EB5-9DF1-94001CDA037C}" type="sibTrans" cxnId="{CDCEE0CA-761C-4E04-8BEC-A49410B183CD}">
      <dgm:prSet/>
      <dgm:spPr/>
      <dgm:t>
        <a:bodyPr/>
        <a:lstStyle/>
        <a:p>
          <a:endParaRPr lang="en-US"/>
        </a:p>
      </dgm:t>
    </dgm:pt>
    <dgm:pt modelId="{658D5342-E24E-46A0-84B7-F45645DDA7A1}">
      <dgm:prSet custT="1"/>
      <dgm:spPr>
        <a:solidFill>
          <a:srgbClr val="086E67"/>
        </a:solidFill>
      </dgm:spPr>
      <dgm:t>
        <a:bodyPr anchor="b"/>
        <a:lstStyle/>
        <a:p>
          <a:r>
            <a:rPr lang="en-US" sz="2000" kern="1200" dirty="0"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+mn-lt"/>
              <a:ea typeface="+mn-ea"/>
              <a:cs typeface="+mn-cs"/>
            </a:rPr>
            <a:t>Time consuming</a:t>
          </a:r>
        </a:p>
      </dgm:t>
    </dgm:pt>
    <dgm:pt modelId="{3F05D3AD-01F9-42B0-96CE-8C0A6E466146}" type="parTrans" cxnId="{F44F1C95-A68F-41E7-9E6C-26475D5F7F4B}">
      <dgm:prSet/>
      <dgm:spPr/>
      <dgm:t>
        <a:bodyPr/>
        <a:lstStyle/>
        <a:p>
          <a:endParaRPr lang="en-US"/>
        </a:p>
      </dgm:t>
    </dgm:pt>
    <dgm:pt modelId="{6C6360CC-6AEE-43EA-8A10-A424FF5885A0}" type="sibTrans" cxnId="{F44F1C95-A68F-41E7-9E6C-26475D5F7F4B}">
      <dgm:prSet/>
      <dgm:spPr/>
      <dgm:t>
        <a:bodyPr/>
        <a:lstStyle/>
        <a:p>
          <a:endParaRPr lang="en-US"/>
        </a:p>
      </dgm:t>
    </dgm:pt>
    <dgm:pt modelId="{9F0A0C01-4D7F-45AA-9B96-C6DB4D179104}">
      <dgm:prSet custT="1"/>
      <dgm:spPr>
        <a:solidFill>
          <a:srgbClr val="086E67"/>
        </a:solidFill>
      </dgm:spPr>
      <dgm:t>
        <a:bodyPr anchor="b"/>
        <a:lstStyle/>
        <a:p>
          <a:r>
            <a:rPr lang="en-US" sz="2000" kern="1200" dirty="0"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+mn-lt"/>
              <a:ea typeface="+mn-ea"/>
              <a:cs typeface="+mn-cs"/>
            </a:rPr>
            <a:t>Privacy issues</a:t>
          </a:r>
        </a:p>
      </dgm:t>
    </dgm:pt>
    <dgm:pt modelId="{556B3531-D930-43A1-950E-7FB5266BF9D5}" type="parTrans" cxnId="{E139427C-6731-4924-9187-A590D297116F}">
      <dgm:prSet/>
      <dgm:spPr/>
      <dgm:t>
        <a:bodyPr/>
        <a:lstStyle/>
        <a:p>
          <a:endParaRPr lang="en-US"/>
        </a:p>
      </dgm:t>
    </dgm:pt>
    <dgm:pt modelId="{4BD92BF9-CEFC-4A8C-8759-9DCE21529751}" type="sibTrans" cxnId="{E139427C-6731-4924-9187-A590D297116F}">
      <dgm:prSet/>
      <dgm:spPr/>
      <dgm:t>
        <a:bodyPr/>
        <a:lstStyle/>
        <a:p>
          <a:endParaRPr lang="en-US"/>
        </a:p>
      </dgm:t>
    </dgm:pt>
    <dgm:pt modelId="{1DC7BF02-8C91-4736-80FA-96B9771C0C5F}">
      <dgm:prSet custT="1"/>
      <dgm:spPr>
        <a:solidFill>
          <a:srgbClr val="086E67"/>
        </a:solidFill>
      </dgm:spPr>
      <dgm:t>
        <a:bodyPr lIns="0" tIns="0" rIns="0" bIns="0" anchor="b" anchorCtr="0"/>
        <a:lstStyle/>
        <a:p>
          <a:pPr>
            <a:spcAft>
              <a:spcPts val="600"/>
            </a:spcAft>
          </a:pPr>
          <a:r>
            <a:rPr lang="en-US" sz="1900" kern="1200" dirty="0"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+mn-lt"/>
              <a:ea typeface="+mn-ea"/>
              <a:cs typeface="+mn-cs"/>
            </a:rPr>
            <a:t>Security issues </a:t>
          </a:r>
        </a:p>
        <a:p>
          <a:pPr>
            <a:spcAft>
              <a:spcPts val="600"/>
            </a:spcAft>
          </a:pPr>
          <a:r>
            <a:rPr lang="en-US" sz="1900" kern="1200" dirty="0"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+mn-lt"/>
              <a:ea typeface="+mn-ea"/>
              <a:cs typeface="+mn-cs"/>
            </a:rPr>
            <a:t>(viruses, phishing, ransomware, etc.)</a:t>
          </a:r>
        </a:p>
      </dgm:t>
    </dgm:pt>
    <dgm:pt modelId="{220E7DDD-D35C-4855-985C-7C138B1D392B}" type="parTrans" cxnId="{83867B11-C35E-4953-B4E2-3C1A296E45EC}">
      <dgm:prSet/>
      <dgm:spPr/>
      <dgm:t>
        <a:bodyPr/>
        <a:lstStyle/>
        <a:p>
          <a:endParaRPr lang="en-US"/>
        </a:p>
      </dgm:t>
    </dgm:pt>
    <dgm:pt modelId="{58F803B2-B4A6-4DD6-B2F3-2304294C8D57}" type="sibTrans" cxnId="{83867B11-C35E-4953-B4E2-3C1A296E45EC}">
      <dgm:prSet/>
      <dgm:spPr/>
      <dgm:t>
        <a:bodyPr/>
        <a:lstStyle/>
        <a:p>
          <a:endParaRPr lang="en-US"/>
        </a:p>
      </dgm:t>
    </dgm:pt>
    <dgm:pt modelId="{67A044DD-3854-402C-88DA-3666116F04DE}">
      <dgm:prSet custT="1"/>
      <dgm:spPr>
        <a:solidFill>
          <a:srgbClr val="086E67"/>
        </a:solidFill>
      </dgm:spPr>
      <dgm:t>
        <a:bodyPr anchor="b"/>
        <a:lstStyle/>
        <a:p>
          <a:r>
            <a:rPr lang="en-US" sz="1900" kern="1200" dirty="0"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+mn-lt"/>
              <a:ea typeface="+mn-ea"/>
              <a:cs typeface="+mn-cs"/>
            </a:rPr>
            <a:t>Fiscal liability</a:t>
          </a:r>
        </a:p>
        <a:p>
          <a:r>
            <a:rPr lang="en-US" sz="1900" kern="1200" dirty="0"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+mn-lt"/>
              <a:ea typeface="+mn-ea"/>
              <a:cs typeface="+mn-cs"/>
            </a:rPr>
            <a:t>(distracted employees, server space, security issues)</a:t>
          </a:r>
        </a:p>
      </dgm:t>
    </dgm:pt>
    <dgm:pt modelId="{B6C62D0B-3D9E-4154-8EAB-D4EC4EBF1F52}" type="parTrans" cxnId="{54B7F8F6-A556-4114-8D10-F62ACDA73C3D}">
      <dgm:prSet/>
      <dgm:spPr/>
      <dgm:t>
        <a:bodyPr/>
        <a:lstStyle/>
        <a:p>
          <a:endParaRPr lang="en-US"/>
        </a:p>
      </dgm:t>
    </dgm:pt>
    <dgm:pt modelId="{3BB6BD2D-83C1-4941-B035-8AB9F6AEC494}" type="sibTrans" cxnId="{54B7F8F6-A556-4114-8D10-F62ACDA73C3D}">
      <dgm:prSet/>
      <dgm:spPr/>
      <dgm:t>
        <a:bodyPr/>
        <a:lstStyle/>
        <a:p>
          <a:endParaRPr lang="en-US"/>
        </a:p>
      </dgm:t>
    </dgm:pt>
    <dgm:pt modelId="{3BEE4912-2F7D-4AC1-BC46-4AC08921E630}" type="pres">
      <dgm:prSet presAssocID="{53A15723-E1FE-4B7A-B309-F15CEA3A0E42}" presName="Name0" presStyleCnt="0">
        <dgm:presLayoutVars>
          <dgm:dir/>
          <dgm:animLvl val="lvl"/>
          <dgm:resizeHandles val="exact"/>
        </dgm:presLayoutVars>
      </dgm:prSet>
      <dgm:spPr/>
    </dgm:pt>
    <dgm:pt modelId="{C9F90BDD-C61D-4AFA-97AB-2A978613E3B6}" type="pres">
      <dgm:prSet presAssocID="{921FC9B3-9EA1-43A1-9C87-77E4D8683EC9}" presName="Name8" presStyleCnt="0"/>
      <dgm:spPr/>
    </dgm:pt>
    <dgm:pt modelId="{2DC6C225-2C42-4457-987D-AE7F3B502C57}" type="pres">
      <dgm:prSet presAssocID="{921FC9B3-9EA1-43A1-9C87-77E4D8683EC9}" presName="level" presStyleLbl="node1" presStyleIdx="0" presStyleCnt="5" custLinFactNeighborY="1142">
        <dgm:presLayoutVars>
          <dgm:chMax val="1"/>
          <dgm:bulletEnabled val="1"/>
        </dgm:presLayoutVars>
      </dgm:prSet>
      <dgm:spPr/>
    </dgm:pt>
    <dgm:pt modelId="{27A32A4E-62C9-4E70-857F-7437F191D8E1}" type="pres">
      <dgm:prSet presAssocID="{921FC9B3-9EA1-43A1-9C87-77E4D8683EC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36245B0-8625-457C-8CF6-5A4134781041}" type="pres">
      <dgm:prSet presAssocID="{658D5342-E24E-46A0-84B7-F45645DDA7A1}" presName="Name8" presStyleCnt="0"/>
      <dgm:spPr/>
    </dgm:pt>
    <dgm:pt modelId="{5EE8597D-F340-4086-9D06-63954A39C8A5}" type="pres">
      <dgm:prSet presAssocID="{658D5342-E24E-46A0-84B7-F45645DDA7A1}" presName="level" presStyleLbl="node1" presStyleIdx="1" presStyleCnt="5">
        <dgm:presLayoutVars>
          <dgm:chMax val="1"/>
          <dgm:bulletEnabled val="1"/>
        </dgm:presLayoutVars>
      </dgm:prSet>
      <dgm:spPr/>
    </dgm:pt>
    <dgm:pt modelId="{FB881275-9F68-4478-B487-DD7DA1F02CF4}" type="pres">
      <dgm:prSet presAssocID="{658D5342-E24E-46A0-84B7-F45645DDA7A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B497C91-E9F9-4358-AAB3-A386D6FF1B2E}" type="pres">
      <dgm:prSet presAssocID="{9F0A0C01-4D7F-45AA-9B96-C6DB4D179104}" presName="Name8" presStyleCnt="0"/>
      <dgm:spPr/>
    </dgm:pt>
    <dgm:pt modelId="{EBFE2D23-6B44-47D7-8197-056C3BBD7B79}" type="pres">
      <dgm:prSet presAssocID="{9F0A0C01-4D7F-45AA-9B96-C6DB4D179104}" presName="level" presStyleLbl="node1" presStyleIdx="2" presStyleCnt="5">
        <dgm:presLayoutVars>
          <dgm:chMax val="1"/>
          <dgm:bulletEnabled val="1"/>
        </dgm:presLayoutVars>
      </dgm:prSet>
      <dgm:spPr/>
    </dgm:pt>
    <dgm:pt modelId="{6F235968-F9A1-4ED6-88F4-618E4DC1323F}" type="pres">
      <dgm:prSet presAssocID="{9F0A0C01-4D7F-45AA-9B96-C6DB4D17910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C862A11-53D8-44DC-8102-BD9392084915}" type="pres">
      <dgm:prSet presAssocID="{1DC7BF02-8C91-4736-80FA-96B9771C0C5F}" presName="Name8" presStyleCnt="0"/>
      <dgm:spPr/>
    </dgm:pt>
    <dgm:pt modelId="{20295CD7-E358-4F88-AB43-A019AB88A784}" type="pres">
      <dgm:prSet presAssocID="{1DC7BF02-8C91-4736-80FA-96B9771C0C5F}" presName="level" presStyleLbl="node1" presStyleIdx="3" presStyleCnt="5">
        <dgm:presLayoutVars>
          <dgm:chMax val="1"/>
          <dgm:bulletEnabled val="1"/>
        </dgm:presLayoutVars>
      </dgm:prSet>
      <dgm:spPr/>
    </dgm:pt>
    <dgm:pt modelId="{EE22481A-F0D5-4079-9861-BDD0D8D89A69}" type="pres">
      <dgm:prSet presAssocID="{1DC7BF02-8C91-4736-80FA-96B9771C0C5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45383D-FB08-48C0-B0F0-CD24D23D11A6}" type="pres">
      <dgm:prSet presAssocID="{67A044DD-3854-402C-88DA-3666116F04DE}" presName="Name8" presStyleCnt="0"/>
      <dgm:spPr/>
    </dgm:pt>
    <dgm:pt modelId="{F34596C3-0CAD-4A1B-A169-ECC799B27CDD}" type="pres">
      <dgm:prSet presAssocID="{67A044DD-3854-402C-88DA-3666116F04DE}" presName="level" presStyleLbl="node1" presStyleIdx="4" presStyleCnt="5">
        <dgm:presLayoutVars>
          <dgm:chMax val="1"/>
          <dgm:bulletEnabled val="1"/>
        </dgm:presLayoutVars>
      </dgm:prSet>
      <dgm:spPr/>
    </dgm:pt>
    <dgm:pt modelId="{9525AF36-6FC5-450C-9BE5-88E5EC31C5D5}" type="pres">
      <dgm:prSet presAssocID="{67A044DD-3854-402C-88DA-3666116F04D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3867B11-C35E-4953-B4E2-3C1A296E45EC}" srcId="{53A15723-E1FE-4B7A-B309-F15CEA3A0E42}" destId="{1DC7BF02-8C91-4736-80FA-96B9771C0C5F}" srcOrd="3" destOrd="0" parTransId="{220E7DDD-D35C-4855-985C-7C138B1D392B}" sibTransId="{58F803B2-B4A6-4DD6-B2F3-2304294C8D57}"/>
    <dgm:cxn modelId="{4FCDA920-55DB-4CA5-AF16-0558554304A8}" type="presOf" srcId="{658D5342-E24E-46A0-84B7-F45645DDA7A1}" destId="{FB881275-9F68-4478-B487-DD7DA1F02CF4}" srcOrd="1" destOrd="0" presId="urn:microsoft.com/office/officeart/2005/8/layout/pyramid1"/>
    <dgm:cxn modelId="{F7DC042F-BCE2-416D-8347-0E3AF935D54B}" type="presOf" srcId="{1DC7BF02-8C91-4736-80FA-96B9771C0C5F}" destId="{20295CD7-E358-4F88-AB43-A019AB88A784}" srcOrd="0" destOrd="0" presId="urn:microsoft.com/office/officeart/2005/8/layout/pyramid1"/>
    <dgm:cxn modelId="{C8AE7937-F72C-4360-B5A4-A06B3BB97504}" type="presOf" srcId="{67A044DD-3854-402C-88DA-3666116F04DE}" destId="{F34596C3-0CAD-4A1B-A169-ECC799B27CDD}" srcOrd="0" destOrd="0" presId="urn:microsoft.com/office/officeart/2005/8/layout/pyramid1"/>
    <dgm:cxn modelId="{61D8056D-B072-4E63-8014-B4588501E356}" type="presOf" srcId="{921FC9B3-9EA1-43A1-9C87-77E4D8683EC9}" destId="{27A32A4E-62C9-4E70-857F-7437F191D8E1}" srcOrd="1" destOrd="0" presId="urn:microsoft.com/office/officeart/2005/8/layout/pyramid1"/>
    <dgm:cxn modelId="{393B1B55-82C5-41F1-AA88-E9DE16635A29}" type="presOf" srcId="{1DC7BF02-8C91-4736-80FA-96B9771C0C5F}" destId="{EE22481A-F0D5-4079-9861-BDD0D8D89A69}" srcOrd="1" destOrd="0" presId="urn:microsoft.com/office/officeart/2005/8/layout/pyramid1"/>
    <dgm:cxn modelId="{E139427C-6731-4924-9187-A590D297116F}" srcId="{53A15723-E1FE-4B7A-B309-F15CEA3A0E42}" destId="{9F0A0C01-4D7F-45AA-9B96-C6DB4D179104}" srcOrd="2" destOrd="0" parTransId="{556B3531-D930-43A1-950E-7FB5266BF9D5}" sibTransId="{4BD92BF9-CEFC-4A8C-8759-9DCE21529751}"/>
    <dgm:cxn modelId="{F44F1C95-A68F-41E7-9E6C-26475D5F7F4B}" srcId="{53A15723-E1FE-4B7A-B309-F15CEA3A0E42}" destId="{658D5342-E24E-46A0-84B7-F45645DDA7A1}" srcOrd="1" destOrd="0" parTransId="{3F05D3AD-01F9-42B0-96CE-8C0A6E466146}" sibTransId="{6C6360CC-6AEE-43EA-8A10-A424FF5885A0}"/>
    <dgm:cxn modelId="{F955929C-04B0-403C-B525-7323D1746A21}" type="presOf" srcId="{67A044DD-3854-402C-88DA-3666116F04DE}" destId="{9525AF36-6FC5-450C-9BE5-88E5EC31C5D5}" srcOrd="1" destOrd="0" presId="urn:microsoft.com/office/officeart/2005/8/layout/pyramid1"/>
    <dgm:cxn modelId="{4BA0C0B0-C2F1-4800-9BD9-080AD383F5A9}" type="presOf" srcId="{658D5342-E24E-46A0-84B7-F45645DDA7A1}" destId="{5EE8597D-F340-4086-9D06-63954A39C8A5}" srcOrd="0" destOrd="0" presId="urn:microsoft.com/office/officeart/2005/8/layout/pyramid1"/>
    <dgm:cxn modelId="{CDCEE0CA-761C-4E04-8BEC-A49410B183CD}" srcId="{53A15723-E1FE-4B7A-B309-F15CEA3A0E42}" destId="{921FC9B3-9EA1-43A1-9C87-77E4D8683EC9}" srcOrd="0" destOrd="0" parTransId="{15A65350-964A-459B-90B5-4C24244FB282}" sibTransId="{091C4117-D8BB-4EB5-9DF1-94001CDA037C}"/>
    <dgm:cxn modelId="{6E1687D2-4373-4DD2-911E-85FFF99DE732}" type="presOf" srcId="{9F0A0C01-4D7F-45AA-9B96-C6DB4D179104}" destId="{EBFE2D23-6B44-47D7-8197-056C3BBD7B79}" srcOrd="0" destOrd="0" presId="urn:microsoft.com/office/officeart/2005/8/layout/pyramid1"/>
    <dgm:cxn modelId="{8E907FE7-6F4F-450A-85DA-B0E429EA90AA}" type="presOf" srcId="{921FC9B3-9EA1-43A1-9C87-77E4D8683EC9}" destId="{2DC6C225-2C42-4457-987D-AE7F3B502C57}" srcOrd="0" destOrd="0" presId="urn:microsoft.com/office/officeart/2005/8/layout/pyramid1"/>
    <dgm:cxn modelId="{CACC90E9-AED5-4C86-B271-2773412BB355}" type="presOf" srcId="{53A15723-E1FE-4B7A-B309-F15CEA3A0E42}" destId="{3BEE4912-2F7D-4AC1-BC46-4AC08921E630}" srcOrd="0" destOrd="0" presId="urn:microsoft.com/office/officeart/2005/8/layout/pyramid1"/>
    <dgm:cxn modelId="{ED586EF1-256B-4ECC-B3F8-51D36C07ACCE}" type="presOf" srcId="{9F0A0C01-4D7F-45AA-9B96-C6DB4D179104}" destId="{6F235968-F9A1-4ED6-88F4-618E4DC1323F}" srcOrd="1" destOrd="0" presId="urn:microsoft.com/office/officeart/2005/8/layout/pyramid1"/>
    <dgm:cxn modelId="{54B7F8F6-A556-4114-8D10-F62ACDA73C3D}" srcId="{53A15723-E1FE-4B7A-B309-F15CEA3A0E42}" destId="{67A044DD-3854-402C-88DA-3666116F04DE}" srcOrd="4" destOrd="0" parTransId="{B6C62D0B-3D9E-4154-8EAB-D4EC4EBF1F52}" sibTransId="{3BB6BD2D-83C1-4941-B035-8AB9F6AEC494}"/>
    <dgm:cxn modelId="{0722286A-C962-4CE2-B739-451A975716E9}" type="presParOf" srcId="{3BEE4912-2F7D-4AC1-BC46-4AC08921E630}" destId="{C9F90BDD-C61D-4AFA-97AB-2A978613E3B6}" srcOrd="0" destOrd="0" presId="urn:microsoft.com/office/officeart/2005/8/layout/pyramid1"/>
    <dgm:cxn modelId="{B58ED8B8-D095-44C7-A851-7719AF03F0E4}" type="presParOf" srcId="{C9F90BDD-C61D-4AFA-97AB-2A978613E3B6}" destId="{2DC6C225-2C42-4457-987D-AE7F3B502C57}" srcOrd="0" destOrd="0" presId="urn:microsoft.com/office/officeart/2005/8/layout/pyramid1"/>
    <dgm:cxn modelId="{5F03C8CD-B42F-4245-A095-F377B034B192}" type="presParOf" srcId="{C9F90BDD-C61D-4AFA-97AB-2A978613E3B6}" destId="{27A32A4E-62C9-4E70-857F-7437F191D8E1}" srcOrd="1" destOrd="0" presId="urn:microsoft.com/office/officeart/2005/8/layout/pyramid1"/>
    <dgm:cxn modelId="{9C365A71-2A58-4AF2-B40A-AD9B34C57609}" type="presParOf" srcId="{3BEE4912-2F7D-4AC1-BC46-4AC08921E630}" destId="{E36245B0-8625-457C-8CF6-5A4134781041}" srcOrd="1" destOrd="0" presId="urn:microsoft.com/office/officeart/2005/8/layout/pyramid1"/>
    <dgm:cxn modelId="{3EC0BA54-1499-4B7D-9E05-BE9768FC8845}" type="presParOf" srcId="{E36245B0-8625-457C-8CF6-5A4134781041}" destId="{5EE8597D-F340-4086-9D06-63954A39C8A5}" srcOrd="0" destOrd="0" presId="urn:microsoft.com/office/officeart/2005/8/layout/pyramid1"/>
    <dgm:cxn modelId="{E2EECE79-AC8E-4D2E-A567-18366233C8D9}" type="presParOf" srcId="{E36245B0-8625-457C-8CF6-5A4134781041}" destId="{FB881275-9F68-4478-B487-DD7DA1F02CF4}" srcOrd="1" destOrd="0" presId="urn:microsoft.com/office/officeart/2005/8/layout/pyramid1"/>
    <dgm:cxn modelId="{04DF2A4E-D15A-40E7-B725-BAB9020AF111}" type="presParOf" srcId="{3BEE4912-2F7D-4AC1-BC46-4AC08921E630}" destId="{8B497C91-E9F9-4358-AAB3-A386D6FF1B2E}" srcOrd="2" destOrd="0" presId="urn:microsoft.com/office/officeart/2005/8/layout/pyramid1"/>
    <dgm:cxn modelId="{E741A9F8-4C1D-43CC-880E-B4D2A8ABD09B}" type="presParOf" srcId="{8B497C91-E9F9-4358-AAB3-A386D6FF1B2E}" destId="{EBFE2D23-6B44-47D7-8197-056C3BBD7B79}" srcOrd="0" destOrd="0" presId="urn:microsoft.com/office/officeart/2005/8/layout/pyramid1"/>
    <dgm:cxn modelId="{0EFB5254-B5E1-4C0B-869C-71F4B3E74E30}" type="presParOf" srcId="{8B497C91-E9F9-4358-AAB3-A386D6FF1B2E}" destId="{6F235968-F9A1-4ED6-88F4-618E4DC1323F}" srcOrd="1" destOrd="0" presId="urn:microsoft.com/office/officeart/2005/8/layout/pyramid1"/>
    <dgm:cxn modelId="{52C5E726-C670-43DC-BD7D-CE75D8655DE3}" type="presParOf" srcId="{3BEE4912-2F7D-4AC1-BC46-4AC08921E630}" destId="{8C862A11-53D8-44DC-8102-BD9392084915}" srcOrd="3" destOrd="0" presId="urn:microsoft.com/office/officeart/2005/8/layout/pyramid1"/>
    <dgm:cxn modelId="{4FA6F4FB-EFE7-4D5B-8137-5CB1B4309DED}" type="presParOf" srcId="{8C862A11-53D8-44DC-8102-BD9392084915}" destId="{20295CD7-E358-4F88-AB43-A019AB88A784}" srcOrd="0" destOrd="0" presId="urn:microsoft.com/office/officeart/2005/8/layout/pyramid1"/>
    <dgm:cxn modelId="{21D25EDE-299D-4FB9-A86E-8143BC6560B6}" type="presParOf" srcId="{8C862A11-53D8-44DC-8102-BD9392084915}" destId="{EE22481A-F0D5-4079-9861-BDD0D8D89A69}" srcOrd="1" destOrd="0" presId="urn:microsoft.com/office/officeart/2005/8/layout/pyramid1"/>
    <dgm:cxn modelId="{D0088187-3B69-4BAC-B945-09DA3F6E9377}" type="presParOf" srcId="{3BEE4912-2F7D-4AC1-BC46-4AC08921E630}" destId="{2445383D-FB08-48C0-B0F0-CD24D23D11A6}" srcOrd="4" destOrd="0" presId="urn:microsoft.com/office/officeart/2005/8/layout/pyramid1"/>
    <dgm:cxn modelId="{009B53B7-8594-4DCC-83A9-455CB0F11D01}" type="presParOf" srcId="{2445383D-FB08-48C0-B0F0-CD24D23D11A6}" destId="{F34596C3-0CAD-4A1B-A169-ECC799B27CDD}" srcOrd="0" destOrd="0" presId="urn:microsoft.com/office/officeart/2005/8/layout/pyramid1"/>
    <dgm:cxn modelId="{1CE8CE50-8035-4F38-9F3E-324F3E0E8BED}" type="presParOf" srcId="{2445383D-FB08-48C0-B0F0-CD24D23D11A6}" destId="{9525AF36-6FC5-450C-9BE5-88E5EC31C5D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6C225-2C42-4457-987D-AE7F3B502C57}">
      <dsp:nvSpPr>
        <dsp:cNvPr id="0" name=""/>
        <dsp:cNvSpPr/>
      </dsp:nvSpPr>
      <dsp:spPr>
        <a:xfrm>
          <a:off x="4206240" y="9938"/>
          <a:ext cx="2103120" cy="870267"/>
        </a:xfrm>
        <a:prstGeom prst="trapezoid">
          <a:avLst>
            <a:gd name="adj" fmla="val 120832"/>
          </a:avLst>
        </a:prstGeom>
        <a:solidFill>
          <a:srgbClr val="086E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+mn-lt"/>
              <a:ea typeface="+mn-ea"/>
              <a:cs typeface="+mn-cs"/>
            </a:rPr>
            <a:t>Annoying</a:t>
          </a:r>
        </a:p>
      </dsp:txBody>
      <dsp:txXfrm>
        <a:off x="4206240" y="9938"/>
        <a:ext cx="2103120" cy="870267"/>
      </dsp:txXfrm>
    </dsp:sp>
    <dsp:sp modelId="{5EE8597D-F340-4086-9D06-63954A39C8A5}">
      <dsp:nvSpPr>
        <dsp:cNvPr id="0" name=""/>
        <dsp:cNvSpPr/>
      </dsp:nvSpPr>
      <dsp:spPr>
        <a:xfrm>
          <a:off x="3154680" y="870267"/>
          <a:ext cx="4206240" cy="870267"/>
        </a:xfrm>
        <a:prstGeom prst="trapezoid">
          <a:avLst>
            <a:gd name="adj" fmla="val 120832"/>
          </a:avLst>
        </a:prstGeom>
        <a:solidFill>
          <a:srgbClr val="086E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+mn-lt"/>
              <a:ea typeface="+mn-ea"/>
              <a:cs typeface="+mn-cs"/>
            </a:rPr>
            <a:t>Time consuming</a:t>
          </a:r>
        </a:p>
      </dsp:txBody>
      <dsp:txXfrm>
        <a:off x="3890772" y="870267"/>
        <a:ext cx="2734056" cy="870267"/>
      </dsp:txXfrm>
    </dsp:sp>
    <dsp:sp modelId="{EBFE2D23-6B44-47D7-8197-056C3BBD7B79}">
      <dsp:nvSpPr>
        <dsp:cNvPr id="0" name=""/>
        <dsp:cNvSpPr/>
      </dsp:nvSpPr>
      <dsp:spPr>
        <a:xfrm>
          <a:off x="2103120" y="1740535"/>
          <a:ext cx="6309360" cy="870267"/>
        </a:xfrm>
        <a:prstGeom prst="trapezoid">
          <a:avLst>
            <a:gd name="adj" fmla="val 120832"/>
          </a:avLst>
        </a:prstGeom>
        <a:solidFill>
          <a:srgbClr val="086E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+mn-lt"/>
              <a:ea typeface="+mn-ea"/>
              <a:cs typeface="+mn-cs"/>
            </a:rPr>
            <a:t>Privacy issues</a:t>
          </a:r>
        </a:p>
      </dsp:txBody>
      <dsp:txXfrm>
        <a:off x="3207257" y="1740535"/>
        <a:ext cx="4101084" cy="870267"/>
      </dsp:txXfrm>
    </dsp:sp>
    <dsp:sp modelId="{20295CD7-E358-4F88-AB43-A019AB88A784}">
      <dsp:nvSpPr>
        <dsp:cNvPr id="0" name=""/>
        <dsp:cNvSpPr/>
      </dsp:nvSpPr>
      <dsp:spPr>
        <a:xfrm>
          <a:off x="1051560" y="2610802"/>
          <a:ext cx="8412480" cy="870267"/>
        </a:xfrm>
        <a:prstGeom prst="trapezoid">
          <a:avLst>
            <a:gd name="adj" fmla="val 120832"/>
          </a:avLst>
        </a:prstGeom>
        <a:solidFill>
          <a:srgbClr val="086E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sz="1900" kern="1200" dirty="0"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+mn-lt"/>
              <a:ea typeface="+mn-ea"/>
              <a:cs typeface="+mn-cs"/>
            </a:rPr>
            <a:t>Security issues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sz="1900" kern="1200" dirty="0"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+mn-lt"/>
              <a:ea typeface="+mn-ea"/>
              <a:cs typeface="+mn-cs"/>
            </a:rPr>
            <a:t>(viruses, phishing, ransomware, etc.)</a:t>
          </a:r>
        </a:p>
      </dsp:txBody>
      <dsp:txXfrm>
        <a:off x="2523744" y="2610802"/>
        <a:ext cx="5468112" cy="870267"/>
      </dsp:txXfrm>
    </dsp:sp>
    <dsp:sp modelId="{F34596C3-0CAD-4A1B-A169-ECC799B27CDD}">
      <dsp:nvSpPr>
        <dsp:cNvPr id="0" name=""/>
        <dsp:cNvSpPr/>
      </dsp:nvSpPr>
      <dsp:spPr>
        <a:xfrm>
          <a:off x="0" y="3481070"/>
          <a:ext cx="10515600" cy="870267"/>
        </a:xfrm>
        <a:prstGeom prst="trapezoid">
          <a:avLst>
            <a:gd name="adj" fmla="val 120832"/>
          </a:avLst>
        </a:prstGeom>
        <a:solidFill>
          <a:srgbClr val="086E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+mn-lt"/>
              <a:ea typeface="+mn-ea"/>
              <a:cs typeface="+mn-cs"/>
            </a:rPr>
            <a:t>Fiscal liability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+mn-lt"/>
              <a:ea typeface="+mn-ea"/>
              <a:cs typeface="+mn-cs"/>
            </a:rPr>
            <a:t>(distracted employees, server space, security issues)</a:t>
          </a:r>
        </a:p>
      </dsp:txBody>
      <dsp:txXfrm>
        <a:off x="1840229" y="3481070"/>
        <a:ext cx="6835140" cy="870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CFC1A-301D-4EF8-B655-88D9BA8BB022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01228-F39D-446D-A273-D146F95A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01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702A-06CD-1C55-E670-6FCDB367E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E8C5C-5C17-C1E7-28DC-C80865659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051D5-C126-746C-1B43-8BC472B9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2F8F5-AAA9-470F-AB80-0CE8556B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3F9C5-C5AE-706A-05EE-0A678805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7BC1-0498-78FA-9AE5-651651B6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6AEC8-FDF7-49E3-7D26-2711EA5C4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11953-773D-FD24-C545-E817D9990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56025-044A-C3AD-9855-DE75FD37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78A8F-2565-C1E2-A794-FCC820E7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8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553D82-CA2D-D074-D2F5-9BF6311A7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A1415-C7C4-D6D7-EFFF-AA6653A5F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C5E1F-8954-E05B-32F9-63ADAD92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53E58-FA71-9032-886B-83BE3A2D9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E8E0C-12A0-89B8-F3EF-CE842D14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A63AC9-6E35-9942-1D47-F7E17BD4425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469710" y="0"/>
            <a:ext cx="8722290" cy="68579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03EB8F-7B7F-4127-BD96-51F32890CF88}"/>
              </a:ext>
            </a:extLst>
          </p:cNvPr>
          <p:cNvGrpSpPr/>
          <p:nvPr userDrawn="1"/>
        </p:nvGrpSpPr>
        <p:grpSpPr>
          <a:xfrm>
            <a:off x="0" y="0"/>
            <a:ext cx="3591057" cy="6858000"/>
            <a:chOff x="0" y="0"/>
            <a:chExt cx="3591057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805C30-DEF1-88CD-FF11-AADA91C3C2B9}"/>
                </a:ext>
              </a:extLst>
            </p:cNvPr>
            <p:cNvSpPr/>
            <p:nvPr/>
          </p:nvSpPr>
          <p:spPr>
            <a:xfrm>
              <a:off x="0" y="0"/>
              <a:ext cx="221488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359B9DCE-49C2-BC48-F9D7-3DFB8000D5B9}"/>
                </a:ext>
              </a:extLst>
            </p:cNvPr>
            <p:cNvSpPr txBox="1"/>
            <p:nvPr/>
          </p:nvSpPr>
          <p:spPr>
            <a:xfrm>
              <a:off x="838703" y="2074361"/>
              <a:ext cx="2752354" cy="2709275"/>
            </a:xfrm>
            <a:prstGeom prst="ellipse">
              <a:avLst/>
            </a:prstGeom>
            <a:solidFill>
              <a:srgbClr val="2F1B03"/>
            </a:solidFill>
            <a:ln w="174625" cmpd="thinThick">
              <a:solidFill>
                <a:srgbClr val="26262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600" dirty="0">
                <a:solidFill>
                  <a:srgbClr val="FFFFFF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31528EB-3F35-15E0-F722-3188A28878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61052" y="3190461"/>
            <a:ext cx="1321905" cy="431039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30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702A-06CD-1C55-E670-6FCDB367E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E8C5C-5C17-C1E7-28DC-C80865659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051D5-C126-746C-1B43-8BC472B9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2F8F5-AAA9-470F-AB80-0CE8556B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3F9C5-C5AE-706A-05EE-0A678805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7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F453-906C-0528-B8CD-47D6D581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CE38D-0C60-FFCE-4DA6-E08710212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3E341-2618-7547-04CF-F3BAE699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1E2D7-5D81-8685-3527-6585D4E3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BF9C1-5ACE-9C3C-F1E6-B3621CED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50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B947-313B-50EC-48AA-2A95AFA3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E603F-86E6-AB29-370E-86DF890E5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2D5D5-0A8D-D464-6F5F-016139C55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A0C60-E901-3D06-2F33-24C10F12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D1F26-CD2A-35ED-610B-5FB4BFAB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82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82503-FEEE-350C-281D-8E7E1C57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FBBE6-0376-377E-EE5E-D51282301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C2B67-C973-7099-E108-AAA6AF9D9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62828-E7FD-61F2-65DA-1A8EE7E9C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7047F-7BA9-2AEB-EAC8-2520BDEB6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3B2CB-0FFA-CFDA-6317-96CAB0AF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62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90315-93A4-E409-1509-08DDE12F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19A4F-2955-15D7-AD87-F702E599C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1D97D-3AFF-C3F0-1299-F7313D0FC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C31D9-7B6A-AF58-F8A5-25DE240D0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8BC2A-C1FF-2082-7390-751381906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B8B58-6D1A-42F1-D9D2-A110DBFD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52B53D-6611-F59D-9438-8D5B4E49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00856-CDB2-3E43-B1C1-72C69ED3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02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43D2-160A-A85D-A05C-293CCFF58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C1AE0-11C9-2818-8B17-39C7DE1B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C1B61-8B9E-738F-3C64-DA752B13E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31444-6653-257A-549D-080ECCFB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075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20FC86-A533-3E4A-CC4B-232E5B43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3EB51-5908-930F-86FE-CDA33082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953F8-9550-9785-ADA6-2C53965F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9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F453-906C-0528-B8CD-47D6D581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CE38D-0C60-FFCE-4DA6-E08710212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3E341-2618-7547-04CF-F3BAE699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1E2D7-5D81-8685-3527-6585D4E3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BF9C1-5ACE-9C3C-F1E6-B3621CED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688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65918-F364-6662-2C4E-7408D9EAD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FDF13-9EA6-EF1A-1EE5-383B95750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0611C-203D-C9A0-CF72-C28AE56D0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99521-B5AF-724B-67B6-EA1172ED8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35BEE-6159-E63D-D749-4E21E7554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BBC86-DA1D-CAD0-080A-6FD330BF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45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4E23-85AF-F406-71FC-6F69488F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7A250-FF95-5900-88E2-1856845DA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1B98F-EA0A-0972-74D2-28163615F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2EC13-CAA4-A22E-03C2-DF8FA958F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4EDCF-228D-3FE3-A960-676D07D22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A68EA-6060-9EDD-120E-5863EE94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051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7BC1-0498-78FA-9AE5-651651B6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6AEC8-FDF7-49E3-7D26-2711EA5C4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11953-773D-FD24-C545-E817D9990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56025-044A-C3AD-9855-DE75FD37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78A8F-2565-C1E2-A794-FCC820E7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871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553D82-CA2D-D074-D2F5-9BF6311A7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A1415-C7C4-D6D7-EFFF-AA6653A5F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C5E1F-8954-E05B-32F9-63ADAD92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53E58-FA71-9032-886B-83BE3A2D9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E8E0C-12A0-89B8-F3EF-CE842D14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987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A63AC9-6E35-9942-1D47-F7E17BD4425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469710" y="0"/>
            <a:ext cx="8722290" cy="68579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03EB8F-7B7F-4127-BD96-51F32890CF88}"/>
              </a:ext>
            </a:extLst>
          </p:cNvPr>
          <p:cNvGrpSpPr/>
          <p:nvPr userDrawn="1"/>
        </p:nvGrpSpPr>
        <p:grpSpPr>
          <a:xfrm>
            <a:off x="0" y="0"/>
            <a:ext cx="3591057" cy="6858000"/>
            <a:chOff x="0" y="0"/>
            <a:chExt cx="3591057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805C30-DEF1-88CD-FF11-AADA91C3C2B9}"/>
                </a:ext>
              </a:extLst>
            </p:cNvPr>
            <p:cNvSpPr/>
            <p:nvPr/>
          </p:nvSpPr>
          <p:spPr>
            <a:xfrm>
              <a:off x="0" y="0"/>
              <a:ext cx="221488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359B9DCE-49C2-BC48-F9D7-3DFB8000D5B9}"/>
                </a:ext>
              </a:extLst>
            </p:cNvPr>
            <p:cNvSpPr txBox="1"/>
            <p:nvPr/>
          </p:nvSpPr>
          <p:spPr>
            <a:xfrm>
              <a:off x="838703" y="2074361"/>
              <a:ext cx="2752354" cy="2709275"/>
            </a:xfrm>
            <a:prstGeom prst="ellipse">
              <a:avLst/>
            </a:prstGeom>
            <a:solidFill>
              <a:srgbClr val="2F1B03"/>
            </a:solidFill>
            <a:ln w="174625" cmpd="thinThick">
              <a:solidFill>
                <a:srgbClr val="26262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600" dirty="0">
                <a:solidFill>
                  <a:srgbClr val="FFFFFF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31528EB-3F35-15E0-F722-3188A28878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61052" y="3190461"/>
            <a:ext cx="1321905" cy="431039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279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702A-06CD-1C55-E670-6FCDB367E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E8C5C-5C17-C1E7-28DC-C80865659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051D5-C126-746C-1B43-8BC472B9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2F8F5-AAA9-470F-AB80-0CE8556B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3F9C5-C5AE-706A-05EE-0A678805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95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F453-906C-0528-B8CD-47D6D581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CE38D-0C60-FFCE-4DA6-E08710212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3E341-2618-7547-04CF-F3BAE699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1E2D7-5D81-8685-3527-6585D4E3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BF9C1-5ACE-9C3C-F1E6-B3621CED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201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B947-313B-50EC-48AA-2A95AFA3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E603F-86E6-AB29-370E-86DF890E5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2D5D5-0A8D-D464-6F5F-016139C55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A0C60-E901-3D06-2F33-24C10F12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D1F26-CD2A-35ED-610B-5FB4BFAB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720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82503-FEEE-350C-281D-8E7E1C57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FBBE6-0376-377E-EE5E-D51282301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C2B67-C973-7099-E108-AAA6AF9D9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62828-E7FD-61F2-65DA-1A8EE7E9C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7047F-7BA9-2AEB-EAC8-2520BDEB6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3B2CB-0FFA-CFDA-6317-96CAB0AF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230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90315-93A4-E409-1509-08DDE12F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19A4F-2955-15D7-AD87-F702E599C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1D97D-3AFF-C3F0-1299-F7313D0FC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C31D9-7B6A-AF58-F8A5-25DE240D0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8BC2A-C1FF-2082-7390-751381906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B8B58-6D1A-42F1-D9D2-A110DBFD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52B53D-6611-F59D-9438-8D5B4E49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00856-CDB2-3E43-B1C1-72C69ED3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2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B947-313B-50EC-48AA-2A95AFA3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E603F-86E6-AB29-370E-86DF890E5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2D5D5-0A8D-D464-6F5F-016139C55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A0C60-E901-3D06-2F33-24C10F12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D1F26-CD2A-35ED-610B-5FB4BFAB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259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DB4AB3B-15E3-F775-9A61-8E8B7C183C39}"/>
              </a:ext>
            </a:extLst>
          </p:cNvPr>
          <p:cNvSpPr txBox="1">
            <a:spLocks/>
          </p:cNvSpPr>
          <p:nvPr userDrawn="1"/>
        </p:nvSpPr>
        <p:spPr>
          <a:xfrm>
            <a:off x="838200" y="235653"/>
            <a:ext cx="10515600" cy="1325563"/>
          </a:xfrm>
          <a:prstGeom prst="rect">
            <a:avLst/>
          </a:prstGeom>
          <a:solidFill>
            <a:srgbClr val="2F1B03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033DE49-5087-DDAD-2F72-C66E1E242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653"/>
            <a:ext cx="10515600" cy="1325563"/>
          </a:xfrm>
        </p:spPr>
        <p:txBody>
          <a:bodyPr/>
          <a:lstStyle>
            <a:lvl1pPr algn="ctr">
              <a:defRPr>
                <a:solidFill>
                  <a:srgbClr val="EEF5E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933257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20FC86-A533-3E4A-CC4B-232E5B43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3EB51-5908-930F-86FE-CDA33082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953F8-9550-9785-ADA6-2C53965F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018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65918-F364-6662-2C4E-7408D9EAD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FDF13-9EA6-EF1A-1EE5-383B95750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0611C-203D-C9A0-CF72-C28AE56D0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99521-B5AF-724B-67B6-EA1172ED8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35BEE-6159-E63D-D749-4E21E7554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BBC86-DA1D-CAD0-080A-6FD330BF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926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4E23-85AF-F406-71FC-6F69488F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7A250-FF95-5900-88E2-1856845DA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1B98F-EA0A-0972-74D2-28163615F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2EC13-CAA4-A22E-03C2-DF8FA958F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4EDCF-228D-3FE3-A960-676D07D22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A68EA-6060-9EDD-120E-5863EE94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780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7BC1-0498-78FA-9AE5-651651B6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6AEC8-FDF7-49E3-7D26-2711EA5C4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11953-773D-FD24-C545-E817D9990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56025-044A-C3AD-9855-DE75FD37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78A8F-2565-C1E2-A794-FCC820E7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913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553D82-CA2D-D074-D2F5-9BF6311A7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A1415-C7C4-D6D7-EFFF-AA6653A5F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C5E1F-8954-E05B-32F9-63ADAD92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53E58-FA71-9032-886B-83BE3A2D9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E8E0C-12A0-89B8-F3EF-CE842D14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509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A63AC9-6E35-9942-1D47-F7E17BD4425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469710" y="0"/>
            <a:ext cx="8722290" cy="68579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03EB8F-7B7F-4127-BD96-51F32890CF88}"/>
              </a:ext>
            </a:extLst>
          </p:cNvPr>
          <p:cNvGrpSpPr/>
          <p:nvPr/>
        </p:nvGrpSpPr>
        <p:grpSpPr>
          <a:xfrm>
            <a:off x="0" y="0"/>
            <a:ext cx="3591057" cy="6858000"/>
            <a:chOff x="0" y="0"/>
            <a:chExt cx="3591057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805C30-DEF1-88CD-FF11-AADA91C3C2B9}"/>
                </a:ext>
              </a:extLst>
            </p:cNvPr>
            <p:cNvSpPr/>
            <p:nvPr/>
          </p:nvSpPr>
          <p:spPr>
            <a:xfrm>
              <a:off x="0" y="0"/>
              <a:ext cx="221488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359B9DCE-49C2-BC48-F9D7-3DFB8000D5B9}"/>
                </a:ext>
              </a:extLst>
            </p:cNvPr>
            <p:cNvSpPr txBox="1"/>
            <p:nvPr/>
          </p:nvSpPr>
          <p:spPr>
            <a:xfrm>
              <a:off x="838703" y="2074361"/>
              <a:ext cx="2752354" cy="2709275"/>
            </a:xfrm>
            <a:prstGeom prst="ellipse">
              <a:avLst/>
            </a:prstGeom>
            <a:solidFill>
              <a:srgbClr val="2F1B03"/>
            </a:solidFill>
            <a:ln w="174625" cmpd="thinThick">
              <a:solidFill>
                <a:srgbClr val="26262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600" dirty="0">
                <a:solidFill>
                  <a:srgbClr val="FFFFFF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31528EB-3F35-15E0-F722-3188A28878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61052" y="3190461"/>
            <a:ext cx="1321905" cy="4310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4A0DAA3-6C17-259F-7CE6-3E2341665C81}"/>
              </a:ext>
            </a:extLst>
          </p:cNvPr>
          <p:cNvGrpSpPr/>
          <p:nvPr userDrawn="1"/>
        </p:nvGrpSpPr>
        <p:grpSpPr>
          <a:xfrm>
            <a:off x="0" y="0"/>
            <a:ext cx="3591057" cy="6858000"/>
            <a:chOff x="0" y="0"/>
            <a:chExt cx="3591057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A73330-B79B-F373-5BE3-1DED1ADCBA4E}"/>
                </a:ext>
              </a:extLst>
            </p:cNvPr>
            <p:cNvSpPr/>
            <p:nvPr/>
          </p:nvSpPr>
          <p:spPr>
            <a:xfrm>
              <a:off x="0" y="0"/>
              <a:ext cx="221488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B60704F0-D311-82C6-8AA8-F23D801309DA}"/>
                </a:ext>
              </a:extLst>
            </p:cNvPr>
            <p:cNvSpPr txBox="1"/>
            <p:nvPr/>
          </p:nvSpPr>
          <p:spPr>
            <a:xfrm>
              <a:off x="838703" y="2074361"/>
              <a:ext cx="2752354" cy="2709275"/>
            </a:xfrm>
            <a:prstGeom prst="ellipse">
              <a:avLst/>
            </a:prstGeom>
            <a:solidFill>
              <a:srgbClr val="2F1B03"/>
            </a:solidFill>
            <a:ln w="174625" cmpd="thinThick">
              <a:solidFill>
                <a:srgbClr val="26262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600" dirty="0">
                <a:solidFill>
                  <a:srgbClr val="FFFFFF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07117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702A-06CD-1C55-E670-6FCDB367E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E8C5C-5C17-C1E7-28DC-C80865659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051D5-C126-746C-1B43-8BC472B9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2F8F5-AAA9-470F-AB80-0CE8556B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3F9C5-C5AE-706A-05EE-0A678805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258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F453-906C-0528-B8CD-47D6D581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CE38D-0C60-FFCE-4DA6-E08710212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3E341-2618-7547-04CF-F3BAE699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1E2D7-5D81-8685-3527-6585D4E3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BF9C1-5ACE-9C3C-F1E6-B3621CED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745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B947-313B-50EC-48AA-2A95AFA3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E603F-86E6-AB29-370E-86DF890E5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2D5D5-0A8D-D464-6F5F-016139C55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A0C60-E901-3D06-2F33-24C10F12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D1F26-CD2A-35ED-610B-5FB4BFAB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1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82503-FEEE-350C-281D-8E7E1C57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FBBE6-0376-377E-EE5E-D51282301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C2B67-C973-7099-E108-AAA6AF9D9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62828-E7FD-61F2-65DA-1A8EE7E9C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7047F-7BA9-2AEB-EAC8-2520BDEB6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3B2CB-0FFA-CFDA-6317-96CAB0AF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810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82503-FEEE-350C-281D-8E7E1C57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FBBE6-0376-377E-EE5E-D51282301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C2B67-C973-7099-E108-AAA6AF9D9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62828-E7FD-61F2-65DA-1A8EE7E9C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7047F-7BA9-2AEB-EAC8-2520BDEB6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3B2CB-0FFA-CFDA-6317-96CAB0AF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75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90315-93A4-E409-1509-08DDE12F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19A4F-2955-15D7-AD87-F702E599C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1D97D-3AFF-C3F0-1299-F7313D0FC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C31D9-7B6A-AF58-F8A5-25DE240D0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8BC2A-C1FF-2082-7390-751381906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B8B58-6D1A-42F1-D9D2-A110DBFD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52B53D-6611-F59D-9438-8D5B4E49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00856-CDB2-3E43-B1C1-72C69ED3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799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43D2-160A-A85D-A05C-293CCFF58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C1AE0-11C9-2818-8B17-39C7DE1B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C1B61-8B9E-738F-3C64-DA752B13E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31444-6653-257A-549D-080ECCFB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39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20FC86-A533-3E4A-CC4B-232E5B43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3EB51-5908-930F-86FE-CDA33082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953F8-9550-9785-ADA6-2C53965F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494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65918-F364-6662-2C4E-7408D9EAD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FDF13-9EA6-EF1A-1EE5-383B95750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0611C-203D-C9A0-CF72-C28AE56D0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99521-B5AF-724B-67B6-EA1172ED8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35BEE-6159-E63D-D749-4E21E7554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BBC86-DA1D-CAD0-080A-6FD330BF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002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4E23-85AF-F406-71FC-6F69488F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7A250-FF95-5900-88E2-1856845DA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1B98F-EA0A-0972-74D2-28163615F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2EC13-CAA4-A22E-03C2-DF8FA958F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4EDCF-228D-3FE3-A960-676D07D22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A68EA-6060-9EDD-120E-5863EE94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93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7BC1-0498-78FA-9AE5-651651B6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6AEC8-FDF7-49E3-7D26-2711EA5C4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11953-773D-FD24-C545-E817D9990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56025-044A-C3AD-9855-DE75FD37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78A8F-2565-C1E2-A794-FCC820E7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61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553D82-CA2D-D074-D2F5-9BF6311A7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A1415-C7C4-D6D7-EFFF-AA6653A5F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C5E1F-8954-E05B-32F9-63ADAD92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53E58-FA71-9032-886B-83BE3A2D9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E8E0C-12A0-89B8-F3EF-CE842D14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416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A63AC9-6E35-9942-1D47-F7E17BD4425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469710" y="0"/>
            <a:ext cx="8722290" cy="68579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03EB8F-7B7F-4127-BD96-51F32890CF88}"/>
              </a:ext>
            </a:extLst>
          </p:cNvPr>
          <p:cNvGrpSpPr/>
          <p:nvPr/>
        </p:nvGrpSpPr>
        <p:grpSpPr>
          <a:xfrm>
            <a:off x="0" y="0"/>
            <a:ext cx="3591057" cy="6858000"/>
            <a:chOff x="0" y="0"/>
            <a:chExt cx="3591057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805C30-DEF1-88CD-FF11-AADA91C3C2B9}"/>
                </a:ext>
              </a:extLst>
            </p:cNvPr>
            <p:cNvSpPr/>
            <p:nvPr/>
          </p:nvSpPr>
          <p:spPr>
            <a:xfrm>
              <a:off x="0" y="0"/>
              <a:ext cx="221488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359B9DCE-49C2-BC48-F9D7-3DFB8000D5B9}"/>
                </a:ext>
              </a:extLst>
            </p:cNvPr>
            <p:cNvSpPr txBox="1"/>
            <p:nvPr/>
          </p:nvSpPr>
          <p:spPr>
            <a:xfrm>
              <a:off x="838703" y="2074361"/>
              <a:ext cx="2752354" cy="2709275"/>
            </a:xfrm>
            <a:prstGeom prst="ellipse">
              <a:avLst/>
            </a:prstGeom>
            <a:solidFill>
              <a:srgbClr val="2F1B03"/>
            </a:solidFill>
            <a:ln w="174625" cmpd="thinThick">
              <a:solidFill>
                <a:srgbClr val="26262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600" dirty="0">
                <a:solidFill>
                  <a:srgbClr val="FFFFFF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31528EB-3F35-15E0-F722-3188A28878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61052" y="3190461"/>
            <a:ext cx="1321905" cy="4310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74888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702A-06CD-1C55-E670-6FCDB367E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E8C5C-5C17-C1E7-28DC-C80865659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051D5-C126-746C-1B43-8BC472B9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2F8F5-AAA9-470F-AB80-0CE8556B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3F9C5-C5AE-706A-05EE-0A678805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1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90315-93A4-E409-1509-08DDE12F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19A4F-2955-15D7-AD87-F702E599C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1D97D-3AFF-C3F0-1299-F7313D0FC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C31D9-7B6A-AF58-F8A5-25DE240D0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8BC2A-C1FF-2082-7390-751381906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B8B58-6D1A-42F1-D9D2-A110DBFD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52B53D-6611-F59D-9438-8D5B4E49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00856-CDB2-3E43-B1C1-72C69ED3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805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F453-906C-0528-B8CD-47D6D581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CE38D-0C60-FFCE-4DA6-E08710212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3E341-2618-7547-04CF-F3BAE699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1E2D7-5D81-8685-3527-6585D4E3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BF9C1-5ACE-9C3C-F1E6-B3621CED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605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B947-313B-50EC-48AA-2A95AFA3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E603F-86E6-AB29-370E-86DF890E5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2D5D5-0A8D-D464-6F5F-016139C55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A0C60-E901-3D06-2F33-24C10F12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D1F26-CD2A-35ED-610B-5FB4BFAB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9571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82503-FEEE-350C-281D-8E7E1C57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FBBE6-0376-377E-EE5E-D51282301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C2B67-C973-7099-E108-AAA6AF9D9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62828-E7FD-61F2-65DA-1A8EE7E9C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7047F-7BA9-2AEB-EAC8-2520BDEB6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3B2CB-0FFA-CFDA-6317-96CAB0AF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769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90315-93A4-E409-1509-08DDE12F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19A4F-2955-15D7-AD87-F702E599C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1D97D-3AFF-C3F0-1299-F7313D0FC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C31D9-7B6A-AF58-F8A5-25DE240D0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8BC2A-C1FF-2082-7390-751381906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B8B58-6D1A-42F1-D9D2-A110DBFD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52B53D-6611-F59D-9438-8D5B4E49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00856-CDB2-3E43-B1C1-72C69ED3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1244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43D2-160A-A85D-A05C-293CCFF58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C1AE0-11C9-2818-8B17-39C7DE1B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C1B61-8B9E-738F-3C64-DA752B13E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31444-6653-257A-549D-080ECCFB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D9150F-08C2-D1A3-7068-5069296B280C}"/>
              </a:ext>
            </a:extLst>
          </p:cNvPr>
          <p:cNvSpPr txBox="1">
            <a:spLocks/>
          </p:cNvSpPr>
          <p:nvPr userDrawn="1"/>
        </p:nvSpPr>
        <p:spPr>
          <a:xfrm>
            <a:off x="838200" y="235653"/>
            <a:ext cx="10515600" cy="1325563"/>
          </a:xfrm>
          <a:prstGeom prst="rect">
            <a:avLst/>
          </a:prstGeom>
          <a:solidFill>
            <a:srgbClr val="2F1B03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675001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20FC86-A533-3E4A-CC4B-232E5B43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3EB51-5908-930F-86FE-CDA33082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953F8-9550-9785-ADA6-2C53965F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299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65918-F364-6662-2C4E-7408D9EAD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FDF13-9EA6-EF1A-1EE5-383B95750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0611C-203D-C9A0-CF72-C28AE56D0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99521-B5AF-724B-67B6-EA1172ED8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35BEE-6159-E63D-D749-4E21E7554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BBC86-DA1D-CAD0-080A-6FD330BF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2589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4E23-85AF-F406-71FC-6F69488F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7A250-FF95-5900-88E2-1856845DA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1B98F-EA0A-0972-74D2-28163615F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2EC13-CAA4-A22E-03C2-DF8FA958F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4EDCF-228D-3FE3-A960-676D07D22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A68EA-6060-9EDD-120E-5863EE94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0072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7BC1-0498-78FA-9AE5-651651B6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6AEC8-FDF7-49E3-7D26-2711EA5C4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11953-773D-FD24-C545-E817D9990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56025-044A-C3AD-9855-DE75FD37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78A8F-2565-C1E2-A794-FCC820E7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455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553D82-CA2D-D074-D2F5-9BF6311A7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A1415-C7C4-D6D7-EFFF-AA6653A5F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C5E1F-8954-E05B-32F9-63ADAD92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53E58-FA71-9032-886B-83BE3A2D9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E8E0C-12A0-89B8-F3EF-CE842D14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9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43D2-160A-A85D-A05C-293CCFF58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C1AE0-11C9-2818-8B17-39C7DE1B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C1B61-8B9E-738F-3C64-DA752B13E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31444-6653-257A-549D-080ECCFB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3838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850F36-9955-428A-A02A-84F1D16D1F71}"/>
              </a:ext>
            </a:extLst>
          </p:cNvPr>
          <p:cNvSpPr/>
          <p:nvPr/>
        </p:nvSpPr>
        <p:spPr>
          <a:xfrm>
            <a:off x="74168" y="84328"/>
            <a:ext cx="2133600" cy="6682232"/>
          </a:xfrm>
          <a:prstGeom prst="rect">
            <a:avLst/>
          </a:prstGeom>
          <a:solidFill>
            <a:srgbClr val="086E67"/>
          </a:solidFill>
          <a:ln w="174625" cap="flat" cmpd="thinThick">
            <a:solidFill>
              <a:srgbClr val="086E67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A63AC9-6E35-9942-1D47-F7E17BD4425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469710" y="0"/>
            <a:ext cx="8722290" cy="6857999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31528EB-3F35-15E0-F722-3188A28878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61052" y="3190461"/>
            <a:ext cx="1321905" cy="4310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B963D2-DBD0-5CB5-593B-612E06E6BC14}"/>
              </a:ext>
            </a:extLst>
          </p:cNvPr>
          <p:cNvSpPr txBox="1"/>
          <p:nvPr/>
        </p:nvSpPr>
        <p:spPr>
          <a:xfrm>
            <a:off x="838703" y="2074361"/>
            <a:ext cx="2752354" cy="2709275"/>
          </a:xfrm>
          <a:prstGeom prst="ellipse">
            <a:avLst/>
          </a:prstGeom>
          <a:solidFill>
            <a:srgbClr val="4F2E05"/>
          </a:solidFill>
          <a:ln w="174625" cmpd="thinThick">
            <a:solidFill>
              <a:srgbClr val="4F2E0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600" dirty="0"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8811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20FC86-A533-3E4A-CC4B-232E5B43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3EB51-5908-930F-86FE-CDA33082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953F8-9550-9785-ADA6-2C53965F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2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65918-F364-6662-2C4E-7408D9EAD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FDF13-9EA6-EF1A-1EE5-383B95750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0611C-203D-C9A0-CF72-C28AE56D0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99521-B5AF-724B-67B6-EA1172ED8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35BEE-6159-E63D-D749-4E21E7554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BBC86-DA1D-CAD0-080A-6FD330BF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4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4E23-85AF-F406-71FC-6F69488F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7A250-FF95-5900-88E2-1856845DA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1B98F-EA0A-0972-74D2-28163615F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2EC13-CAA4-A22E-03C2-DF8FA958F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4EDCF-228D-3FE3-A960-676D07D22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A68EA-6060-9EDD-120E-5863EE94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13BDD-0312-4B29-B42C-940CE3C1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24321-D246-5ECA-EC0F-5C60388AE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2E076-1D90-D474-96DA-F63CFA41F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A1CC6-52C9-1DA3-91A1-693EFC07C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8FE82-A409-B8F4-8B05-A7ECB303B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1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13BDD-0312-4B29-B42C-940CE3C1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24321-D246-5ECA-EC0F-5C60388AE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2E076-1D90-D474-96DA-F63CFA41F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A1CC6-52C9-1DA3-91A1-693EFC07C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8FE82-A409-B8F4-8B05-A7ECB303B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13BDD-0312-4B29-B42C-940CE3C1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24321-D246-5ECA-EC0F-5C60388AE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2E076-1D90-D474-96DA-F63CFA41F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A1CC6-52C9-1DA3-91A1-693EFC07C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8FE82-A409-B8F4-8B05-A7ECB303B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2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13BDD-0312-4B29-B42C-940CE3C1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24321-D246-5ECA-EC0F-5C60388AE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2E076-1D90-D474-96DA-F63CFA41F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A1CC6-52C9-1DA3-91A1-693EFC07C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8FE82-A409-B8F4-8B05-A7ECB303B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7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13BDD-0312-4B29-B42C-940CE3C1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24321-D246-5ECA-EC0F-5C60388AE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2E076-1D90-D474-96DA-F63CFA41F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3AFB4-6CDE-4F91-B9CD-96C048912F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A1CC6-52C9-1DA3-91A1-693EFC07C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8FE82-A409-B8F4-8B05-A7ECB303B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45BF8-3766-4218-AD70-96EC0342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4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9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infestationnewz.gamepedia.com/Can_of_Ha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alex-olteanu-92b174116/" TargetMode="External"/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youtube.com/clip/UgkxtfHRVVwehwfQG81HT7nhP2_s9A4VDJ08" TargetMode="External"/><Relationship Id="rId1" Type="http://schemas.openxmlformats.org/officeDocument/2006/relationships/slideLayout" Target="../slideLayouts/slideLayout50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de.wikipedia.org/wiki/Fahrgesch%C3%A4f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rtinet.com/resources/cyberglossary/spam-filters" TargetMode="External"/><Relationship Id="rId1" Type="http://schemas.openxmlformats.org/officeDocument/2006/relationships/slideLayout" Target="../slideLayouts/slideLayout6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00AF6EF-F498-4353-0496-EC62EF11C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4" r="3114"/>
          <a:stretch/>
        </p:blipFill>
        <p:spPr>
          <a:xfrm>
            <a:off x="5707120" y="7573"/>
            <a:ext cx="6366265" cy="67891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B78F4D-2CFA-9924-ADC2-ABDDEF24C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901" y="641253"/>
            <a:ext cx="6846029" cy="2410873"/>
          </a:xfrm>
          <a:prstGeom prst="roundRect">
            <a:avLst/>
          </a:prstGeom>
          <a:solidFill>
            <a:srgbClr val="ABDFD7">
              <a:alpha val="9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91440" rIns="91440" bIns="91440" anchor="ctr">
            <a:spAutoFit/>
          </a:bodyPr>
          <a:lstStyle/>
          <a:p>
            <a:pPr algn="l"/>
            <a:r>
              <a:rPr lang="en-US" sz="3600" dirty="0">
                <a:solidFill>
                  <a:srgbClr val="683C07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+mj-lt"/>
              </a:rPr>
              <a:t>Using Natural Language Processing </a:t>
            </a:r>
            <a:br>
              <a:rPr lang="en-US" sz="3600" dirty="0">
                <a:solidFill>
                  <a:srgbClr val="683C07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+mj-lt"/>
              </a:rPr>
            </a:br>
            <a:r>
              <a:rPr lang="en-US" sz="3600" dirty="0">
                <a:solidFill>
                  <a:srgbClr val="683C07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+mj-lt"/>
              </a:rPr>
              <a:t>and Machine Learning </a:t>
            </a:r>
            <a:br>
              <a:rPr lang="en-US" sz="3600" dirty="0">
                <a:solidFill>
                  <a:srgbClr val="683C07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+mj-lt"/>
              </a:rPr>
            </a:br>
            <a:r>
              <a:rPr lang="en-US" sz="3600" dirty="0">
                <a:solidFill>
                  <a:srgbClr val="683C07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+mj-lt"/>
              </a:rPr>
              <a:t>to Create an Email Filter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3CB3B-FA97-3AB5-BE89-99F6E6237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04" y="3558341"/>
            <a:ext cx="5318690" cy="1421928"/>
          </a:xfrm>
        </p:spPr>
        <p:txBody>
          <a:bodyPr lIns="182880" anchor="ctr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A16518"/>
                </a:solidFill>
                <a:effectLst>
                  <a:glow rad="38100">
                    <a:srgbClr val="0082B0">
                      <a:alpha val="40000"/>
                    </a:srgbClr>
                  </a:glow>
                </a:effectLst>
                <a:latin typeface="+mj-lt"/>
              </a:rPr>
              <a:t>Cory Stanley-Stahr</a:t>
            </a:r>
          </a:p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A16518"/>
                </a:solidFill>
                <a:effectLst>
                  <a:glow rad="38100">
                    <a:srgbClr val="0082B0">
                      <a:alpha val="40000"/>
                    </a:srgbClr>
                  </a:glow>
                </a:effectLst>
                <a:latin typeface="+mj-lt"/>
              </a:rPr>
              <a:t>Final Project</a:t>
            </a:r>
          </a:p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A16518"/>
                </a:solidFill>
                <a:effectLst>
                  <a:glow rad="38100">
                    <a:srgbClr val="0082B0">
                      <a:alpha val="40000"/>
                    </a:srgbClr>
                  </a:glow>
                </a:effectLst>
                <a:latin typeface="+mj-lt"/>
              </a:rPr>
              <a:t>Data Science Certification</a:t>
            </a:r>
          </a:p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A16518"/>
                </a:solidFill>
                <a:effectLst>
                  <a:glow rad="38100">
                    <a:srgbClr val="0082B0">
                      <a:alpha val="40000"/>
                    </a:srgbClr>
                  </a:glow>
                </a:effectLst>
                <a:latin typeface="+mj-lt"/>
              </a:rPr>
              <a:t>ENTITY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B481D-50B4-C6F5-4798-28808BD12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9365" y="6319838"/>
            <a:ext cx="3982781" cy="365125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FA864-2E36-1F2D-24F9-167416B6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13" name="Picture 12" descr="A can of food">
            <a:extLst>
              <a:ext uri="{FF2B5EF4-FFF2-40B4-BE49-F238E27FC236}">
                <a16:creationId xmlns:a16="http://schemas.microsoft.com/office/drawing/2014/main" id="{089B9D78-9E15-6ED6-675C-9A085D3AA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69052" y="1601292"/>
            <a:ext cx="7444811" cy="4536682"/>
          </a:xfrm>
          <a:prstGeom prst="rect">
            <a:avLst/>
          </a:prstGeom>
          <a:effectLst>
            <a:glow rad="63500">
              <a:srgbClr val="0082B0">
                <a:alpha val="33000"/>
              </a:srgbClr>
            </a:glow>
            <a:softEdge rad="889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DE41EA-74F5-FF34-8BD2-1BAD6AA563D4}"/>
              </a:ext>
            </a:extLst>
          </p:cNvPr>
          <p:cNvSpPr txBox="1"/>
          <p:nvPr/>
        </p:nvSpPr>
        <p:spPr>
          <a:xfrm>
            <a:off x="8561293" y="6662886"/>
            <a:ext cx="4877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s://infestationnewz.gamepedia.com/Can_of_Ham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-sa/3.0/"/>
              </a:rPr>
              <a:t>CC BY-SA-NC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85782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B63890-591D-5147-8BFB-7F551D30CD3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42660" y="265814"/>
            <a:ext cx="8038214" cy="6592186"/>
          </a:xfrm>
        </p:spPr>
        <p:txBody>
          <a:bodyPr/>
          <a:lstStyle/>
          <a:p>
            <a:r>
              <a:rPr lang="en-US" sz="2400" dirty="0"/>
              <a:t>Your guide to Natural Language Processing (NLP)</a:t>
            </a:r>
          </a:p>
          <a:p>
            <a:pPr lvl="1" indent="0">
              <a:buNone/>
            </a:pPr>
            <a:r>
              <a:rPr lang="en-US" sz="1600" dirty="0"/>
              <a:t>Diego Lopez </a:t>
            </a:r>
            <a:r>
              <a:rPr lang="en-US" sz="1600" dirty="0" err="1"/>
              <a:t>Yse</a:t>
            </a:r>
            <a:r>
              <a:rPr lang="en-US" sz="1600" dirty="0"/>
              <a:t> </a:t>
            </a:r>
          </a:p>
          <a:p>
            <a:pPr lvl="1" indent="0">
              <a:buNone/>
            </a:pPr>
            <a:r>
              <a:rPr lang="en-US" sz="1400" i="1" dirty="0"/>
              <a:t>https://www.kdnuggets.com/2019/05/guide-natural-language-processing-nlp.html#.Y0MlFjlYsFg.link</a:t>
            </a:r>
            <a:endParaRPr lang="en-US" sz="1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recognition and </a:t>
            </a:r>
            <a:r>
              <a:rPr lang="en-US" sz="1600" b="1" dirty="0"/>
              <a:t>prediction of diseases</a:t>
            </a:r>
            <a:r>
              <a:rPr lang="en-US" sz="1600" dirty="0"/>
              <a:t> based on electronic health records and patient’s own speech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determine what customers are saying about a service or product by identifying and extracting information in sources like social media, a process called </a:t>
            </a:r>
            <a:r>
              <a:rPr lang="en-US" sz="1600" b="1" dirty="0"/>
              <a:t>sentiment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an inventor at IBM developed a </a:t>
            </a:r>
            <a:r>
              <a:rPr lang="en-US" sz="1600" b="1" dirty="0"/>
              <a:t>cognitive assistant</a:t>
            </a:r>
            <a:r>
              <a:rPr lang="en-US" sz="1600" dirty="0"/>
              <a:t> that works like a personalized search engine for your memories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companies like Yahoo and Google develop </a:t>
            </a:r>
            <a:r>
              <a:rPr lang="en-US" sz="1600" b="1" dirty="0"/>
              <a:t>spam filters</a:t>
            </a:r>
            <a:r>
              <a:rPr lang="en-US" sz="1600" dirty="0"/>
              <a:t> to stop unwanted email from arriving in your inbox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to </a:t>
            </a:r>
            <a:r>
              <a:rPr lang="en-US" sz="1600" b="1" dirty="0"/>
              <a:t>identify fake news</a:t>
            </a:r>
            <a:r>
              <a:rPr lang="en-US" sz="1600" dirty="0"/>
              <a:t>, the NLP Group at MIT developed a new system to determine if a source is accurate or politically biased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Amazon’s Alexa and Apple’s Siri are examples of intelligent </a:t>
            </a:r>
            <a:r>
              <a:rPr lang="en-US" sz="1600" b="1" dirty="0"/>
              <a:t>voice driven interfaces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/>
              <a:t>financial traders </a:t>
            </a:r>
            <a:r>
              <a:rPr lang="en-US" sz="1600" dirty="0"/>
              <a:t>use NLP to track news, reports, and comments about possible mergers between companies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both the search and selection phases of </a:t>
            </a:r>
            <a:r>
              <a:rPr lang="en-US" sz="1600" b="1" dirty="0"/>
              <a:t>talent recruitment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LegalMation developed a platform to automate routine </a:t>
            </a:r>
            <a:r>
              <a:rPr lang="en-US" sz="1600" b="1" dirty="0"/>
              <a:t>litigation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62BA4-6FBF-996E-C1F4-589721A9ED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7050" y="2393020"/>
            <a:ext cx="2232837" cy="2040758"/>
          </a:xfrm>
        </p:spPr>
        <p:txBody>
          <a:bodyPr wrap="square" anchor="ctr">
            <a:noAutofit/>
          </a:bodyPr>
          <a:lstStyle/>
          <a:p>
            <a:pPr marL="0" indent="0" algn="ctr">
              <a:buNone/>
            </a:pPr>
            <a:r>
              <a:rPr lang="en-US" dirty="0">
                <a:ln w="3175" cap="rnd">
                  <a:solidFill>
                    <a:srgbClr val="0DA0AA"/>
                  </a:solidFill>
                </a:ln>
                <a:solidFill>
                  <a:srgbClr val="F4F2E8"/>
                </a:solidFill>
                <a:effectLst>
                  <a:glow rad="38100">
                    <a:srgbClr val="0082B0">
                      <a:alpha val="40000"/>
                    </a:srgbClr>
                  </a:glow>
                </a:effectLst>
                <a:latin typeface="+mj-lt"/>
              </a:rPr>
              <a:t>Uses of 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30729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10C3-2703-AC76-0DB8-F2D5833B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sz="2400" dirty="0">
                <a:ln w="3175" cap="rnd">
                  <a:solidFill>
                    <a:srgbClr val="0DA0AA"/>
                  </a:solidFill>
                </a:ln>
                <a:solidFill>
                  <a:srgbClr val="F4F2E8"/>
                </a:solidFill>
                <a:effectLst>
                  <a:glow rad="38100">
                    <a:srgbClr val="0082B0">
                      <a:alpha val="40000"/>
                    </a:srgbClr>
                  </a:glow>
                </a:effectLst>
                <a:ea typeface="+mn-ea"/>
                <a:cs typeface="+mn-cs"/>
              </a:rPr>
              <a:t>Preprocessing </a:t>
            </a:r>
            <a:br>
              <a:rPr lang="en-US" sz="2400" dirty="0">
                <a:ln w="3175" cap="rnd">
                  <a:solidFill>
                    <a:srgbClr val="0DA0AA"/>
                  </a:solidFill>
                </a:ln>
                <a:solidFill>
                  <a:srgbClr val="F4F2E8"/>
                </a:solidFill>
                <a:effectLst>
                  <a:glow rad="38100">
                    <a:srgbClr val="0082B0">
                      <a:alpha val="40000"/>
                    </a:srgbClr>
                  </a:glow>
                </a:effectLst>
                <a:ea typeface="+mn-ea"/>
                <a:cs typeface="+mn-cs"/>
              </a:rPr>
            </a:br>
            <a:r>
              <a:rPr lang="en-US" sz="1800" dirty="0">
                <a:ln w="3175" cap="rnd">
                  <a:solidFill>
                    <a:srgbClr val="0DA0AA"/>
                  </a:solidFill>
                </a:ln>
                <a:solidFill>
                  <a:srgbClr val="F4F2E8"/>
                </a:solidFill>
                <a:effectLst>
                  <a:glow rad="38100">
                    <a:srgbClr val="0082B0">
                      <a:alpha val="40000"/>
                    </a:srgbClr>
                  </a:glow>
                </a:effectLst>
                <a:ea typeface="+mn-ea"/>
                <a:cs typeface="+mn-cs"/>
              </a:rPr>
              <a:t>(aka </a:t>
            </a:r>
            <a:r>
              <a:rPr lang="en-US" sz="1800">
                <a:ln w="3175" cap="rnd">
                  <a:solidFill>
                    <a:srgbClr val="0DA0AA"/>
                  </a:solidFill>
                </a:ln>
                <a:solidFill>
                  <a:srgbClr val="F4F2E8"/>
                </a:solidFill>
                <a:effectLst>
                  <a:glow rad="38100">
                    <a:srgbClr val="0082B0">
                      <a:alpha val="40000"/>
                    </a:srgbClr>
                  </a:glow>
                </a:effectLst>
                <a:ea typeface="+mn-ea"/>
                <a:cs typeface="+mn-cs"/>
              </a:rPr>
              <a:t>cleaning)</a:t>
            </a:r>
            <a:br>
              <a:rPr lang="en-US" sz="2400" dirty="0">
                <a:ln w="3175" cap="rnd">
                  <a:solidFill>
                    <a:srgbClr val="0DA0AA"/>
                  </a:solidFill>
                </a:ln>
                <a:solidFill>
                  <a:srgbClr val="F4F2E8"/>
                </a:solidFill>
                <a:effectLst>
                  <a:glow rad="38100">
                    <a:srgbClr val="0082B0">
                      <a:alpha val="40000"/>
                    </a:srgbClr>
                  </a:glow>
                </a:effectLst>
                <a:ea typeface="+mn-ea"/>
                <a:cs typeface="+mn-cs"/>
              </a:rPr>
            </a:br>
            <a:br>
              <a:rPr lang="en-US" sz="2400" dirty="0">
                <a:ln w="3175" cap="rnd">
                  <a:solidFill>
                    <a:srgbClr val="0DA0AA"/>
                  </a:solidFill>
                </a:ln>
                <a:solidFill>
                  <a:srgbClr val="F4F2E8"/>
                </a:solidFill>
                <a:effectLst>
                  <a:glow rad="38100">
                    <a:srgbClr val="0082B0">
                      <a:alpha val="40000"/>
                    </a:srgbClr>
                  </a:glow>
                </a:effectLst>
                <a:ea typeface="+mn-ea"/>
                <a:cs typeface="+mn-cs"/>
              </a:rPr>
            </a:br>
            <a:r>
              <a:rPr lang="en-US" sz="1800" dirty="0">
                <a:ln w="3175" cap="rnd">
                  <a:solidFill>
                    <a:srgbClr val="0DA0AA"/>
                  </a:solidFill>
                </a:ln>
                <a:solidFill>
                  <a:srgbClr val="F4F2E8"/>
                </a:solidFill>
                <a:effectLst>
                  <a:glow rad="38100">
                    <a:srgbClr val="0082B0">
                      <a:alpha val="40000"/>
                    </a:srgbClr>
                  </a:glow>
                </a:effectLst>
                <a:ea typeface="+mn-ea"/>
                <a:cs typeface="+mn-cs"/>
              </a:rPr>
              <a:t>done with Natural Language </a:t>
            </a:r>
            <a:r>
              <a:rPr lang="en-US" sz="1800" dirty="0">
                <a:ln w="3175" cap="rnd">
                  <a:solidFill>
                    <a:srgbClr val="0DA0AA"/>
                  </a:solidFill>
                </a:ln>
                <a:solidFill>
                  <a:srgbClr val="F4F2E8"/>
                </a:solidFill>
                <a:effectLst>
                  <a:glow rad="38100">
                    <a:srgbClr val="0082B0">
                      <a:alpha val="40000"/>
                    </a:srgbClr>
                  </a:glow>
                </a:effectLst>
              </a:rPr>
              <a:t>Processing (NLP)</a:t>
            </a:r>
            <a:endParaRPr lang="en-US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8B5CB-C0E0-6A66-AC3C-5972DFCE0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What is text preprocessing?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To preprocess your text simply means to bring your text into a form that is </a:t>
            </a:r>
            <a:r>
              <a:rPr lang="en-US" b="1" i="1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predictable</a:t>
            </a:r>
            <a:r>
              <a:rPr lang="en-US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and </a:t>
            </a:r>
            <a:r>
              <a:rPr lang="en-US" b="1" i="1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analyzable</a:t>
            </a:r>
            <a:r>
              <a:rPr lang="en-US" b="0" i="1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for your task.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3ECC6-88F4-E0C5-1B3E-1B93F683F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A8AFEC4-251F-0793-C3A1-111D9917B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https://www.kdnuggets.com/2019/04/text-preprocessing-nlp-machine-learning.html#.Yv7537lEq3A.link</a:t>
            </a:r>
          </a:p>
        </p:txBody>
      </p:sp>
    </p:spTree>
    <p:extLst>
      <p:ext uri="{BB962C8B-B14F-4D97-AF65-F5344CB8AC3E}">
        <p14:creationId xmlns:p14="http://schemas.microsoft.com/office/powerpoint/2010/main" val="4051675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8AE1-E4A3-1639-B1A0-B522F9A9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1 -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33F8-F1EC-6059-11BE-D6F206E40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02BEC-DD46-78F8-2A50-46995C57106C}"/>
              </a:ext>
            </a:extLst>
          </p:cNvPr>
          <p:cNvSpPr txBox="1"/>
          <p:nvPr/>
        </p:nvSpPr>
        <p:spPr>
          <a:xfrm>
            <a:off x="2026724" y="6492875"/>
            <a:ext cx="101652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Spam Filter in Python: Naive Bayes from Scratch, </a:t>
            </a:r>
            <a:r>
              <a:rPr lang="en-US" sz="800" dirty="0">
                <a:hlinkClick r:id="rId2"/>
              </a:rPr>
              <a:t>Alex </a:t>
            </a:r>
            <a:r>
              <a:rPr lang="en-US" sz="800" dirty="0" err="1">
                <a:hlinkClick r:id="rId2"/>
              </a:rPr>
              <a:t>Olteanu</a:t>
            </a:r>
            <a:r>
              <a:rPr lang="en-US" sz="800" dirty="0"/>
              <a:t>, https://www.kdnuggets.com/2020/07/spam-filter-python-naive-bayes-scratch.html#.YwA2SNperOw.link</a:t>
            </a:r>
          </a:p>
        </p:txBody>
      </p:sp>
    </p:spTree>
    <p:extLst>
      <p:ext uri="{BB962C8B-B14F-4D97-AF65-F5344CB8AC3E}">
        <p14:creationId xmlns:p14="http://schemas.microsoft.com/office/powerpoint/2010/main" val="64729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FB1437-A549-6550-9308-CE431BB8CEA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 rotWithShape="1">
          <a:blip r:embed="rId2"/>
          <a:srcRect l="2576" t="2576" r="2576" b="2576"/>
          <a:stretch/>
        </p:blipFill>
        <p:spPr>
          <a:xfrm>
            <a:off x="4724400" y="263387"/>
            <a:ext cx="6331227" cy="6331227"/>
          </a:xfrm>
          <a:ln w="63500" cap="rnd" cmpd="dbl">
            <a:solidFill>
              <a:srgbClr val="0DA0AA"/>
            </a:solidFill>
          </a:ln>
          <a:effectLst>
            <a:softEdge rad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950A9E-67D3-9962-1911-F09C513E6F19}"/>
              </a:ext>
            </a:extLst>
          </p:cNvPr>
          <p:cNvSpPr txBox="1"/>
          <p:nvPr/>
        </p:nvSpPr>
        <p:spPr>
          <a:xfrm>
            <a:off x="854324" y="3105834"/>
            <a:ext cx="2713382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dirty="0">
                <a:ln w="3175" cap="rnd">
                  <a:solidFill>
                    <a:srgbClr val="0DA0AA"/>
                  </a:solidFill>
                </a:ln>
                <a:solidFill>
                  <a:srgbClr val="F4F2E8"/>
                </a:solidFill>
                <a:effectLst>
                  <a:glow rad="38100">
                    <a:srgbClr val="0082B0">
                      <a:alpha val="40000"/>
                    </a:srgbClr>
                  </a:glow>
                </a:effectLst>
                <a:latin typeface="+mj-lt"/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77565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08413-FA40-F874-7C91-BA9E60144F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30312" y="2418080"/>
            <a:ext cx="1986613" cy="2021839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1800" dirty="0">
                <a:ln w="3175" cap="rnd">
                  <a:solidFill>
                    <a:srgbClr val="0DA0AA"/>
                  </a:solidFill>
                </a:ln>
                <a:solidFill>
                  <a:srgbClr val="F4F2E8"/>
                </a:solidFill>
                <a:effectLst>
                  <a:glow rad="38100">
                    <a:srgbClr val="0082B0">
                      <a:alpha val="40000"/>
                    </a:srgbClr>
                  </a:glow>
                </a:effectLst>
                <a:latin typeface="+mj-lt"/>
              </a:rPr>
              <a:t>Why the Data Science Certification from ENTITY Academy?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67A3F2D-4B77-9603-36F9-85BA79AA2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38" y="970377"/>
            <a:ext cx="6661150" cy="4343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178FDB2-D6CB-DE20-FD81-50D261DE4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38" y="5372514"/>
            <a:ext cx="6661150" cy="528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31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F3C8C-E155-011F-48FF-88412F23AD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7440" y="2928890"/>
            <a:ext cx="2194560" cy="1000220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dirty="0">
                <a:ln w="3175" cap="rnd">
                  <a:solidFill>
                    <a:srgbClr val="0DA0AA"/>
                  </a:solidFill>
                </a:ln>
                <a:solidFill>
                  <a:srgbClr val="F4F2E8"/>
                </a:solidFill>
                <a:effectLst>
                  <a:glow rad="38100">
                    <a:srgbClr val="0082B0">
                      <a:alpha val="40000"/>
                    </a:srgbClr>
                  </a:glow>
                </a:effectLst>
                <a:latin typeface="+mj-lt"/>
              </a:rPr>
              <a:t>Project 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90FBA8-95F9-6E33-76F0-0941667650F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anchor="ctr"/>
          <a:lstStyle/>
          <a:p>
            <a:pPr marL="457200" lvl="0" indent="-457200">
              <a:buClr>
                <a:srgbClr val="4F2E05"/>
              </a:buClr>
              <a:buSzPct val="90000"/>
              <a:buFont typeface="Wingdings" panose="05000000000000000000" pitchFamily="2" charset="2"/>
              <a:buChar char=""/>
            </a:pPr>
            <a:r>
              <a:rPr lang="en-US" dirty="0"/>
              <a:t>Demonstrate the breadth and depth of skills acquired.</a:t>
            </a:r>
          </a:p>
          <a:p>
            <a:pPr marL="457200" lvl="0" indent="-457200">
              <a:buClr>
                <a:srgbClr val="4F2E05"/>
              </a:buClr>
              <a:buSzPct val="90000"/>
              <a:buFont typeface="Courier New" panose="02070309020205020404" pitchFamily="49" charset="0"/>
              <a:buChar char="o"/>
            </a:pPr>
            <a:endParaRPr lang="en-US" dirty="0"/>
          </a:p>
          <a:p>
            <a:pPr marL="1143000" lvl="1" indent="-457200">
              <a:spcBef>
                <a:spcPts val="0"/>
              </a:spcBef>
              <a:buClr>
                <a:srgbClr val="4F2E05"/>
              </a:buClr>
              <a:buSzPct val="100000"/>
              <a:buFont typeface="Wingdings" panose="05000000000000000000" pitchFamily="2" charset="2"/>
              <a:buChar char=""/>
            </a:pPr>
            <a:r>
              <a:rPr lang="en-US" dirty="0"/>
              <a:t>Use Natural Language Processing and Machine Learning Techniques to create an email filter.</a:t>
            </a:r>
          </a:p>
          <a:p>
            <a:pPr marL="1028700" lvl="1" indent="-342900">
              <a:spcBef>
                <a:spcPts val="0"/>
              </a:spcBef>
              <a:buClr>
                <a:srgbClr val="4F2E05"/>
              </a:buClr>
              <a:buSzPct val="90000"/>
              <a:buFont typeface="Courier New" panose="02070309020205020404" pitchFamily="49" charset="0"/>
              <a:buChar char="o"/>
            </a:pPr>
            <a:endParaRPr lang="en-US" dirty="0"/>
          </a:p>
          <a:p>
            <a:pPr marL="1143000" lvl="1" indent="-457200">
              <a:buClr>
                <a:srgbClr val="4F2E05"/>
              </a:buClr>
              <a:buSzPct val="100000"/>
              <a:buFont typeface="Wingdings" panose="05000000000000000000" pitchFamily="2" charset="2"/>
              <a:buChar char=""/>
            </a:pPr>
            <a:r>
              <a:rPr lang="en-US" dirty="0"/>
              <a:t>Present the process and outcome in a meaningful way.</a:t>
            </a:r>
          </a:p>
        </p:txBody>
      </p:sp>
    </p:spTree>
    <p:extLst>
      <p:ext uri="{BB962C8B-B14F-4D97-AF65-F5344CB8AC3E}">
        <p14:creationId xmlns:p14="http://schemas.microsoft.com/office/powerpoint/2010/main" val="3759494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713E1A65-A34D-78DD-463A-47C2A8CAB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E4DFC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https://youtube.com/clip/UgkxtfHRVVwehwfQG81HT7nhP2_s9A4VDJ08</a:t>
            </a:r>
            <a:endParaRPr lang="en-US" sz="2000" dirty="0">
              <a:solidFill>
                <a:srgbClr val="E4DFC6"/>
              </a:solidFill>
            </a:endParaRPr>
          </a:p>
        </p:txBody>
      </p:sp>
      <p:pic>
        <p:nvPicPr>
          <p:cNvPr id="8" name="Picture 7" descr="A picture containing text, sky, outdoor, ride&#10;&#10;Description automatically generated">
            <a:extLst>
              <a:ext uri="{FF2B5EF4-FFF2-40B4-BE49-F238E27FC236}">
                <a16:creationId xmlns:a16="http://schemas.microsoft.com/office/drawing/2014/main" id="{5A3C7DDD-3734-6C8D-9795-A983D72C8B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20486" r="-1" b="462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3FC4D3-A74D-C246-E890-0A516E829F8E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de.wikipedia.org/wiki/Fahrgesch%C3%A4f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A9F9165-9062-76AD-68D1-08E742B3AEE3}"/>
              </a:ext>
            </a:extLst>
          </p:cNvPr>
          <p:cNvSpPr txBox="1">
            <a:spLocks/>
          </p:cNvSpPr>
          <p:nvPr/>
        </p:nvSpPr>
        <p:spPr>
          <a:xfrm>
            <a:off x="8132087" y="1282429"/>
            <a:ext cx="2752354" cy="2709275"/>
          </a:xfrm>
          <a:prstGeom prst="ellipse">
            <a:avLst/>
          </a:prstGeom>
          <a:solidFill>
            <a:srgbClr val="2F1B03"/>
          </a:solidFill>
          <a:ln w="174625" cmpd="thinThick">
            <a:solidFill>
              <a:srgbClr val="26262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400" dirty="0">
                <a:ln w="3175" cap="rnd">
                  <a:solidFill>
                    <a:srgbClr val="0DA0AA"/>
                  </a:solidFill>
                </a:ln>
                <a:solidFill>
                  <a:srgbClr val="F4F2E8"/>
                </a:solidFill>
                <a:effectLst>
                  <a:glow rad="38100">
                    <a:srgbClr val="0082B0">
                      <a:alpha val="40000"/>
                    </a:srgbClr>
                  </a:glow>
                </a:effectLst>
                <a:latin typeface="+mj-lt"/>
              </a:rPr>
              <a:t>Why are</a:t>
            </a:r>
          </a:p>
          <a:p>
            <a:pPr algn="ctr">
              <a:lnSpc>
                <a:spcPct val="100000"/>
              </a:lnSpc>
            </a:pPr>
            <a:r>
              <a:rPr lang="en-US" sz="2400" dirty="0">
                <a:ln w="3175" cap="rnd">
                  <a:solidFill>
                    <a:srgbClr val="0DA0AA"/>
                  </a:solidFill>
                </a:ln>
                <a:solidFill>
                  <a:srgbClr val="F4F2E8"/>
                </a:solidFill>
                <a:effectLst>
                  <a:glow rad="38100">
                    <a:srgbClr val="0082B0">
                      <a:alpha val="40000"/>
                    </a:srgbClr>
                  </a:glow>
                </a:effectLst>
                <a:latin typeface="+mj-lt"/>
              </a:rPr>
              <a:t>unwanted emails</a:t>
            </a:r>
          </a:p>
          <a:p>
            <a:pPr algn="ctr">
              <a:lnSpc>
                <a:spcPct val="100000"/>
              </a:lnSpc>
            </a:pPr>
            <a:r>
              <a:rPr lang="en-US" sz="2400" dirty="0">
                <a:ln w="3175" cap="rnd">
                  <a:solidFill>
                    <a:srgbClr val="0DA0AA"/>
                  </a:solidFill>
                </a:ln>
                <a:solidFill>
                  <a:srgbClr val="F4F2E8"/>
                </a:solidFill>
                <a:effectLst>
                  <a:glow rad="38100">
                    <a:srgbClr val="0082B0">
                      <a:alpha val="40000"/>
                    </a:srgbClr>
                  </a:glow>
                </a:effectLst>
                <a:latin typeface="+mj-lt"/>
              </a:rPr>
              <a:t>called Spam?</a:t>
            </a:r>
          </a:p>
        </p:txBody>
      </p:sp>
    </p:spTree>
    <p:extLst>
      <p:ext uri="{BB962C8B-B14F-4D97-AF65-F5344CB8AC3E}">
        <p14:creationId xmlns:p14="http://schemas.microsoft.com/office/powerpoint/2010/main" val="3954630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A1BE6-F1B4-919E-A107-3423BC4023A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F1B03"/>
          </a:solidFill>
          <a:ln w="174625" cmpd="thinThick">
            <a:solidFill>
              <a:srgbClr val="26262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sz="3200" dirty="0">
                <a:solidFill>
                  <a:srgbClr val="FFFFFF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+mj-lt"/>
                <a:ea typeface="+mn-ea"/>
                <a:cs typeface="+mn-cs"/>
              </a:rPr>
              <a:t>Why do we need to filter spam emails?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C05D926-7052-9791-298A-D469C5FDCC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7599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CD24A50-D280-75C4-E041-216FA061DD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644" y="1873525"/>
            <a:ext cx="5870713" cy="4403035"/>
          </a:xfrm>
          <a:prstGeom prst="rect">
            <a:avLst/>
          </a:prstGeom>
          <a:ln w="63500" cap="rnd" cmpd="dbl">
            <a:solidFill>
              <a:srgbClr val="0DA0AA"/>
            </a:solidFill>
          </a:ln>
          <a:effectLst>
            <a:softEdge rad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7003B3-FF44-BF54-100B-D601CB184124}"/>
              </a:ext>
            </a:extLst>
          </p:cNvPr>
          <p:cNvSpPr txBox="1"/>
          <p:nvPr/>
        </p:nvSpPr>
        <p:spPr>
          <a:xfrm>
            <a:off x="6937512" y="6520070"/>
            <a:ext cx="5178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/>
              <a:t>https://www.flickr.com/photos/jhandbell/</a:t>
            </a:r>
          </a:p>
        </p:txBody>
      </p:sp>
    </p:spTree>
    <p:extLst>
      <p:ext uri="{BB962C8B-B14F-4D97-AF65-F5344CB8AC3E}">
        <p14:creationId xmlns:p14="http://schemas.microsoft.com/office/powerpoint/2010/main" val="2179206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9334E-E35F-8376-8EDC-B2F1F1CAA0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657600" y="645486"/>
            <a:ext cx="8085221" cy="5903495"/>
          </a:xfrm>
        </p:spPr>
        <p:txBody>
          <a:bodyPr>
            <a:noAutofit/>
          </a:bodyPr>
          <a:lstStyle/>
          <a:p>
            <a:pPr marL="457200" indent="-457200">
              <a:buFont typeface="Wingdings 2" panose="05020102010507070707" pitchFamily="18" charset="2"/>
              <a:buChar char=""/>
            </a:pPr>
            <a:r>
              <a:rPr lang="en-US" sz="2400" dirty="0"/>
              <a:t>Content: analyzes the body of the email for typical spam content</a:t>
            </a:r>
          </a:p>
          <a:p>
            <a:pPr marL="457200" indent="-457200">
              <a:buFont typeface="Wingdings 2" panose="05020102010507070707" pitchFamily="18" charset="2"/>
              <a:buChar char=""/>
            </a:pPr>
            <a:r>
              <a:rPr lang="en-US" sz="2400" dirty="0"/>
              <a:t>Blacklist: blocks emails from senders who appear on a list of known spammers</a:t>
            </a:r>
          </a:p>
          <a:p>
            <a:pPr marL="1143000" lvl="1" indent="-457200">
              <a:buFont typeface="Wingdings 2" panose="05020102010507070707" pitchFamily="18" charset="2"/>
              <a:buChar char=""/>
            </a:pPr>
            <a:r>
              <a:rPr lang="en-US" sz="2000" dirty="0"/>
              <a:t>Can often be personalized by adding senders you designate to the list</a:t>
            </a:r>
          </a:p>
          <a:p>
            <a:pPr marL="457200" indent="-457200">
              <a:buFont typeface="Wingdings 2" panose="05020102010507070707" pitchFamily="18" charset="2"/>
              <a:buChar char=""/>
            </a:pPr>
            <a:r>
              <a:rPr lang="en-US" sz="2400" dirty="0"/>
              <a:t>Header: examines email headers for particular IP addresses and other flags</a:t>
            </a:r>
          </a:p>
          <a:p>
            <a:pPr marL="457200" indent="-457200">
              <a:buFont typeface="Wingdings 2" panose="05020102010507070707" pitchFamily="18" charset="2"/>
              <a:buChar char=""/>
            </a:pPr>
            <a:r>
              <a:rPr lang="en-US" sz="2400" dirty="0"/>
              <a:t>Language: removes emails that are not in user’s native language</a:t>
            </a:r>
          </a:p>
          <a:p>
            <a:pPr marL="457200" indent="-457200">
              <a:buFont typeface="Wingdings 2" panose="05020102010507070707" pitchFamily="18" charset="2"/>
              <a:buChar char=""/>
            </a:pPr>
            <a:r>
              <a:rPr lang="en-US" sz="2400" dirty="0"/>
              <a:t>Rule-based: personalized filter that can search for particular words, phrases, or senders, then process those emails as directed</a:t>
            </a:r>
          </a:p>
          <a:p>
            <a:pPr marL="457200" indent="-457200">
              <a:buFont typeface="Wingdings 2" panose="05020102010507070707" pitchFamily="18" charset="2"/>
              <a:buChar char=""/>
            </a:pPr>
            <a:r>
              <a:rPr lang="en-US" sz="2400" dirty="0"/>
              <a:t>Bayesian: initially a content filter, but ML enables this filter to adjust based on how you interact with your emails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2FADE-2C70-521D-CFAD-FE2AA82F3A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3791" y="2561767"/>
            <a:ext cx="2455919" cy="173446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ln w="3175" cap="rnd">
                  <a:solidFill>
                    <a:srgbClr val="0DA0AA"/>
                  </a:solidFill>
                </a:ln>
                <a:solidFill>
                  <a:srgbClr val="F4F2E8"/>
                </a:solidFill>
                <a:effectLst>
                  <a:glow rad="38100">
                    <a:srgbClr val="0082B0">
                      <a:alpha val="40000"/>
                    </a:srgbClr>
                  </a:glow>
                </a:effectLst>
                <a:latin typeface="+mj-lt"/>
              </a:rPr>
              <a:t>Types of Email Filters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EEEDB9-55E6-2D80-DD88-BFD69AA190C6}"/>
              </a:ext>
            </a:extLst>
          </p:cNvPr>
          <p:cNvSpPr txBox="1"/>
          <p:nvPr/>
        </p:nvSpPr>
        <p:spPr>
          <a:xfrm>
            <a:off x="3752458" y="6479731"/>
            <a:ext cx="1011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E654D8-D235-6E35-193A-C49132BB6432}"/>
              </a:ext>
            </a:extLst>
          </p:cNvPr>
          <p:cNvSpPr txBox="1"/>
          <p:nvPr/>
        </p:nvSpPr>
        <p:spPr>
          <a:xfrm>
            <a:off x="7170821" y="6548981"/>
            <a:ext cx="4732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Summarized from </a:t>
            </a:r>
            <a:r>
              <a:rPr lang="en-US" sz="900" dirty="0">
                <a:hlinkClick r:id="rId2"/>
              </a:rPr>
              <a:t>What is a Spam Filter &amp; Spam Filtering? (fortinet.com)</a:t>
            </a:r>
            <a:endParaRPr 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AA0A78-BB4B-A49A-20EA-271A904B9501}"/>
              </a:ext>
            </a:extLst>
          </p:cNvPr>
          <p:cNvSpPr txBox="1"/>
          <p:nvPr/>
        </p:nvSpPr>
        <p:spPr>
          <a:xfrm>
            <a:off x="3657600" y="608961"/>
            <a:ext cx="8245642" cy="830997"/>
          </a:xfrm>
          <a:prstGeom prst="rect">
            <a:avLst/>
          </a:prstGeom>
          <a:solidFill>
            <a:srgbClr val="ABDFD7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 2" panose="05020102010507070707" pitchFamily="18" charset="2"/>
              <a:buChar char=""/>
            </a:pPr>
            <a:r>
              <a:rPr lang="en-US" sz="2400" dirty="0"/>
              <a:t>Content: analyzes the body of the email for typical spam content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8FC9BE1-8E3C-582C-10AA-5324406ED425}"/>
              </a:ext>
            </a:extLst>
          </p:cNvPr>
          <p:cNvGrpSpPr/>
          <p:nvPr/>
        </p:nvGrpSpPr>
        <p:grpSpPr>
          <a:xfrm>
            <a:off x="3657600" y="1319448"/>
            <a:ext cx="8245642" cy="1531702"/>
            <a:chOff x="3657600" y="1299849"/>
            <a:chExt cx="8245642" cy="153170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DDC8F4-BE2C-2ABB-CAE6-34E0F2633B34}"/>
                </a:ext>
              </a:extLst>
            </p:cNvPr>
            <p:cNvSpPr txBox="1"/>
            <p:nvPr/>
          </p:nvSpPr>
          <p:spPr>
            <a:xfrm>
              <a:off x="3657600" y="1299849"/>
              <a:ext cx="8245642" cy="830997"/>
            </a:xfrm>
            <a:prstGeom prst="rect">
              <a:avLst/>
            </a:prstGeom>
            <a:solidFill>
              <a:srgbClr val="ABDFD7"/>
            </a:solidFill>
          </p:spPr>
          <p:txBody>
            <a:bodyPr wrap="square" rtlCol="0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"/>
              </a:pPr>
              <a:r>
                <a:rPr lang="en-US" sz="2400" dirty="0"/>
                <a:t>Blacklist: blocks emails from senders who appear on a list of known spammers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153B7CF-F97F-33BC-3BAE-23C9C83B5C18}"/>
                </a:ext>
              </a:extLst>
            </p:cNvPr>
            <p:cNvSpPr txBox="1"/>
            <p:nvPr/>
          </p:nvSpPr>
          <p:spPr>
            <a:xfrm>
              <a:off x="3657600" y="2123665"/>
              <a:ext cx="8245642" cy="707886"/>
            </a:xfrm>
            <a:prstGeom prst="rect">
              <a:avLst/>
            </a:prstGeom>
            <a:solidFill>
              <a:srgbClr val="ABDFD7"/>
            </a:solidFill>
          </p:spPr>
          <p:txBody>
            <a:bodyPr wrap="square" rtlCol="0">
              <a:spAutoFit/>
            </a:bodyPr>
            <a:lstStyle/>
            <a:p>
              <a:pPr marL="1143000" lvl="1" indent="-457200">
                <a:buFont typeface="Wingdings 2" panose="05020102010507070707" pitchFamily="18" charset="2"/>
                <a:buChar char=""/>
              </a:pPr>
              <a:r>
                <a:rPr lang="en-US" sz="2000" dirty="0"/>
                <a:t>Can often be personalized by adding senders you designate to the list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02966E2-1A30-4989-5A34-028618A8B9B6}"/>
              </a:ext>
            </a:extLst>
          </p:cNvPr>
          <p:cNvSpPr txBox="1"/>
          <p:nvPr/>
        </p:nvSpPr>
        <p:spPr>
          <a:xfrm>
            <a:off x="3657600" y="2831551"/>
            <a:ext cx="8245642" cy="830997"/>
          </a:xfrm>
          <a:prstGeom prst="rect">
            <a:avLst/>
          </a:prstGeom>
          <a:solidFill>
            <a:srgbClr val="ABDFD7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 2" panose="05020102010507070707" pitchFamily="18" charset="2"/>
              <a:buChar char=""/>
            </a:pPr>
            <a:r>
              <a:rPr lang="en-US" sz="2400" dirty="0"/>
              <a:t>Header: examines email headers for particular IP addresses and other flags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6EA515-A060-9813-F2C5-F39C4D69CB47}"/>
              </a:ext>
            </a:extLst>
          </p:cNvPr>
          <p:cNvSpPr txBox="1"/>
          <p:nvPr/>
        </p:nvSpPr>
        <p:spPr>
          <a:xfrm>
            <a:off x="3657600" y="3637007"/>
            <a:ext cx="8245642" cy="830997"/>
          </a:xfrm>
          <a:prstGeom prst="rect">
            <a:avLst/>
          </a:prstGeom>
          <a:solidFill>
            <a:srgbClr val="ABDFD7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 2" panose="05020102010507070707" pitchFamily="18" charset="2"/>
              <a:buChar char=""/>
            </a:pPr>
            <a:r>
              <a:rPr lang="en-US" sz="2400" dirty="0"/>
              <a:t>Language: removes emails that are not in user’s native language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E4AA2C-333A-C43B-7B5B-3A284C8ABABE}"/>
              </a:ext>
            </a:extLst>
          </p:cNvPr>
          <p:cNvSpPr txBox="1"/>
          <p:nvPr/>
        </p:nvSpPr>
        <p:spPr>
          <a:xfrm>
            <a:off x="3657600" y="4393757"/>
            <a:ext cx="8245642" cy="1200329"/>
          </a:xfrm>
          <a:prstGeom prst="rect">
            <a:avLst/>
          </a:prstGeom>
          <a:solidFill>
            <a:srgbClr val="ABDFD7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 2" panose="05020102010507070707" pitchFamily="18" charset="2"/>
              <a:buChar char=""/>
            </a:pPr>
            <a:r>
              <a:rPr lang="en-US" sz="2400" dirty="0"/>
              <a:t>Rule-based: personalized filter that can search for particular words, phrases, or senders, then process those emails as directed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877600-3C9B-8459-9B1A-94E850495E6A}"/>
              </a:ext>
            </a:extLst>
          </p:cNvPr>
          <p:cNvSpPr txBox="1"/>
          <p:nvPr/>
        </p:nvSpPr>
        <p:spPr>
          <a:xfrm>
            <a:off x="3657600" y="5560997"/>
            <a:ext cx="8245642" cy="1200329"/>
          </a:xfrm>
          <a:prstGeom prst="rect">
            <a:avLst/>
          </a:prstGeom>
          <a:solidFill>
            <a:srgbClr val="ABDFD7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 2" panose="05020102010507070707" pitchFamily="18" charset="2"/>
              <a:buChar char=""/>
            </a:pPr>
            <a:r>
              <a:rPr lang="en-US" sz="2400" dirty="0"/>
              <a:t>Bayesian: initially a content filter, but ML enables this filter to adjust based on how you interact with your emails</a:t>
            </a:r>
          </a:p>
        </p:txBody>
      </p:sp>
    </p:spTree>
    <p:extLst>
      <p:ext uri="{BB962C8B-B14F-4D97-AF65-F5344CB8AC3E}">
        <p14:creationId xmlns:p14="http://schemas.microsoft.com/office/powerpoint/2010/main" val="221736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0" grpId="0" animBg="1"/>
      <p:bldP spid="10" grpId="1" animBg="1"/>
      <p:bldP spid="11" grpId="0" animBg="1"/>
      <p:bldP spid="11" grpId="1" animBg="1"/>
      <p:bldP spid="14" grpId="0" animBg="1"/>
      <p:bldP spid="14" grpId="1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FEFBB-BA52-683F-7E32-C0537C10462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684104" y="3712891"/>
            <a:ext cx="7663070" cy="1815164"/>
          </a:xfrm>
        </p:spPr>
        <p:txBody>
          <a:bodyPr anchor="ctr">
            <a:normAutofit/>
          </a:bodyPr>
          <a:lstStyle/>
          <a:p>
            <a:pPr marL="457200" indent="-457200">
              <a:buFont typeface="Wingdings 3" panose="05040102010807070707" pitchFamily="18" charset="2"/>
              <a:buChar char=""/>
            </a:pPr>
            <a:r>
              <a:rPr lang="en-US" sz="1800" dirty="0"/>
              <a:t>The probability of event A, given the probability of event B, is equal to the probability of event A times the probability of event B given A, divided by the probability of B.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endParaRPr lang="en-US" sz="1800" dirty="0"/>
          </a:p>
          <a:p>
            <a:pPr marL="1143000" lvl="1" indent="-457200">
              <a:buFont typeface="Wingdings 3" panose="05040102010807070707" pitchFamily="18" charset="2"/>
              <a:buChar char=""/>
            </a:pPr>
            <a:r>
              <a:rPr lang="en-US" sz="1600" dirty="0"/>
              <a:t>The events are not independent.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DBDB3-6986-DC2A-157B-3569D2FAF7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4826" y="3190461"/>
            <a:ext cx="2703444" cy="431039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600" dirty="0">
                <a:ln w="3175" cap="rnd">
                  <a:solidFill>
                    <a:srgbClr val="0DA0AA"/>
                  </a:solidFill>
                </a:ln>
                <a:solidFill>
                  <a:srgbClr val="F4F2E8"/>
                </a:solidFill>
                <a:effectLst>
                  <a:glow rad="38100">
                    <a:srgbClr val="0082B0">
                      <a:alpha val="40000"/>
                    </a:srgbClr>
                  </a:glow>
                </a:effectLst>
                <a:latin typeface="+mj-lt"/>
              </a:rPr>
              <a:t>Bayes Theorem</a:t>
            </a:r>
          </a:p>
        </p:txBody>
      </p:sp>
      <p:pic>
        <p:nvPicPr>
          <p:cNvPr id="1026" name="Picture 2" descr="Bayes Theorem Formula written in neon on a sign.">
            <a:extLst>
              <a:ext uri="{FF2B5EF4-FFF2-40B4-BE49-F238E27FC236}">
                <a16:creationId xmlns:a16="http://schemas.microsoft.com/office/drawing/2014/main" id="{93D60331-9742-A822-BAD5-605373A21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809" y="604147"/>
            <a:ext cx="4370730" cy="2801833"/>
          </a:xfrm>
          <a:prstGeom prst="rect">
            <a:avLst/>
          </a:prstGeom>
          <a:ln w="63500" cap="rnd" cmpd="dbl">
            <a:solidFill>
              <a:srgbClr val="0DA0AA"/>
            </a:solidFill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92ABE4-5906-B924-A35C-B76E75D94E8E}"/>
                  </a:ext>
                </a:extLst>
              </p:cNvPr>
              <p:cNvSpPr txBox="1"/>
              <p:nvPr/>
            </p:nvSpPr>
            <p:spPr>
              <a:xfrm>
                <a:off x="2597838" y="5528055"/>
                <a:ext cx="9034672" cy="6050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𝐿𝑖𝑘𝑒𝑙𝑖h𝑜𝑜𝑑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 × 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𝑃𝑟𝑖𝑜𝑟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𝑃𝑟𝑜𝑏𝑎𝑏𝑖𝑙𝑖𝑡𝑦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𝑎𝑘𝑎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𝑃𝑟𝑜𝑏𝑎𝑏𝑖𝑙𝑖𝑡𝑦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𝑎𝑙𝑜𝑛𝑒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𝑁𝑜𝑟𝑚𝑎𝑙𝑖𝑧𝑖𝑛𝑔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𝐹𝑎𝑐𝑡𝑜𝑟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𝑎𝑘𝑎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𝑃𝑟𝑜𝑏𝑎𝑏𝑖𝑙𝑖𝑡𝑦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𝑎𝑙𝑜𝑛𝑒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92ABE4-5906-B924-A35C-B76E75D94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838" y="5528055"/>
                <a:ext cx="9034672" cy="6050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B117DE-855D-F199-64B4-A07ABD67AD06}"/>
              </a:ext>
            </a:extLst>
          </p:cNvPr>
          <p:cNvSpPr/>
          <p:nvPr/>
        </p:nvSpPr>
        <p:spPr>
          <a:xfrm>
            <a:off x="2763520" y="5528055"/>
            <a:ext cx="8696960" cy="605037"/>
          </a:xfrm>
          <a:prstGeom prst="roundRect">
            <a:avLst/>
          </a:prstGeom>
          <a:solidFill>
            <a:srgbClr val="F4F2E8">
              <a:alpha val="39000"/>
            </a:srgbClr>
          </a:solidFill>
          <a:ln w="63500" cap="rnd" cmpd="dbl">
            <a:solidFill>
              <a:srgbClr val="0DA0A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0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4960F487-C2B1-0AD3-761C-AF9C49835DD4}"/>
              </a:ext>
            </a:extLst>
          </p:cNvPr>
          <p:cNvSpPr txBox="1"/>
          <p:nvPr/>
        </p:nvSpPr>
        <p:spPr>
          <a:xfrm>
            <a:off x="6117019" y="1820252"/>
            <a:ext cx="5257800" cy="707886"/>
          </a:xfrm>
          <a:prstGeom prst="rect">
            <a:avLst/>
          </a:prstGeom>
          <a:solidFill>
            <a:srgbClr val="ABDFD7"/>
          </a:solidFill>
          <a:ln>
            <a:solidFill>
              <a:srgbClr val="0DA0AA"/>
            </a:solidFill>
          </a:ln>
        </p:spPr>
        <p:txBody>
          <a:bodyPr wrap="square" numCol="1" rtlCol="0">
            <a:spAutoFit/>
          </a:bodyPr>
          <a:lstStyle/>
          <a:p>
            <a:pPr lvl="0"/>
            <a:r>
              <a:rPr lang="en-US" sz="2000" b="1" dirty="0">
                <a:latin typeface="+mj-lt"/>
              </a:rPr>
              <a:t>However, the order of the steps and choice of techniques may differ: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64D20-406D-6D66-AA26-EC9A95CBF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solidFill>
            <a:srgbClr val="2F1B03"/>
          </a:solidFill>
          <a:ln w="174625" cmpd="thinThick">
            <a:solidFill>
              <a:srgbClr val="26262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FFFFFF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+mj-lt"/>
                <a:ea typeface="+mn-ea"/>
                <a:cs typeface="+mn-cs"/>
              </a:rPr>
              <a:t>Many Approaches to Bayesian Filtering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DF614E-77B4-3EB9-C7C5-9B7F29C1116B}"/>
              </a:ext>
            </a:extLst>
          </p:cNvPr>
          <p:cNvSpPr txBox="1"/>
          <p:nvPr/>
        </p:nvSpPr>
        <p:spPr>
          <a:xfrm>
            <a:off x="806669" y="2567730"/>
            <a:ext cx="5064673" cy="2646174"/>
          </a:xfrm>
          <a:prstGeom prst="rect">
            <a:avLst/>
          </a:prstGeom>
          <a:solidFill>
            <a:srgbClr val="0DA0AA">
              <a:alpha val="50000"/>
            </a:srgbClr>
          </a:solidFill>
          <a:ln>
            <a:solidFill>
              <a:srgbClr val="086E67"/>
            </a:solidFill>
          </a:ln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Prepare the data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Generate dictionary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Generate features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Generate ML model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Test the ML 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103DFD-DBC0-9EB1-F2A2-6A279DC29BC1}"/>
              </a:ext>
            </a:extLst>
          </p:cNvPr>
          <p:cNvSpPr txBox="1"/>
          <p:nvPr/>
        </p:nvSpPr>
        <p:spPr>
          <a:xfrm>
            <a:off x="806670" y="1820252"/>
            <a:ext cx="5064673" cy="707886"/>
          </a:xfrm>
          <a:prstGeom prst="rect">
            <a:avLst/>
          </a:prstGeom>
          <a:solidFill>
            <a:srgbClr val="ABDFD7"/>
          </a:solidFill>
          <a:ln>
            <a:solidFill>
              <a:srgbClr val="086E67"/>
            </a:solidFill>
          </a:ln>
        </p:spPr>
        <p:txBody>
          <a:bodyPr wrap="square" numCol="1" rtlCol="0">
            <a:spAutoFit/>
          </a:bodyPr>
          <a:lstStyle/>
          <a:p>
            <a:pPr lvl="0"/>
            <a:r>
              <a:rPr lang="en-US" sz="2000" b="1" dirty="0">
                <a:latin typeface="+mj-lt"/>
              </a:rPr>
              <a:t>Each approach includes the same basic steps: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DCF94D-D7C4-0A6F-651F-D8B476AEEF8F}"/>
              </a:ext>
            </a:extLst>
          </p:cNvPr>
          <p:cNvSpPr txBox="1"/>
          <p:nvPr/>
        </p:nvSpPr>
        <p:spPr>
          <a:xfrm>
            <a:off x="6117019" y="2567730"/>
            <a:ext cx="5257800" cy="2800767"/>
          </a:xfrm>
          <a:prstGeom prst="rect">
            <a:avLst/>
          </a:prstGeom>
          <a:solidFill>
            <a:srgbClr val="0DA0AA">
              <a:alpha val="50000"/>
            </a:srgbClr>
          </a:solidFill>
          <a:ln>
            <a:solidFill>
              <a:srgbClr val="086E67"/>
            </a:solidFill>
          </a:ln>
        </p:spPr>
        <p:txBody>
          <a:bodyPr wrap="square" numCol="1" rtlCol="0">
            <a:spAutoFit/>
          </a:bodyPr>
          <a:lstStyle>
            <a:defPPr>
              <a:defRPr lang="en-US"/>
            </a:defPPr>
            <a:lvl1pPr marL="285750" indent="-28575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  <a:defRPr sz="2000"/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What NLP techniques chosen for preprocessing?</a:t>
            </a:r>
          </a:p>
          <a:p>
            <a:r>
              <a:rPr lang="en-US" dirty="0"/>
              <a:t>Split then sort, or sort then split?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/>
              <a:t>Some like to divide the data into training and testing datasets first, then divide those into spam and ham.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/>
              <a:t>Some like to start by dividing the data into spam and ham, then divide each of those into training and testing datasets.</a:t>
            </a:r>
          </a:p>
        </p:txBody>
      </p:sp>
    </p:spTree>
    <p:extLst>
      <p:ext uri="{BB962C8B-B14F-4D97-AF65-F5344CB8AC3E}">
        <p14:creationId xmlns:p14="http://schemas.microsoft.com/office/powerpoint/2010/main" val="35220180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Custom 1">
      <a:dk1>
        <a:srgbClr val="663300"/>
      </a:dk1>
      <a:lt1>
        <a:srgbClr val="F7E2C4"/>
      </a:lt1>
      <a:dk2>
        <a:srgbClr val="1D645F"/>
      </a:dk2>
      <a:lt2>
        <a:srgbClr val="DDF0F2"/>
      </a:lt2>
      <a:accent1>
        <a:srgbClr val="266F8B"/>
      </a:accent1>
      <a:accent2>
        <a:srgbClr val="58B6C0"/>
      </a:accent2>
      <a:accent3>
        <a:srgbClr val="4A9B82"/>
      </a:accent3>
      <a:accent4>
        <a:srgbClr val="FAEBD6"/>
      </a:accent4>
      <a:accent5>
        <a:srgbClr val="3A5A62"/>
      </a:accent5>
      <a:accent6>
        <a:srgbClr val="578793"/>
      </a:accent6>
      <a:hlink>
        <a:srgbClr val="5A320F"/>
      </a:hlink>
      <a:folHlink>
        <a:srgbClr val="EBB463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pa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am" id="{F50066F1-5FB4-4165-B175-072C7252F5C9}" vid="{BDD218BF-51DB-440D-9114-F8DAF91B5F4A}"/>
    </a:ext>
  </a:extLst>
</a:theme>
</file>

<file path=ppt/theme/theme4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Spa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am" id="{F50066F1-5FB4-4165-B175-072C7252F5C9}" vid="{BDD218BF-51DB-440D-9114-F8DAF91B5F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E5B5A5B-5102-4B12-BC14-A9FE5F6EA41C}">
  <we:reference id="wa104038830" version="1.0.0.3" store="en-US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11902</TotalTime>
  <Words>811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Consolas</vt:lpstr>
      <vt:lpstr>Courier New</vt:lpstr>
      <vt:lpstr>open sans</vt:lpstr>
      <vt:lpstr>Verdana</vt:lpstr>
      <vt:lpstr>Wingdings</vt:lpstr>
      <vt:lpstr>Wingdings 2</vt:lpstr>
      <vt:lpstr>Wingdings 3</vt:lpstr>
      <vt:lpstr>Custom Design</vt:lpstr>
      <vt:lpstr>2_Custom Design</vt:lpstr>
      <vt:lpstr>Spam</vt:lpstr>
      <vt:lpstr>3_Custom Design</vt:lpstr>
      <vt:lpstr>1_Spam</vt:lpstr>
      <vt:lpstr>Using Natural Language Processing  and Machine Learning  to Create an Email Filter</vt:lpstr>
      <vt:lpstr>PowerPoint Presentation</vt:lpstr>
      <vt:lpstr>PowerPoint Presentation</vt:lpstr>
      <vt:lpstr>PowerPoint Presentation</vt:lpstr>
      <vt:lpstr>PowerPoint Presentation</vt:lpstr>
      <vt:lpstr>Why do we need to filter spam emails?</vt:lpstr>
      <vt:lpstr>PowerPoint Presentation</vt:lpstr>
      <vt:lpstr>PowerPoint Presentation</vt:lpstr>
      <vt:lpstr>Many Approaches to Bayesian Filtering</vt:lpstr>
      <vt:lpstr>PowerPoint Presentation</vt:lpstr>
      <vt:lpstr>Preprocessing  (aka cleaning)  done with Natural Language Processing (NLP)</vt:lpstr>
      <vt:lpstr>Approach 1 -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Stanley-Stahr</dc:creator>
  <cp:lastModifiedBy>Cory Stanley-Stahr</cp:lastModifiedBy>
  <cp:revision>39</cp:revision>
  <dcterms:created xsi:type="dcterms:W3CDTF">2022-08-13T16:32:59Z</dcterms:created>
  <dcterms:modified xsi:type="dcterms:W3CDTF">2022-10-10T18:50:05Z</dcterms:modified>
</cp:coreProperties>
</file>