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/>
    <p:restoredTop sz="94643"/>
  </p:normalViewPr>
  <p:slideViewPr>
    <p:cSldViewPr snapToGrid="0">
      <p:cViewPr varScale="1">
        <p:scale>
          <a:sx n="104" d="100"/>
          <a:sy n="104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C53B-49C0-AF47-A76B-C1DD57813F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5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C53B-49C0-AF47-A76B-C1DD57813F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0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C53B-49C0-AF47-A76B-C1DD57813F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8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C53B-49C0-AF47-A76B-C1DD57813F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9C53B-49C0-AF47-A76B-C1DD57813F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12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e du titre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Texte du titre</a:t>
            </a:r>
          </a:p>
        </p:txBody>
      </p:sp>
      <p:sp>
        <p:nvSpPr>
          <p:cNvPr id="30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e du titre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48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e du tit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 du titre</a:t>
            </a:r>
          </a:p>
        </p:txBody>
      </p:sp>
      <p:sp>
        <p:nvSpPr>
          <p:cNvPr id="5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73" name="Texte niveau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e du titre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Texte du titre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85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7CF0-F4CE-7145-9C75-B0C85285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4C7A-CF4B-EA43-995C-3C967BB7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DD81-3737-CB49-9709-F8674F27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007-8695-994B-9000-75BFBF6B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2BD9-8BF6-C44E-84C7-BB93B8BD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3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Texte du titre</a:t>
            </a:r>
          </a:p>
        </p:txBody>
      </p:sp>
      <p:sp>
        <p:nvSpPr>
          <p:cNvPr id="3" name="Texte niveau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conda.io/projects/conda/en/4.6.0/_downloads/52a95608c49671267e40c689e0bc00ca/conda-cheatsheet.pdf" TargetMode="External"/><Relationship Id="rId3" Type="http://schemas.openxmlformats.org/officeDocument/2006/relationships/hyperlink" Target="https://docs.anaconda.com/anaconda/install/windows" TargetMode="External"/><Relationship Id="rId7" Type="http://schemas.openxmlformats.org/officeDocument/2006/relationships/hyperlink" Target="https://docs.anaconda.com/anaconda/user-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ocs.anaconda.com/anaconda/install/verify-install" TargetMode="External"/><Relationship Id="rId5" Type="http://schemas.openxmlformats.org/officeDocument/2006/relationships/hyperlink" Target="https://docs.anaconda.com/anaconda/install/linux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anaconda.com/anaconda/install/mac-os" TargetMode="External"/><Relationship Id="rId9" Type="http://schemas.openxmlformats.org/officeDocument/2006/relationships/hyperlink" Target="https://docs.conda.io/projects/conda/en/4.6.0/user-guide/cheatsheet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power.readthedocs.io/en/v2.4.0/" TargetMode="External"/><Relationship Id="rId3" Type="http://schemas.openxmlformats.org/officeDocument/2006/relationships/hyperlink" Target="https://docs.python.org/3.7/tutorial" TargetMode="External"/><Relationship Id="rId7" Type="http://schemas.openxmlformats.org/officeDocument/2006/relationships/hyperlink" Target="https://cs231n.github.io/python-numpy-tutoria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rogramiz.com/python-programming/tutorial" TargetMode="External"/><Relationship Id="rId5" Type="http://schemas.openxmlformats.org/officeDocument/2006/relationships/hyperlink" Target="https://www.learnpython.org/" TargetMode="External"/><Relationship Id="rId4" Type="http://schemas.openxmlformats.org/officeDocument/2006/relationships/hyperlink" Target="https://www.w3schools.com/python" TargetMode="External"/><Relationship Id="rId9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-1" y="632997"/>
            <a:ext cx="12192001" cy="1508896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rPr lang="nl-BE" dirty="0"/>
              <a:t>ELEC0447 </a:t>
            </a:r>
            <a:br>
              <a:rPr lang="nl-BE" dirty="0"/>
            </a:br>
            <a:r>
              <a:rPr lang="nl-BE" dirty="0"/>
              <a:t>Analysis of Electric Power and Energy Systems</a:t>
            </a:r>
            <a:endParaRPr dirty="0"/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2766523"/>
            <a:ext cx="9144000" cy="50840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nl-BE" sz="3200" dirty="0"/>
              <a:t>Programming tools</a:t>
            </a:r>
            <a:endParaRPr sz="3200" dirty="0"/>
          </a:p>
        </p:txBody>
      </p:sp>
      <p:sp>
        <p:nvSpPr>
          <p:cNvPr id="96" name="Subtitle 2"/>
          <p:cNvSpPr txBox="1"/>
          <p:nvPr/>
        </p:nvSpPr>
        <p:spPr>
          <a:xfrm>
            <a:off x="2990053" y="4009484"/>
            <a:ext cx="621188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000"/>
            </a:pPr>
            <a:r>
              <a:rPr lang="en-US" dirty="0"/>
              <a:t>Based on the slides of Thibaut </a:t>
            </a:r>
            <a:r>
              <a:rPr lang="en-US" dirty="0" err="1"/>
              <a:t>Théate</a:t>
            </a:r>
            <a:r>
              <a:rPr lang="en-US" dirty="0"/>
              <a:t>, Antoine Dubois and  Adrien </a:t>
            </a:r>
            <a:r>
              <a:rPr lang="en-US" dirty="0" err="1"/>
              <a:t>Bolland</a:t>
            </a:r>
            <a:r>
              <a:rPr lang="en-US" dirty="0"/>
              <a:t> for ELEC0018-1 – Energy Markets</a:t>
            </a:r>
            <a:endParaRPr dirty="0"/>
          </a:p>
        </p:txBody>
      </p:sp>
      <p:pic>
        <p:nvPicPr>
          <p:cNvPr id="97" name="uliege.png" descr="ulie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5" y="4726549"/>
            <a:ext cx="3674256" cy="160748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ABF-4E58-2C4C-8B30-4D8179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– Programming tools suggested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D18-FC0D-5E41-8BFC-F271B47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Anaconda </a:t>
            </a:r>
            <a:r>
              <a:rPr lang="en-US" sz="2400" dirty="0"/>
              <a:t>(or simply </a:t>
            </a:r>
            <a:r>
              <a:rPr lang="en-US" sz="2400" dirty="0" err="1"/>
              <a:t>conda</a:t>
            </a:r>
            <a:r>
              <a:rPr lang="en-US" sz="2400" dirty="0"/>
              <a:t>) for managing your Python environments.</a:t>
            </a:r>
          </a:p>
          <a:p>
            <a:r>
              <a:rPr lang="en-US" sz="2400" b="1" dirty="0"/>
              <a:t>Python 3.7</a:t>
            </a:r>
            <a:r>
              <a:rPr lang="en-US" sz="2400" dirty="0"/>
              <a:t> (please avoid Python 2.7).</a:t>
            </a:r>
          </a:p>
          <a:p>
            <a:r>
              <a:rPr lang="en-US" sz="2400" b="1" dirty="0" err="1"/>
              <a:t>Numpy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Pandapower</a:t>
            </a:r>
            <a:endParaRPr lang="en-US" sz="2400" b="1" dirty="0"/>
          </a:p>
          <a:p>
            <a:r>
              <a:rPr lang="en-US" sz="2400" dirty="0"/>
              <a:t>Choose a </a:t>
            </a:r>
            <a:r>
              <a:rPr lang="en-US" sz="2400" b="1" dirty="0"/>
              <a:t>text editor </a:t>
            </a:r>
            <a:r>
              <a:rPr lang="en-US" sz="2400" dirty="0"/>
              <a:t>or an </a:t>
            </a:r>
            <a:r>
              <a:rPr lang="en-US" sz="2400" b="1" dirty="0"/>
              <a:t>IDE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Spyder (IDE installed with Anaconda).</a:t>
            </a:r>
          </a:p>
          <a:p>
            <a:pPr lvl="1"/>
            <a:r>
              <a:rPr lang="en-US" sz="2400" dirty="0"/>
              <a:t>Visual Studio Code (Text editor).</a:t>
            </a:r>
          </a:p>
          <a:p>
            <a:pPr lvl="1"/>
            <a:r>
              <a:rPr lang="en-US" sz="2400" dirty="0"/>
              <a:t>PyCharm (IDE).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2</a:t>
            </a:fld>
            <a:endParaRPr lang="en-US"/>
          </a:p>
        </p:txBody>
      </p:sp>
      <p:pic>
        <p:nvPicPr>
          <p:cNvPr id="4098" name="Picture 2" descr="Logiciel, Cd, Dvd, Digital, Disque, Programme, Pa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6" y="2751992"/>
            <a:ext cx="3160727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7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ABF-4E58-2C4C-8B30-4D8179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–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D18-FC0D-5E41-8BFC-F271B47B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Installation of Anaconda:</a:t>
            </a:r>
          </a:p>
          <a:p>
            <a:pPr lvl="1"/>
            <a:r>
              <a:rPr lang="en-US" sz="2000" dirty="0"/>
              <a:t>Windows: </a:t>
            </a:r>
            <a:r>
              <a:rPr lang="en-US" sz="2000" dirty="0">
                <a:hlinkClick r:id="rId3"/>
              </a:rPr>
              <a:t>https://docs.anaconda.com/anaconda/install/windows</a:t>
            </a:r>
            <a:endParaRPr lang="en-US" sz="2000" dirty="0"/>
          </a:p>
          <a:p>
            <a:pPr lvl="1"/>
            <a:r>
              <a:rPr lang="en-US" sz="2000" dirty="0" err="1"/>
              <a:t>MacOS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https://docs.anaconda.com/anaconda/install/mac-os</a:t>
            </a:r>
            <a:endParaRPr lang="en-US" sz="2000" dirty="0"/>
          </a:p>
          <a:p>
            <a:pPr lvl="1"/>
            <a:r>
              <a:rPr lang="en-US" sz="2000" dirty="0"/>
              <a:t>Linux: </a:t>
            </a:r>
            <a:r>
              <a:rPr lang="en-US" sz="2000" dirty="0">
                <a:hlinkClick r:id="rId5"/>
              </a:rPr>
              <a:t>https://docs.anaconda.com/anaconda/install/linux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Verification of the installation: </a:t>
            </a:r>
            <a:r>
              <a:rPr lang="en-US" sz="2000" dirty="0">
                <a:hlinkClick r:id="rId6"/>
              </a:rPr>
              <a:t>https://docs.anaconda.com/anaconda/install/verify-install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Official Anaconda user guide: </a:t>
            </a:r>
            <a:r>
              <a:rPr lang="en-US" sz="2000" dirty="0">
                <a:hlinkClick r:id="rId7"/>
              </a:rPr>
              <a:t>https://docs.anaconda.com/anaconda/user-guide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Useful cheat sheets:</a:t>
            </a:r>
          </a:p>
          <a:p>
            <a:pPr lvl="1"/>
            <a:r>
              <a:rPr lang="en-US" sz="2000" dirty="0">
                <a:hlinkClick r:id="rId8"/>
              </a:rPr>
              <a:t>https://docs.anaconda.com/anaconda/user-guide/cheatsheet</a:t>
            </a:r>
          </a:p>
          <a:p>
            <a:pPr lvl="1"/>
            <a:r>
              <a:rPr lang="en-US" sz="2000" dirty="0">
                <a:hlinkClick r:id="rId9"/>
              </a:rPr>
              <a:t>https://docs.conda.io/projects/conda/en/4.6.0/user-guide/cheatsheet.html</a:t>
            </a:r>
            <a:endParaRPr lang="en-US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86" y="230189"/>
            <a:ext cx="3190868" cy="15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ABF-4E58-2C4C-8B30-4D8179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–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D18-FC0D-5E41-8BFC-F271B47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Creation of a new environment named </a:t>
            </a:r>
            <a:r>
              <a:rPr lang="en-US" sz="2000" i="1" dirty="0" err="1"/>
              <a:t>PESanalysis</a:t>
            </a:r>
            <a:r>
              <a:rPr lang="en-US" sz="2000" dirty="0"/>
              <a:t> for the assignment: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Open a new terminal (Anaconda Prompt for Windows).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Run the following command: </a:t>
            </a:r>
            <a:r>
              <a:rPr lang="en-US" sz="2000" b="1" dirty="0" err="1">
                <a:solidFill>
                  <a:srgbClr val="0070C0"/>
                </a:solidFill>
              </a:rPr>
              <a:t>conda</a:t>
            </a:r>
            <a:r>
              <a:rPr lang="en-US" sz="2000" b="1" dirty="0">
                <a:solidFill>
                  <a:srgbClr val="0070C0"/>
                </a:solidFill>
              </a:rPr>
              <a:t> create --name </a:t>
            </a:r>
            <a:r>
              <a:rPr lang="en-US" sz="2000" b="1" dirty="0" err="1">
                <a:solidFill>
                  <a:srgbClr val="0070C0"/>
                </a:solidFill>
              </a:rPr>
              <a:t>PESanalysis</a:t>
            </a:r>
            <a:r>
              <a:rPr lang="en-US" sz="2000" b="1" dirty="0">
                <a:solidFill>
                  <a:srgbClr val="0070C0"/>
                </a:solidFill>
              </a:rPr>
              <a:t> python=3.7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Verify the information printed and press “y” to confirm.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Run the following command: </a:t>
            </a:r>
            <a:r>
              <a:rPr lang="en-US" sz="2000" b="1" dirty="0" err="1">
                <a:solidFill>
                  <a:srgbClr val="0070C0"/>
                </a:solidFill>
              </a:rPr>
              <a:t>conda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env</a:t>
            </a:r>
            <a:r>
              <a:rPr lang="en-US" sz="2000" b="1" dirty="0">
                <a:solidFill>
                  <a:srgbClr val="0070C0"/>
                </a:solidFill>
              </a:rPr>
              <a:t> list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Check that your new environment named </a:t>
            </a:r>
            <a:r>
              <a:rPr lang="en-US" sz="2000" i="1" dirty="0" err="1"/>
              <a:t>PESanalysis</a:t>
            </a:r>
            <a:r>
              <a:rPr lang="en-US" sz="2000" dirty="0"/>
              <a:t> is present in the list.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000" dirty="0"/>
              <a:t>To activate this environment, run the following command:</a:t>
            </a:r>
          </a:p>
          <a:p>
            <a:pPr marL="1841500" lvl="3" indent="-342900"/>
            <a:r>
              <a:rPr lang="en-US" sz="2000" dirty="0"/>
              <a:t>Windows: </a:t>
            </a:r>
            <a:r>
              <a:rPr lang="en-US" sz="2000" b="1" dirty="0">
                <a:solidFill>
                  <a:srgbClr val="0070C0"/>
                </a:solidFill>
              </a:rPr>
              <a:t>activate </a:t>
            </a:r>
            <a:r>
              <a:rPr lang="en-US" sz="2000" b="1" dirty="0" err="1">
                <a:solidFill>
                  <a:srgbClr val="0070C0"/>
                </a:solidFill>
              </a:rPr>
              <a:t>PESanalysis</a:t>
            </a:r>
            <a:endParaRPr lang="en-US" sz="2000" b="1" dirty="0">
              <a:solidFill>
                <a:srgbClr val="0070C0"/>
              </a:solidFill>
            </a:endParaRPr>
          </a:p>
          <a:p>
            <a:pPr marL="1841500" lvl="3" indent="-342900"/>
            <a:r>
              <a:rPr lang="en-US" sz="2000" dirty="0"/>
              <a:t>MacOS or Linux: </a:t>
            </a:r>
            <a:r>
              <a:rPr lang="en-US" sz="2000" b="1" dirty="0">
                <a:solidFill>
                  <a:srgbClr val="0070C0"/>
                </a:solidFill>
              </a:rPr>
              <a:t>source activate </a:t>
            </a:r>
            <a:r>
              <a:rPr lang="en-US" sz="2000" b="1" dirty="0" err="1">
                <a:solidFill>
                  <a:srgbClr val="0070C0"/>
                </a:solidFill>
              </a:rPr>
              <a:t>PESanalysis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800" dirty="0"/>
              <a:t>Do not forget to activate the </a:t>
            </a:r>
            <a:r>
              <a:rPr lang="en-US" sz="1800" i="1" dirty="0" err="1"/>
              <a:t>PESanalysis</a:t>
            </a:r>
            <a:r>
              <a:rPr lang="en-US" sz="1800" dirty="0"/>
              <a:t> environment before working on the assignment!</a:t>
            </a:r>
          </a:p>
          <a:p>
            <a:pPr marL="0" indent="0">
              <a:buNone/>
            </a:pPr>
            <a:endParaRPr lang="en-US" sz="1900" dirty="0"/>
          </a:p>
          <a:p>
            <a:pPr marL="495300" lvl="1" indent="0">
              <a:buNone/>
            </a:pPr>
            <a:endParaRPr lang="en-US" sz="1900" dirty="0"/>
          </a:p>
          <a:p>
            <a:pPr marL="495300" lvl="1" indent="0">
              <a:buNone/>
            </a:pPr>
            <a:endParaRPr lang="en-US" sz="1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Important, Attention, Point D'Exclama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63695"/>
            <a:ext cx="857215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conda environment successfully ! | by vijay sa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77" y="5715767"/>
            <a:ext cx="2965222" cy="119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ABF-4E58-2C4C-8B30-4D8179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– </a:t>
            </a:r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pandapower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D18-FC0D-5E41-8BFC-F271B47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Installation of </a:t>
            </a:r>
            <a:r>
              <a:rPr lang="en-US" sz="2400" dirty="0" err="1"/>
              <a:t>numpy</a:t>
            </a:r>
            <a:r>
              <a:rPr lang="en-US" sz="2400" dirty="0"/>
              <a:t> and </a:t>
            </a:r>
            <a:r>
              <a:rPr lang="en-US" sz="2400" dirty="0" err="1"/>
              <a:t>pandapower</a:t>
            </a:r>
            <a:r>
              <a:rPr lang="en-US" sz="2400" dirty="0"/>
              <a:t> (into the </a:t>
            </a:r>
            <a:r>
              <a:rPr lang="en-US" sz="2400" i="1" dirty="0" err="1"/>
              <a:t>PESanalysis</a:t>
            </a:r>
            <a:r>
              <a:rPr lang="en-US" sz="2400" dirty="0"/>
              <a:t> environment):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400" dirty="0"/>
              <a:t>Open a new terminal (Anaconda Prompt for Windows).</a:t>
            </a:r>
          </a:p>
          <a:p>
            <a:pPr marL="952500" lvl="1" indent="-457200">
              <a:buFont typeface="+mj-lt"/>
              <a:buAutoNum type="arabicPeriod"/>
            </a:pPr>
            <a:r>
              <a:rPr lang="en-US" sz="2400" dirty="0"/>
              <a:t>Activate the </a:t>
            </a:r>
            <a:r>
              <a:rPr lang="en-US" sz="2400" i="1" dirty="0" err="1"/>
              <a:t>PESanalysis</a:t>
            </a:r>
            <a:r>
              <a:rPr lang="en-US" sz="2400" dirty="0"/>
              <a:t> environment:</a:t>
            </a:r>
          </a:p>
          <a:p>
            <a:pPr marL="1841500" lvl="3" indent="-342900"/>
            <a:r>
              <a:rPr lang="en-US" sz="2400" dirty="0"/>
              <a:t>Windows: </a:t>
            </a:r>
            <a:r>
              <a:rPr lang="en-US" sz="2400" b="1" dirty="0">
                <a:solidFill>
                  <a:srgbClr val="0070C0"/>
                </a:solidFill>
              </a:rPr>
              <a:t>activate </a:t>
            </a:r>
            <a:r>
              <a:rPr lang="en-US" sz="2400" b="1" dirty="0" err="1">
                <a:solidFill>
                  <a:srgbClr val="0070C0"/>
                </a:solidFill>
              </a:rPr>
              <a:t>PESanalysis</a:t>
            </a:r>
            <a:endParaRPr lang="en-US" sz="2400" b="1" dirty="0">
              <a:solidFill>
                <a:srgbClr val="0070C0"/>
              </a:solidFill>
            </a:endParaRPr>
          </a:p>
          <a:p>
            <a:pPr marL="1841500" lvl="3" indent="-342900"/>
            <a:r>
              <a:rPr lang="en-US" sz="2400" dirty="0"/>
              <a:t>MacOS or Linux: </a:t>
            </a:r>
            <a:r>
              <a:rPr lang="en-US" sz="2400" b="1" dirty="0">
                <a:solidFill>
                  <a:srgbClr val="0070C0"/>
                </a:solidFill>
              </a:rPr>
              <a:t>source activate </a:t>
            </a:r>
            <a:r>
              <a:rPr lang="en-US" sz="2400" b="1" dirty="0" err="1">
                <a:solidFill>
                  <a:srgbClr val="0070C0"/>
                </a:solidFill>
              </a:rPr>
              <a:t>PESanalysis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endParaRPr lang="en-US" sz="2400" dirty="0"/>
          </a:p>
          <a:p>
            <a:pPr marL="952500" lvl="1" indent="-457200">
              <a:buFont typeface="+mj-lt"/>
              <a:buAutoNum type="arabicPeriod"/>
            </a:pPr>
            <a:r>
              <a:rPr lang="en-US" sz="2400" dirty="0"/>
              <a:t>Run the following command to install </a:t>
            </a:r>
            <a:r>
              <a:rPr lang="en-US" sz="2400" dirty="0" err="1"/>
              <a:t>numpy</a:t>
            </a:r>
            <a:r>
              <a:rPr lang="en-US" sz="2400" dirty="0"/>
              <a:t>: </a:t>
            </a:r>
            <a:r>
              <a:rPr lang="en-US" sz="2400" b="1" dirty="0" err="1">
                <a:solidFill>
                  <a:srgbClr val="0070C0"/>
                </a:solidFill>
              </a:rPr>
              <a:t>conda</a:t>
            </a:r>
            <a:r>
              <a:rPr lang="en-US" sz="2400" b="1" dirty="0">
                <a:solidFill>
                  <a:srgbClr val="0070C0"/>
                </a:solidFill>
              </a:rPr>
              <a:t> install -c anaconda </a:t>
            </a:r>
            <a:r>
              <a:rPr lang="en-US" sz="2400" b="1" dirty="0" err="1">
                <a:solidFill>
                  <a:srgbClr val="0070C0"/>
                </a:solidFill>
              </a:rPr>
              <a:t>numpy</a:t>
            </a:r>
            <a:endParaRPr lang="en-US" sz="2400" b="1" dirty="0">
              <a:solidFill>
                <a:srgbClr val="0070C0"/>
              </a:solidFill>
            </a:endParaRPr>
          </a:p>
          <a:p>
            <a:pPr marL="952500" lvl="1" indent="-457200">
              <a:buFont typeface="+mj-lt"/>
              <a:buAutoNum type="arabicPeriod"/>
            </a:pPr>
            <a:r>
              <a:rPr lang="en-US" sz="2400" dirty="0"/>
              <a:t>Run the following command to install </a:t>
            </a:r>
            <a:r>
              <a:rPr lang="en-US" sz="2400" dirty="0" err="1"/>
              <a:t>pandapower</a:t>
            </a:r>
            <a:r>
              <a:rPr lang="en-US" sz="2400" dirty="0"/>
              <a:t>: </a:t>
            </a:r>
            <a:r>
              <a:rPr lang="en-US" sz="2400" b="1" dirty="0" err="1">
                <a:solidFill>
                  <a:srgbClr val="0070C0"/>
                </a:solidFill>
              </a:rPr>
              <a:t>conda</a:t>
            </a:r>
            <a:r>
              <a:rPr lang="en-US" sz="2400" b="1" dirty="0">
                <a:solidFill>
                  <a:srgbClr val="0070C0"/>
                </a:solidFill>
              </a:rPr>
              <a:t> install -c </a:t>
            </a:r>
            <a:r>
              <a:rPr lang="en-US" sz="2400" b="1" dirty="0" err="1">
                <a:solidFill>
                  <a:srgbClr val="0070C0"/>
                </a:solidFill>
              </a:rPr>
              <a:t>invenia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pandapower</a:t>
            </a:r>
            <a:endParaRPr lang="en-US" sz="2400" b="1" dirty="0">
              <a:solidFill>
                <a:srgbClr val="0070C0"/>
              </a:solidFill>
            </a:endParaRPr>
          </a:p>
          <a:p>
            <a:pPr marL="1841500" lvl="3" indent="-342900"/>
            <a:endParaRPr lang="en-US" sz="2400" b="1" dirty="0">
              <a:solidFill>
                <a:srgbClr val="0070C0"/>
              </a:solidFill>
            </a:endParaRPr>
          </a:p>
          <a:p>
            <a:pPr marL="1291589" lvl="2" indent="-285750"/>
            <a:endParaRPr lang="en-US" sz="1800" b="1" dirty="0">
              <a:solidFill>
                <a:srgbClr val="0070C0"/>
              </a:solidFill>
            </a:endParaRPr>
          </a:p>
          <a:p>
            <a:pPr marL="1291589" lvl="2" indent="-285750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CABF-4E58-2C4C-8B30-4D81795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tools –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7D18-FC0D-5E41-8BFC-F271B47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Python:</a:t>
            </a:r>
          </a:p>
          <a:p>
            <a:pPr lvl="1"/>
            <a:r>
              <a:rPr lang="en-US" sz="2000" dirty="0"/>
              <a:t>The official Python tutorial: </a:t>
            </a:r>
            <a:r>
              <a:rPr lang="en-US" sz="2000" dirty="0">
                <a:hlinkClick r:id="rId3"/>
              </a:rPr>
              <a:t>https://docs.python.org/3.7/tutorial</a:t>
            </a:r>
            <a:endParaRPr lang="en-US" sz="2000" dirty="0"/>
          </a:p>
          <a:p>
            <a:pPr lvl="1"/>
            <a:r>
              <a:rPr lang="en-US" sz="2000" dirty="0"/>
              <a:t>The tutorial from W3School: </a:t>
            </a:r>
            <a:r>
              <a:rPr lang="en-US" sz="2000" dirty="0">
                <a:hlinkClick r:id="rId4"/>
              </a:rPr>
              <a:t>https://www.w3schools.com/python</a:t>
            </a:r>
            <a:endParaRPr lang="en-US" sz="2000" dirty="0"/>
          </a:p>
          <a:p>
            <a:pPr lvl="1"/>
            <a:r>
              <a:rPr lang="en-US" sz="2000" dirty="0"/>
              <a:t>The tutorial from learnpython.org: </a:t>
            </a:r>
            <a:r>
              <a:rPr lang="en-US" sz="2000" dirty="0">
                <a:hlinkClick r:id="rId5"/>
              </a:rPr>
              <a:t>https://www.learnpython.org</a:t>
            </a:r>
            <a:endParaRPr lang="en-US" sz="2000" dirty="0"/>
          </a:p>
          <a:p>
            <a:pPr lvl="1"/>
            <a:r>
              <a:rPr lang="en-US" sz="2000" dirty="0"/>
              <a:t>The tutorial from </a:t>
            </a:r>
            <a:r>
              <a:rPr lang="en-US" sz="2000" dirty="0" err="1"/>
              <a:t>Programiz</a:t>
            </a:r>
            <a:r>
              <a:rPr lang="en-US" sz="2000" dirty="0"/>
              <a:t>: </a:t>
            </a:r>
            <a:r>
              <a:rPr lang="en-US" sz="2000" dirty="0">
                <a:hlinkClick r:id="rId6"/>
              </a:rPr>
              <a:t>https://www.programiz.com/python-programming/tutorial</a:t>
            </a:r>
            <a:endParaRPr lang="en-US" sz="2000" dirty="0"/>
          </a:p>
          <a:p>
            <a:r>
              <a:rPr lang="en-US" sz="2000" dirty="0" err="1"/>
              <a:t>Numpy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 tutorial from Stanford: </a:t>
            </a:r>
            <a:r>
              <a:rPr lang="en-US" sz="2000" dirty="0">
                <a:hlinkClick r:id="rId7"/>
              </a:rPr>
              <a:t>https://cs231n.github.io/python-numpy-tutorial/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Pandapower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The official </a:t>
            </a:r>
            <a:r>
              <a:rPr lang="en-US" sz="2000" dirty="0" err="1"/>
              <a:t>pandapower</a:t>
            </a:r>
            <a:r>
              <a:rPr lang="en-US" sz="2000" dirty="0"/>
              <a:t> documentation: </a:t>
            </a:r>
            <a:r>
              <a:rPr lang="en-US" sz="2000" dirty="0">
                <a:hlinkClick r:id="rId8"/>
              </a:rPr>
              <a:t>https://pandapower.readthedocs.io/en/v2.4.0/</a:t>
            </a:r>
            <a:r>
              <a:rPr lang="en-US" sz="2000" dirty="0"/>
              <a:t> </a:t>
            </a:r>
            <a:endParaRPr lang="en-US" sz="15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 </a:t>
            </a:r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En Ligne, L'Éducation, Tutoriel, Certificats, Form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790" y="936989"/>
            <a:ext cx="2974487" cy="198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16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B859-10B2-A040-A6BD-8B0D74DB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77" y="26550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E711-9B29-EB4A-98B9-F355443611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504</Words>
  <Application>Microsoft Macintosh PowerPoint</Application>
  <PresentationFormat>Widescreen</PresentationFormat>
  <Paragraphs>71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ELEC0447  Analysis of Electric Power and Energy Systems</vt:lpstr>
      <vt:lpstr>Assignment – Programming tools suggested</vt:lpstr>
      <vt:lpstr>Programming tools – Anaconda</vt:lpstr>
      <vt:lpstr>Programming tools – Conda environment</vt:lpstr>
      <vt:lpstr>Programming tools – numpy &amp; pandapower</vt:lpstr>
      <vt:lpstr>Programming tools – Tutorials</vt:lpstr>
      <vt:lpstr>Any 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ELEC0018-1 - Energy Markets</dc:title>
  <dc:creator>Thibaut Theate</dc:creator>
  <cp:lastModifiedBy>Bertrand Cornélusse</cp:lastModifiedBy>
  <cp:revision>126</cp:revision>
  <dcterms:modified xsi:type="dcterms:W3CDTF">2020-09-18T18:08:23Z</dcterms:modified>
</cp:coreProperties>
</file>