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Configuration mode: Which WiFi Network to connect to. In this mode only one connection is allowed to the device. The reason is key sharing. Else Man in the middle attack is possible. Once the key is shared with the esp8266 then all the communication that happens is encrypted. We made a protocol for communication between these devices.</a:t>
            </a:r>
            <a:endParaRPr/>
          </a:p>
          <a:p>
            <a:pPr indent="0" lvl="0" marL="0" rtl="0">
              <a:spcBef>
                <a:spcPts val="0"/>
              </a:spcBef>
              <a:spcAft>
                <a:spcPts val="0"/>
              </a:spcAft>
              <a:buNone/>
            </a:pPr>
            <a:r>
              <a:rPr lang="en"/>
              <a:t>Operation mode: This mode is the general operation mode in which the user or the AI can communicate with the switches.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the configuration mode, we setup the ESP8266 microcontroller which sits behind the socket and controls the switch.</a:t>
            </a:r>
            <a:endParaRPr/>
          </a:p>
          <a:p>
            <a:pPr indent="0" lvl="0" marL="0">
              <a:spcBef>
                <a:spcPts val="0"/>
              </a:spcBef>
              <a:spcAft>
                <a:spcPts val="0"/>
              </a:spcAft>
              <a:buNone/>
            </a:pPr>
            <a:r>
              <a:rPr lang="en"/>
              <a:t>Connects to only one client to send the symmetric encryption key. This prevents Mitm during key exchange</a:t>
            </a:r>
            <a:endParaRPr/>
          </a:p>
          <a:p>
            <a:pPr indent="0" lvl="0" marL="0">
              <a:spcBef>
                <a:spcPts val="0"/>
              </a:spcBef>
              <a:spcAft>
                <a:spcPts val="0"/>
              </a:spcAft>
              <a:buNone/>
            </a:pPr>
            <a:r>
              <a:rPr lang="en"/>
              <a:t>Also add a random initialization vector so that every communication has a different cipher text</a:t>
            </a:r>
            <a:endParaRPr/>
          </a:p>
          <a:p>
            <a:pPr indent="0" lvl="0" marL="0" rtl="0">
              <a:spcBef>
                <a:spcPts val="0"/>
              </a:spcBef>
              <a:spcAft>
                <a:spcPts val="0"/>
              </a:spcAft>
              <a:buNone/>
            </a:pPr>
            <a:r>
              <a:rPr lang="en"/>
              <a:t>All this makes the communication secure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trained model keeps a track of the times when the device was turned on or off, and accordingly when it thinks that the device is in standby mode, it first checks if the device is actually in the standby mode and sends an OFF request accordingly.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AutoNum type="arabicPeriod"/>
            </a:pPr>
            <a:r>
              <a:rPr lang="en"/>
              <a:t>Since it was dangerous to temper with electrical wiring of the appliances we did not do this but in a real life scenario the model will  be trained on the fly</a:t>
            </a:r>
            <a:endParaRPr/>
          </a:p>
          <a:p>
            <a:pPr indent="-298450" lvl="0" marL="457200" rtl="0">
              <a:spcBef>
                <a:spcPts val="0"/>
              </a:spcBef>
              <a:spcAft>
                <a:spcPts val="0"/>
              </a:spcAft>
              <a:buSzPts val="1100"/>
              <a:buAutoNum type="arabicPeriod"/>
            </a:pPr>
            <a:r>
              <a:rPr lang="en"/>
              <a:t>Secondly, we have no way of knowing if the device is in standby mode or it is actually working, so need to implement that</a:t>
            </a:r>
            <a:endParaRPr/>
          </a:p>
          <a:p>
            <a:pPr indent="-298450" lvl="0" marL="457200" rtl="0">
              <a:spcBef>
                <a:spcPts val="0"/>
              </a:spcBef>
              <a:spcAft>
                <a:spcPts val="0"/>
              </a:spcAft>
              <a:buSzPts val="1100"/>
              <a:buAutoNum type="arabicPeriod"/>
            </a:pPr>
            <a:r>
              <a:rPr lang="en"/>
              <a:t>The model should quickly adapt to different devices automatically</a:t>
            </a:r>
            <a:endParaRPr/>
          </a:p>
          <a:p>
            <a:pPr indent="-298450" lvl="0" marL="457200" rtl="0">
              <a:spcBef>
                <a:spcPts val="0"/>
              </a:spcBef>
              <a:spcAft>
                <a:spcPts val="0"/>
              </a:spcAft>
              <a:buSzPts val="1100"/>
              <a:buAutoNum type="arabicPeriod"/>
            </a:pPr>
            <a:r>
              <a:rPr lang="en"/>
              <a:t>Every corner might now have wifi coverage so need to implement the protocol</a:t>
            </a:r>
            <a:endParaRPr/>
          </a:p>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SmartOFF</a:t>
            </a:r>
            <a:endParaRPr/>
          </a:p>
          <a:p>
            <a:pPr indent="0" lvl="0" marL="0">
              <a:spcBef>
                <a:spcPts val="0"/>
              </a:spcBef>
              <a:spcAft>
                <a:spcPts val="0"/>
              </a:spcAft>
              <a:buNone/>
            </a:pPr>
            <a:r>
              <a:rPr lang="en" sz="2400"/>
              <a:t>Power Supply Management of Appliances for Energy Conservation</a:t>
            </a:r>
            <a:endParaRPr sz="2400"/>
          </a:p>
        </p:txBody>
      </p:sp>
      <p:sp>
        <p:nvSpPr>
          <p:cNvPr id="87" name="Shape 87"/>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Nishant Borude - 111447198</a:t>
            </a:r>
            <a:endParaRPr/>
          </a:p>
          <a:p>
            <a:pPr indent="0" lvl="0" marL="0">
              <a:spcBef>
                <a:spcPts val="0"/>
              </a:spcBef>
              <a:spcAft>
                <a:spcPts val="0"/>
              </a:spcAft>
              <a:buNone/>
            </a:pPr>
            <a:r>
              <a:rPr lang="en"/>
              <a:t>Bhushan Sonawane - 111511679</a:t>
            </a:r>
            <a:endParaRPr/>
          </a:p>
          <a:p>
            <a:pPr indent="0" lvl="0" marL="0">
              <a:spcBef>
                <a:spcPts val="0"/>
              </a:spcBef>
              <a:spcAft>
                <a:spcPts val="0"/>
              </a:spcAft>
              <a:buNone/>
            </a:pPr>
            <a:r>
              <a:rPr lang="en"/>
              <a:t>Ishupreet Singh - 111424300</a:t>
            </a:r>
            <a:endParaRPr/>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How do we control the actual device?</a:t>
            </a:r>
            <a:endParaRPr/>
          </a:p>
        </p:txBody>
      </p:sp>
      <p:sp>
        <p:nvSpPr>
          <p:cNvPr id="146" name="Shape 1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600"/>
              <a:t>Two modes of operation:</a:t>
            </a:r>
            <a:endParaRPr sz="1600"/>
          </a:p>
          <a:p>
            <a:pPr indent="-330200" lvl="0" marL="457200" rtl="0">
              <a:spcBef>
                <a:spcPts val="1600"/>
              </a:spcBef>
              <a:spcAft>
                <a:spcPts val="0"/>
              </a:spcAft>
              <a:buSzPts val="1600"/>
              <a:buAutoNum type="arabicPeriod"/>
            </a:pPr>
            <a:r>
              <a:rPr lang="en" sz="1600"/>
              <a:t>Configuration mode.</a:t>
            </a:r>
            <a:endParaRPr sz="1600"/>
          </a:p>
          <a:p>
            <a:pPr indent="-330200" lvl="0" marL="457200" rtl="0">
              <a:spcBef>
                <a:spcPts val="0"/>
              </a:spcBef>
              <a:spcAft>
                <a:spcPts val="0"/>
              </a:spcAft>
              <a:buSzPts val="1600"/>
              <a:buAutoNum type="arabicPeriod"/>
            </a:pPr>
            <a:r>
              <a:rPr lang="en" sz="1600"/>
              <a:t>Operation mode</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729450" y="6069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do we control the actual device?</a:t>
            </a:r>
            <a:endParaRPr/>
          </a:p>
          <a:p>
            <a:pPr indent="0" lvl="0" marL="0">
              <a:spcBef>
                <a:spcPts val="0"/>
              </a:spcBef>
              <a:spcAft>
                <a:spcPts val="0"/>
              </a:spcAft>
              <a:buNone/>
            </a:pPr>
            <a:r>
              <a:t/>
            </a:r>
            <a:endParaRPr/>
          </a:p>
          <a:p>
            <a:pPr indent="0" lvl="0" marL="0" rtl="0">
              <a:spcBef>
                <a:spcPts val="0"/>
              </a:spcBef>
              <a:spcAft>
                <a:spcPts val="0"/>
              </a:spcAft>
              <a:buNone/>
            </a:pPr>
            <a:r>
              <a:rPr lang="en" sz="1400"/>
              <a:t>Configuration Mode</a:t>
            </a:r>
            <a:endParaRPr sz="1400"/>
          </a:p>
          <a:p>
            <a:pPr indent="0" lvl="0" marL="0" rtl="0">
              <a:spcBef>
                <a:spcPts val="0"/>
              </a:spcBef>
              <a:spcAft>
                <a:spcPts val="0"/>
              </a:spcAft>
              <a:buNone/>
            </a:pPr>
            <a:r>
              <a:t/>
            </a:r>
            <a:endParaRPr/>
          </a:p>
        </p:txBody>
      </p:sp>
      <p:sp>
        <p:nvSpPr>
          <p:cNvPr id="152" name="Shape 1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153" name="Shape 153"/>
          <p:cNvPicPr preferRelativeResize="0"/>
          <p:nvPr/>
        </p:nvPicPr>
        <p:blipFill>
          <a:blip r:embed="rId3">
            <a:alphaModFix/>
          </a:blip>
          <a:stretch>
            <a:fillRect/>
          </a:stretch>
        </p:blipFill>
        <p:spPr>
          <a:xfrm>
            <a:off x="1423350" y="1714371"/>
            <a:ext cx="5635976" cy="3429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729450" y="6069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do we control the actual device?</a:t>
            </a:r>
            <a:endParaRPr/>
          </a:p>
          <a:p>
            <a:pPr indent="0" lvl="0" marL="0">
              <a:spcBef>
                <a:spcPts val="0"/>
              </a:spcBef>
              <a:spcAft>
                <a:spcPts val="0"/>
              </a:spcAft>
              <a:buNone/>
            </a:pPr>
            <a:r>
              <a:t/>
            </a:r>
            <a:endParaRPr/>
          </a:p>
          <a:p>
            <a:pPr indent="0" lvl="0" marL="0" rtl="0">
              <a:spcBef>
                <a:spcPts val="0"/>
              </a:spcBef>
              <a:spcAft>
                <a:spcPts val="0"/>
              </a:spcAft>
              <a:buNone/>
            </a:pPr>
            <a:r>
              <a:rPr lang="en" sz="1400"/>
              <a:t>Operation Mode </a:t>
            </a:r>
            <a:endParaRPr sz="1400"/>
          </a:p>
          <a:p>
            <a:pPr indent="0" lvl="0" marL="0" rtl="0">
              <a:spcBef>
                <a:spcPts val="0"/>
              </a:spcBef>
              <a:spcAft>
                <a:spcPts val="0"/>
              </a:spcAft>
              <a:buNone/>
            </a:pPr>
            <a:r>
              <a:t/>
            </a:r>
            <a:endParaRPr/>
          </a:p>
        </p:txBody>
      </p:sp>
      <p:sp>
        <p:nvSpPr>
          <p:cNvPr id="159" name="Shape 1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160" name="Shape 160"/>
          <p:cNvPicPr preferRelativeResize="0"/>
          <p:nvPr/>
        </p:nvPicPr>
        <p:blipFill>
          <a:blip r:embed="rId3">
            <a:alphaModFix/>
          </a:blip>
          <a:stretch>
            <a:fillRect/>
          </a:stretch>
        </p:blipFill>
        <p:spPr>
          <a:xfrm>
            <a:off x="1522500" y="1699150"/>
            <a:ext cx="6246351" cy="3363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Future Plan of Action	</a:t>
            </a:r>
            <a:endParaRPr/>
          </a:p>
        </p:txBody>
      </p:sp>
      <p:sp>
        <p:nvSpPr>
          <p:cNvPr id="166" name="Shape 1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AutoNum type="arabicPeriod"/>
            </a:pPr>
            <a:r>
              <a:rPr lang="en"/>
              <a:t>Use live data to train our models.</a:t>
            </a:r>
            <a:endParaRPr/>
          </a:p>
          <a:p>
            <a:pPr indent="-311150" lvl="0" marL="457200" rtl="0">
              <a:spcBef>
                <a:spcPts val="0"/>
              </a:spcBef>
              <a:spcAft>
                <a:spcPts val="0"/>
              </a:spcAft>
              <a:buSzPts val="1300"/>
              <a:buAutoNum type="arabicPeriod"/>
            </a:pPr>
            <a:r>
              <a:rPr lang="en"/>
              <a:t>Before turning the device off, the AI should check if the device is in use or not</a:t>
            </a:r>
            <a:endParaRPr/>
          </a:p>
          <a:p>
            <a:pPr indent="-311150" lvl="0" marL="457200" rtl="0">
              <a:spcBef>
                <a:spcPts val="0"/>
              </a:spcBef>
              <a:spcAft>
                <a:spcPts val="0"/>
              </a:spcAft>
              <a:buSzPts val="1300"/>
              <a:buAutoNum type="arabicPeriod"/>
            </a:pPr>
            <a:r>
              <a:rPr lang="en"/>
              <a:t>We plan to make the model appliance </a:t>
            </a:r>
            <a:r>
              <a:rPr lang="en"/>
              <a:t>independent like plug and play device.</a:t>
            </a:r>
            <a:endParaRPr/>
          </a:p>
          <a:p>
            <a:pPr indent="-311150" lvl="0" marL="457200" rtl="0">
              <a:spcBef>
                <a:spcPts val="0"/>
              </a:spcBef>
              <a:spcAft>
                <a:spcPts val="0"/>
              </a:spcAft>
              <a:buSzPts val="1300"/>
              <a:buAutoNum type="arabicPeriod"/>
            </a:pPr>
            <a:r>
              <a:rPr lang="en"/>
              <a:t>ESP8266 should be able to communicate with each other.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Challenges</a:t>
            </a:r>
            <a:endParaRPr/>
          </a:p>
        </p:txBody>
      </p:sp>
      <p:sp>
        <p:nvSpPr>
          <p:cNvPr id="172" name="Shape 172"/>
          <p:cNvSpPr txBox="1"/>
          <p:nvPr>
            <p:ph idx="1" type="body"/>
          </p:nvPr>
        </p:nvSpPr>
        <p:spPr>
          <a:xfrm>
            <a:off x="6532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AutoNum type="arabicPeriod"/>
            </a:pPr>
            <a:r>
              <a:rPr lang="en"/>
              <a:t>We couldn’t work or apply our project on real time setup</a:t>
            </a:r>
            <a:endParaRPr/>
          </a:p>
          <a:p>
            <a:pPr indent="-311150" lvl="0" marL="457200">
              <a:spcBef>
                <a:spcPts val="0"/>
              </a:spcBef>
              <a:spcAft>
                <a:spcPts val="0"/>
              </a:spcAft>
              <a:buSzPts val="1300"/>
              <a:buAutoNum type="arabicPeriod"/>
            </a:pPr>
            <a:r>
              <a:rPr lang="en"/>
              <a:t>Due to shortage of time, we couldn’t evaluate many models in depth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616600" y="150670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Demo</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Problem</a:t>
            </a:r>
            <a:endParaRPr/>
          </a:p>
        </p:txBody>
      </p:sp>
      <p:sp>
        <p:nvSpPr>
          <p:cNvPr id="93" name="Shape 9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AutoNum type="arabicPeriod"/>
            </a:pPr>
            <a:r>
              <a:rPr lang="en"/>
              <a:t>Power consumption in standby mode</a:t>
            </a:r>
            <a:endParaRPr/>
          </a:p>
          <a:p>
            <a:pPr indent="-311150" lvl="0" marL="457200" rtl="0">
              <a:spcBef>
                <a:spcPts val="0"/>
              </a:spcBef>
              <a:spcAft>
                <a:spcPts val="0"/>
              </a:spcAft>
              <a:buSzPts val="1300"/>
              <a:buAutoNum type="arabicPeriod"/>
            </a:pPr>
            <a:r>
              <a:rPr lang="en"/>
              <a:t>A Machine Learning and IOT approach</a:t>
            </a:r>
            <a:endParaRPr/>
          </a:p>
          <a:p>
            <a:pPr indent="-311150" lvl="0" marL="457200" rtl="0">
              <a:spcBef>
                <a:spcPts val="0"/>
              </a:spcBef>
              <a:spcAft>
                <a:spcPts val="0"/>
              </a:spcAft>
              <a:buSzPts val="1300"/>
              <a:buAutoNum type="arabicPeriod"/>
            </a:pPr>
            <a:r>
              <a:rPr lang="en"/>
              <a:t>Identify behavioral pattern of the user to control the devices’ power supply</a:t>
            </a:r>
            <a:endParaRPr/>
          </a:p>
          <a:p>
            <a:pPr indent="-311150" lvl="0" marL="457200" rtl="0">
              <a:spcBef>
                <a:spcPts val="0"/>
              </a:spcBef>
              <a:spcAft>
                <a:spcPts val="0"/>
              </a:spcAft>
              <a:buSzPts val="1300"/>
              <a:buAutoNum type="arabicPeriod"/>
            </a:pPr>
            <a:r>
              <a:rPr lang="en"/>
              <a:t>Lots of savings</a:t>
            </a:r>
            <a:endParaRPr/>
          </a:p>
          <a:p>
            <a:pPr indent="-311150" lvl="0" marL="457200" rtl="0">
              <a:spcBef>
                <a:spcPts val="0"/>
              </a:spcBef>
              <a:spcAft>
                <a:spcPts val="0"/>
              </a:spcAft>
              <a:buSzPts val="1300"/>
              <a:buAutoNum type="arabicPeriod"/>
            </a:pPr>
            <a:r>
              <a:rPr lang="en"/>
              <a:t>The main challenge is to use one main grid for all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Machine Learning</a:t>
            </a:r>
            <a:endParaRPr/>
          </a:p>
        </p:txBody>
      </p:sp>
      <p:sp>
        <p:nvSpPr>
          <p:cNvPr id="99" name="Shape 9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AutoNum type="arabicPeriod"/>
            </a:pPr>
            <a:r>
              <a:rPr lang="en"/>
              <a:t>Supervised Learning - SVM, Neural Networks as base case</a:t>
            </a:r>
            <a:endParaRPr/>
          </a:p>
          <a:p>
            <a:pPr indent="-311150" lvl="0" marL="457200" rtl="0">
              <a:spcBef>
                <a:spcPts val="0"/>
              </a:spcBef>
              <a:spcAft>
                <a:spcPts val="0"/>
              </a:spcAft>
              <a:buSzPts val="1300"/>
              <a:buAutoNum type="arabicPeriod"/>
            </a:pPr>
            <a:r>
              <a:rPr lang="en"/>
              <a:t>ARIMA for appropriate time series forecasting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 Visualization </a:t>
            </a:r>
            <a:endParaRPr/>
          </a:p>
        </p:txBody>
      </p:sp>
      <p:pic>
        <p:nvPicPr>
          <p:cNvPr id="105" name="Shape 105"/>
          <p:cNvPicPr preferRelativeResize="0"/>
          <p:nvPr/>
        </p:nvPicPr>
        <p:blipFill>
          <a:blip r:embed="rId3">
            <a:alphaModFix/>
          </a:blip>
          <a:stretch>
            <a:fillRect/>
          </a:stretch>
        </p:blipFill>
        <p:spPr>
          <a:xfrm>
            <a:off x="729450" y="2095125"/>
            <a:ext cx="3657600" cy="2514600"/>
          </a:xfrm>
          <a:prstGeom prst="rect">
            <a:avLst/>
          </a:prstGeom>
          <a:noFill/>
          <a:ln>
            <a:noFill/>
          </a:ln>
        </p:spPr>
      </p:pic>
      <p:pic>
        <p:nvPicPr>
          <p:cNvPr id="106" name="Shape 106"/>
          <p:cNvPicPr preferRelativeResize="0"/>
          <p:nvPr/>
        </p:nvPicPr>
        <p:blipFill>
          <a:blip r:embed="rId4">
            <a:alphaModFix/>
          </a:blip>
          <a:stretch>
            <a:fillRect/>
          </a:stretch>
        </p:blipFill>
        <p:spPr>
          <a:xfrm>
            <a:off x="4539450" y="2006250"/>
            <a:ext cx="3676650" cy="2514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Shape 111"/>
          <p:cNvPicPr preferRelativeResize="0"/>
          <p:nvPr/>
        </p:nvPicPr>
        <p:blipFill>
          <a:blip r:embed="rId3">
            <a:alphaModFix/>
          </a:blip>
          <a:stretch>
            <a:fillRect/>
          </a:stretch>
        </p:blipFill>
        <p:spPr>
          <a:xfrm>
            <a:off x="1415425" y="308375"/>
            <a:ext cx="6313150" cy="45267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How do we use LSTM?</a:t>
            </a:r>
            <a:endParaRPr/>
          </a:p>
        </p:txBody>
      </p:sp>
      <p:sp>
        <p:nvSpPr>
          <p:cNvPr id="117" name="Shape 1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Parameters</a:t>
            </a:r>
            <a:endParaRPr/>
          </a:p>
          <a:p>
            <a:pPr indent="-298450" lvl="1" marL="914400" rtl="0">
              <a:spcBef>
                <a:spcPts val="0"/>
              </a:spcBef>
              <a:spcAft>
                <a:spcPts val="0"/>
              </a:spcAft>
              <a:buSzPts val="1100"/>
              <a:buChar char="○"/>
            </a:pPr>
            <a:r>
              <a:rPr lang="en"/>
              <a:t>Month, Day, Hour, Minutes, Seconds</a:t>
            </a:r>
            <a:endParaRPr/>
          </a:p>
          <a:p>
            <a:pPr indent="-298450" lvl="1" marL="914400" rtl="0">
              <a:spcBef>
                <a:spcPts val="0"/>
              </a:spcBef>
              <a:spcAft>
                <a:spcPts val="0"/>
              </a:spcAft>
              <a:buSzPts val="1100"/>
              <a:buChar char="○"/>
            </a:pPr>
            <a:r>
              <a:rPr lang="en"/>
              <a:t>Max normalized</a:t>
            </a:r>
            <a:endParaRPr/>
          </a:p>
          <a:p>
            <a:pPr indent="-311150" lvl="0" marL="457200" rtl="0">
              <a:spcBef>
                <a:spcPts val="0"/>
              </a:spcBef>
              <a:spcAft>
                <a:spcPts val="0"/>
              </a:spcAft>
              <a:buSzPts val="1300"/>
              <a:buChar char="●"/>
            </a:pPr>
            <a:r>
              <a:rPr lang="en"/>
              <a:t>API used</a:t>
            </a:r>
            <a:endParaRPr/>
          </a:p>
          <a:p>
            <a:pPr indent="-298450" lvl="1" marL="914400" rtl="0">
              <a:spcBef>
                <a:spcPts val="0"/>
              </a:spcBef>
              <a:spcAft>
                <a:spcPts val="0"/>
              </a:spcAft>
              <a:buSzPts val="1100"/>
              <a:buChar char="○"/>
            </a:pPr>
            <a:r>
              <a:rPr lang="en"/>
              <a:t>Keras, Scikit-learn</a:t>
            </a:r>
            <a:endParaRPr/>
          </a:p>
          <a:p>
            <a:pPr indent="-311150" lvl="0" marL="457200" rtl="0">
              <a:spcBef>
                <a:spcPts val="0"/>
              </a:spcBef>
              <a:spcAft>
                <a:spcPts val="0"/>
              </a:spcAft>
              <a:buSzPts val="1300"/>
              <a:buChar char="●"/>
            </a:pPr>
            <a:r>
              <a:rPr lang="en"/>
              <a:t>LSTM Model</a:t>
            </a:r>
            <a:endParaRPr/>
          </a:p>
          <a:p>
            <a:pPr indent="-298450" lvl="1" marL="914400" rtl="0">
              <a:spcBef>
                <a:spcPts val="0"/>
              </a:spcBef>
              <a:spcAft>
                <a:spcPts val="0"/>
              </a:spcAft>
              <a:buSzPts val="1100"/>
              <a:buChar char="○"/>
            </a:pPr>
            <a:r>
              <a:rPr lang="en"/>
              <a:t>50 LSTM cells</a:t>
            </a:r>
            <a:endParaRPr/>
          </a:p>
          <a:p>
            <a:pPr indent="-298450" lvl="1" marL="914400" rtl="0">
              <a:spcBef>
                <a:spcPts val="0"/>
              </a:spcBef>
              <a:spcAft>
                <a:spcPts val="0"/>
              </a:spcAft>
              <a:buSzPts val="1100"/>
              <a:buChar char="○"/>
            </a:pPr>
            <a:r>
              <a:rPr lang="en"/>
              <a:t>1 Dense layer</a:t>
            </a:r>
            <a:endParaRPr/>
          </a:p>
          <a:p>
            <a:pPr indent="-298450" lvl="1" marL="914400" rtl="0">
              <a:spcBef>
                <a:spcPts val="0"/>
              </a:spcBef>
              <a:spcAft>
                <a:spcPts val="0"/>
              </a:spcAft>
              <a:buSzPts val="1100"/>
              <a:buChar char="○"/>
            </a:pPr>
            <a:r>
              <a:rPr lang="en"/>
              <a:t>5-10 Epoch</a:t>
            </a:r>
            <a:endParaRPr/>
          </a:p>
          <a:p>
            <a:pPr indent="-311150" lvl="0" marL="457200" rtl="0">
              <a:spcBef>
                <a:spcPts val="0"/>
              </a:spcBef>
              <a:spcAft>
                <a:spcPts val="0"/>
              </a:spcAft>
              <a:buSzPts val="1300"/>
              <a:buChar char="●"/>
            </a:pPr>
            <a:r>
              <a:rPr lang="en"/>
              <a:t>Appliances trained on</a:t>
            </a:r>
            <a:endParaRPr/>
          </a:p>
          <a:p>
            <a:pPr indent="-298450" lvl="1" marL="914400" rtl="0">
              <a:spcBef>
                <a:spcPts val="0"/>
              </a:spcBef>
              <a:spcAft>
                <a:spcPts val="0"/>
              </a:spcAft>
              <a:buSzPts val="1100"/>
              <a:buChar char="○"/>
            </a:pPr>
            <a:r>
              <a:rPr lang="en"/>
              <a:t>TV</a:t>
            </a:r>
            <a:endParaRPr/>
          </a:p>
          <a:p>
            <a:pPr indent="-298450" lvl="1" marL="914400" rtl="0">
              <a:spcBef>
                <a:spcPts val="0"/>
              </a:spcBef>
              <a:spcAft>
                <a:spcPts val="0"/>
              </a:spcAft>
              <a:buSzPts val="1100"/>
              <a:buChar char="○"/>
            </a:pPr>
            <a:r>
              <a:rPr lang="en"/>
              <a:t>Microwave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analysis for primary TV </a:t>
            </a:r>
            <a:endParaRPr/>
          </a:p>
        </p:txBody>
      </p:sp>
      <p:pic>
        <p:nvPicPr>
          <p:cNvPr id="123" name="Shape 123"/>
          <p:cNvPicPr preferRelativeResize="0"/>
          <p:nvPr/>
        </p:nvPicPr>
        <p:blipFill>
          <a:blip r:embed="rId3">
            <a:alphaModFix/>
          </a:blip>
          <a:stretch>
            <a:fillRect/>
          </a:stretch>
        </p:blipFill>
        <p:spPr>
          <a:xfrm>
            <a:off x="729438" y="2078863"/>
            <a:ext cx="3667125" cy="2409825"/>
          </a:xfrm>
          <a:prstGeom prst="rect">
            <a:avLst/>
          </a:prstGeom>
          <a:noFill/>
          <a:ln>
            <a:noFill/>
          </a:ln>
        </p:spPr>
      </p:pic>
      <p:pic>
        <p:nvPicPr>
          <p:cNvPr id="124" name="Shape 124"/>
          <p:cNvPicPr preferRelativeResize="0"/>
          <p:nvPr/>
        </p:nvPicPr>
        <p:blipFill>
          <a:blip r:embed="rId4">
            <a:alphaModFix/>
          </a:blip>
          <a:stretch>
            <a:fillRect/>
          </a:stretch>
        </p:blipFill>
        <p:spPr>
          <a:xfrm>
            <a:off x="4473738" y="2083638"/>
            <a:ext cx="3781425" cy="2400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LSTM for TV - RMSE = 0.000107</a:t>
            </a:r>
            <a:endParaRPr/>
          </a:p>
        </p:txBody>
      </p:sp>
      <p:pic>
        <p:nvPicPr>
          <p:cNvPr id="130" name="Shape 130"/>
          <p:cNvPicPr preferRelativeResize="0"/>
          <p:nvPr/>
        </p:nvPicPr>
        <p:blipFill>
          <a:blip r:embed="rId3">
            <a:alphaModFix/>
          </a:blip>
          <a:stretch>
            <a:fillRect/>
          </a:stretch>
        </p:blipFill>
        <p:spPr>
          <a:xfrm>
            <a:off x="396875" y="2006250"/>
            <a:ext cx="3867150" cy="2400300"/>
          </a:xfrm>
          <a:prstGeom prst="rect">
            <a:avLst/>
          </a:prstGeom>
          <a:noFill/>
          <a:ln>
            <a:noFill/>
          </a:ln>
        </p:spPr>
      </p:pic>
      <p:pic>
        <p:nvPicPr>
          <p:cNvPr id="131" name="Shape 131"/>
          <p:cNvPicPr preferRelativeResize="0"/>
          <p:nvPr/>
        </p:nvPicPr>
        <p:blipFill>
          <a:blip r:embed="rId4">
            <a:alphaModFix/>
          </a:blip>
          <a:stretch>
            <a:fillRect/>
          </a:stretch>
        </p:blipFill>
        <p:spPr>
          <a:xfrm>
            <a:off x="4566875" y="2006250"/>
            <a:ext cx="3571875" cy="2400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LSTM - Prediction on TV </a:t>
            </a:r>
            <a:endParaRPr/>
          </a:p>
        </p:txBody>
      </p:sp>
      <p:pic>
        <p:nvPicPr>
          <p:cNvPr id="137" name="Shape 137"/>
          <p:cNvPicPr preferRelativeResize="0"/>
          <p:nvPr/>
        </p:nvPicPr>
        <p:blipFill>
          <a:blip r:embed="rId3">
            <a:alphaModFix/>
          </a:blip>
          <a:stretch>
            <a:fillRect/>
          </a:stretch>
        </p:blipFill>
        <p:spPr>
          <a:xfrm>
            <a:off x="519125" y="2034450"/>
            <a:ext cx="3543300" cy="2400300"/>
          </a:xfrm>
          <a:prstGeom prst="rect">
            <a:avLst/>
          </a:prstGeom>
          <a:noFill/>
          <a:ln>
            <a:noFill/>
          </a:ln>
        </p:spPr>
      </p:pic>
      <p:pic>
        <p:nvPicPr>
          <p:cNvPr id="138" name="Shape 138"/>
          <p:cNvPicPr preferRelativeResize="0"/>
          <p:nvPr/>
        </p:nvPicPr>
        <p:blipFill>
          <a:blip r:embed="rId4">
            <a:alphaModFix/>
          </a:blip>
          <a:stretch>
            <a:fillRect/>
          </a:stretch>
        </p:blipFill>
        <p:spPr>
          <a:xfrm>
            <a:off x="4666175" y="2034450"/>
            <a:ext cx="3638550" cy="2400300"/>
          </a:xfrm>
          <a:prstGeom prst="rect">
            <a:avLst/>
          </a:prstGeom>
          <a:noFill/>
          <a:ln>
            <a:noFill/>
          </a:ln>
        </p:spPr>
      </p:pic>
      <p:sp>
        <p:nvSpPr>
          <p:cNvPr id="139" name="Shape 139"/>
          <p:cNvSpPr txBox="1"/>
          <p:nvPr/>
        </p:nvSpPr>
        <p:spPr>
          <a:xfrm>
            <a:off x="2987550" y="4434750"/>
            <a:ext cx="3168900" cy="631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X Axis: Minutes from base time</a:t>
            </a:r>
            <a:endParaRPr/>
          </a:p>
          <a:p>
            <a:pPr indent="0" lvl="0" marL="0">
              <a:spcBef>
                <a:spcPts val="0"/>
              </a:spcBef>
              <a:spcAft>
                <a:spcPts val="0"/>
              </a:spcAft>
              <a:buNone/>
            </a:pPr>
            <a:r>
              <a:rPr lang="en"/>
              <a:t>Y Axis: Prediction in Watts</a:t>
            </a:r>
            <a:endParaRPr/>
          </a:p>
        </p:txBody>
      </p:sp>
      <p:cxnSp>
        <p:nvCxnSpPr>
          <p:cNvPr id="140" name="Shape 140"/>
          <p:cNvCxnSpPr/>
          <p:nvPr/>
        </p:nvCxnSpPr>
        <p:spPr>
          <a:xfrm>
            <a:off x="4666175" y="3367900"/>
            <a:ext cx="4110000" cy="291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