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3" r:id="rId4"/>
    <p:sldId id="259" r:id="rId5"/>
    <p:sldId id="264" r:id="rId6"/>
    <p:sldId id="272" r:id="rId7"/>
    <p:sldId id="265" r:id="rId8"/>
    <p:sldId id="269" r:id="rId9"/>
    <p:sldId id="273" r:id="rId10"/>
    <p:sldId id="270" r:id="rId11"/>
    <p:sldId id="271" r:id="rId12"/>
    <p:sldId id="274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17A5877-87DD-4F46-96B5-6B8E0E928934}">
          <p14:sldIdLst>
            <p14:sldId id="256"/>
            <p14:sldId id="258"/>
            <p14:sldId id="263"/>
            <p14:sldId id="259"/>
            <p14:sldId id="264"/>
            <p14:sldId id="272"/>
            <p14:sldId id="265"/>
            <p14:sldId id="269"/>
            <p14:sldId id="273"/>
            <p14:sldId id="270"/>
            <p14:sldId id="271"/>
            <p14:sldId id="27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77"/>
    <a:srgbClr val="3B4042"/>
    <a:srgbClr val="DCDCDC"/>
    <a:srgbClr val="DFDFDF"/>
    <a:srgbClr val="DEDEDE"/>
    <a:srgbClr val="FFFF66"/>
    <a:srgbClr val="706F6F"/>
    <a:srgbClr val="FFFFFF"/>
    <a:srgbClr val="414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项目贡献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荣致栋</c:v>
                </c:pt>
                <c:pt idx="1">
                  <c:v>白雄武</c:v>
                </c:pt>
                <c:pt idx="2">
                  <c:v> 颜伟</c:v>
                </c:pt>
                <c:pt idx="3">
                  <c:v>胡昊</c:v>
                </c:pt>
                <c:pt idx="4">
                  <c:v>邓成东</c:v>
                </c:pt>
                <c:pt idx="5">
                  <c:v>曾磊</c:v>
                </c:pt>
                <c:pt idx="6">
                  <c:v>陈俊豪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67-4443-A2CB-2572C20CCE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5048991"/>
        <c:axId val="975046495"/>
      </c:barChart>
      <c:catAx>
        <c:axId val="975048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5046495"/>
        <c:crosses val="autoZero"/>
        <c:auto val="1"/>
        <c:lblAlgn val="ctr"/>
        <c:lblOffset val="100"/>
        <c:noMultiLvlLbl val="0"/>
      </c:catAx>
      <c:valAx>
        <c:axId val="975046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5048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DE04-7939-483B-82AA-F610C98D7A6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1CDFD-203B-49A3-B701-96EDC7985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65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2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6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0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6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7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86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4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45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55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1395A-242F-4CE2-8F30-F174074FE6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FDB19-835A-4C28-818C-047E66686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6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ybyte/aliyun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BC%80%E6%BA%90/20720669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ke.baidu.com/item/%E8%BD%AF%E4%BB%B6/1205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02888" y="1605775"/>
            <a:ext cx="180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endParaRPr lang="zh-CN" altLang="en-US" sz="36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CAB8C1-BEEA-4B73-9F5F-CBF195C0F010}"/>
              </a:ext>
            </a:extLst>
          </p:cNvPr>
          <p:cNvSpPr/>
          <p:nvPr/>
        </p:nvSpPr>
        <p:spPr>
          <a:xfrm>
            <a:off x="486383" y="3803515"/>
            <a:ext cx="1391055" cy="7078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42F1C1-9483-41D9-9D6A-AE1B621D425A}"/>
              </a:ext>
            </a:extLst>
          </p:cNvPr>
          <p:cNvSpPr txBox="1"/>
          <p:nvPr/>
        </p:nvSpPr>
        <p:spPr>
          <a:xfrm>
            <a:off x="914399" y="3938905"/>
            <a:ext cx="259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706F6F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项目导师</a:t>
            </a:r>
            <a:r>
              <a:rPr lang="zh-CN" altLang="en-US" sz="2000">
                <a:solidFill>
                  <a:srgbClr val="706F6F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：柳亚老师</a:t>
            </a:r>
            <a:endParaRPr lang="zh-CN" altLang="en-US" sz="2000" dirty="0">
              <a:solidFill>
                <a:srgbClr val="706F6F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2D4DB4-88CA-4EEB-899C-7A455A6515CD}"/>
              </a:ext>
            </a:extLst>
          </p:cNvPr>
          <p:cNvSpPr txBox="1"/>
          <p:nvPr/>
        </p:nvSpPr>
        <p:spPr>
          <a:xfrm>
            <a:off x="851649" y="4616954"/>
            <a:ext cx="1206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706F6F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汇报人：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4399" y="2403008"/>
            <a:ext cx="3449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tx2"/>
                </a:solidFill>
              </a:rPr>
              <a:t>项目答辩</a:t>
            </a:r>
            <a:endParaRPr lang="en-US" altLang="zh-CN" sz="3600">
              <a:solidFill>
                <a:schemeClr val="tx2"/>
              </a:solidFill>
            </a:endParaRPr>
          </a:p>
          <a:p>
            <a:r>
              <a:rPr lang="en-US" altLang="zh-CN" sz="2400">
                <a:solidFill>
                  <a:schemeClr val="tx2"/>
                </a:solidFill>
              </a:rPr>
              <a:t>Project defense</a:t>
            </a:r>
            <a:endParaRPr lang="zh-CN" altLang="en-US" sz="2400">
              <a:solidFill>
                <a:schemeClr val="tx2"/>
              </a:solidFill>
            </a:endParaRPr>
          </a:p>
          <a:p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156364" y="3803515"/>
            <a:ext cx="775854" cy="53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56364" y="3938905"/>
            <a:ext cx="246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706F6F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日期</a:t>
            </a:r>
            <a:r>
              <a:rPr lang="zh-CN" altLang="en-US"/>
              <a:t>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59806" y="2424870"/>
            <a:ext cx="3367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tx2"/>
                </a:solidFill>
              </a:rPr>
              <a:t>仿阿里云官网</a:t>
            </a:r>
          </a:p>
        </p:txBody>
      </p:sp>
    </p:spTree>
    <p:extLst>
      <p:ext uri="{BB962C8B-B14F-4D97-AF65-F5344CB8AC3E}">
        <p14:creationId xmlns:p14="http://schemas.microsoft.com/office/powerpoint/2010/main" val="215581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2121" y="832981"/>
            <a:ext cx="2928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次本项目难点是</a:t>
            </a:r>
            <a:r>
              <a:rPr lang="zh-CN" altLang="en-US" sz="32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61" y="1891682"/>
            <a:ext cx="5602147" cy="40858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88951" y="401697"/>
            <a:ext cx="162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项目难点</a:t>
            </a:r>
          </a:p>
        </p:txBody>
      </p:sp>
      <p:sp>
        <p:nvSpPr>
          <p:cNvPr id="8" name="矩形 7"/>
          <p:cNvSpPr/>
          <p:nvPr/>
        </p:nvSpPr>
        <p:spPr>
          <a:xfrm>
            <a:off x="432121" y="1891682"/>
            <a:ext cx="45797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为什么我收到错误“TypeError：无法读取未定义的属性‘importKey’”这通常是因为您的 Web 浏览器不支持 WebCrypt API，或者支持已被禁用。如果您使用的是 Google Chrome，请使用 HTTPS 连接 Sshwifty。当连接不安全时，Chrome 将禁用 WebCrypt 和许多其他 API。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00440" y="1293541"/>
            <a:ext cx="142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Sshwifty: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1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292FD1F-17C8-43E1-AFD3-28F9F84B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19" y="1283378"/>
            <a:ext cx="7181386" cy="5229921"/>
          </a:xfrm>
          <a:prstGeom prst="rect">
            <a:avLst/>
          </a:prstGeom>
        </p:spPr>
      </p:pic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578161689"/>
              </p:ext>
            </p:extLst>
          </p:nvPr>
        </p:nvGraphicFramePr>
        <p:xfrm>
          <a:off x="7270955" y="4368702"/>
          <a:ext cx="3802565" cy="1962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296375" y="4639895"/>
            <a:ext cx="27571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不包括合并</a:t>
            </a:r>
            <a:r>
              <a:rPr lang="zh-CN" altLang="en-US" sz="1100" smtClean="0"/>
              <a:t>，</a:t>
            </a:r>
            <a:r>
              <a:rPr lang="en-US" altLang="zh-CN" sz="1100" smtClean="0"/>
              <a:t>7</a:t>
            </a:r>
            <a:r>
              <a:rPr lang="zh-CN" altLang="en-US" sz="1100" smtClean="0"/>
              <a:t>位</a:t>
            </a:r>
            <a:r>
              <a:rPr lang="zh-CN" altLang="en-US" sz="1100"/>
              <a:t>作者已经推送</a:t>
            </a:r>
            <a:r>
              <a:rPr lang="zh-CN" altLang="en-US" sz="1100" smtClean="0"/>
              <a:t>了</a:t>
            </a:r>
            <a:r>
              <a:rPr lang="en-US" altLang="zh-CN" sz="1100" smtClean="0"/>
              <a:t>74</a:t>
            </a:r>
            <a:r>
              <a:rPr lang="zh-CN" altLang="en-US" sz="1100" smtClean="0"/>
              <a:t>，不</a:t>
            </a:r>
            <a:r>
              <a:rPr lang="zh-CN" altLang="en-US" sz="1100"/>
              <a:t>包括合并，</a:t>
            </a:r>
            <a:r>
              <a:rPr lang="en-US" altLang="zh-CN" sz="1100"/>
              <a:t>2 </a:t>
            </a:r>
            <a:r>
              <a:rPr lang="zh-CN" altLang="en-US" sz="1100"/>
              <a:t>位作者 已经推送了 </a:t>
            </a:r>
            <a:r>
              <a:rPr lang="en-US" altLang="zh-CN" sz="1100"/>
              <a:t>13 </a:t>
            </a:r>
            <a:r>
              <a:rPr lang="zh-CN" altLang="en-US" sz="1100"/>
              <a:t>次提交到主 分支和 </a:t>
            </a:r>
            <a:r>
              <a:rPr lang="en-US" altLang="zh-CN" sz="1100"/>
              <a:t>13 </a:t>
            </a:r>
            <a:r>
              <a:rPr lang="zh-CN" altLang="en-US" sz="1100"/>
              <a:t>次提交到所有分支。在 </a:t>
            </a:r>
            <a:r>
              <a:rPr lang="en-US" altLang="zh-CN" sz="1100"/>
              <a:t>main </a:t>
            </a:r>
            <a:r>
              <a:rPr lang="zh-CN" altLang="en-US" sz="1100"/>
              <a:t>上，有</a:t>
            </a:r>
            <a:r>
              <a:rPr lang="en-US" altLang="zh-CN" sz="1100"/>
              <a:t>500 </a:t>
            </a:r>
            <a:r>
              <a:rPr lang="zh-CN" altLang="en-US" sz="1100"/>
              <a:t>个文件 已更改，并且有 </a:t>
            </a:r>
            <a:r>
              <a:rPr lang="en-US" altLang="zh-CN" sz="1100"/>
              <a:t>20,532 </a:t>
            </a:r>
            <a:r>
              <a:rPr lang="zh-CN" altLang="en-US" sz="1100"/>
              <a:t>个添加和 </a:t>
            </a:r>
            <a:r>
              <a:rPr lang="en-US" altLang="zh-CN" sz="1100"/>
              <a:t>356 </a:t>
            </a:r>
            <a:r>
              <a:rPr lang="zh-CN" altLang="en-US" sz="1100"/>
              <a:t>个删除。 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12470" y="1551005"/>
            <a:ext cx="4081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2021</a:t>
            </a:r>
            <a:r>
              <a:rPr lang="zh-CN" altLang="en-US" sz="1600" smtClean="0"/>
              <a:t>年</a:t>
            </a:r>
            <a:r>
              <a:rPr lang="en-US" altLang="zh-CN" sz="1600" smtClean="0"/>
              <a:t>12</a:t>
            </a:r>
            <a:r>
              <a:rPr lang="zh-CN" altLang="en-US" sz="1600" smtClean="0"/>
              <a:t>月</a:t>
            </a:r>
            <a:r>
              <a:rPr lang="en-US" altLang="zh-CN" sz="1600" smtClean="0"/>
              <a:t>7</a:t>
            </a:r>
            <a:r>
              <a:rPr lang="zh-CN" altLang="en-US" sz="1600" smtClean="0"/>
              <a:t>日</a:t>
            </a:r>
            <a:r>
              <a:rPr lang="en-US" altLang="zh-CN" sz="1600" smtClean="0"/>
              <a:t>-2021</a:t>
            </a:r>
            <a:r>
              <a:rPr lang="zh-CN" altLang="en-US" sz="1600" smtClean="0"/>
              <a:t>年</a:t>
            </a:r>
            <a:r>
              <a:rPr lang="en-US" altLang="zh-CN" sz="1600" smtClean="0"/>
              <a:t>1</a:t>
            </a:r>
            <a:r>
              <a:rPr lang="zh-CN" altLang="en-US" sz="1600" smtClean="0"/>
              <a:t>月</a:t>
            </a:r>
            <a:r>
              <a:rPr lang="en-US" altLang="zh-CN" sz="1600" smtClean="0"/>
              <a:t>3</a:t>
            </a:r>
            <a:r>
              <a:rPr lang="zh-CN" altLang="en-US" sz="1600" smtClean="0"/>
              <a:t>号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702528" y="2453265"/>
            <a:ext cx="228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本次答辩项目已通过</a:t>
            </a:r>
            <a:r>
              <a:rPr lang="en-US" altLang="zh-CN" sz="2000"/>
              <a:t>nginx</a:t>
            </a:r>
            <a:r>
              <a:rPr lang="zh-CN" altLang="en-US" sz="2000"/>
              <a:t>服务部署到公网服务器 </a:t>
            </a:r>
            <a:r>
              <a:rPr lang="en-US" altLang="zh-CN" sz="2000" smtClean="0"/>
              <a:t>47.105.72.168</a:t>
            </a:r>
            <a:endParaRPr lang="en-US" altLang="zh-CN" sz="2000"/>
          </a:p>
        </p:txBody>
      </p:sp>
      <p:sp>
        <p:nvSpPr>
          <p:cNvPr id="9" name="文本框 8"/>
          <p:cNvSpPr txBox="1"/>
          <p:nvPr/>
        </p:nvSpPr>
        <p:spPr>
          <a:xfrm>
            <a:off x="10059673" y="122137"/>
            <a:ext cx="1773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项目贡献</a:t>
            </a:r>
          </a:p>
        </p:txBody>
      </p:sp>
    </p:spTree>
    <p:extLst>
      <p:ext uri="{BB962C8B-B14F-4D97-AF65-F5344CB8AC3E}">
        <p14:creationId xmlns:p14="http://schemas.microsoft.com/office/powerpoint/2010/main" val="382644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016836" y="208344"/>
            <a:ext cx="185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项目总结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30339" y="1015302"/>
            <a:ext cx="5680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项目不足 </a:t>
            </a:r>
            <a:r>
              <a:rPr lang="zh-CN" altLang="en-US" sz="240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（</a:t>
            </a:r>
            <a:r>
              <a:rPr lang="en-US" altLang="zh-CN" sz="240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在通过</a:t>
            </a:r>
            <a:r>
              <a:rPr lang="en-US" altLang="zh-CN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工具进行合并更新的时候 因操作失误 导致远程仓库分支被本地分支覆盖 导致代码丢失。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30339" y="3488873"/>
            <a:ext cx="5709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（</a:t>
            </a:r>
            <a:r>
              <a:rPr lang="en-US" altLang="zh-CN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）未能正确预估部分功能工期时间 导致部分功能流产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62158" y="5374629"/>
            <a:ext cx="41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还需要加强对</a:t>
            </a:r>
            <a:r>
              <a:rPr lang="en-US" altLang="zh-CN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工具的学习</a:t>
            </a:r>
          </a:p>
        </p:txBody>
      </p:sp>
    </p:spTree>
    <p:extLst>
      <p:ext uri="{BB962C8B-B14F-4D97-AF65-F5344CB8AC3E}">
        <p14:creationId xmlns:p14="http://schemas.microsoft.com/office/powerpoint/2010/main" val="18965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73190" y="4838922"/>
            <a:ext cx="5173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感  谢 大  家  观  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895755" y="3830398"/>
            <a:ext cx="32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本次答辩项目已开</a:t>
            </a:r>
            <a:r>
              <a:rPr lang="zh-CN" altLang="en-US" sz="1600">
                <a:solidFill>
                  <a:schemeClr val="bg1"/>
                </a:solidFill>
              </a:rPr>
              <a:t>源</a:t>
            </a:r>
            <a:r>
              <a:rPr lang="zh-CN" altLang="en-US" sz="1600" smtClean="0">
                <a:solidFill>
                  <a:schemeClr val="bg1"/>
                </a:solidFill>
              </a:rPr>
              <a:t>到</a:t>
            </a:r>
            <a:r>
              <a:rPr lang="en-US" altLang="zh-CN" sz="160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altLang="zh-CN" sz="1600">
                <a:solidFill>
                  <a:schemeClr val="bg1"/>
                </a:solidFill>
                <a:hlinkClick r:id="rId3"/>
              </a:rPr>
              <a:t>://</a:t>
            </a:r>
            <a:r>
              <a:rPr lang="en-US" altLang="zh-CN" sz="1600" smtClean="0">
                <a:solidFill>
                  <a:schemeClr val="bg1"/>
                </a:solidFill>
                <a:hlinkClick r:id="rId3"/>
              </a:rPr>
              <a:t>github.com/Corybyte/aliyun</a:t>
            </a:r>
            <a:endParaRPr lang="en-US" altLang="zh-CN" sz="160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575" y="4482791"/>
            <a:ext cx="2299072" cy="229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8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20861" y="520861"/>
            <a:ext cx="1944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4149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046561" y="2141316"/>
            <a:ext cx="187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B4042"/>
                </a:solidFill>
                <a:latin typeface="Forte" panose="03060902040502070203" pitchFamily="66" charset="0"/>
              </a:rPr>
              <a:t>Project  preparation</a:t>
            </a:r>
            <a:endParaRPr lang="zh-CN" altLang="en-US" sz="1400" dirty="0">
              <a:solidFill>
                <a:srgbClr val="3B4042"/>
              </a:solidFill>
              <a:latin typeface="Forte" panose="03060902040502070203" pitchFamily="66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62309" y="2449093"/>
            <a:ext cx="155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项目准备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229601" y="3114892"/>
            <a:ext cx="21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D72D96-9BBC-41F0-975C-4CDFB08DE08E}"/>
              </a:ext>
            </a:extLst>
          </p:cNvPr>
          <p:cNvSpPr txBox="1"/>
          <p:nvPr/>
        </p:nvSpPr>
        <p:spPr>
          <a:xfrm>
            <a:off x="5162309" y="4525525"/>
            <a:ext cx="197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项目难点</a:t>
            </a:r>
            <a:endParaRPr lang="zh-CN" altLang="en-US" dirty="0">
              <a:solidFill>
                <a:schemeClr val="accent5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31299B-5E18-4B77-9E22-87A5C3427FA6}"/>
              </a:ext>
            </a:extLst>
          </p:cNvPr>
          <p:cNvSpPr txBox="1"/>
          <p:nvPr/>
        </p:nvSpPr>
        <p:spPr>
          <a:xfrm>
            <a:off x="5162307" y="4198488"/>
            <a:ext cx="21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3B4042"/>
                </a:solidFill>
                <a:latin typeface="Forte" panose="03060902040502070203" pitchFamily="66" charset="0"/>
              </a:rPr>
              <a:t>Project difficulties</a:t>
            </a:r>
            <a:r>
              <a:rPr lang="en-US" altLang="zh-CN"/>
              <a:t>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2AE071-B1BE-48EB-A3D3-92714C144F15}"/>
              </a:ext>
            </a:extLst>
          </p:cNvPr>
          <p:cNvSpPr txBox="1"/>
          <p:nvPr/>
        </p:nvSpPr>
        <p:spPr>
          <a:xfrm>
            <a:off x="8229601" y="3422669"/>
            <a:ext cx="149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项目贡献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9C5821-64D4-44D1-9159-4561F0552643}"/>
              </a:ext>
            </a:extLst>
          </p:cNvPr>
          <p:cNvSpPr txBox="1"/>
          <p:nvPr/>
        </p:nvSpPr>
        <p:spPr>
          <a:xfrm>
            <a:off x="8229601" y="3117032"/>
            <a:ext cx="1845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B4042"/>
                </a:solidFill>
                <a:latin typeface="Forte" panose="03060902040502070203" pitchFamily="66" charset="0"/>
              </a:rPr>
              <a:t>Project Contribution</a:t>
            </a:r>
            <a:endParaRPr lang="zh-CN" altLang="en-US" sz="1400" dirty="0">
              <a:solidFill>
                <a:srgbClr val="3B4042"/>
              </a:solidFill>
              <a:latin typeface="Forte" panose="03060902040502070203" pitchFamily="66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62309" y="3521379"/>
            <a:ext cx="17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项目演示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62307" y="3213602"/>
            <a:ext cx="1974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3B4042"/>
                </a:solidFill>
                <a:latin typeface="Forte" panose="03060902040502070203" pitchFamily="66" charset="0"/>
              </a:rPr>
              <a:t>Project presentations</a:t>
            </a:r>
            <a:endParaRPr lang="zh-CN" altLang="en-US" sz="1400">
              <a:solidFill>
                <a:srgbClr val="3B4042"/>
              </a:solidFill>
              <a:latin typeface="Forte" panose="03060902040502070203" pitchFamily="66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93982" y="4360127"/>
            <a:ext cx="78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400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96018" y="4652316"/>
            <a:ext cx="12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项目总结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277000" y="427654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3B4042"/>
                </a:solidFill>
                <a:latin typeface="Forte" panose="03060902040502070203" pitchFamily="66" charset="0"/>
              </a:rPr>
              <a:t>Project Summary</a:t>
            </a:r>
            <a:endParaRPr lang="zh-CN" altLang="en-US" sz="1400">
              <a:solidFill>
                <a:srgbClr val="3B4042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65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2E826A34-FABD-432C-A034-0417757D85D3}"/>
              </a:ext>
            </a:extLst>
          </p:cNvPr>
          <p:cNvSpPr txBox="1"/>
          <p:nvPr/>
        </p:nvSpPr>
        <p:spPr>
          <a:xfrm>
            <a:off x="9883302" y="204281"/>
            <a:ext cx="211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人员参与名单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4708FF-141D-4B1B-9D26-A5F4A6A8ACA4}"/>
              </a:ext>
            </a:extLst>
          </p:cNvPr>
          <p:cNvSpPr/>
          <p:nvPr/>
        </p:nvSpPr>
        <p:spPr>
          <a:xfrm>
            <a:off x="1750979" y="1068016"/>
            <a:ext cx="865762" cy="3793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C00000"/>
                </a:solidFill>
              </a:rPr>
              <a:t>组长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20617C-2356-4C3A-95E1-92A3CC437862}"/>
              </a:ext>
            </a:extLst>
          </p:cNvPr>
          <p:cNvSpPr/>
          <p:nvPr/>
        </p:nvSpPr>
        <p:spPr>
          <a:xfrm>
            <a:off x="1750979" y="1840892"/>
            <a:ext cx="865762" cy="3793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组员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6678D2-1EF0-4C00-8509-40AC43889BDB}"/>
              </a:ext>
            </a:extLst>
          </p:cNvPr>
          <p:cNvSpPr/>
          <p:nvPr/>
        </p:nvSpPr>
        <p:spPr>
          <a:xfrm>
            <a:off x="1750979" y="2595916"/>
            <a:ext cx="865762" cy="3972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组员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6C11CDC-4A2B-4A2D-BCEC-7124C3AF8384}"/>
              </a:ext>
            </a:extLst>
          </p:cNvPr>
          <p:cNvSpPr/>
          <p:nvPr/>
        </p:nvSpPr>
        <p:spPr>
          <a:xfrm>
            <a:off x="1750979" y="3386644"/>
            <a:ext cx="865762" cy="3793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组员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FC690B4-8B60-49A9-8829-94480E6671B2}"/>
              </a:ext>
            </a:extLst>
          </p:cNvPr>
          <p:cNvSpPr/>
          <p:nvPr/>
        </p:nvSpPr>
        <p:spPr>
          <a:xfrm>
            <a:off x="1750979" y="4159520"/>
            <a:ext cx="865762" cy="3793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组员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CEB96E5-C053-470E-8BF8-DC1D8BB43A6C}"/>
              </a:ext>
            </a:extLst>
          </p:cNvPr>
          <p:cNvSpPr/>
          <p:nvPr/>
        </p:nvSpPr>
        <p:spPr>
          <a:xfrm>
            <a:off x="1750979" y="4932396"/>
            <a:ext cx="865762" cy="3793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组员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A16F0F1-B7FD-4491-AFA8-0B22F8494083}"/>
              </a:ext>
            </a:extLst>
          </p:cNvPr>
          <p:cNvSpPr/>
          <p:nvPr/>
        </p:nvSpPr>
        <p:spPr>
          <a:xfrm>
            <a:off x="1750979" y="5705272"/>
            <a:ext cx="865762" cy="3793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组员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837464F-BE1F-4405-ACEB-56F653065535}"/>
              </a:ext>
            </a:extLst>
          </p:cNvPr>
          <p:cNvSpPr/>
          <p:nvPr/>
        </p:nvSpPr>
        <p:spPr>
          <a:xfrm>
            <a:off x="3239307" y="1056262"/>
            <a:ext cx="1352145" cy="3793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荣致栋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E5F3178-983A-4B12-A584-518507A3B49C}"/>
              </a:ext>
            </a:extLst>
          </p:cNvPr>
          <p:cNvSpPr/>
          <p:nvPr/>
        </p:nvSpPr>
        <p:spPr>
          <a:xfrm>
            <a:off x="3239307" y="1826089"/>
            <a:ext cx="1352145" cy="379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白雄武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6E508DB-8080-450A-A8E6-C6C7D6E8B410}"/>
              </a:ext>
            </a:extLst>
          </p:cNvPr>
          <p:cNvSpPr/>
          <p:nvPr/>
        </p:nvSpPr>
        <p:spPr>
          <a:xfrm>
            <a:off x="3239307" y="2595916"/>
            <a:ext cx="1352145" cy="379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胡昊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9A60343-3580-486F-9224-6DFA8E8D62E8}"/>
              </a:ext>
            </a:extLst>
          </p:cNvPr>
          <p:cNvSpPr/>
          <p:nvPr/>
        </p:nvSpPr>
        <p:spPr>
          <a:xfrm>
            <a:off x="3239307" y="3365743"/>
            <a:ext cx="1352145" cy="379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颜伟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7C6F36-3815-4A1A-B23C-E46942615E84}"/>
              </a:ext>
            </a:extLst>
          </p:cNvPr>
          <p:cNvSpPr/>
          <p:nvPr/>
        </p:nvSpPr>
        <p:spPr>
          <a:xfrm>
            <a:off x="3239307" y="4135570"/>
            <a:ext cx="1352145" cy="379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邓成东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D46ABAF-24DC-4CFD-917C-B99C19EBCC5A}"/>
              </a:ext>
            </a:extLst>
          </p:cNvPr>
          <p:cNvSpPr/>
          <p:nvPr/>
        </p:nvSpPr>
        <p:spPr>
          <a:xfrm>
            <a:off x="3239307" y="4905397"/>
            <a:ext cx="1352145" cy="379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曾磊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482D034-F8E5-49E0-969E-B1F895A40F98}"/>
              </a:ext>
            </a:extLst>
          </p:cNvPr>
          <p:cNvSpPr/>
          <p:nvPr/>
        </p:nvSpPr>
        <p:spPr>
          <a:xfrm>
            <a:off x="3239307" y="5675222"/>
            <a:ext cx="1352145" cy="379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陈俊豪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2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254990F-AB23-4C7E-AA87-92A63BF35D9E}"/>
              </a:ext>
            </a:extLst>
          </p:cNvPr>
          <p:cNvSpPr txBox="1"/>
          <p:nvPr/>
        </p:nvSpPr>
        <p:spPr>
          <a:xfrm>
            <a:off x="10521386" y="196769"/>
            <a:ext cx="146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B404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项目准备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319FA2-640D-4A72-8582-096AC900C667}"/>
              </a:ext>
            </a:extLst>
          </p:cNvPr>
          <p:cNvSpPr txBox="1"/>
          <p:nvPr/>
        </p:nvSpPr>
        <p:spPr>
          <a:xfrm>
            <a:off x="266218" y="896126"/>
            <a:ext cx="28077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什么是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en-US" altLang="zh-CN" sz="2000" dirty="0"/>
              <a:t> </a:t>
            </a:r>
            <a:r>
              <a:rPr lang="en-US" altLang="zh-CN" sz="2400" dirty="0" err="1">
                <a:latin typeface="Forte" panose="03060902040502070203" pitchFamily="66" charset="0"/>
              </a:rPr>
              <a:t>Github</a:t>
            </a:r>
            <a:endParaRPr lang="zh-CN" altLang="en-US" sz="2400" dirty="0">
              <a:latin typeface="Forte" panose="03060902040502070203" pitchFamily="66" charset="0"/>
            </a:endParaRPr>
          </a:p>
          <a:p>
            <a:endParaRPr lang="zh-CN" altLang="en-US" sz="1400" dirty="0">
              <a:solidFill>
                <a:srgbClr val="7030A0"/>
              </a:solidFill>
              <a:latin typeface="Forte" panose="03060902040502070203" pitchFamily="66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AA5A9C-2CDE-4016-BBE4-5D2251F1D311}"/>
              </a:ext>
            </a:extLst>
          </p:cNvPr>
          <p:cNvSpPr txBox="1"/>
          <p:nvPr/>
        </p:nvSpPr>
        <p:spPr>
          <a:xfrm>
            <a:off x="266219" y="1658759"/>
            <a:ext cx="5960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 dirty="0"/>
              <a:t>GitHub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是一个面向</a:t>
            </a:r>
            <a:r>
              <a:rPr lang="zh-CN" altLang="en-US" sz="20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开源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及私有</a:t>
            </a:r>
            <a:r>
              <a:rPr lang="zh-CN" altLang="en-US" sz="20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软件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项目的托管平台，因为只支持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作为唯一的版本库格式进行托管，故名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GitHub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600D5F-21A1-4466-B89F-5479E1496003}"/>
              </a:ext>
            </a:extLst>
          </p:cNvPr>
          <p:cNvSpPr txBox="1"/>
          <p:nvPr/>
        </p:nvSpPr>
        <p:spPr>
          <a:xfrm>
            <a:off x="418619" y="2803003"/>
            <a:ext cx="3715472" cy="77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C1EB54-D6C1-46EC-B353-3A1E4758CEAE}"/>
              </a:ext>
            </a:extLst>
          </p:cNvPr>
          <p:cNvSpPr txBox="1"/>
          <p:nvPr/>
        </p:nvSpPr>
        <p:spPr>
          <a:xfrm>
            <a:off x="352631" y="2821133"/>
            <a:ext cx="5588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main </a:t>
            </a:r>
            <a:r>
              <a:rPr lang="zh-CN" altLang="en-US" sz="2400" dirty="0"/>
              <a:t>：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开发分支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94342E-EC62-4B2A-A777-F47169DF9456}"/>
              </a:ext>
            </a:extLst>
          </p:cNvPr>
          <p:cNvSpPr txBox="1"/>
          <p:nvPr/>
        </p:nvSpPr>
        <p:spPr>
          <a:xfrm>
            <a:off x="266219" y="3389556"/>
            <a:ext cx="10347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小组人员每天都需要拉取</a:t>
            </a:r>
            <a:r>
              <a:rPr lang="en-US" altLang="zh-CN" sz="20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提交最新代码的分支</a:t>
            </a:r>
            <a:r>
              <a:rPr lang="en-US" altLang="zh-CN" sz="20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00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DDABB9-7FFD-4015-A4F3-A75246A1F4BB}"/>
              </a:ext>
            </a:extLst>
          </p:cNvPr>
          <p:cNvSpPr txBox="1"/>
          <p:nvPr/>
        </p:nvSpPr>
        <p:spPr>
          <a:xfrm>
            <a:off x="266219" y="3912776"/>
            <a:ext cx="543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test </a:t>
            </a:r>
            <a:r>
              <a:rPr lang="zh-CN" altLang="en-US" sz="2400" dirty="0"/>
              <a:t>：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测试分支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A22B654-8927-4039-84F8-60327DCD95E7}"/>
              </a:ext>
            </a:extLst>
          </p:cNvPr>
          <p:cNvSpPr txBox="1"/>
          <p:nvPr/>
        </p:nvSpPr>
        <p:spPr>
          <a:xfrm>
            <a:off x="264167" y="4504800"/>
            <a:ext cx="7093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小组人员开发完并自测通过后，发布到测试环境的分支</a:t>
            </a:r>
          </a:p>
        </p:txBody>
      </p:sp>
    </p:spTree>
    <p:extLst>
      <p:ext uri="{BB962C8B-B14F-4D97-AF65-F5344CB8AC3E}">
        <p14:creationId xmlns:p14="http://schemas.microsoft.com/office/powerpoint/2010/main" val="296822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C56B70-3A31-4F6E-B075-A9D71553E719}"/>
              </a:ext>
            </a:extLst>
          </p:cNvPr>
          <p:cNvSpPr txBox="1"/>
          <p:nvPr/>
        </p:nvSpPr>
        <p:spPr>
          <a:xfrm>
            <a:off x="389106" y="340468"/>
            <a:ext cx="26848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149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大致流程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88076-5B13-4F0E-90B6-AB4A3B1EB5A9}"/>
              </a:ext>
            </a:extLst>
          </p:cNvPr>
          <p:cNvSpPr txBox="1"/>
          <p:nvPr/>
        </p:nvSpPr>
        <p:spPr>
          <a:xfrm>
            <a:off x="389106" y="1176089"/>
            <a:ext cx="364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小组人员每天都需要拉取、提交最新</a:t>
            </a:r>
            <a:r>
              <a:rPr lang="zh-CN" altLang="en-US" dirty="0"/>
              <a:t>的代码到 </a:t>
            </a:r>
            <a:r>
              <a:rPr lang="en-US" altLang="zh-CN" dirty="0"/>
              <a:t>test</a:t>
            </a:r>
            <a:r>
              <a:rPr lang="en-US" altLang="zh-CN"/>
              <a:t> </a:t>
            </a:r>
            <a:r>
              <a:rPr lang="zh-CN" altLang="en-US"/>
              <a:t>分支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F5A8BD-0EE1-443C-8B66-80B42E9DA50C}"/>
              </a:ext>
            </a:extLst>
          </p:cNvPr>
          <p:cNvSpPr txBox="1"/>
          <p:nvPr/>
        </p:nvSpPr>
        <p:spPr>
          <a:xfrm>
            <a:off x="389106" y="2348034"/>
            <a:ext cx="3793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开发完毕后，开始 集成测试，测试无误后提交到 </a:t>
            </a:r>
            <a:r>
              <a:rPr lang="en-US" altLang="zh-CN" dirty="0"/>
              <a:t>test </a:t>
            </a:r>
            <a:r>
              <a:rPr lang="zh-CN" altLang="en-US" dirty="0"/>
              <a:t>分支，并发布到测试环境，交由组长测试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77AE7C-B45D-46DC-A1DD-36F244C8C7BE}"/>
              </a:ext>
            </a:extLst>
          </p:cNvPr>
          <p:cNvSpPr txBox="1"/>
          <p:nvPr/>
        </p:nvSpPr>
        <p:spPr>
          <a:xfrm>
            <a:off x="389106" y="3972076"/>
            <a:ext cx="3463047" cy="201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如果线上分支出现 bug，这时开发者应该基于预发布（没有预发布环境就用 master 分支），新建一个 bug 分支用来临时解决 bug，处理完成后申请合并到预发布分支（好处是不会影响正在开发中的功能）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52DA9D-E027-4E34-94B0-E7C183AAC180}"/>
              </a:ext>
            </a:extLst>
          </p:cNvPr>
          <p:cNvSpPr txBox="1"/>
          <p:nvPr/>
        </p:nvSpPr>
        <p:spPr>
          <a:xfrm>
            <a:off x="4970834" y="865602"/>
            <a:ext cx="28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4149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工作流程图</a:t>
            </a:r>
            <a:r>
              <a:rPr lang="zh-CN" altLang="en-US">
                <a:solidFill>
                  <a:srgbClr val="4149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zh-CN" altLang="en-US" dirty="0">
              <a:solidFill>
                <a:srgbClr val="41495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90835" y="173620"/>
            <a:ext cx="143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3B404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项目准备</a:t>
            </a:r>
            <a:endParaRPr lang="zh-CN" altLang="en-US" sz="2400" dirty="0">
              <a:solidFill>
                <a:srgbClr val="3B404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16283" y="3972076"/>
            <a:ext cx="501805" cy="231934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54712" y="1422382"/>
            <a:ext cx="38543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我们通过</a:t>
            </a:r>
            <a:r>
              <a:rPr lang="en-US" altLang="zh-CN" sz="2800"/>
              <a:t>nextcloud</a:t>
            </a:r>
            <a:r>
              <a:rPr lang="zh-CN" altLang="en-US" sz="2800"/>
              <a:t>开源网盘 来进行文件共享及</a:t>
            </a:r>
            <a:r>
              <a:rPr lang="en-US" altLang="zh-CN" sz="2800"/>
              <a:t>FTP</a:t>
            </a:r>
            <a:r>
              <a:rPr lang="zh-CN" altLang="en-US" sz="2800"/>
              <a:t>文件服务器的功能替代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127848" y="358818"/>
            <a:ext cx="1886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3B404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zh-CN" altLang="en-US" sz="2800" smtClean="0">
                <a:solidFill>
                  <a:srgbClr val="3B404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准备</a:t>
            </a:r>
            <a:endParaRPr lang="zh-CN" altLang="en-US" sz="2800">
              <a:solidFill>
                <a:srgbClr val="3B404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662" y="3238264"/>
            <a:ext cx="4512524" cy="32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2D93F9-05B7-4D2B-B9F3-0B410EF6A4EC}"/>
              </a:ext>
            </a:extLst>
          </p:cNvPr>
          <p:cNvSpPr txBox="1"/>
          <p:nvPr/>
        </p:nvSpPr>
        <p:spPr>
          <a:xfrm>
            <a:off x="4153711" y="3813243"/>
            <a:ext cx="5116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   目   演   示</a:t>
            </a:r>
          </a:p>
        </p:txBody>
      </p:sp>
    </p:spTree>
    <p:extLst>
      <p:ext uri="{BB962C8B-B14F-4D97-AF65-F5344CB8AC3E}">
        <p14:creationId xmlns:p14="http://schemas.microsoft.com/office/powerpoint/2010/main" val="20486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39" y="4954891"/>
            <a:ext cx="7184349" cy="151468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1966" y="457941"/>
            <a:ext cx="7511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本次答辩项目引用开源项目 </a:t>
            </a:r>
            <a:r>
              <a:rPr lang="en-US" altLang="zh-CN" sz="2400">
                <a:solidFill>
                  <a:schemeClr val="bg1"/>
                </a:solidFill>
              </a:rPr>
              <a:t>WEB SSH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1966" y="1110586"/>
            <a:ext cx="7131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Web</a:t>
            </a:r>
            <a:r>
              <a:rPr lang="zh-CN" altLang="en-US" sz="2400">
                <a:solidFill>
                  <a:schemeClr val="bg1"/>
                </a:solidFill>
              </a:rPr>
              <a:t>实现终端模拟器的原理很简单：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521388" y="142059"/>
            <a:ext cx="155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开源项目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313237" y="2028227"/>
            <a:ext cx="726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后台跑一个</a:t>
            </a:r>
            <a:r>
              <a:rPr lang="en-US" altLang="zh-CN">
                <a:solidFill>
                  <a:schemeClr val="bg1"/>
                </a:solidFill>
              </a:rPr>
              <a:t>tty</a:t>
            </a:r>
            <a:r>
              <a:rPr lang="zh-CN" altLang="en-US">
                <a:solidFill>
                  <a:schemeClr val="bg1"/>
                </a:solidFill>
              </a:rPr>
              <a:t>的守护进程，用于处理终端逻辑，可以用任何语言来跑这个守护进程，比如</a:t>
            </a:r>
            <a:r>
              <a:rPr lang="en-US" altLang="zh-CN">
                <a:solidFill>
                  <a:schemeClr val="bg1"/>
                </a:solidFill>
              </a:rPr>
              <a:t>python, golang, node, rust;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4509" y="3046309"/>
            <a:ext cx="713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通过</a:t>
            </a:r>
            <a:r>
              <a:rPr lang="en-US" altLang="zh-CN">
                <a:solidFill>
                  <a:schemeClr val="bg1"/>
                </a:solidFill>
              </a:rPr>
              <a:t>WebSocket</a:t>
            </a:r>
            <a:r>
              <a:rPr lang="zh-CN" altLang="en-US">
                <a:solidFill>
                  <a:schemeClr val="bg1"/>
                </a:solidFill>
              </a:rPr>
              <a:t>把</a:t>
            </a:r>
            <a:r>
              <a:rPr lang="en-US" altLang="zh-CN">
                <a:solidFill>
                  <a:schemeClr val="bg1"/>
                </a:solidFill>
              </a:rPr>
              <a:t>tty</a:t>
            </a:r>
            <a:r>
              <a:rPr lang="zh-CN" altLang="en-US">
                <a:solidFill>
                  <a:schemeClr val="bg1"/>
                </a:solidFill>
              </a:rPr>
              <a:t>的所有输出传递给浏览器</a:t>
            </a:r>
            <a:r>
              <a:rPr lang="en-US" altLang="zh-CN">
                <a:solidFill>
                  <a:schemeClr val="bg1"/>
                </a:solidFill>
              </a:rPr>
              <a:t>, </a:t>
            </a:r>
            <a:r>
              <a:rPr lang="zh-CN" altLang="en-US">
                <a:solidFill>
                  <a:schemeClr val="bg1"/>
                </a:solidFill>
              </a:rPr>
              <a:t>浏览器可以用</a:t>
            </a:r>
            <a:r>
              <a:rPr lang="en-US" altLang="zh-CN">
                <a:solidFill>
                  <a:schemeClr val="bg1"/>
                </a:solidFill>
              </a:rPr>
              <a:t>xterm.js</a:t>
            </a:r>
            <a:r>
              <a:rPr lang="zh-CN" altLang="en-US">
                <a:solidFill>
                  <a:schemeClr val="bg1"/>
                </a:solidFill>
              </a:rPr>
              <a:t>来渲染终端的字符序列</a:t>
            </a:r>
            <a:r>
              <a:rPr lang="en-US" altLang="zh-CN">
                <a:solidFill>
                  <a:schemeClr val="bg1"/>
                </a:solidFill>
              </a:rPr>
              <a:t>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3237" y="4000600"/>
            <a:ext cx="699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xterm.js</a:t>
            </a:r>
            <a:r>
              <a:rPr lang="zh-CN" altLang="en-US">
                <a:solidFill>
                  <a:schemeClr val="bg1"/>
                </a:solidFill>
              </a:rPr>
              <a:t>接受用户事件通过</a:t>
            </a:r>
            <a:r>
              <a:rPr lang="en-US" altLang="zh-CN">
                <a:solidFill>
                  <a:schemeClr val="bg1"/>
                </a:solidFill>
              </a:rPr>
              <a:t>WebSocket</a:t>
            </a:r>
            <a:r>
              <a:rPr lang="zh-CN" altLang="en-US">
                <a:solidFill>
                  <a:schemeClr val="bg1"/>
                </a:solidFill>
              </a:rPr>
              <a:t>传递给后台的</a:t>
            </a:r>
            <a:r>
              <a:rPr lang="en-US" altLang="zh-CN">
                <a:solidFill>
                  <a:schemeClr val="bg1"/>
                </a:solidFill>
              </a:rPr>
              <a:t>tty</a:t>
            </a:r>
            <a:r>
              <a:rPr lang="zh-CN" altLang="en-US">
                <a:solidFill>
                  <a:schemeClr val="bg1"/>
                </a:solidFill>
              </a:rPr>
              <a:t>程序，完成整个终端模拟器的逻辑流程。</a:t>
            </a:r>
          </a:p>
        </p:txBody>
      </p:sp>
    </p:spTree>
    <p:extLst>
      <p:ext uri="{BB962C8B-B14F-4D97-AF65-F5344CB8AC3E}">
        <p14:creationId xmlns:p14="http://schemas.microsoft.com/office/powerpoint/2010/main" val="31988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4" y="1564463"/>
            <a:ext cx="9058275" cy="4591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232021" y="277792"/>
            <a:ext cx="1655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项目难点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14934" y="783295"/>
            <a:ext cx="1956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Webssh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534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1577</TotalTime>
  <Words>487</Words>
  <Application>Microsoft Office PowerPoint</Application>
  <PresentationFormat>宽屏</PresentationFormat>
  <Paragraphs>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方正粗黑宋简体</vt:lpstr>
      <vt:lpstr>华文行楷</vt:lpstr>
      <vt:lpstr>楷体</vt:lpstr>
      <vt:lpstr>隶书</vt:lpstr>
      <vt:lpstr>微软雅黑</vt:lpstr>
      <vt:lpstr>Arial</vt:lpstr>
      <vt:lpstr>Forte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69</cp:revision>
  <dcterms:created xsi:type="dcterms:W3CDTF">2021-12-13T06:02:11Z</dcterms:created>
  <dcterms:modified xsi:type="dcterms:W3CDTF">2021-12-30T03:39:59Z</dcterms:modified>
</cp:coreProperties>
</file>