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8" r:id="rId4"/>
    <p:sldId id="259" r:id="rId5"/>
    <p:sldId id="264" r:id="rId6"/>
    <p:sldId id="272" r:id="rId7"/>
    <p:sldId id="265" r:id="rId8"/>
    <p:sldId id="269" r:id="rId9"/>
    <p:sldId id="273" r:id="rId10"/>
    <p:sldId id="270" r:id="rId11"/>
    <p:sldId id="271" r:id="rId12"/>
    <p:sldId id="274" r:id="rId13"/>
    <p:sldId id="275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7A5877-87DD-4F46-96B5-6B8E0E928934}">
          <p14:sldIdLst>
            <p14:sldId id="256"/>
            <p14:sldId id="263"/>
            <p14:sldId id="258"/>
            <p14:sldId id="259"/>
            <p14:sldId id="264"/>
            <p14:sldId id="272"/>
            <p14:sldId id="265"/>
            <p14:sldId id="269"/>
            <p14:sldId id="273"/>
            <p14:sldId id="270"/>
            <p14:sldId id="271"/>
            <p14:sldId id="274"/>
            <p14:sldId id="27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77"/>
    <a:srgbClr val="3B4042"/>
    <a:srgbClr val="DCDCDC"/>
    <a:srgbClr val="DFDFDF"/>
    <a:srgbClr val="DEDEDE"/>
    <a:srgbClr val="FFFF66"/>
    <a:srgbClr val="706F6F"/>
    <a:srgbClr val="FFFFFF"/>
    <a:srgbClr val="414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项目贡献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荣致栋</c:v>
                </c:pt>
                <c:pt idx="1">
                  <c:v>白雄武</c:v>
                </c:pt>
                <c:pt idx="2">
                  <c:v> 颜伟</c:v>
                </c:pt>
                <c:pt idx="3">
                  <c:v>胡昊</c:v>
                </c:pt>
                <c:pt idx="4">
                  <c:v>邓成东</c:v>
                </c:pt>
                <c:pt idx="5">
                  <c:v>曾磊</c:v>
                </c:pt>
                <c:pt idx="6">
                  <c:v>陈俊豪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7-4443-A2CB-2572C20CC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048991"/>
        <c:axId val="975046495"/>
      </c:barChart>
      <c:catAx>
        <c:axId val="97504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5046495"/>
        <c:crosses val="autoZero"/>
        <c:auto val="1"/>
        <c:lblAlgn val="ctr"/>
        <c:lblOffset val="100"/>
        <c:noMultiLvlLbl val="0"/>
      </c:catAx>
      <c:valAx>
        <c:axId val="97504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504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E04-7939-483B-82AA-F610C98D7A6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1CDFD-203B-49A3-B701-96EDC7985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5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6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5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395A-242F-4CE2-8F30-F174074FE675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ybyte/aliyun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baike.baidu.com/item/%E8%BD%AF%E4%BB%B6/1205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2888" y="1605775"/>
            <a:ext cx="18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CAB8C1-BEEA-4B73-9F5F-CBF195C0F010}"/>
              </a:ext>
            </a:extLst>
          </p:cNvPr>
          <p:cNvSpPr/>
          <p:nvPr/>
        </p:nvSpPr>
        <p:spPr>
          <a:xfrm>
            <a:off x="486383" y="3803515"/>
            <a:ext cx="1391055" cy="707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42F1C1-9483-41D9-9D6A-AE1B621D425A}"/>
              </a:ext>
            </a:extLst>
          </p:cNvPr>
          <p:cNvSpPr txBox="1"/>
          <p:nvPr/>
        </p:nvSpPr>
        <p:spPr>
          <a:xfrm>
            <a:off x="914399" y="3938905"/>
            <a:ext cx="259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项目导师</a:t>
            </a:r>
            <a:r>
              <a:rPr lang="zh-CN" altLang="en-US" sz="200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：柳亚老师</a:t>
            </a:r>
            <a:endParaRPr lang="zh-CN" altLang="en-US" sz="2000" dirty="0">
              <a:solidFill>
                <a:srgbClr val="706F6F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2D4DB4-88CA-4EEB-899C-7A455A6515CD}"/>
              </a:ext>
            </a:extLst>
          </p:cNvPr>
          <p:cNvSpPr txBox="1"/>
          <p:nvPr/>
        </p:nvSpPr>
        <p:spPr>
          <a:xfrm>
            <a:off x="851649" y="4616954"/>
            <a:ext cx="120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汇报人：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4399" y="2403008"/>
            <a:ext cx="3449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2"/>
                </a:solidFill>
              </a:rPr>
              <a:t>项目答辩</a:t>
            </a:r>
            <a:endParaRPr lang="en-US" altLang="zh-CN" sz="36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Project defense</a:t>
            </a:r>
            <a:endParaRPr lang="zh-CN" altLang="en-US" sz="2400">
              <a:solidFill>
                <a:schemeClr val="tx2"/>
              </a:solidFill>
            </a:endParaRPr>
          </a:p>
          <a:p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156364" y="3803515"/>
            <a:ext cx="775854" cy="5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56364" y="3938905"/>
            <a:ext cx="24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日期</a:t>
            </a:r>
            <a:r>
              <a:rPr lang="zh-CN" altLang="en-US"/>
              <a:t>：</a:t>
            </a:r>
            <a:r>
              <a:rPr lang="en-US" altLang="zh-CN"/>
              <a:t>2022-1-3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59806" y="2424870"/>
            <a:ext cx="3367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</a:rPr>
              <a:t>仿阿里云官网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14664" y="4648679"/>
            <a:ext cx="14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荣致栋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DFCA59-0EFC-458E-B4BD-BC115DBFEBA3}"/>
              </a:ext>
            </a:extLst>
          </p:cNvPr>
          <p:cNvSpPr/>
          <p:nvPr/>
        </p:nvSpPr>
        <p:spPr>
          <a:xfrm>
            <a:off x="8125428" y="0"/>
            <a:ext cx="3923818" cy="1724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C1B8821-7654-41B9-9F54-757B67B5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28" y="0"/>
            <a:ext cx="4066571" cy="7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121" y="832981"/>
            <a:ext cx="292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次本项目难点是</a:t>
            </a:r>
            <a:r>
              <a:rPr lang="zh-CN" altLang="en-US" sz="32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61" y="1891682"/>
            <a:ext cx="5602147" cy="40858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99536" y="-1081"/>
            <a:ext cx="162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</a:p>
        </p:txBody>
      </p:sp>
      <p:sp>
        <p:nvSpPr>
          <p:cNvPr id="8" name="矩形 7"/>
          <p:cNvSpPr/>
          <p:nvPr/>
        </p:nvSpPr>
        <p:spPr>
          <a:xfrm>
            <a:off x="432121" y="1891682"/>
            <a:ext cx="45797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为什么我收到错误“TypeError：无法读取未定义的属性‘importKey’”这通常是因为您的 Web 浏览器不支持 WebCrypt API，或者支持已被禁用。如果您使用的是 Google Chrome，请使用 HTTPS 连接 Sshwifty。当连接不安全时，Chrome 将禁用 WebCrypt 和许多其他 API。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00440" y="1293541"/>
            <a:ext cx="142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Sshwifty: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54CA9D-D50E-432B-B196-1C5FBAF47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15" y="0"/>
            <a:ext cx="3255085" cy="6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92FD1F-17C8-43E1-AFD3-28F9F84B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08" y="947348"/>
            <a:ext cx="8020659" cy="5732336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76707893"/>
              </p:ext>
            </p:extLst>
          </p:nvPr>
        </p:nvGraphicFramePr>
        <p:xfrm>
          <a:off x="7270955" y="4542327"/>
          <a:ext cx="3802565" cy="196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96375" y="4813520"/>
            <a:ext cx="27571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不包括合并，</a:t>
            </a:r>
            <a:r>
              <a:rPr lang="en-US" altLang="zh-CN" sz="1100"/>
              <a:t>7</a:t>
            </a:r>
            <a:r>
              <a:rPr lang="zh-CN" altLang="en-US" sz="1100"/>
              <a:t>位作者已经推送了</a:t>
            </a:r>
            <a:r>
              <a:rPr lang="en-US" altLang="zh-CN" sz="1100"/>
              <a:t>74</a:t>
            </a:r>
            <a:r>
              <a:rPr lang="zh-CN" altLang="en-US" sz="1100"/>
              <a:t>，不包括合并，</a:t>
            </a:r>
            <a:r>
              <a:rPr lang="en-US" altLang="zh-CN" sz="1100"/>
              <a:t>7</a:t>
            </a:r>
            <a:r>
              <a:rPr lang="zh-CN" altLang="en-US" sz="1100"/>
              <a:t>位作者 已经推送了 </a:t>
            </a:r>
            <a:r>
              <a:rPr lang="en-US" altLang="zh-CN" sz="1100"/>
              <a:t>52 </a:t>
            </a:r>
            <a:r>
              <a:rPr lang="zh-CN" altLang="en-US" sz="1100"/>
              <a:t>次提交到主 分支和 </a:t>
            </a:r>
            <a:r>
              <a:rPr lang="en-US" altLang="zh-CN" sz="1100"/>
              <a:t>52 </a:t>
            </a:r>
            <a:r>
              <a:rPr lang="zh-CN" altLang="en-US" sz="1100"/>
              <a:t>次提交到所有分支。在 </a:t>
            </a:r>
            <a:r>
              <a:rPr lang="en-US" altLang="zh-CN" sz="1100"/>
              <a:t>main </a:t>
            </a:r>
            <a:r>
              <a:rPr lang="zh-CN" altLang="en-US" sz="1100"/>
              <a:t>上，有</a:t>
            </a:r>
            <a:r>
              <a:rPr lang="en-US" altLang="zh-CN" sz="1100"/>
              <a:t>500 </a:t>
            </a:r>
            <a:r>
              <a:rPr lang="zh-CN" altLang="en-US" sz="1100"/>
              <a:t>个文件 已更改，并且有 </a:t>
            </a:r>
            <a:r>
              <a:rPr lang="en-US" altLang="zh-CN" sz="1100"/>
              <a:t>20,532 </a:t>
            </a:r>
            <a:r>
              <a:rPr lang="zh-CN" altLang="en-US" sz="1100"/>
              <a:t>个添加和 </a:t>
            </a:r>
            <a:r>
              <a:rPr lang="en-US" altLang="zh-CN" sz="1100"/>
              <a:t>356 </a:t>
            </a:r>
            <a:r>
              <a:rPr lang="zh-CN" altLang="en-US" sz="1100"/>
              <a:t>个删除。 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96375" y="2101410"/>
            <a:ext cx="408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2021</a:t>
            </a:r>
            <a:r>
              <a:rPr lang="zh-CN" altLang="en-US" sz="1600"/>
              <a:t>年</a:t>
            </a:r>
            <a:r>
              <a:rPr lang="en-US" altLang="zh-CN" sz="1600"/>
              <a:t>12</a:t>
            </a:r>
            <a:r>
              <a:rPr lang="zh-CN" altLang="en-US" sz="1600"/>
              <a:t>月</a:t>
            </a:r>
            <a:r>
              <a:rPr lang="en-US" altLang="zh-CN" sz="1600"/>
              <a:t>7</a:t>
            </a:r>
            <a:r>
              <a:rPr lang="zh-CN" altLang="en-US" sz="1600"/>
              <a:t>日</a:t>
            </a:r>
            <a:r>
              <a:rPr lang="en-US" altLang="zh-CN" sz="1600"/>
              <a:t>-2021</a:t>
            </a:r>
            <a:r>
              <a:rPr lang="zh-CN" altLang="en-US" sz="1600"/>
              <a:t>年</a:t>
            </a:r>
            <a:r>
              <a:rPr lang="en-US" altLang="zh-CN" sz="1600"/>
              <a:t>1</a:t>
            </a:r>
            <a:r>
              <a:rPr lang="zh-CN" altLang="en-US" sz="1600"/>
              <a:t>月</a:t>
            </a:r>
            <a:r>
              <a:rPr lang="en-US" altLang="zh-CN" sz="1600"/>
              <a:t>3</a:t>
            </a:r>
            <a:r>
              <a:rPr lang="zh-CN" altLang="en-US" sz="1600"/>
              <a:t>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2528" y="2453265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本次答辩项目已通过</a:t>
            </a:r>
            <a:r>
              <a:rPr lang="en-US" altLang="zh-CN" sz="2000"/>
              <a:t>nginx</a:t>
            </a:r>
            <a:r>
              <a:rPr lang="zh-CN" altLang="en-US" sz="2000"/>
              <a:t>服务部署到公网服务器 </a:t>
            </a:r>
            <a:r>
              <a:rPr lang="en-US" altLang="zh-CN" sz="2000"/>
              <a:t>47.105.72.168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19712" y="-4865"/>
            <a:ext cx="177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项目贡献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76245E-EE1D-4AFE-BBF8-CABC987A8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57" y="5544"/>
            <a:ext cx="3302643" cy="6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82083" y="11575"/>
            <a:ext cx="18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30339" y="1015302"/>
            <a:ext cx="5680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项目不足 ：</a:t>
            </a:r>
            <a:endParaRPr lang="en-US" altLang="zh-CN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）在通过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工具进行合并更新的时候 因操作失误 导致远程仓库分支被本地分支覆盖 导致代码丢失。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30339" y="3488873"/>
            <a:ext cx="570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）未能正确预估部分功能工期时间 导致部分功能流产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62158" y="5374629"/>
            <a:ext cx="41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还需要加强对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工具的学习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AAF59A-B647-46B7-B37A-977A3988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14" y="-11574"/>
            <a:ext cx="3340086" cy="6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2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4418" y="11575"/>
            <a:ext cx="18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65866" y="2437702"/>
            <a:ext cx="5680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项目总结 ：</a:t>
            </a:r>
            <a:endParaRPr lang="en-US" altLang="zh-CN" sz="28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）小组成员都很愿意支付学习成本来学习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 为本次答辩项目软件协同开发带来的很大的帮助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0828A9-106E-4FDD-9410-3203A8709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-11575"/>
            <a:ext cx="2932253" cy="5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3190" y="4838922"/>
            <a:ext cx="5173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  谢 大  家  观  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95755" y="3830398"/>
            <a:ext cx="32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本次答辩项目已开源到</a:t>
            </a:r>
            <a:r>
              <a:rPr lang="en-US" altLang="zh-CN" sz="1600">
                <a:solidFill>
                  <a:schemeClr val="bg1"/>
                </a:solidFill>
                <a:hlinkClick r:id="rId3"/>
              </a:rPr>
              <a:t>https://github.com/Corybyte/aliyun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75" y="4482791"/>
            <a:ext cx="2299072" cy="2299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8CCD77-038E-4620-840A-7BD54D7AE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54" y="-11575"/>
            <a:ext cx="3296245" cy="6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2E826A34-FABD-432C-A034-0417757D85D3}"/>
              </a:ext>
            </a:extLst>
          </p:cNvPr>
          <p:cNvSpPr txBox="1"/>
          <p:nvPr/>
        </p:nvSpPr>
        <p:spPr>
          <a:xfrm>
            <a:off x="15083" y="16720"/>
            <a:ext cx="21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人员参与名单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4708FF-141D-4B1B-9D26-A5F4A6A8ACA4}"/>
              </a:ext>
            </a:extLst>
          </p:cNvPr>
          <p:cNvSpPr/>
          <p:nvPr/>
        </p:nvSpPr>
        <p:spPr>
          <a:xfrm>
            <a:off x="1750979" y="1068016"/>
            <a:ext cx="865762" cy="379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C00000"/>
                </a:solidFill>
              </a:rPr>
              <a:t>组长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20617C-2356-4C3A-95E1-92A3CC437862}"/>
              </a:ext>
            </a:extLst>
          </p:cNvPr>
          <p:cNvSpPr/>
          <p:nvPr/>
        </p:nvSpPr>
        <p:spPr>
          <a:xfrm>
            <a:off x="1750979" y="1840892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6678D2-1EF0-4C00-8509-40AC43889BDB}"/>
              </a:ext>
            </a:extLst>
          </p:cNvPr>
          <p:cNvSpPr/>
          <p:nvPr/>
        </p:nvSpPr>
        <p:spPr>
          <a:xfrm>
            <a:off x="1750979" y="2595916"/>
            <a:ext cx="865762" cy="3972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C11CDC-4A2B-4A2D-BCEC-7124C3AF8384}"/>
              </a:ext>
            </a:extLst>
          </p:cNvPr>
          <p:cNvSpPr/>
          <p:nvPr/>
        </p:nvSpPr>
        <p:spPr>
          <a:xfrm>
            <a:off x="1750979" y="3386644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C690B4-8B60-49A9-8829-94480E6671B2}"/>
              </a:ext>
            </a:extLst>
          </p:cNvPr>
          <p:cNvSpPr/>
          <p:nvPr/>
        </p:nvSpPr>
        <p:spPr>
          <a:xfrm>
            <a:off x="1750979" y="4159520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EB96E5-C053-470E-8BF8-DC1D8BB43A6C}"/>
              </a:ext>
            </a:extLst>
          </p:cNvPr>
          <p:cNvSpPr/>
          <p:nvPr/>
        </p:nvSpPr>
        <p:spPr>
          <a:xfrm>
            <a:off x="1750979" y="4932396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16F0F1-B7FD-4491-AFA8-0B22F8494083}"/>
              </a:ext>
            </a:extLst>
          </p:cNvPr>
          <p:cNvSpPr/>
          <p:nvPr/>
        </p:nvSpPr>
        <p:spPr>
          <a:xfrm>
            <a:off x="1750979" y="5705272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37464F-BE1F-4405-ACEB-56F653065535}"/>
              </a:ext>
            </a:extLst>
          </p:cNvPr>
          <p:cNvSpPr/>
          <p:nvPr/>
        </p:nvSpPr>
        <p:spPr>
          <a:xfrm>
            <a:off x="3239307" y="1056262"/>
            <a:ext cx="1352145" cy="3793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荣致栋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F3178-983A-4B12-A584-518507A3B49C}"/>
              </a:ext>
            </a:extLst>
          </p:cNvPr>
          <p:cNvSpPr/>
          <p:nvPr/>
        </p:nvSpPr>
        <p:spPr>
          <a:xfrm>
            <a:off x="3239307" y="1826089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白雄武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E508DB-8080-450A-A8E6-C6C7D6E8B410}"/>
              </a:ext>
            </a:extLst>
          </p:cNvPr>
          <p:cNvSpPr/>
          <p:nvPr/>
        </p:nvSpPr>
        <p:spPr>
          <a:xfrm>
            <a:off x="3239307" y="2595916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胡昊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A60343-3580-486F-9224-6DFA8E8D62E8}"/>
              </a:ext>
            </a:extLst>
          </p:cNvPr>
          <p:cNvSpPr/>
          <p:nvPr/>
        </p:nvSpPr>
        <p:spPr>
          <a:xfrm>
            <a:off x="3239307" y="3365743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颜伟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7C6F36-3815-4A1A-B23C-E46942615E84}"/>
              </a:ext>
            </a:extLst>
          </p:cNvPr>
          <p:cNvSpPr/>
          <p:nvPr/>
        </p:nvSpPr>
        <p:spPr>
          <a:xfrm>
            <a:off x="3239307" y="4135570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邓成东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46ABAF-24DC-4CFD-917C-B99C19EBCC5A}"/>
              </a:ext>
            </a:extLst>
          </p:cNvPr>
          <p:cNvSpPr/>
          <p:nvPr/>
        </p:nvSpPr>
        <p:spPr>
          <a:xfrm>
            <a:off x="3239307" y="4905397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曾磊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482D034-F8E5-49E0-969E-B1F895A40F98}"/>
              </a:ext>
            </a:extLst>
          </p:cNvPr>
          <p:cNvSpPr/>
          <p:nvPr/>
        </p:nvSpPr>
        <p:spPr>
          <a:xfrm>
            <a:off x="3239307" y="5675222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陈俊豪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29C9B4-C631-4D7A-8FF3-303B67138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72" y="-11575"/>
            <a:ext cx="3807828" cy="7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0861" y="520861"/>
            <a:ext cx="194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46561" y="2141316"/>
            <a:ext cx="187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B4042"/>
                </a:solidFill>
                <a:latin typeface="Forte" panose="03060902040502070203" pitchFamily="66" charset="0"/>
              </a:rPr>
              <a:t>Project  preparation</a:t>
            </a:r>
            <a:endParaRPr lang="zh-CN" altLang="en-US" sz="1400" dirty="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2309" y="2449093"/>
            <a:ext cx="1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229601" y="3114892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D72D96-9BBC-41F0-975C-4CDFB08DE08E}"/>
              </a:ext>
            </a:extLst>
          </p:cNvPr>
          <p:cNvSpPr txBox="1"/>
          <p:nvPr/>
        </p:nvSpPr>
        <p:spPr>
          <a:xfrm>
            <a:off x="5162309" y="4525525"/>
            <a:ext cx="19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  <a:endParaRPr lang="zh-CN" altLang="en-US" dirty="0">
              <a:solidFill>
                <a:schemeClr val="accent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31299B-5E18-4B77-9E22-87A5C3427FA6}"/>
              </a:ext>
            </a:extLst>
          </p:cNvPr>
          <p:cNvSpPr txBox="1"/>
          <p:nvPr/>
        </p:nvSpPr>
        <p:spPr>
          <a:xfrm>
            <a:off x="5162307" y="4198488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difficulties</a:t>
            </a:r>
            <a:r>
              <a:rPr lang="en-US" altLang="zh-CN"/>
              <a:t>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2AE071-B1BE-48EB-A3D3-92714C144F15}"/>
              </a:ext>
            </a:extLst>
          </p:cNvPr>
          <p:cNvSpPr txBox="1"/>
          <p:nvPr/>
        </p:nvSpPr>
        <p:spPr>
          <a:xfrm>
            <a:off x="8229601" y="3422669"/>
            <a:ext cx="149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项目贡献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9C5821-64D4-44D1-9159-4561F0552643}"/>
              </a:ext>
            </a:extLst>
          </p:cNvPr>
          <p:cNvSpPr txBox="1"/>
          <p:nvPr/>
        </p:nvSpPr>
        <p:spPr>
          <a:xfrm>
            <a:off x="8229601" y="3117032"/>
            <a:ext cx="184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B4042"/>
                </a:solidFill>
                <a:latin typeface="Forte" panose="03060902040502070203" pitchFamily="66" charset="0"/>
              </a:rPr>
              <a:t>Project Contribution</a:t>
            </a:r>
            <a:endParaRPr lang="zh-CN" altLang="en-US" sz="1400" dirty="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2309" y="3521379"/>
            <a:ext cx="17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项目演示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62307" y="3213602"/>
            <a:ext cx="197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presentations</a:t>
            </a:r>
            <a:endParaRPr lang="zh-CN" altLang="en-US" sz="140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3982" y="4360127"/>
            <a:ext cx="7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400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96018" y="4652316"/>
            <a:ext cx="12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77000" y="42765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Summary</a:t>
            </a:r>
            <a:endParaRPr lang="zh-CN" altLang="en-US" sz="140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F36E83-5E57-49A0-9126-673F53A49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40" y="11575"/>
            <a:ext cx="3992085" cy="7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54990F-AB23-4C7E-AA87-92A63BF35D9E}"/>
              </a:ext>
            </a:extLst>
          </p:cNvPr>
          <p:cNvSpPr txBox="1"/>
          <p:nvPr/>
        </p:nvSpPr>
        <p:spPr>
          <a:xfrm>
            <a:off x="7035075" y="8443"/>
            <a:ext cx="146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319FA2-640D-4A72-8582-096AC900C667}"/>
              </a:ext>
            </a:extLst>
          </p:cNvPr>
          <p:cNvSpPr txBox="1"/>
          <p:nvPr/>
        </p:nvSpPr>
        <p:spPr>
          <a:xfrm>
            <a:off x="266218" y="896126"/>
            <a:ext cx="28077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什么是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000" dirty="0"/>
              <a:t> </a:t>
            </a:r>
            <a:r>
              <a:rPr lang="en-US" altLang="zh-CN" sz="2400" dirty="0" err="1">
                <a:latin typeface="Forte" panose="03060902040502070203" pitchFamily="66" charset="0"/>
              </a:rPr>
              <a:t>Github</a:t>
            </a:r>
            <a:endParaRPr lang="zh-CN" altLang="en-US" sz="2400" dirty="0">
              <a:latin typeface="Forte" panose="03060902040502070203" pitchFamily="66" charset="0"/>
            </a:endParaRPr>
          </a:p>
          <a:p>
            <a:endParaRPr lang="zh-CN" altLang="en-US" sz="1400" dirty="0">
              <a:solidFill>
                <a:srgbClr val="7030A0"/>
              </a:solidFill>
              <a:latin typeface="Forte" panose="03060902040502070203" pitchFamily="66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AA5A9C-2CDE-4016-BBE4-5D2251F1D311}"/>
              </a:ext>
            </a:extLst>
          </p:cNvPr>
          <p:cNvSpPr txBox="1"/>
          <p:nvPr/>
        </p:nvSpPr>
        <p:spPr>
          <a:xfrm>
            <a:off x="266219" y="1658759"/>
            <a:ext cx="5960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dirty="0"/>
              <a:t>GitHub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是一个面向</a:t>
            </a:r>
            <a:r>
              <a:rPr lang="zh-CN" altLang="en-US" sz="20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及私有</a:t>
            </a:r>
            <a:r>
              <a:rPr lang="zh-CN" altLang="en-US" sz="20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软件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项目的托管平台，因为只支持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作为唯一的版本库格式进行托管，故名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GitHub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600D5F-21A1-4466-B89F-5479E1496003}"/>
              </a:ext>
            </a:extLst>
          </p:cNvPr>
          <p:cNvSpPr txBox="1"/>
          <p:nvPr/>
        </p:nvSpPr>
        <p:spPr>
          <a:xfrm>
            <a:off x="418619" y="2803003"/>
            <a:ext cx="3715472" cy="77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C1EB54-D6C1-46EC-B353-3A1E4758CEAE}"/>
              </a:ext>
            </a:extLst>
          </p:cNvPr>
          <p:cNvSpPr txBox="1"/>
          <p:nvPr/>
        </p:nvSpPr>
        <p:spPr>
          <a:xfrm>
            <a:off x="352631" y="2821133"/>
            <a:ext cx="558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main 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开发分支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94342E-EC62-4B2A-A777-F47169DF9456}"/>
              </a:ext>
            </a:extLst>
          </p:cNvPr>
          <p:cNvSpPr txBox="1"/>
          <p:nvPr/>
        </p:nvSpPr>
        <p:spPr>
          <a:xfrm>
            <a:off x="266219" y="3389556"/>
            <a:ext cx="1034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小组人员每天都需要拉取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提交最新代码的分支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DDABB9-7FFD-4015-A4F3-A75246A1F4BB}"/>
              </a:ext>
            </a:extLst>
          </p:cNvPr>
          <p:cNvSpPr txBox="1"/>
          <p:nvPr/>
        </p:nvSpPr>
        <p:spPr>
          <a:xfrm>
            <a:off x="266219" y="3912776"/>
            <a:ext cx="543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test 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测试分支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22B654-8927-4039-84F8-60327DCD95E7}"/>
              </a:ext>
            </a:extLst>
          </p:cNvPr>
          <p:cNvSpPr txBox="1"/>
          <p:nvPr/>
        </p:nvSpPr>
        <p:spPr>
          <a:xfrm>
            <a:off x="264167" y="4504800"/>
            <a:ext cx="709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小组人员开发完并自测通过后，发布到测试环境的分支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1F253D-15AC-4AB0-AE93-5BC4DE33A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23" y="1344"/>
            <a:ext cx="3677877" cy="6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C56B70-3A31-4F6E-B075-A9D71553E719}"/>
              </a:ext>
            </a:extLst>
          </p:cNvPr>
          <p:cNvSpPr txBox="1"/>
          <p:nvPr/>
        </p:nvSpPr>
        <p:spPr>
          <a:xfrm>
            <a:off x="389106" y="340468"/>
            <a:ext cx="2684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大致流程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88076-5B13-4F0E-90B6-AB4A3B1EB5A9}"/>
              </a:ext>
            </a:extLst>
          </p:cNvPr>
          <p:cNvSpPr txBox="1"/>
          <p:nvPr/>
        </p:nvSpPr>
        <p:spPr>
          <a:xfrm>
            <a:off x="389106" y="1176089"/>
            <a:ext cx="36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小组人员每天都需要拉取、提交最新</a:t>
            </a:r>
            <a:r>
              <a:rPr lang="zh-CN" altLang="en-US" dirty="0"/>
              <a:t>的代码到 </a:t>
            </a:r>
            <a:r>
              <a:rPr lang="en-US" altLang="zh-CN" dirty="0"/>
              <a:t>test</a:t>
            </a:r>
            <a:r>
              <a:rPr lang="en-US" altLang="zh-CN"/>
              <a:t> </a:t>
            </a:r>
            <a:r>
              <a:rPr lang="zh-CN" altLang="en-US"/>
              <a:t>分支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F5A8BD-0EE1-443C-8B66-80B42E9DA50C}"/>
              </a:ext>
            </a:extLst>
          </p:cNvPr>
          <p:cNvSpPr txBox="1"/>
          <p:nvPr/>
        </p:nvSpPr>
        <p:spPr>
          <a:xfrm>
            <a:off x="389106" y="2348034"/>
            <a:ext cx="379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开发完毕后，开始 集成测试，测试无误后提交到 </a:t>
            </a:r>
            <a:r>
              <a:rPr lang="en-US" altLang="zh-CN" dirty="0"/>
              <a:t>test </a:t>
            </a:r>
            <a:r>
              <a:rPr lang="zh-CN" altLang="en-US" dirty="0"/>
              <a:t>分支，并发布到测试环境，交由组长测试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7AE7C-B45D-46DC-A1DD-36F244C8C7BE}"/>
              </a:ext>
            </a:extLst>
          </p:cNvPr>
          <p:cNvSpPr txBox="1"/>
          <p:nvPr/>
        </p:nvSpPr>
        <p:spPr>
          <a:xfrm>
            <a:off x="389106" y="3972076"/>
            <a:ext cx="3463047" cy="201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如果线上分支出现 bug，这时开发者应该基于预发布（没有预发布环境就用 master 分支），新建一个 bug 分支用来临时解决 bug，处理完成后申请合并到预发布分支（好处是不会影响正在开发中的功能）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52DA9D-E027-4E34-94B0-E7C183AAC180}"/>
              </a:ext>
            </a:extLst>
          </p:cNvPr>
          <p:cNvSpPr txBox="1"/>
          <p:nvPr/>
        </p:nvSpPr>
        <p:spPr>
          <a:xfrm>
            <a:off x="4970834" y="865602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工作流程图</a:t>
            </a:r>
            <a:r>
              <a:rPr lang="zh-CN" altLang="en-US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dirty="0">
              <a:solidFill>
                <a:srgbClr val="4149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37981" y="5460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  <a:endParaRPr lang="zh-CN" altLang="en-US" sz="2400" dirty="0">
              <a:solidFill>
                <a:srgbClr val="3B404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6283" y="3972076"/>
            <a:ext cx="501805" cy="23193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4EB8AA-864B-49C9-A5B9-F10BA38A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06" y="13176"/>
            <a:ext cx="3592813" cy="6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54712" y="1422382"/>
            <a:ext cx="3854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我们通过</a:t>
            </a:r>
            <a:r>
              <a:rPr lang="en-US" altLang="zh-CN" sz="2800"/>
              <a:t>nextcloud</a:t>
            </a:r>
            <a:r>
              <a:rPr lang="zh-CN" altLang="en-US" sz="2800"/>
              <a:t>开源网盘 来进行文件共享及</a:t>
            </a:r>
            <a:r>
              <a:rPr lang="en-US" altLang="zh-CN" sz="2800"/>
              <a:t>FTP</a:t>
            </a:r>
            <a:r>
              <a:rPr lang="zh-CN" altLang="en-US" sz="2800"/>
              <a:t>文件服务器的功能替代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916" y="-3"/>
            <a:ext cx="188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62" y="3238264"/>
            <a:ext cx="4512524" cy="32001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5B100C-3D58-427B-ABFB-4D082BB39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87" y="0"/>
            <a:ext cx="3491216" cy="6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2D93F9-05B7-4D2B-B9F3-0B410EF6A4EC}"/>
              </a:ext>
            </a:extLst>
          </p:cNvPr>
          <p:cNvSpPr txBox="1"/>
          <p:nvPr/>
        </p:nvSpPr>
        <p:spPr>
          <a:xfrm>
            <a:off x="4153711" y="3813243"/>
            <a:ext cx="511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   目   演   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BC82C-F1BF-4BA4-98E3-D8F54ABD3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73" y="-11575"/>
            <a:ext cx="3132251" cy="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39" y="4954891"/>
            <a:ext cx="7184349" cy="15146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1966" y="457941"/>
            <a:ext cx="751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本次答辩项目引用开源项目 </a:t>
            </a:r>
            <a:r>
              <a:rPr lang="en-US" altLang="zh-CN" sz="2400">
                <a:solidFill>
                  <a:schemeClr val="bg1"/>
                </a:solidFill>
              </a:rPr>
              <a:t>WEB SSH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966" y="1110586"/>
            <a:ext cx="713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Web</a:t>
            </a:r>
            <a:r>
              <a:rPr lang="zh-CN" altLang="en-US" sz="2400">
                <a:solidFill>
                  <a:schemeClr val="bg1"/>
                </a:solidFill>
              </a:rPr>
              <a:t>实现终端模拟器的原理很简单：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80482" y="-3725"/>
            <a:ext cx="15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开源项目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13237" y="2028227"/>
            <a:ext cx="726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后台跑一个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的守护进程，用于处理终端逻辑，可以用任何语言来跑这个守护进程，比如</a:t>
            </a:r>
            <a:r>
              <a:rPr lang="en-US" altLang="zh-CN">
                <a:solidFill>
                  <a:schemeClr val="bg1"/>
                </a:solidFill>
              </a:rPr>
              <a:t>python, golang, node, rust;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4509" y="3046309"/>
            <a:ext cx="713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WebSocket</a:t>
            </a:r>
            <a:r>
              <a:rPr lang="zh-CN" altLang="en-US">
                <a:solidFill>
                  <a:schemeClr val="bg1"/>
                </a:solidFill>
              </a:rPr>
              <a:t>把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的所有输出传递给浏览器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浏览器可以用</a:t>
            </a:r>
            <a:r>
              <a:rPr lang="en-US" altLang="zh-CN">
                <a:solidFill>
                  <a:schemeClr val="bg1"/>
                </a:solidFill>
              </a:rPr>
              <a:t>xterm.js</a:t>
            </a:r>
            <a:r>
              <a:rPr lang="zh-CN" altLang="en-US">
                <a:solidFill>
                  <a:schemeClr val="bg1"/>
                </a:solidFill>
              </a:rPr>
              <a:t>来渲染终端的字符序列</a:t>
            </a:r>
            <a:r>
              <a:rPr lang="en-US" altLang="zh-CN">
                <a:solidFill>
                  <a:schemeClr val="bg1"/>
                </a:solidFill>
              </a:rPr>
              <a:t>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237" y="4000600"/>
            <a:ext cx="699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xterm.js</a:t>
            </a:r>
            <a:r>
              <a:rPr lang="zh-CN" altLang="en-US">
                <a:solidFill>
                  <a:schemeClr val="bg1"/>
                </a:solidFill>
              </a:rPr>
              <a:t>接受用户事件通过</a:t>
            </a:r>
            <a:r>
              <a:rPr lang="en-US" altLang="zh-CN">
                <a:solidFill>
                  <a:schemeClr val="bg1"/>
                </a:solidFill>
              </a:rPr>
              <a:t>WebSocket</a:t>
            </a:r>
            <a:r>
              <a:rPr lang="zh-CN" altLang="en-US">
                <a:solidFill>
                  <a:schemeClr val="bg1"/>
                </a:solidFill>
              </a:rPr>
              <a:t>传递给后台的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程序，完成整个终端模拟器的逻辑流程。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F81989-6F52-4775-A797-5096307C6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39" y="-11575"/>
            <a:ext cx="3356897" cy="6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1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4" y="1564463"/>
            <a:ext cx="9058275" cy="4591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57010" y="17003"/>
            <a:ext cx="165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14934" y="783295"/>
            <a:ext cx="195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Webssh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A8B3D7-256E-45FE-97B6-181EC8A75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08" y="0"/>
            <a:ext cx="3372091" cy="6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1636</TotalTime>
  <Words>651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方正粗黑宋简体</vt:lpstr>
      <vt:lpstr>华文行楷</vt:lpstr>
      <vt:lpstr>楷体</vt:lpstr>
      <vt:lpstr>隶书</vt:lpstr>
      <vt:lpstr>微软雅黑</vt:lpstr>
      <vt:lpstr>Arial</vt:lpstr>
      <vt:lpstr>Forte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80</cp:revision>
  <dcterms:created xsi:type="dcterms:W3CDTF">2021-12-13T06:02:11Z</dcterms:created>
  <dcterms:modified xsi:type="dcterms:W3CDTF">2021-12-31T01:00:02Z</dcterms:modified>
</cp:coreProperties>
</file>