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3" r:id="rId4"/>
    <p:sldId id="258" r:id="rId5"/>
    <p:sldId id="264" r:id="rId6"/>
    <p:sldId id="272" r:id="rId7"/>
    <p:sldId id="265" r:id="rId8"/>
    <p:sldId id="269" r:id="rId9"/>
    <p:sldId id="273" r:id="rId10"/>
    <p:sldId id="270" r:id="rId11"/>
    <p:sldId id="271" r:id="rId12"/>
    <p:sldId id="274" r:id="rId13"/>
    <p:sldId id="275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7A5877-87DD-4F46-96B5-6B8E0E928934}">
          <p14:sldIdLst>
            <p14:sldId id="256"/>
            <p14:sldId id="263"/>
            <p14:sldId id="264"/>
            <p14:sldId id="272"/>
            <p14:sldId id="265"/>
            <p14:sldId id="269"/>
            <p14:sldId id="273"/>
            <p14:sldId id="270"/>
            <p14:sldId id="271"/>
            <p14:sldId id="274"/>
            <p14:sldId id="275"/>
            <p14:sldId id="26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77"/>
    <a:srgbClr val="3B4042"/>
    <a:srgbClr val="DCDCDC"/>
    <a:srgbClr val="DFDFDF"/>
    <a:srgbClr val="DEDEDE"/>
    <a:srgbClr val="FFFF66"/>
    <a:srgbClr val="706F6F"/>
    <a:srgbClr val="FFFFFF"/>
    <a:srgbClr val="414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项目贡献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荣致栋</c:v>
                </c:pt>
                <c:pt idx="1">
                  <c:v>白雄武</c:v>
                </c:pt>
                <c:pt idx="2">
                  <c:v> 颜伟</c:v>
                </c:pt>
                <c:pt idx="3">
                  <c:v>胡昊</c:v>
                </c:pt>
                <c:pt idx="4">
                  <c:v>邓成东</c:v>
                </c:pt>
                <c:pt idx="5">
                  <c:v>曾磊</c:v>
                </c:pt>
                <c:pt idx="6">
                  <c:v>陈俊豪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2.5</c:v>
                </c:pt>
                <c:pt idx="5">
                  <c:v>2</c:v>
                </c:pt>
                <c:pt idx="6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5048991"/>
        <c:axId val="975046495"/>
      </c:barChart>
      <c:catAx>
        <c:axId val="975048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5046495"/>
        <c:crosses val="autoZero"/>
        <c:auto val="1"/>
        <c:lblAlgn val="ctr"/>
        <c:lblOffset val="100"/>
        <c:noMultiLvlLbl val="0"/>
      </c:catAx>
      <c:valAx>
        <c:axId val="97504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504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E04-7939-483B-82AA-F610C98D7A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1CDFD-203B-49A3-B701-96EDC79854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395A-242F-4CE2-8F30-F174074FE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FDB19-835A-4C28-818C-047E66686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395A-242F-4CE2-8F30-F174074FE6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FDB19-835A-4C28-818C-047E666869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image" Target="../media/image17.png"/><Relationship Id="rId2" Type="http://schemas.openxmlformats.org/officeDocument/2006/relationships/hyperlink" Target="https://github.com/Corybyte/aliyun" TargetMode="Externa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02888" y="1605775"/>
            <a:ext cx="180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endParaRPr lang="zh-CN" altLang="en-US" sz="36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6383" y="3803515"/>
            <a:ext cx="1391055" cy="7078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4399" y="3938905"/>
            <a:ext cx="259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6F6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项目导师</a:t>
            </a:r>
            <a:r>
              <a:rPr lang="zh-CN" altLang="en-US" sz="2000">
                <a:solidFill>
                  <a:srgbClr val="706F6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：柳亚老师</a:t>
            </a:r>
            <a:endParaRPr lang="zh-CN" altLang="en-US" sz="2000" dirty="0">
              <a:solidFill>
                <a:srgbClr val="706F6F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1649" y="4616954"/>
            <a:ext cx="1206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6F6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汇报人：</a:t>
            </a:r>
            <a:endParaRPr lang="zh-CN" altLang="en-US" sz="2000" dirty="0">
              <a:solidFill>
                <a:srgbClr val="706F6F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399" y="2403008"/>
            <a:ext cx="3449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2"/>
                </a:solidFill>
              </a:rPr>
              <a:t>项目答辩</a:t>
            </a:r>
            <a:endParaRPr lang="en-US" altLang="zh-CN" sz="36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Project defense</a:t>
            </a:r>
            <a:endParaRPr lang="zh-CN" altLang="en-US" sz="2400">
              <a:solidFill>
                <a:schemeClr val="tx2"/>
              </a:solidFill>
            </a:endParaRPr>
          </a:p>
          <a:p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156364" y="3803515"/>
            <a:ext cx="775854" cy="53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56364" y="3938905"/>
            <a:ext cx="246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706F6F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日期</a:t>
            </a:r>
            <a:r>
              <a:rPr lang="zh-CN" altLang="en-US"/>
              <a:t>：</a:t>
            </a:r>
            <a:r>
              <a:rPr lang="en-US" altLang="zh-CN"/>
              <a:t>2022-1-3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59806" y="2424870"/>
            <a:ext cx="3367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tx2"/>
                </a:solidFill>
              </a:rPr>
              <a:t>仿阿里云官网</a:t>
            </a:r>
            <a:endParaRPr lang="zh-CN" altLang="en-US" sz="4000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4664" y="4648679"/>
            <a:ext cx="144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荣致栋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125428" y="0"/>
            <a:ext cx="3923818" cy="1724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28" y="0"/>
            <a:ext cx="4066571" cy="766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08" y="947348"/>
            <a:ext cx="8020659" cy="5732336"/>
          </a:xfrm>
          <a:prstGeom prst="rect">
            <a:avLst/>
          </a:prstGeom>
        </p:spPr>
      </p:pic>
      <p:graphicFrame>
        <p:nvGraphicFramePr>
          <p:cNvPr id="4" name="图表 3"/>
          <p:cNvGraphicFramePr/>
          <p:nvPr/>
        </p:nvGraphicFramePr>
        <p:xfrm>
          <a:off x="7270955" y="4542327"/>
          <a:ext cx="3802565" cy="1962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96375" y="4813520"/>
            <a:ext cx="27571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不包括合并，</a:t>
            </a:r>
            <a:r>
              <a:rPr lang="en-US" altLang="zh-CN" sz="1100"/>
              <a:t>7</a:t>
            </a:r>
            <a:r>
              <a:rPr lang="zh-CN" altLang="en-US" sz="1100"/>
              <a:t>位作者已经推送了</a:t>
            </a:r>
            <a:r>
              <a:rPr lang="en-US" altLang="zh-CN" sz="1100"/>
              <a:t>74</a:t>
            </a:r>
            <a:r>
              <a:rPr lang="zh-CN" altLang="en-US" sz="1100"/>
              <a:t>，不包括合并，</a:t>
            </a:r>
            <a:r>
              <a:rPr lang="en-US" altLang="zh-CN" sz="1100"/>
              <a:t>7</a:t>
            </a:r>
            <a:r>
              <a:rPr lang="zh-CN" altLang="en-US" sz="1100"/>
              <a:t>位作者 已经推送了 </a:t>
            </a:r>
            <a:r>
              <a:rPr lang="en-US" altLang="zh-CN" sz="1100"/>
              <a:t>52 </a:t>
            </a:r>
            <a:r>
              <a:rPr lang="zh-CN" altLang="en-US" sz="1100"/>
              <a:t>次提交到主 分支和 </a:t>
            </a:r>
            <a:r>
              <a:rPr lang="en-US" altLang="zh-CN" sz="1100"/>
              <a:t>52 </a:t>
            </a:r>
            <a:r>
              <a:rPr lang="zh-CN" altLang="en-US" sz="1100"/>
              <a:t>次提交到所有分支。在 </a:t>
            </a:r>
            <a:r>
              <a:rPr lang="en-US" altLang="zh-CN" sz="1100"/>
              <a:t>main </a:t>
            </a:r>
            <a:r>
              <a:rPr lang="zh-CN" altLang="en-US" sz="1100"/>
              <a:t>上，有</a:t>
            </a:r>
            <a:r>
              <a:rPr lang="en-US" altLang="zh-CN" sz="1100"/>
              <a:t>500 </a:t>
            </a:r>
            <a:r>
              <a:rPr lang="zh-CN" altLang="en-US" sz="1100"/>
              <a:t>个文件 已更改，并且有 </a:t>
            </a:r>
            <a:r>
              <a:rPr lang="en-US" altLang="zh-CN" sz="1100"/>
              <a:t>20,532 </a:t>
            </a:r>
            <a:r>
              <a:rPr lang="zh-CN" altLang="en-US" sz="1100"/>
              <a:t>个添加和 </a:t>
            </a:r>
            <a:r>
              <a:rPr lang="en-US" altLang="zh-CN" sz="1100"/>
              <a:t>356 </a:t>
            </a:r>
            <a:r>
              <a:rPr lang="zh-CN" altLang="en-US" sz="1100"/>
              <a:t>个删除。  </a:t>
            </a:r>
            <a:endParaRPr lang="zh-CN" altLang="en-US" sz="1100"/>
          </a:p>
        </p:txBody>
      </p:sp>
      <p:sp>
        <p:nvSpPr>
          <p:cNvPr id="7" name="文本框 6"/>
          <p:cNvSpPr txBox="1"/>
          <p:nvPr/>
        </p:nvSpPr>
        <p:spPr>
          <a:xfrm>
            <a:off x="4296375" y="2101410"/>
            <a:ext cx="408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2021</a:t>
            </a:r>
            <a:r>
              <a:rPr lang="zh-CN" altLang="en-US" sz="1600"/>
              <a:t>年</a:t>
            </a:r>
            <a:r>
              <a:rPr lang="en-US" altLang="zh-CN" sz="1600"/>
              <a:t>12</a:t>
            </a:r>
            <a:r>
              <a:rPr lang="zh-CN" altLang="en-US" sz="1600"/>
              <a:t>月</a:t>
            </a:r>
            <a:r>
              <a:rPr lang="en-US" altLang="zh-CN" sz="1600"/>
              <a:t>7</a:t>
            </a:r>
            <a:r>
              <a:rPr lang="zh-CN" altLang="en-US" sz="1600"/>
              <a:t>日</a:t>
            </a:r>
            <a:r>
              <a:rPr lang="en-US" altLang="zh-CN" sz="1600"/>
              <a:t>-2021</a:t>
            </a:r>
            <a:r>
              <a:rPr lang="zh-CN" altLang="en-US" sz="1600"/>
              <a:t>年</a:t>
            </a:r>
            <a:r>
              <a:rPr lang="en-US" altLang="zh-CN" sz="1600"/>
              <a:t>1</a:t>
            </a:r>
            <a:r>
              <a:rPr lang="zh-CN" altLang="en-US" sz="1600"/>
              <a:t>月</a:t>
            </a:r>
            <a:r>
              <a:rPr lang="en-US" altLang="zh-CN" sz="1600"/>
              <a:t>3</a:t>
            </a:r>
            <a:r>
              <a:rPr lang="zh-CN" altLang="en-US" sz="1600"/>
              <a:t>号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702528" y="2453265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本次答辩项目已通过</a:t>
            </a:r>
            <a:r>
              <a:rPr lang="en-US" altLang="zh-CN" sz="2000"/>
              <a:t>nginx</a:t>
            </a:r>
            <a:r>
              <a:rPr lang="zh-CN" altLang="en-US" sz="2000"/>
              <a:t>服务部署到公网服务器 </a:t>
            </a:r>
            <a:r>
              <a:rPr lang="en-US" altLang="zh-CN" sz="2000"/>
              <a:t>47.105.72.168</a:t>
            </a:r>
            <a:endParaRPr lang="en-US" altLang="zh-CN" sz="2000"/>
          </a:p>
        </p:txBody>
      </p:sp>
      <p:sp>
        <p:nvSpPr>
          <p:cNvPr id="9" name="文本框 8"/>
          <p:cNvSpPr txBox="1"/>
          <p:nvPr/>
        </p:nvSpPr>
        <p:spPr>
          <a:xfrm>
            <a:off x="7119712" y="-4865"/>
            <a:ext cx="177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项目贡献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57" y="5544"/>
            <a:ext cx="3302643" cy="6224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82083" y="11575"/>
            <a:ext cx="185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项目总结</a:t>
            </a:r>
            <a:endParaRPr lang="zh-CN" altLang="en-US" sz="280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0339" y="1015302"/>
            <a:ext cx="5680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项目不足 ：</a:t>
            </a:r>
            <a:endParaRPr lang="en-US" altLang="zh-CN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（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）在通过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工具进行合并更新的时候 因操作失误 导致远程仓库分支被本地分支覆盖 导致代码丢失。</a:t>
            </a:r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0339" y="3488873"/>
            <a:ext cx="570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）未能正确预估部分功能工期时间 导致部分功能流产</a:t>
            </a:r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62158" y="5374629"/>
            <a:ext cx="41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还需要加强对</a:t>
            </a:r>
            <a:r>
              <a:rPr lang="en-US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工具的学习</a:t>
            </a:r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14" y="-11574"/>
            <a:ext cx="3340086" cy="6294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04418" y="11575"/>
            <a:ext cx="185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项目总结</a:t>
            </a:r>
            <a:endParaRPr lang="zh-CN" altLang="en-US" sz="280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5866" y="2437702"/>
            <a:ext cx="5680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项目总结 ：</a:t>
            </a:r>
            <a:endParaRPr lang="en-US" altLang="zh-CN" sz="28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）小组成员都很愿意支付学习成本来学习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工具 为本次答辩项目软件协同开发带来的很大的帮助</a:t>
            </a:r>
            <a:endParaRPr lang="zh-CN" altLang="en-US" sz="28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47" y="-11575"/>
            <a:ext cx="2932253" cy="5526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3190" y="4838922"/>
            <a:ext cx="5173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  谢 大  家  观  看</a:t>
            </a:r>
            <a:endParaRPr lang="zh-CN" altLang="en-US" sz="440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95755" y="3830398"/>
            <a:ext cx="32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本次答辩项目已开源到</a:t>
            </a:r>
            <a:r>
              <a:rPr lang="en-US" altLang="zh-CN" sz="1600">
                <a:solidFill>
                  <a:schemeClr val="bg1"/>
                </a:solidFill>
                <a:hlinkClick r:id="rId2"/>
              </a:rPr>
              <a:t>https://github.com/Corybyte/aliyun</a:t>
            </a:r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75" y="4482791"/>
            <a:ext cx="2299072" cy="22990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54" y="-11575"/>
            <a:ext cx="3296245" cy="621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5083" y="16720"/>
            <a:ext cx="211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人员参与名单</a:t>
            </a:r>
            <a:endParaRPr lang="zh-CN" altLang="en-US" sz="24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0979" y="1068016"/>
            <a:ext cx="865762" cy="379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C00000"/>
                </a:solidFill>
              </a:rPr>
              <a:t>组长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50979" y="1840892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组员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750979" y="2595916"/>
            <a:ext cx="865762" cy="3972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组员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750979" y="3386644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组员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50979" y="4159520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组员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750979" y="4932396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组员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750979" y="5705272"/>
            <a:ext cx="865762" cy="3793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组员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239307" y="1056262"/>
            <a:ext cx="1352145" cy="3793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荣致栋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239307" y="1826089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白雄武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239307" y="2595916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胡昊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239307" y="3365743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颜伟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39307" y="4135570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邓成东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239307" y="4905397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曾磊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39307" y="5675222"/>
            <a:ext cx="1352145" cy="379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陈俊豪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72" y="-11575"/>
            <a:ext cx="3807828" cy="717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20861" y="520861"/>
            <a:ext cx="1944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4149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  <a:endParaRPr lang="zh-CN" altLang="en-US" sz="3200">
              <a:solidFill>
                <a:srgbClr val="4149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46561" y="2141316"/>
            <a:ext cx="187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B4042"/>
                </a:solidFill>
                <a:latin typeface="Forte" panose="03060902040502070203" pitchFamily="66" charset="0"/>
              </a:rPr>
              <a:t>Project  preparation</a:t>
            </a:r>
            <a:endParaRPr lang="zh-CN" altLang="en-US" sz="1400" dirty="0">
              <a:solidFill>
                <a:srgbClr val="3B4042"/>
              </a:solidFill>
              <a:latin typeface="Forte" panose="03060902040502070203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62309" y="2449093"/>
            <a:ext cx="155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项目准备</a:t>
            </a:r>
            <a:endParaRPr lang="zh-CN" altLang="en-US" dirty="0">
              <a:solidFill>
                <a:schemeClr val="accent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29601" y="3114892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162309" y="4525525"/>
            <a:ext cx="197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项目难点</a:t>
            </a:r>
            <a:endParaRPr lang="zh-CN" altLang="en-US" dirty="0">
              <a:solidFill>
                <a:schemeClr val="accent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307" y="4198488"/>
            <a:ext cx="215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B4042"/>
                </a:solidFill>
                <a:latin typeface="Forte" panose="03060902040502070203" pitchFamily="66" charset="0"/>
              </a:rPr>
              <a:t>Project difficulties</a:t>
            </a:r>
            <a:r>
              <a:rPr lang="en-US" altLang="zh-CN"/>
              <a:t> 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229601" y="3422669"/>
            <a:ext cx="149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项目贡献</a:t>
            </a:r>
            <a:endParaRPr lang="zh-CN" altLang="en-US" dirty="0">
              <a:solidFill>
                <a:schemeClr val="accent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29601" y="3117032"/>
            <a:ext cx="184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3B4042"/>
                </a:solidFill>
                <a:latin typeface="Forte" panose="03060902040502070203" pitchFamily="66" charset="0"/>
              </a:rPr>
              <a:t>Project Contribution</a:t>
            </a:r>
            <a:endParaRPr lang="zh-CN" altLang="en-US" sz="1400" dirty="0">
              <a:solidFill>
                <a:srgbClr val="3B4042"/>
              </a:solidFill>
              <a:latin typeface="Forte" panose="03060902040502070203" pitchFamily="66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2309" y="3521379"/>
            <a:ext cx="17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项目演示</a:t>
            </a:r>
            <a:endParaRPr lang="zh-CN" altLang="en-US">
              <a:solidFill>
                <a:schemeClr val="accent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62307" y="3213602"/>
            <a:ext cx="1974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3B4042"/>
                </a:solidFill>
                <a:latin typeface="Forte" panose="03060902040502070203" pitchFamily="66" charset="0"/>
              </a:rPr>
              <a:t>Project presentations</a:t>
            </a:r>
            <a:endParaRPr lang="zh-CN" altLang="en-US" sz="1400">
              <a:solidFill>
                <a:srgbClr val="3B4042"/>
              </a:solidFill>
              <a:latin typeface="Forte" panose="03060902040502070203" pitchFamily="66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93982" y="4360127"/>
            <a:ext cx="7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400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96018" y="4652316"/>
            <a:ext cx="12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项目总结</a:t>
            </a:r>
            <a:endParaRPr lang="zh-CN" altLang="en-US">
              <a:solidFill>
                <a:schemeClr val="accent5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7000" y="42765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3B4042"/>
                </a:solidFill>
                <a:latin typeface="Forte" panose="03060902040502070203" pitchFamily="66" charset="0"/>
              </a:rPr>
              <a:t>Project Summary</a:t>
            </a:r>
            <a:endParaRPr lang="zh-CN" altLang="en-US" sz="1400">
              <a:solidFill>
                <a:srgbClr val="3B4042"/>
              </a:solidFill>
              <a:latin typeface="Forte" panose="03060902040502070203" pitchFamily="66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340" y="11575"/>
            <a:ext cx="3992085" cy="752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9106" y="340468"/>
            <a:ext cx="2684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149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大致流程</a:t>
            </a:r>
            <a:endParaRPr lang="zh-CN" altLang="en-US" sz="2000" dirty="0">
              <a:solidFill>
                <a:srgbClr val="4149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89106" y="1176089"/>
            <a:ext cx="364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小组人员每天都需要拉取、提交最新</a:t>
            </a:r>
            <a:r>
              <a:rPr lang="zh-CN" altLang="en-US" dirty="0"/>
              <a:t>的代码到 </a:t>
            </a:r>
            <a:r>
              <a:rPr lang="en-US" altLang="zh-CN" dirty="0"/>
              <a:t>test</a:t>
            </a:r>
            <a:r>
              <a:rPr lang="en-US" altLang="zh-CN"/>
              <a:t> </a:t>
            </a:r>
            <a:r>
              <a:rPr lang="zh-CN" altLang="en-US"/>
              <a:t>分支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9106" y="2348034"/>
            <a:ext cx="379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开发完毕后，开始 集成测试，测试无误后提交到 </a:t>
            </a:r>
            <a:r>
              <a:rPr lang="en-US" altLang="zh-CN" dirty="0"/>
              <a:t>test </a:t>
            </a:r>
            <a:r>
              <a:rPr lang="zh-CN" altLang="en-US" dirty="0"/>
              <a:t>分支，并发布到测试环境，交由组长测试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9106" y="3972076"/>
            <a:ext cx="3463047" cy="201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如果线上分支出现 bug，这时开发者应该基于预发布（没有预发布环境就用 master 分支），新建一个 bug 分支用来临时解决 bug，处理完成后申请合并到预发布分支（好处是不会影响正在开发中的功能）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70834" y="865602"/>
            <a:ext cx="280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rgbClr val="4149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工作流程图</a:t>
            </a:r>
            <a:r>
              <a:rPr lang="zh-CN" altLang="en-US">
                <a:solidFill>
                  <a:srgbClr val="4149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dirty="0">
              <a:solidFill>
                <a:srgbClr val="41495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37981" y="5460"/>
            <a:ext cx="143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3B404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项目准备</a:t>
            </a:r>
            <a:endParaRPr lang="zh-CN" altLang="en-US" sz="2400" dirty="0">
              <a:solidFill>
                <a:srgbClr val="3B404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16283" y="3972076"/>
            <a:ext cx="501805" cy="231934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06" y="13176"/>
            <a:ext cx="3592813" cy="6771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54712" y="1422382"/>
            <a:ext cx="3854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我们通过</a:t>
            </a:r>
            <a:r>
              <a:rPr lang="en-US" altLang="zh-CN" sz="2800"/>
              <a:t>nextcloud</a:t>
            </a:r>
            <a:r>
              <a:rPr lang="zh-CN" altLang="en-US" sz="2800"/>
              <a:t>开源网盘 来进行文件共享及</a:t>
            </a:r>
            <a:r>
              <a:rPr lang="en-US" altLang="zh-CN" sz="2800"/>
              <a:t>FTP</a:t>
            </a:r>
            <a:r>
              <a:rPr lang="zh-CN" altLang="en-US" sz="2800"/>
              <a:t>文件服务器的功能替代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6805916" y="-3"/>
            <a:ext cx="1886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3B404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项目准备</a:t>
            </a:r>
            <a:endParaRPr lang="zh-CN" altLang="en-US" sz="2800">
              <a:solidFill>
                <a:srgbClr val="3B404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62" y="3238264"/>
            <a:ext cx="4512524" cy="32001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87" y="0"/>
            <a:ext cx="3491216" cy="657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53711" y="3813243"/>
            <a:ext cx="511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   目   演   示</a:t>
            </a:r>
            <a:endParaRPr lang="zh-CN" altLang="en-US" sz="4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173" y="-11575"/>
            <a:ext cx="3132251" cy="590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039" y="4954891"/>
            <a:ext cx="7184349" cy="15146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1966" y="457941"/>
            <a:ext cx="751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本次答辩项目引用开源项目 </a:t>
            </a:r>
            <a:r>
              <a:rPr lang="en-US" altLang="zh-CN" sz="2400">
                <a:solidFill>
                  <a:schemeClr val="bg1"/>
                </a:solidFill>
              </a:rPr>
              <a:t>WEB SSH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966" y="1110586"/>
            <a:ext cx="713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Web</a:t>
            </a:r>
            <a:r>
              <a:rPr lang="zh-CN" altLang="en-US" sz="2400">
                <a:solidFill>
                  <a:schemeClr val="bg1"/>
                </a:solidFill>
              </a:rPr>
              <a:t>实现终端模拟器的原理很简单：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80482" y="-3725"/>
            <a:ext cx="155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开源项目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313237" y="2028227"/>
            <a:ext cx="726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后台跑一个</a:t>
            </a:r>
            <a:r>
              <a:rPr lang="en-US" altLang="zh-CN">
                <a:solidFill>
                  <a:schemeClr val="bg1"/>
                </a:solidFill>
              </a:rPr>
              <a:t>tty</a:t>
            </a:r>
            <a:r>
              <a:rPr lang="zh-CN" altLang="en-US">
                <a:solidFill>
                  <a:schemeClr val="bg1"/>
                </a:solidFill>
              </a:rPr>
              <a:t>的守护进程，用于处理终端逻辑，可以用任何语言来跑这个守护进程，比如</a:t>
            </a:r>
            <a:r>
              <a:rPr lang="en-US" altLang="zh-CN">
                <a:solidFill>
                  <a:schemeClr val="bg1"/>
                </a:solidFill>
              </a:rPr>
              <a:t>python, golang, node, rust;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4509" y="3046309"/>
            <a:ext cx="713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通过</a:t>
            </a:r>
            <a:r>
              <a:rPr lang="en-US" altLang="zh-CN">
                <a:solidFill>
                  <a:schemeClr val="bg1"/>
                </a:solidFill>
              </a:rPr>
              <a:t>WebSocket</a:t>
            </a:r>
            <a:r>
              <a:rPr lang="zh-CN" altLang="en-US">
                <a:solidFill>
                  <a:schemeClr val="bg1"/>
                </a:solidFill>
              </a:rPr>
              <a:t>把</a:t>
            </a:r>
            <a:r>
              <a:rPr lang="en-US" altLang="zh-CN">
                <a:solidFill>
                  <a:schemeClr val="bg1"/>
                </a:solidFill>
              </a:rPr>
              <a:t>tty</a:t>
            </a:r>
            <a:r>
              <a:rPr lang="zh-CN" altLang="en-US">
                <a:solidFill>
                  <a:schemeClr val="bg1"/>
                </a:solidFill>
              </a:rPr>
              <a:t>的所有输出传递给浏览器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浏览器可以用</a:t>
            </a:r>
            <a:r>
              <a:rPr lang="en-US" altLang="zh-CN">
                <a:solidFill>
                  <a:schemeClr val="bg1"/>
                </a:solidFill>
              </a:rPr>
              <a:t>xterm.js</a:t>
            </a:r>
            <a:r>
              <a:rPr lang="zh-CN" altLang="en-US">
                <a:solidFill>
                  <a:schemeClr val="bg1"/>
                </a:solidFill>
              </a:rPr>
              <a:t>来渲染终端的字符序列</a:t>
            </a:r>
            <a:r>
              <a:rPr lang="en-US" altLang="zh-CN">
                <a:solidFill>
                  <a:schemeClr val="bg1"/>
                </a:solidFill>
              </a:rPr>
              <a:t>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3237" y="4000600"/>
            <a:ext cx="699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xterm.js</a:t>
            </a:r>
            <a:r>
              <a:rPr lang="zh-CN" altLang="en-US">
                <a:solidFill>
                  <a:schemeClr val="bg1"/>
                </a:solidFill>
              </a:rPr>
              <a:t>接受用户事件通过</a:t>
            </a:r>
            <a:r>
              <a:rPr lang="en-US" altLang="zh-CN">
                <a:solidFill>
                  <a:schemeClr val="bg1"/>
                </a:solidFill>
              </a:rPr>
              <a:t>WebSocket</a:t>
            </a:r>
            <a:r>
              <a:rPr lang="zh-CN" altLang="en-US">
                <a:solidFill>
                  <a:schemeClr val="bg1"/>
                </a:solidFill>
              </a:rPr>
              <a:t>传递给后台的</a:t>
            </a:r>
            <a:r>
              <a:rPr lang="en-US" altLang="zh-CN">
                <a:solidFill>
                  <a:schemeClr val="bg1"/>
                </a:solidFill>
              </a:rPr>
              <a:t>tty</a:t>
            </a:r>
            <a:r>
              <a:rPr lang="zh-CN" altLang="en-US">
                <a:solidFill>
                  <a:schemeClr val="bg1"/>
                </a:solidFill>
              </a:rPr>
              <a:t>程序，完成整个终端模拟器的逻辑流程。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939" y="-11575"/>
            <a:ext cx="3356897" cy="6326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4" y="1564463"/>
            <a:ext cx="9058275" cy="4591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57010" y="17003"/>
            <a:ext cx="165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项目难点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14934" y="783295"/>
            <a:ext cx="195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Webssh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08" y="0"/>
            <a:ext cx="3372091" cy="6355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2121" y="832981"/>
            <a:ext cx="2928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次本项目难点是</a:t>
            </a:r>
            <a:r>
              <a:rPr lang="zh-CN" altLang="en-US" sz="32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320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261" y="1891682"/>
            <a:ext cx="5602147" cy="40858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99536" y="-1081"/>
            <a:ext cx="162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项目难点</a:t>
            </a:r>
            <a:endParaRPr lang="zh-CN" altLang="en-US" sz="280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2121" y="1891682"/>
            <a:ext cx="45797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为什么我收到错误“TypeError：无法读取未定义的属性‘importKey’”这通常是因为您的 Web 浏览器不支持 WebCrypt API，或者支持已被禁用。如果您使用的是 Google Chrome，请使用 HTTPS 连接 Sshwifty。当连接不安全时，Chrome 将禁用 WebCrypt 和许多其他 API。</a:t>
            </a:r>
            <a:endParaRPr lang="zh-CN" altLang="en-US" sz="24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00440" y="1293541"/>
            <a:ext cx="142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Sshwifty: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15" y="0"/>
            <a:ext cx="3255085" cy="6134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1264</Words>
  <Application>WPS 演示</Application>
  <PresentationFormat>宽屏</PresentationFormat>
  <Paragraphs>142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方正粗黑宋简体</vt:lpstr>
      <vt:lpstr>华文行楷</vt:lpstr>
      <vt:lpstr>Forte</vt:lpstr>
      <vt:lpstr>楷体</vt:lpstr>
      <vt:lpstr>隶书</vt:lpstr>
      <vt:lpstr>等线</vt:lpstr>
      <vt:lpstr>Arial Unicode MS</vt:lpstr>
      <vt:lpstr>等线 Light</vt:lpstr>
      <vt:lpstr>Mongolian Baiti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cg</cp:lastModifiedBy>
  <cp:revision>82</cp:revision>
  <dcterms:created xsi:type="dcterms:W3CDTF">2021-12-13T06:02:00Z</dcterms:created>
  <dcterms:modified xsi:type="dcterms:W3CDTF">2022-01-01T06:08:59Z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3F3DA23431C64543B4EE265F67FE1D74</vt:lpwstr>
  </property>
  <property fmtid="{D5CDD505-2E9C-101B-9397-08002B2CF9AE}" pid="3" name="KSOProductBuildVer">
    <vt:lpwstr>2052-11.1.0.11194</vt:lpwstr>
  </property>
</Properties>
</file>