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9" r:id="rId2"/>
    <p:sldId id="389" r:id="rId3"/>
    <p:sldId id="388" r:id="rId4"/>
    <p:sldId id="390" r:id="rId5"/>
    <p:sldId id="391" r:id="rId6"/>
    <p:sldId id="356" r:id="rId7"/>
    <p:sldId id="364" r:id="rId8"/>
    <p:sldId id="392" r:id="rId9"/>
    <p:sldId id="365" r:id="rId10"/>
    <p:sldId id="366" r:id="rId11"/>
    <p:sldId id="367" r:id="rId12"/>
    <p:sldId id="368" r:id="rId13"/>
    <p:sldId id="369" r:id="rId14"/>
    <p:sldId id="378" r:id="rId15"/>
    <p:sldId id="393" r:id="rId16"/>
    <p:sldId id="371" r:id="rId17"/>
    <p:sldId id="372" r:id="rId18"/>
    <p:sldId id="394" r:id="rId19"/>
    <p:sldId id="395" r:id="rId20"/>
    <p:sldId id="396" r:id="rId21"/>
    <p:sldId id="375" r:id="rId22"/>
    <p:sldId id="397" r:id="rId23"/>
    <p:sldId id="398" r:id="rId24"/>
    <p:sldId id="399" r:id="rId25"/>
    <p:sldId id="359" r:id="rId26"/>
    <p:sldId id="380" r:id="rId27"/>
    <p:sldId id="379" r:id="rId28"/>
    <p:sldId id="381" r:id="rId29"/>
    <p:sldId id="383" r:id="rId30"/>
    <p:sldId id="384" r:id="rId31"/>
    <p:sldId id="360" r:id="rId32"/>
    <p:sldId id="385" r:id="rId33"/>
  </p:sldIdLst>
  <p:sldSz cx="12192000" cy="6858000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 autoAdjust="0"/>
    <p:restoredTop sz="95448" autoAdjust="0"/>
  </p:normalViewPr>
  <p:slideViewPr>
    <p:cSldViewPr>
      <p:cViewPr>
        <p:scale>
          <a:sx n="110" d="100"/>
          <a:sy n="110" d="100"/>
        </p:scale>
        <p:origin x="568" y="144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1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12/6/15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V1.6-20151020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7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December 6,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December 6,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December 6, 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December 6,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December 6,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December 6,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December 6,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December 6, 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December 6,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December 6, 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December 6, 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December 6,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December 6,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December 6,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December 6,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December 6,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December 6,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December 6,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December 6,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December 6,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December 6, 2015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December 6,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December 6,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-page text with image no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91769" y="1584964"/>
            <a:ext cx="5171019" cy="429305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1" y="313417"/>
            <a:ext cx="112776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4" y="1584960"/>
            <a:ext cx="5348816" cy="4293024"/>
          </a:xfrm>
        </p:spPr>
        <p:txBody>
          <a:bodyPr/>
          <a:lstStyle>
            <a:lvl1pPr>
              <a:defRPr sz="2100" b="0">
                <a:solidFill>
                  <a:schemeClr val="tx1"/>
                </a:solidFill>
              </a:defRPr>
            </a:lvl1pPr>
            <a:lvl2pPr marL="226404" indent="-226404">
              <a:buFont typeface="Arial" pitchFamily="34" charset="0"/>
              <a:buChar char="•"/>
              <a:defRPr sz="1900">
                <a:solidFill>
                  <a:srgbClr val="000000"/>
                </a:solidFill>
              </a:defRPr>
            </a:lvl2pPr>
            <a:lvl3pPr marL="461273" indent="-234870">
              <a:buSzPct val="80000"/>
              <a:buFont typeface="HP Simplified" pitchFamily="34" charset="0"/>
              <a:buChar char="–"/>
              <a:defRPr>
                <a:solidFill>
                  <a:srgbClr val="000000"/>
                </a:solidFill>
              </a:defRPr>
            </a:lvl3pPr>
            <a:lvl4pPr marL="687677" indent="-226404">
              <a:buSzPct val="100000"/>
              <a:buFont typeface="Arial" pitchFamily="34" charset="0"/>
              <a:buChar char="•"/>
              <a:defRPr>
                <a:solidFill>
                  <a:srgbClr val="000000"/>
                </a:solidFill>
              </a:defRPr>
            </a:lvl4pPr>
            <a:lvl5pPr marL="914080" indent="-226404">
              <a:buSzPct val="80000"/>
              <a:buFont typeface="HP Simplified" pitchFamily="34" charset="0"/>
              <a:buChar char="–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4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December 6,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December 6,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December 6,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December 6,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December 6,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December 6,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December 6,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74" r:id="rId25"/>
    <p:sldLayoutId id="2147483657" r:id="rId26"/>
    <p:sldLayoutId id="2147483675" r:id="rId27"/>
    <p:sldLayoutId id="2147483676" r:id="rId28"/>
    <p:sldLayoutId id="2147483677" r:id="rId29"/>
    <p:sldLayoutId id="2147483678" r:id="rId30"/>
    <p:sldLayoutId id="2147483649" r:id="rId31"/>
    <p:sldLayoutId id="2147483658" r:id="rId32"/>
    <p:sldLayoutId id="2147483659" r:id="rId33"/>
    <p:sldLayoutId id="2147483684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0393" y="1905000"/>
            <a:ext cx="7847807" cy="2514600"/>
          </a:xfrm>
        </p:spPr>
        <p:txBody>
          <a:bodyPr/>
          <a:lstStyle/>
          <a:p>
            <a:r>
              <a:rPr lang="en-US" sz="4000" dirty="0" smtClean="0"/>
              <a:t>HPE </a:t>
            </a:r>
            <a:r>
              <a:rPr lang="en-US" sz="4000" dirty="0" err="1" smtClean="0"/>
              <a:t>Helion</a:t>
            </a:r>
            <a:r>
              <a:rPr lang="en-US" sz="4000" dirty="0"/>
              <a:t> </a:t>
            </a:r>
            <a:r>
              <a:rPr lang="en-US" sz="4000" dirty="0" smtClean="0"/>
              <a:t>Eucalyptus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HowTo</a:t>
            </a:r>
            <a:r>
              <a:rPr lang="en-US" sz="3200" dirty="0" smtClean="0"/>
              <a:t>: Configure a Management Workstation for concurrent use of Euca2ools and AWSCLI against Eucalyptus and AWS Regions</a:t>
            </a:r>
            <a:endParaRPr lang="en-US" sz="32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8013" y="4800600"/>
            <a:ext cx="8002587" cy="381000"/>
          </a:xfrm>
        </p:spPr>
        <p:txBody>
          <a:bodyPr/>
          <a:lstStyle/>
          <a:p>
            <a:r>
              <a:rPr lang="en-US" sz="2400" dirty="0" smtClean="0"/>
              <a:t>Michael Crawford, US West-Coast Solutions Architect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December,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1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Euca2ools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Euca2ools Eucalyptus Region (HTTP direct)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/euca2ools/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conf.d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/hp-aw2-1.ini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Eucalyptus Region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hp-aw2-1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region hp-aw2-1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autoscaling-url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http://autoscaling.hp-aw2-1.hpcloudsvc.com:8773/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cloudformation-url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://cloudformation.hp-aw2-1.hpcloudsvc.com:8773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ec2-url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://compute.hp-aw2-1.hpcloudsvc.com:8773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elasticloadbalancing-url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://loadbalancing.hp-aw2-1.hpcloudsvc.com:8773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iam-url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://euare.hp-aw2-1.hpcloudsvc.com:8773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monitoring-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://cloudwatch.hp-aw2-1.hpcloudsvc.com:8773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s3-url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://objectstorage.hp-aw2-1.hpcloudsvc.com:8773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sts-url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://tokens.hp-aw2-1.hpcloudsvc.com:8773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swf-url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://simpleworkflow.hp-aw2-1.hpcloudsvc.com:8773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user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hp-aw2-1-admin</a:t>
            </a:r>
          </a:p>
          <a:p>
            <a:r>
              <a:rPr lang="en-US" sz="2000" b="1" dirty="0" smtClean="0">
                <a:ea typeface="Consolas" charset="0"/>
                <a:cs typeface="Consolas" charset="0"/>
              </a:rPr>
              <a:t>New format as of Euca2ools 3.3</a:t>
            </a:r>
          </a:p>
          <a:p>
            <a:pPr lvl="1"/>
            <a:r>
              <a:rPr lang="en-US" sz="1400" dirty="0" smtClean="0">
                <a:ea typeface="Consolas" charset="0"/>
                <a:cs typeface="Consolas" charset="0"/>
              </a:rPr>
              <a:t>Prior format had service PATH appended</a:t>
            </a:r>
            <a:endParaRPr lang="en-US" sz="1400" dirty="0" smtClean="0">
              <a:ea typeface="Consolas" charset="0"/>
              <a:cs typeface="Consolas" charset="0"/>
            </a:endParaRP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Euca2ools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Euca2ools Eucalyptus Region (HTTPS proxy)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/euca2ools/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conf.d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/hp-aw2-1.ini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; Eucalyptus Region hp-aw2-1</a:t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[region hp-aw2-1]</a:t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autoscaling-url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= https://autoscaling.hp-aw2-1.hpcloudsvc.com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cloudformation-url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= https://cloudformation.hp-aw2-1.hpcloudsvc.com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ec2-url = https://compute.hp-aw2-1.hpcloudsvc.com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elasticloadbalancing-url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= https://loadbalancing.hp-aw2-1.hpcloudsvc.com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iam-url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= https://euare.hp-aw2-1.hpcloudsvc.com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monitoring-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= https://cloudwatch.hp-aw2-1.hpcloudsvc.com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s3-url = https://objectstorage.hp-aw2-1.hpcloudsvc.com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sts-url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= https://tokens.hp-aw2-1.hpcloudsvc.com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swf-url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= https://simpleworkflow.hp-aw2-1.hpcloudsvc.com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user 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hp-aw2-1-admin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certificate = /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/share/euca2ools/certs/cert-hp-aw2-1.pem</a:t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verify-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ssl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</a:p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/share/euca2ools/certs/cert-hp-aw2-1.pem</a:t>
            </a:r>
          </a:p>
          <a:p>
            <a:pPr lvl="1"/>
            <a:r>
              <a:rPr lang="en-US" sz="1400" dirty="0" smtClean="0">
                <a:ea typeface="Consolas" charset="0"/>
                <a:cs typeface="Consolas" charset="0"/>
              </a:rPr>
              <a:t>Obtain contents of this file from /</a:t>
            </a:r>
            <a:r>
              <a:rPr lang="en-US" sz="1400" dirty="0" err="1" smtClean="0">
                <a:ea typeface="Consolas" charset="0"/>
                <a:cs typeface="Consolas" charset="0"/>
              </a:rPr>
              <a:t>var</a:t>
            </a:r>
            <a:r>
              <a:rPr lang="en-US" sz="1400" dirty="0" smtClean="0">
                <a:ea typeface="Consolas" charset="0"/>
                <a:cs typeface="Consolas" charset="0"/>
              </a:rPr>
              <a:t>/lib/eucalyptus/keys/cloud-</a:t>
            </a:r>
            <a:r>
              <a:rPr lang="en-US" sz="1400" dirty="0" err="1" smtClean="0">
                <a:ea typeface="Consolas" charset="0"/>
                <a:cs typeface="Consolas" charset="0"/>
              </a:rPr>
              <a:t>cert.pem</a:t>
            </a:r>
            <a:r>
              <a:rPr lang="en-US" sz="1400" dirty="0" smtClean="0">
                <a:ea typeface="Consolas" charset="0"/>
                <a:cs typeface="Consolas" charset="0"/>
              </a:rPr>
              <a:t> on the CLC.</a:t>
            </a:r>
          </a:p>
          <a:p>
            <a:r>
              <a:rPr lang="en-US" dirty="0" smtClean="0">
                <a:ea typeface="Consolas" charset="0"/>
                <a:cs typeface="Consolas" charset="0"/>
              </a:rPr>
              <a:t>Note: There’s currently a bug affecting HTTPS endpoints in Euca2ools 3.3, not present in 3.2</a:t>
            </a:r>
            <a:endParaRPr lang="en-US" dirty="0"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Euca2ools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Euca2ools Eucalyptus Demo Account User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/hp-aw2-1.ini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; Eucalyptus Region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hp-aw2-1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user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hp-aw2-1-demo-admin]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key-id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XXXXXXXXXXXXXXXXXXXX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secret-key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xxxxxxxxxxxxxxxxxxxxxxxxxxxxxxxxxxxxxxxx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account-id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041276886385</a:t>
            </a:r>
            <a:endParaRPr lang="en-US" sz="1400" b="1" dirty="0" smtClean="0">
              <a:solidFill>
                <a:srgbClr val="00B388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5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Euca2ools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Euca2ools AWS Account User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/hp-aw2-1.ini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[user 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mjchp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-user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key-id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XXXXXXXXXXXXXXXXXXXX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secret-key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xxxxxxxxxxxxxxxxxxxxxxxxxxxxxxxxxxxxxxxx</a:t>
            </a:r>
            <a:endParaRPr lang="en-US" sz="1400" b="1" dirty="0" smtClean="0">
              <a:solidFill>
                <a:srgbClr val="00B388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8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Configure AWSCLI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8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Install </a:t>
            </a:r>
            <a:r>
              <a:rPr lang="en-US" dirty="0" smtClean="0">
                <a:solidFill>
                  <a:srgbClr val="877B75"/>
                </a:solidFill>
              </a:rPr>
              <a:t>AWSCLI (</a:t>
            </a:r>
            <a:r>
              <a:rPr lang="en-US" dirty="0" err="1" smtClean="0">
                <a:solidFill>
                  <a:srgbClr val="877B75"/>
                </a:solidFill>
              </a:rPr>
              <a:t>CentOS</a:t>
            </a:r>
            <a:r>
              <a:rPr lang="en-US" dirty="0" smtClean="0">
                <a:solidFill>
                  <a:srgbClr val="877B75"/>
                </a:solidFill>
              </a:rPr>
              <a:t>/RHEL)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 smtClean="0"/>
              <a:t>CentOS</a:t>
            </a:r>
            <a:r>
              <a:rPr lang="en-US" sz="2000" b="1" dirty="0" smtClean="0"/>
              <a:t> 6.7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yum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install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y \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dl.fedoraproject.org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/pub/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epel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/epel-release-latest-6.noarch.rpm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yum install -y python-pip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pip install --upgrade pip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pip install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awscli</a:t>
            </a:r>
            <a:endParaRPr lang="en-US" sz="1400" b="1" dirty="0" smtClean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9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Install </a:t>
            </a:r>
            <a:r>
              <a:rPr lang="en-US" dirty="0" smtClean="0">
                <a:solidFill>
                  <a:srgbClr val="877B75"/>
                </a:solidFill>
              </a:rPr>
              <a:t>AWSCLI (Mac OS X)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Mac </a:t>
            </a:r>
            <a:r>
              <a:rPr lang="en-US" sz="2000" b="1" dirty="0" smtClean="0"/>
              <a:t>OS X </a:t>
            </a:r>
            <a:r>
              <a:rPr lang="en-US" sz="2000" b="1" dirty="0" smtClean="0"/>
              <a:t>10.10</a:t>
            </a:r>
            <a:br>
              <a:rPr lang="en-US" sz="2000" b="1" dirty="0" smtClean="0"/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curl -O https://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bootstrap.pypa.io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/get-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pip.py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python get-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pip.py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pip install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awscli</a:t>
            </a:r>
            <a:endParaRPr lang="en-US" sz="1400" b="1" dirty="0" smtClean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5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Overview of AWSCLI Configuration File Locations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System</a:t>
            </a:r>
          </a:p>
          <a:p>
            <a:pPr lvl="1"/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/lib/python2.6/site-packages/</a:t>
            </a:r>
            <a:r>
              <a:rPr lang="en-US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/data/_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endpoints.json</a:t>
            </a:r>
            <a:endParaRPr lang="en-US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 smtClean="0"/>
              <a:t>Contains definitions of all AWS region endpoints. We can modify this to add Eucalyptus region endpoints.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/lib/python2.6/site-packages/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vendored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/requests/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cacert.pem</a:t>
            </a:r>
            <a:endParaRPr lang="en-US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 smtClean="0"/>
              <a:t>Contains list of trusted CA certs. We can modify this to add any local CA certs used to sign SSL certificates used with Eucalyptus.</a:t>
            </a:r>
            <a:endParaRPr lang="en-US" dirty="0"/>
          </a:p>
          <a:p>
            <a:r>
              <a:rPr lang="en-US" sz="2000" b="1" dirty="0"/>
              <a:t>User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config</a:t>
            </a:r>
            <a:endParaRPr lang="en-US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/>
              <a:t>Initially not present, user must create</a:t>
            </a:r>
            <a:r>
              <a:rPr lang="en-US" dirty="0" smtClean="0"/>
              <a:t>. Specifies profile with default region and output format.</a:t>
            </a:r>
          </a:p>
          <a:p>
            <a:pPr lvl="1"/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/credentials</a:t>
            </a:r>
            <a:endParaRPr lang="en-US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/>
              <a:t>Initially not present, user must create. Specifies profile </a:t>
            </a:r>
            <a:r>
              <a:rPr lang="en-US" dirty="0" smtClean="0"/>
              <a:t>access-id and secret-key.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AWSCLI Eucalyptus Region (HTTP direct)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/lib/python2.6/site-packages/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/data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/_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endpoints.json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 (partial)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"_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{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":”http://{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service}.{region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}.hpcloudsvc.com:8773",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"constraints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startsWith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hp-aw2-"]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]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},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":"{scheme}://{service}.{region}.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amazonaws.com.cn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"constraints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startsWith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cn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],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"properties":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signatureVersion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v4”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}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},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":"{scheme}://{service}.{region}.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amazonaws.com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"constraints":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notEquals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 null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],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6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AWSCLI Eucalyptus Region (</a:t>
            </a:r>
            <a:r>
              <a:rPr lang="en-US" dirty="0" smtClean="0">
                <a:solidFill>
                  <a:srgbClr val="877B75"/>
                </a:solidFill>
              </a:rPr>
              <a:t>HTTPS proxy) (Part 1)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/lib/python2.6/site-packages/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/data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/_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endpoints.json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 (partial)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"_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{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":"{scheme}://{service}.{region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}.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hpcloudsvc.com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"constraints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startsWith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hp-aw2-"]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]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},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":"{scheme}://{service}.{region}.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amazonaws.com.cn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"constraints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startsWith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cn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],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"properties":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signatureVersion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v4”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}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},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":"{scheme}://{service}.{region}.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amazonaws.com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"constraints":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notEquals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 null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],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0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What we’re going to cover today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Install and Configure Euca2ools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440" y="1906552"/>
            <a:ext cx="5486559" cy="2284448"/>
          </a:xfrm>
        </p:spPr>
        <p:txBody>
          <a:bodyPr>
            <a:noAutofit/>
          </a:bodyPr>
          <a:lstStyle/>
          <a:p>
            <a:pPr lvl="1"/>
            <a:r>
              <a:rPr lang="en-US" sz="1600" dirty="0"/>
              <a:t>Install Euca2ools</a:t>
            </a:r>
          </a:p>
          <a:p>
            <a:pPr lvl="1"/>
            <a:r>
              <a:rPr lang="en-US" sz="1600" dirty="0"/>
              <a:t>Overview of Euca2ools Configuration File Locations</a:t>
            </a:r>
          </a:p>
          <a:p>
            <a:pPr lvl="1"/>
            <a:r>
              <a:rPr lang="en-US" sz="1600" dirty="0"/>
              <a:t>Configure Euca2ools Eucalyptus Region (HTTP direct)</a:t>
            </a:r>
          </a:p>
          <a:p>
            <a:pPr lvl="1"/>
            <a:r>
              <a:rPr lang="en-US" sz="1600" dirty="0"/>
              <a:t>Configure Euca2ools Eucalyptus Region (HTTPS proxy)</a:t>
            </a:r>
          </a:p>
          <a:p>
            <a:pPr lvl="1"/>
            <a:r>
              <a:rPr lang="en-US" sz="1600" dirty="0"/>
              <a:t>Configure Euca2ools Eucalyptus Demo Account User</a:t>
            </a:r>
          </a:p>
          <a:p>
            <a:pPr lvl="1"/>
            <a:r>
              <a:rPr lang="en-US" sz="1600" dirty="0"/>
              <a:t>Configure Euca2ools AWS Account </a:t>
            </a:r>
            <a:r>
              <a:rPr lang="en-US" sz="1600" dirty="0" smtClean="0"/>
              <a:t>User</a:t>
            </a: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 startAt="2"/>
            </a:pPr>
            <a:r>
              <a:rPr lang="en-US" dirty="0"/>
              <a:t>Install and Configure </a:t>
            </a:r>
            <a:r>
              <a:rPr lang="en-US" dirty="0" smtClean="0"/>
              <a:t>AWSCLI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2284448"/>
          </a:xfrm>
        </p:spPr>
        <p:txBody>
          <a:bodyPr/>
          <a:lstStyle/>
          <a:p>
            <a:pPr lvl="1"/>
            <a:r>
              <a:rPr lang="en-US" sz="1600" dirty="0"/>
              <a:t>Install AWSCLI</a:t>
            </a:r>
          </a:p>
          <a:p>
            <a:pPr lvl="1"/>
            <a:r>
              <a:rPr lang="en-US" sz="1600" dirty="0"/>
              <a:t>Overview of AWSCLI Configuration File Locations</a:t>
            </a:r>
          </a:p>
          <a:p>
            <a:pPr lvl="1"/>
            <a:r>
              <a:rPr lang="en-US" sz="1600" dirty="0"/>
              <a:t>Configure AWSCLI Eucalyptus Region (HTTP direct)</a:t>
            </a:r>
          </a:p>
          <a:p>
            <a:pPr lvl="1"/>
            <a:r>
              <a:rPr lang="en-US" sz="1600" dirty="0"/>
              <a:t>Configure AWSCLI Eucalyptus Region (HTTPS proxy)</a:t>
            </a:r>
          </a:p>
          <a:p>
            <a:pPr lvl="1"/>
            <a:r>
              <a:rPr lang="en-US" sz="1600" dirty="0"/>
              <a:t>Configure AWSCLI Eucalyptus Demo Account User</a:t>
            </a:r>
          </a:p>
          <a:p>
            <a:pPr lvl="1"/>
            <a:r>
              <a:rPr lang="en-US" sz="1600" dirty="0"/>
              <a:t>Configure AWSCLI AWS Account </a:t>
            </a:r>
            <a:r>
              <a:rPr lang="en-US" sz="1600" dirty="0" smtClean="0"/>
              <a:t>User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</a:t>
            </a:fld>
            <a:endParaRPr lang="en-US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609440" y="4191000"/>
            <a:ext cx="10972960" cy="3200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en-US" dirty="0"/>
              <a:t>Demonstrate Concurrent Use of Both Command-Line Tools</a:t>
            </a: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09600" y="4648200"/>
            <a:ext cx="10969783" cy="1447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/>
              <a:t>List Eucalyptus Demo Account Resources via Euca2ools</a:t>
            </a:r>
          </a:p>
          <a:p>
            <a:pPr lvl="1"/>
            <a:r>
              <a:rPr lang="en-US" sz="1600" dirty="0"/>
              <a:t>List AWS Account Resources via Euca2ools</a:t>
            </a:r>
          </a:p>
          <a:p>
            <a:pPr lvl="1"/>
            <a:r>
              <a:rPr lang="en-US" sz="1600" dirty="0"/>
              <a:t>List Eucalyptus Demo Account Resources via AWSCLI</a:t>
            </a:r>
          </a:p>
          <a:p>
            <a:pPr lvl="1"/>
            <a:r>
              <a:rPr lang="en-US" sz="1600" dirty="0"/>
              <a:t>List AWS Account Resources via AWSCLI</a:t>
            </a:r>
          </a:p>
        </p:txBody>
      </p:sp>
    </p:spTree>
    <p:extLst>
      <p:ext uri="{BB962C8B-B14F-4D97-AF65-F5344CB8AC3E}">
        <p14:creationId xmlns:p14="http://schemas.microsoft.com/office/powerpoint/2010/main" val="32805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AWSCLI Eucalyptus Region (</a:t>
            </a:r>
            <a:r>
              <a:rPr lang="en-US" dirty="0" smtClean="0">
                <a:solidFill>
                  <a:srgbClr val="877B75"/>
                </a:solidFill>
              </a:rPr>
              <a:t>HTTPS proxy) (Part 2)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/lib/python2.6/site-packages/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vendored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/requests/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cacert.pem</a:t>
            </a:r>
            <a:endParaRPr lang="en-US" sz="2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Append any CA certificates used to sign the SSL certificate securing the UFS endpoints.</a:t>
            </a: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Optional, only needed if SSL certificate issued by an internal, non-globally known Certificate Authority.</a:t>
            </a:r>
            <a:endParaRPr lang="en-US" dirty="0"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1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AWSCLI Eucalyptus Demo Account </a:t>
            </a:r>
            <a:r>
              <a:rPr lang="en-US" dirty="0" smtClean="0">
                <a:solidFill>
                  <a:srgbClr val="877B75"/>
                </a:solidFill>
              </a:rPr>
              <a:t>User (Part 1: </a:t>
            </a:r>
            <a:r>
              <a:rPr lang="en-US" dirty="0" err="1" smtClean="0">
                <a:solidFill>
                  <a:srgbClr val="877B75"/>
                </a:solidFill>
              </a:rPr>
              <a:t>config</a:t>
            </a:r>
            <a:r>
              <a:rPr lang="en-US" dirty="0" smtClean="0">
                <a:solidFill>
                  <a:srgbClr val="877B75"/>
                </a:solidFill>
              </a:rPr>
              <a:t>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config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 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Config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region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hp-aw2-1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output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text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profile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hp-aw2-1-demo-admin]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region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hp-aw2-1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output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text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sz="1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1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AWSCLI Eucalyptus Demo Account </a:t>
            </a:r>
            <a:r>
              <a:rPr lang="en-US" dirty="0" smtClean="0">
                <a:solidFill>
                  <a:srgbClr val="877B75"/>
                </a:solidFill>
              </a:rPr>
              <a:t>User (Part 2: credentials)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/credentials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 Credentials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aws_access_key_id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XXXXXXXXXXXXXXXXXXXX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aws_secret_access_key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xxxxxxxxxxxxxxxxxxxxxxxxxxxxxx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[hp-aw2-1-demo-admin]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aws_access_key_id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= XXXXXXXXXXXXXXXXXXXX</a:t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aws_secret_access_key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xxxxxxxxxxxxxxxxxxxxxxxxxxxxxx</a:t>
            </a:r>
            <a:endParaRPr lang="en-US" sz="1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4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877B75"/>
                </a:solidFill>
              </a:rPr>
              <a:t>Configure AWSCLI AWS Account </a:t>
            </a:r>
            <a:r>
              <a:rPr lang="en-US" dirty="0" smtClean="0">
                <a:solidFill>
                  <a:srgbClr val="877B75"/>
                </a:solidFill>
              </a:rPr>
              <a:t>User </a:t>
            </a:r>
            <a:r>
              <a:rPr lang="en-US" dirty="0" smtClean="0">
                <a:solidFill>
                  <a:srgbClr val="877B75"/>
                </a:solidFill>
              </a:rPr>
              <a:t>(Part 1: </a:t>
            </a:r>
            <a:r>
              <a:rPr lang="en-US" dirty="0" err="1" smtClean="0">
                <a:solidFill>
                  <a:srgbClr val="877B75"/>
                </a:solidFill>
              </a:rPr>
              <a:t>config</a:t>
            </a:r>
            <a:r>
              <a:rPr lang="en-US" dirty="0" smtClean="0">
                <a:solidFill>
                  <a:srgbClr val="877B75"/>
                </a:solidFill>
              </a:rPr>
              <a:t>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config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 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Config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region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hp-aw2-1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output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text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profile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hp-aw2-1-demo-admin]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region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hp-aw2-1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output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text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[profile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mjchp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-user]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region 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us-west-2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output = text</a:t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sz="1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2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877B75"/>
                </a:solidFill>
              </a:rPr>
              <a:t>Configure AWSCLI AWS Account </a:t>
            </a:r>
            <a:r>
              <a:rPr lang="en-US" dirty="0" smtClean="0">
                <a:solidFill>
                  <a:srgbClr val="877B75"/>
                </a:solidFill>
              </a:rPr>
              <a:t>User (Part </a:t>
            </a:r>
            <a:r>
              <a:rPr lang="en-US" dirty="0" smtClean="0">
                <a:solidFill>
                  <a:srgbClr val="877B75"/>
                </a:solidFill>
              </a:rPr>
              <a:t>2: credentials)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/credentials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 Credentials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aws_access_key_id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XXXXXXXXXXXXXXXXXXXX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aws_secret_access_key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xxxxxxxxxxxxxxxxxxxxxxxxxxxxxx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[hp-aw2-1-demo-admin]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aws_access_key_id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= XXXXXXXXXXXXXXXXXXXX</a:t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aws_secret_access_key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xxxxxxxxxxxxxxxxxxxxxxxxxxxxxx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mjchp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-user]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aws_access_key_id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= XXXXXXXXXXXXXXXXXXXX</a:t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aws_secret_access_key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xxxxxxxxxxxxxxxxxxxxxxxxxxxxxx</a:t>
            </a:r>
            <a:endParaRPr lang="en-US" sz="1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10974386" cy="576263"/>
          </a:xfrm>
        </p:spPr>
        <p:txBody>
          <a:bodyPr/>
          <a:lstStyle/>
          <a:p>
            <a:r>
              <a:rPr lang="en-US" dirty="0" smtClean="0"/>
              <a:t>Demonstrate Concurrent Use of Both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Demonstrate Concurrent Use of Both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List Eucalyptus Demo Account Resources via Euca2ools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Command-Line Arguments</a:t>
            </a:r>
            <a:br>
              <a:rPr lang="en-US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keypairs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--region hp-aw2-1-demo-admin@hp-aw2-1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-describe-instances 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--region 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hp-aw2-1-demo-admin@hp-aw2-1</a:t>
            </a:r>
          </a:p>
          <a:p>
            <a:r>
              <a:rPr lang="en-US" dirty="0" smtClean="0"/>
              <a:t>Using Environment Variables (Current method, which breaks concurrent use of AWSCLI)</a:t>
            </a:r>
            <a:br>
              <a:rPr lang="en-US" dirty="0" smtClean="0"/>
            </a:br>
            <a:r>
              <a:rPr lang="en-US" sz="1600" dirty="0" smtClean="0"/>
              <a:t># 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export AWS_DEFAULT_REGION=hp-aw2-1-demo-admin@hp-aw2-1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keypairs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-describe-instances</a:t>
            </a:r>
          </a:p>
          <a:p>
            <a:r>
              <a:rPr lang="en-US" dirty="0"/>
              <a:t>Using Environment Variables </a:t>
            </a:r>
            <a:r>
              <a:rPr lang="en-US" dirty="0" smtClean="0"/>
              <a:t>(Alternate </a:t>
            </a:r>
            <a:r>
              <a:rPr lang="en-US" dirty="0"/>
              <a:t>method, which </a:t>
            </a:r>
            <a:r>
              <a:rPr lang="en-US" dirty="0" smtClean="0"/>
              <a:t>supports </a:t>
            </a:r>
            <a:r>
              <a:rPr lang="en-US" dirty="0"/>
              <a:t>concurrent use of AWSCLI)</a:t>
            </a:r>
            <a:br>
              <a:rPr lang="en-US" dirty="0"/>
            </a:br>
            <a:r>
              <a:rPr lang="en-US" sz="1600" dirty="0"/>
              <a:t># 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AWS_DEFAULT_REGION=hp-aw2-1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export AWS_CREDENTIAL_FILE=~/.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creds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/hp-aw2-1/demo/admin/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iamrc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# </a:t>
            </a:r>
            <a:r>
              <a:rPr lang="en-US" sz="16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</a:t>
            </a:r>
            <a:r>
              <a:rPr lang="en-US" sz="16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keypairs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# 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-describe-instances</a:t>
            </a:r>
            <a:endParaRPr lang="en-US" sz="1600" b="1" dirty="0">
              <a:solidFill>
                <a:srgbClr val="00B388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Demonstrate Concurrent Use of Both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List AWS Account Resources via Euca2ools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Command-Line Arguments</a:t>
            </a:r>
            <a:br>
              <a:rPr lang="en-US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keypairs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--region aws-mjchp-user@us-west-2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-describe-instances 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--region 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aws-mjchp-user@us-west-2</a:t>
            </a:r>
          </a:p>
          <a:p>
            <a:r>
              <a:rPr lang="en-US" dirty="0" smtClean="0"/>
              <a:t>Using Environment Variables (Current method, which breaks concurrent use of AWSCLI)</a:t>
            </a:r>
            <a:br>
              <a:rPr lang="en-US" dirty="0" smtClean="0"/>
            </a:br>
            <a:r>
              <a:rPr lang="en-US" sz="1600" dirty="0" smtClean="0"/>
              <a:t># 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export AWS_DEFAULT_REGION=aws-mjchp-user@us-west-2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keypairs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-describe-instances</a:t>
            </a:r>
          </a:p>
          <a:p>
            <a:r>
              <a:rPr lang="en-US" dirty="0"/>
              <a:t>Using Environment Variables </a:t>
            </a:r>
            <a:r>
              <a:rPr lang="en-US" dirty="0" smtClean="0"/>
              <a:t>(Alternate </a:t>
            </a:r>
            <a:r>
              <a:rPr lang="en-US" dirty="0"/>
              <a:t>method, which </a:t>
            </a:r>
            <a:r>
              <a:rPr lang="en-US" dirty="0" smtClean="0"/>
              <a:t>supports </a:t>
            </a:r>
            <a:r>
              <a:rPr lang="en-US" dirty="0"/>
              <a:t>concurrent use of AWSCLI)</a:t>
            </a:r>
            <a:br>
              <a:rPr lang="en-US" dirty="0"/>
            </a:br>
            <a:r>
              <a:rPr lang="en-US" sz="1600" dirty="0"/>
              <a:t># 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AWS_DEFAULT_REGION=us-west-2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export AWS_CREDENTIAL_FILE=~/.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creds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mjchp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/user/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iamrc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# </a:t>
            </a:r>
            <a:r>
              <a:rPr lang="en-US" sz="16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</a:t>
            </a:r>
            <a:r>
              <a:rPr lang="en-US" sz="16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keypairs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# 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-describe-instances</a:t>
            </a:r>
            <a:endParaRPr lang="en-US" sz="1600" b="1" dirty="0">
              <a:solidFill>
                <a:srgbClr val="00B388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Demonstrate Concurrent Use of Both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List Eucalyptus Demo Account Resources via AWSCLI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Command-Line Arguments</a:t>
            </a:r>
            <a:br>
              <a:rPr lang="en-US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describe-key-pairs --profile hp-aw2-1-demo-admin --region hp-aw2-1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describe-instances --profile hp-aw2-1-demo-admin --region hp-aw2-1</a:t>
            </a:r>
          </a:p>
          <a:p>
            <a:r>
              <a:rPr lang="en-US" dirty="0" smtClean="0"/>
              <a:t>Using Environment Variables</a:t>
            </a:r>
            <a:br>
              <a:rPr lang="en-US" dirty="0" smtClean="0"/>
            </a:br>
            <a:r>
              <a:rPr lang="en-US" sz="1600" dirty="0"/>
              <a:t># 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AWS_DEFAULT_PROFILE=hp-aw2-1-demo-admin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# 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export AWS_DEFAULT_REGION=hp-aw2-1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describe-key-pairs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describe-instances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9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Demonstrate Concurrent Use of Both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List AWS Account Resources via AWSCLI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Command-Line Arguments</a:t>
            </a:r>
            <a:br>
              <a:rPr lang="en-US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describe-key-pairs --profile 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mjchp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-user --region us-west-2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describe-instances --profile 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mjchp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-user --region us-west-2</a:t>
            </a:r>
          </a:p>
          <a:p>
            <a:r>
              <a:rPr lang="en-US" dirty="0" smtClean="0"/>
              <a:t>Using Environment Variables</a:t>
            </a:r>
            <a:br>
              <a:rPr lang="en-US" dirty="0" smtClean="0"/>
            </a:br>
            <a:r>
              <a:rPr lang="en-US" sz="1600" dirty="0" smtClean="0"/>
              <a:t># 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AWS_DEFAULT_PROFILE=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mjchp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-user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/>
              <a:t># 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AWS_DEFAULT_REGION=us-west-2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describe-key-pairs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describe-instances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4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and Assumptions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What should exist before we start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Eucalyptus is Installed</a:t>
            </a:r>
          </a:p>
          <a:p>
            <a:pPr lvl="1"/>
            <a:r>
              <a:rPr lang="en-US" dirty="0"/>
              <a:t>This session will not cover the installation or basic configuration of Eucalyptus.</a:t>
            </a:r>
          </a:p>
          <a:p>
            <a:r>
              <a:rPr lang="en-US" sz="2000" b="1" dirty="0"/>
              <a:t>DNS is Configured</a:t>
            </a:r>
          </a:p>
          <a:p>
            <a:pPr lvl="1"/>
            <a:r>
              <a:rPr lang="en-US" dirty="0"/>
              <a:t>This session assumes DNS has been configured and is working properly.</a:t>
            </a:r>
          </a:p>
          <a:p>
            <a:pPr lvl="1"/>
            <a:r>
              <a:rPr lang="en-US" dirty="0"/>
              <a:t>This session will use http://compute.hp-aw2-1.hpcloudsvc.com:8773/ as an example HTTP service endpoint.</a:t>
            </a:r>
          </a:p>
          <a:p>
            <a:pPr lvl="1"/>
            <a:r>
              <a:rPr lang="en-US" dirty="0"/>
              <a:t>This session will use https://compute.hp-aw2-1.hpcloudsvc.com/ as an example HTTPS service endpoint.</a:t>
            </a:r>
          </a:p>
          <a:p>
            <a:r>
              <a:rPr lang="en-US" sz="2000" b="1" dirty="0"/>
              <a:t>SSL is Configured with an Internal Certificate Authority</a:t>
            </a:r>
          </a:p>
          <a:p>
            <a:pPr lvl="1"/>
            <a:r>
              <a:rPr lang="en-US" dirty="0"/>
              <a:t>This session </a:t>
            </a:r>
            <a:r>
              <a:rPr lang="en-US" dirty="0" smtClean="0"/>
              <a:t>uses </a:t>
            </a:r>
            <a:r>
              <a:rPr lang="en-US" dirty="0"/>
              <a:t>a user naming convention designed for management of multiple Eucalyptus and AWS Region/Account/User permutations: REGION-ACCOUNT-USER or FEDERATION-ACCOUNT-USER</a:t>
            </a:r>
          </a:p>
          <a:p>
            <a:pPr lvl="1"/>
            <a:r>
              <a:rPr lang="en-US" dirty="0"/>
              <a:t>If you’re only managing one Eucalyptus Region, a simpler naming convention might be preferable.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4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Demonstrate Concurrent Use of Both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List Both Account’s Resources in an Interleaved Sequence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Command-Line Arguments</a:t>
            </a:r>
            <a:br>
              <a:rPr lang="en-US" dirty="0" smtClean="0"/>
            </a:br>
            <a:r>
              <a:rPr lang="en-US" sz="1600" dirty="0"/>
              <a:t># </a:t>
            </a:r>
            <a:r>
              <a:rPr lang="en-US" sz="16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</a:t>
            </a:r>
            <a:r>
              <a:rPr lang="en-US" sz="16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keypairs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--region hp-aw2-1-demo-admin@hp-aw2-1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# </a:t>
            </a:r>
            <a:r>
              <a:rPr lang="en-US" sz="16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describe-key-pairs --profile hp-aw2-1-demo-admin --region hp-aw2-1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keypairs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--region aws-mjchp-user@us-west-2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# </a:t>
            </a:r>
            <a:r>
              <a:rPr lang="en-US" sz="16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describe-key-pairs --profile 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mjchp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-user 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--region 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us-west-2</a:t>
            </a:r>
            <a:endParaRPr lang="en-US" sz="1600" b="1" dirty="0" smtClean="0">
              <a:solidFill>
                <a:srgbClr val="00B388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Using Environment Variables (Alternate method, which supports concurrent use of AWSCLI)</a:t>
            </a:r>
            <a:br>
              <a:rPr lang="en-US" dirty="0" smtClean="0"/>
            </a:br>
            <a:r>
              <a:rPr lang="en-US" sz="1600" dirty="0"/>
              <a:t># 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export AWS_DEFAULT_PROFILE=hp-aw2-1-demo-admin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# 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export AWS_DEFAULT_REGION=hp-aw2-1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# 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export AWS_CREDENTIAL_FILE=~/.</a:t>
            </a:r>
            <a:r>
              <a:rPr lang="en-US" sz="16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creds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/hp-aw2-1/demo/admin/</a:t>
            </a:r>
            <a:r>
              <a:rPr lang="en-US" sz="16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iamrc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6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</a:t>
            </a:r>
            <a:r>
              <a:rPr lang="en-US" sz="16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keypairs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describe-key-pairs</a:t>
            </a:r>
            <a:b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/>
              <a:t># 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AWS_DEFAULT_PROFILE=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mjchp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-user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# 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export AWS_DEFAULT_REGION=us-west-2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# 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export AWS_CREDENTIAL_FILE=~/.</a:t>
            </a:r>
            <a:r>
              <a:rPr lang="en-US" sz="16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creds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mjchp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/user/</a:t>
            </a:r>
            <a:r>
              <a:rPr lang="en-US" sz="16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iamrc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# </a:t>
            </a:r>
            <a:r>
              <a:rPr lang="en-US" sz="16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sz="16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-describe-</a:t>
            </a:r>
            <a:r>
              <a:rPr lang="en-US" sz="16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keypairs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# </a:t>
            </a:r>
            <a:r>
              <a:rPr lang="en-US" sz="16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describe-key-pairs</a:t>
            </a:r>
            <a:endParaRPr lang="en-US" sz="1600" b="1" dirty="0">
              <a:solidFill>
                <a:srgbClr val="00B388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3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Live Demonstration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3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Some things to note and ponder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r>
              <a:rPr lang="en-US" sz="2000" b="1" dirty="0"/>
              <a:t>There are simpler methods to configure Euca2ools</a:t>
            </a:r>
          </a:p>
          <a:p>
            <a:pPr lvl="1"/>
            <a:r>
              <a:rPr lang="en-US" dirty="0"/>
              <a:t>This session separates Eucalyptus Region and User Configuration to better match AWSCLI configuration.</a:t>
            </a:r>
          </a:p>
          <a:p>
            <a:pPr lvl="1"/>
            <a:r>
              <a:rPr lang="en-US" dirty="0"/>
              <a:t>In simpler settings, it’s easier to combine them in one configuration file.</a:t>
            </a:r>
          </a:p>
          <a:p>
            <a:pPr lvl="1"/>
            <a:r>
              <a:rPr lang="en-US" dirty="0"/>
              <a:t>Euca2ools 3.3 now has options to generate the simpler combined configuration file format. </a:t>
            </a:r>
          </a:p>
          <a:p>
            <a:r>
              <a:rPr lang="en-US" sz="2000" b="1" dirty="0"/>
              <a:t>There are simpler user naming conventions</a:t>
            </a:r>
          </a:p>
          <a:p>
            <a:pPr lvl="1"/>
            <a:r>
              <a:rPr lang="en-US" dirty="0"/>
              <a:t>This session uses a user naming convention designed for management of multiple Eucalyptus and AWS Region/Account/User permutations: REGION-ACCOUNT-USER or FEDERATION-ACCOUNT-USER</a:t>
            </a:r>
          </a:p>
          <a:p>
            <a:pPr lvl="1"/>
            <a:r>
              <a:rPr lang="en-US" dirty="0"/>
              <a:t>If you’re only managing one Eucalyptus Region, a simpler naming convention might be preferable.</a:t>
            </a:r>
          </a:p>
          <a:p>
            <a:r>
              <a:rPr lang="en-US" sz="2000" b="1" dirty="0"/>
              <a:t>There is currently a conflict with Euca2ools’ use of AWS_DEFAULT_REGION</a:t>
            </a:r>
          </a:p>
          <a:p>
            <a:pPr lvl="1"/>
            <a:r>
              <a:rPr lang="en-US" dirty="0"/>
              <a:t>AWSCLI breaks if you specify the “USER@” prefix within the AWS_DEFAULT_REGION environment variable</a:t>
            </a:r>
          </a:p>
          <a:p>
            <a:r>
              <a:rPr lang="en-US" sz="2000" b="1" dirty="0"/>
              <a:t>But there’s a workaround </a:t>
            </a:r>
          </a:p>
          <a:p>
            <a:pPr lvl="1"/>
            <a:r>
              <a:rPr lang="en-US" dirty="0"/>
              <a:t>AWSCLI ignores AWS_CREDENTIAL_FILE, so we can use this to pass the USER instead to Euca2ools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5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Where to find what you need to replicate these techniques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>
            <a:normAutofit/>
          </a:bodyPr>
          <a:lstStyle/>
          <a:p>
            <a:r>
              <a:rPr lang="en-US" sz="2000" b="1" dirty="0"/>
              <a:t>This Session</a:t>
            </a:r>
          </a:p>
          <a:p>
            <a:pPr lvl="1"/>
            <a:r>
              <a:rPr lang="en-US" dirty="0"/>
              <a:t>Don’t worry about taking </a:t>
            </a:r>
            <a:r>
              <a:rPr lang="en-US" dirty="0" smtClean="0"/>
              <a:t>notes - All </a:t>
            </a:r>
            <a:r>
              <a:rPr lang="en-US" dirty="0"/>
              <a:t>material shown today is available </a:t>
            </a:r>
            <a:r>
              <a:rPr lang="en-US" dirty="0" smtClean="0"/>
              <a:t>on-line!</a:t>
            </a:r>
          </a:p>
          <a:p>
            <a:pPr lvl="1"/>
            <a:r>
              <a:rPr lang="en-US" dirty="0" smtClean="0"/>
              <a:t>Google: “</a:t>
            </a:r>
            <a:r>
              <a:rPr lang="en-US" dirty="0" err="1" smtClean="0"/>
              <a:t>euca</a:t>
            </a:r>
            <a:r>
              <a:rPr lang="en-US" dirty="0" smtClean="0"/>
              <a:t>-demo”. (4.2 related content currently under “feature/4.2” branch, will move to master once stable.)</a:t>
            </a:r>
            <a:endParaRPr lang="en-US" dirty="0"/>
          </a:p>
          <a:p>
            <a:pPr lvl="1"/>
            <a:r>
              <a:rPr lang="en-US" dirty="0" smtClean="0"/>
              <a:t>PowerPoint</a:t>
            </a:r>
            <a:r>
              <a:rPr lang="en-US" dirty="0"/>
              <a:t>: https://</a:t>
            </a:r>
            <a:r>
              <a:rPr lang="en-US" dirty="0" err="1" smtClean="0"/>
              <a:t>github.com</a:t>
            </a:r>
            <a:r>
              <a:rPr lang="en-US" dirty="0" smtClean="0"/>
              <a:t>/eucalyptus/</a:t>
            </a:r>
            <a:r>
              <a:rPr lang="en-US" dirty="0" err="1" smtClean="0"/>
              <a:t>euca</a:t>
            </a:r>
            <a:r>
              <a:rPr lang="en-US" dirty="0" smtClean="0"/>
              <a:t>-demo/tree/feature/4.2/demos/demo-90-configure-management-workstation/demo-90-configure-management-workstation.pptx</a:t>
            </a:r>
          </a:p>
          <a:p>
            <a:pPr lvl="1"/>
            <a:r>
              <a:rPr lang="en-US" dirty="0" smtClean="0"/>
              <a:t>Configure AWSCLI: </a:t>
            </a:r>
            <a:r>
              <a:rPr lang="en-US" dirty="0">
                <a:ea typeface="Consolas" charset="0"/>
                <a:cs typeface="Consolas" charset="0"/>
              </a:rPr>
              <a:t>https://</a:t>
            </a:r>
            <a:r>
              <a:rPr lang="en-US" dirty="0" err="1" smtClean="0">
                <a:ea typeface="Consolas" charset="0"/>
                <a:cs typeface="Consolas" charset="0"/>
              </a:rPr>
              <a:t>github.com</a:t>
            </a:r>
            <a:r>
              <a:rPr lang="en-US" dirty="0" smtClean="0">
                <a:ea typeface="Consolas" charset="0"/>
                <a:cs typeface="Consolas" charset="0"/>
              </a:rPr>
              <a:t>/eucalyptus/</a:t>
            </a:r>
            <a:r>
              <a:rPr lang="en-US" dirty="0" err="1" smtClean="0">
                <a:ea typeface="Consolas" charset="0"/>
                <a:cs typeface="Consolas" charset="0"/>
              </a:rPr>
              <a:t>euca</a:t>
            </a:r>
            <a:r>
              <a:rPr lang="en-US" dirty="0" smtClean="0">
                <a:ea typeface="Consolas" charset="0"/>
                <a:cs typeface="Consolas" charset="0"/>
              </a:rPr>
              <a:t>-demo/blob/master/installs/install-10-faststart/docs/install-16-faststart-configure-awscli.md</a:t>
            </a:r>
            <a:endParaRPr lang="en-US" dirty="0"/>
          </a:p>
          <a:p>
            <a:r>
              <a:rPr lang="en-US" sz="2000" b="1" dirty="0"/>
              <a:t>Euca2ools</a:t>
            </a:r>
          </a:p>
          <a:p>
            <a:pPr lvl="1"/>
            <a:r>
              <a:rPr lang="en-US" dirty="0"/>
              <a:t>Google: “euca2ools 3.3 install</a:t>
            </a:r>
            <a:r>
              <a:rPr lang="en-US" dirty="0" smtClean="0"/>
              <a:t>”.</a:t>
            </a:r>
            <a:endParaRPr lang="en-US" dirty="0"/>
          </a:p>
          <a:p>
            <a:pPr lvl="1"/>
            <a:r>
              <a:rPr lang="en-US" dirty="0"/>
              <a:t>Documentation: https://</a:t>
            </a:r>
            <a:r>
              <a:rPr lang="en-US" dirty="0" err="1" smtClean="0"/>
              <a:t>docs.hpcloud.com</a:t>
            </a:r>
            <a:r>
              <a:rPr lang="en-US" dirty="0" smtClean="0"/>
              <a:t>/eucalyptus/4.2.0/shared/installing_euca2ools_rhel.html</a:t>
            </a:r>
            <a:endParaRPr lang="en-US" dirty="0"/>
          </a:p>
          <a:p>
            <a:r>
              <a:rPr lang="en-US" sz="2000" b="1" dirty="0"/>
              <a:t>AWSCLI</a:t>
            </a:r>
            <a:endParaRPr lang="en-US" b="1" dirty="0"/>
          </a:p>
          <a:p>
            <a:pPr lvl="1"/>
            <a:r>
              <a:rPr lang="en-US" dirty="0"/>
              <a:t>Google: “</a:t>
            </a:r>
            <a:r>
              <a:rPr lang="en-US" dirty="0" err="1"/>
              <a:t>awscli</a:t>
            </a:r>
            <a:r>
              <a:rPr lang="en-US" dirty="0"/>
              <a:t> install</a:t>
            </a:r>
            <a:r>
              <a:rPr lang="en-US" dirty="0" smtClean="0"/>
              <a:t>”.</a:t>
            </a:r>
            <a:endParaRPr lang="en-US" dirty="0"/>
          </a:p>
          <a:p>
            <a:pPr lvl="1"/>
            <a:r>
              <a:rPr lang="en-US" dirty="0"/>
              <a:t>Documentation: http://</a:t>
            </a:r>
            <a:r>
              <a:rPr lang="en-US" dirty="0" err="1" smtClean="0"/>
              <a:t>docs.aws.amazon.com</a:t>
            </a:r>
            <a:r>
              <a:rPr lang="en-US" dirty="0" smtClean="0"/>
              <a:t>/cli/latest/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installing.html#install-with-pip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Euca2ools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Euca2ools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Install </a:t>
            </a:r>
            <a:r>
              <a:rPr lang="en-US" dirty="0" smtClean="0">
                <a:solidFill>
                  <a:srgbClr val="877B75"/>
                </a:solidFill>
              </a:rPr>
              <a:t>Euca2ools (</a:t>
            </a:r>
            <a:r>
              <a:rPr lang="en-US" dirty="0" err="1" smtClean="0">
                <a:solidFill>
                  <a:srgbClr val="877B75"/>
                </a:solidFill>
              </a:rPr>
              <a:t>CentOS</a:t>
            </a:r>
            <a:r>
              <a:rPr lang="en-US" dirty="0" smtClean="0">
                <a:solidFill>
                  <a:srgbClr val="877B75"/>
                </a:solidFill>
              </a:rPr>
              <a:t>/RHEL)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/>
              <a:t>CentOS</a:t>
            </a:r>
            <a:r>
              <a:rPr lang="en-US" sz="2000" b="1" dirty="0" smtClean="0"/>
              <a:t> 6.7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yum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install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–y \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dl.fedoraproject.org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/pub/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epel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/epel-release-latest-6.noarch.rpm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\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downloads.eucalyptus.com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/software/euca2ools/3.3/centos/6/x86_64/euca2ools-release-3.3-1.el6.noarch.rpm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yum install -y euca2ools</a:t>
            </a:r>
            <a:endParaRPr lang="en-US" sz="1400" b="1" dirty="0" smtClean="0">
              <a:solidFill>
                <a:srgbClr val="00B388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3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Euca2ools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Install </a:t>
            </a:r>
            <a:r>
              <a:rPr lang="en-US" dirty="0" smtClean="0">
                <a:solidFill>
                  <a:srgbClr val="877B75"/>
                </a:solidFill>
              </a:rPr>
              <a:t>Euca2ools (Mac OS X / Windows)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Mac </a:t>
            </a:r>
            <a:r>
              <a:rPr lang="en-US" sz="2000" b="1" dirty="0" smtClean="0"/>
              <a:t>OS X 10.10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curl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-O http://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downloads.eucalyptus.com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/software/euca2ools/3.3/source/euca2ools-3.3.0.tar.xz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tar 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xf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euca2ools-3.3.0.tar.xz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nl-NL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cd euca2ools-3.3.0</a:t>
            </a:r>
            <a:br>
              <a:rPr lang="nl-NL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nl-NL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nl-NL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nl-NL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sudo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python 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setup.py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install</a:t>
            </a:r>
            <a:endParaRPr lang="en-US" sz="1400" b="1" dirty="0" smtClean="0">
              <a:solidFill>
                <a:srgbClr val="00B388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b="1" dirty="0" smtClean="0"/>
              <a:t>Windows 10</a:t>
            </a:r>
          </a:p>
          <a:p>
            <a:pPr lvl="1"/>
            <a:r>
              <a:rPr lang="en-US" dirty="0" smtClean="0"/>
              <a:t>Is not possible as a set of Native Windows programs, but can be installed under Cygwin using a source-based method similar to OS X</a:t>
            </a:r>
          </a:p>
          <a:p>
            <a:pPr lvl="1"/>
            <a:r>
              <a:rPr lang="en-US" dirty="0" smtClean="0"/>
              <a:t>Common to create a </a:t>
            </a:r>
            <a:r>
              <a:rPr lang="en-US" dirty="0" err="1" smtClean="0"/>
              <a:t>CentOS</a:t>
            </a:r>
            <a:r>
              <a:rPr lang="en-US" dirty="0" smtClean="0"/>
              <a:t> VM inside Windows using </a:t>
            </a:r>
            <a:r>
              <a:rPr lang="en-US" dirty="0" err="1" smtClean="0"/>
              <a:t>Vmware</a:t>
            </a:r>
            <a:r>
              <a:rPr lang="en-US" dirty="0" smtClean="0"/>
              <a:t> or </a:t>
            </a:r>
            <a:r>
              <a:rPr lang="en-US" dirty="0" err="1" smtClean="0"/>
              <a:t>VirtualBox</a:t>
            </a:r>
            <a:r>
              <a:rPr lang="en-US" dirty="0" smtClean="0"/>
              <a:t> as a management workstation.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Euca2ools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Overview of Euca2ools Configuration File Locations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System</a:t>
            </a:r>
          </a:p>
          <a:p>
            <a:pPr lvl="1"/>
            <a:r>
              <a:rPr lang="en-US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/euca2ools/euca2ools.ini</a:t>
            </a:r>
          </a:p>
          <a:p>
            <a:pPr lvl="2"/>
            <a:r>
              <a:rPr lang="en-US" dirty="0" smtClean="0"/>
              <a:t>Initially empty, except for a comment block describing configuration file locations.</a:t>
            </a:r>
          </a:p>
          <a:p>
            <a:pPr lvl="1"/>
            <a:r>
              <a:rPr lang="en-US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etc</a:t>
            </a:r>
            <a:r>
              <a:rPr lang="en-US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/euca2ools/</a:t>
            </a:r>
            <a:r>
              <a:rPr lang="en-US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conf.d</a:t>
            </a:r>
            <a:r>
              <a:rPr lang="en-US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/*.</a:t>
            </a:r>
            <a:r>
              <a:rPr lang="en-US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ini</a:t>
            </a:r>
            <a:endParaRPr lang="en-US" b="1" dirty="0" smtClean="0">
              <a:solidFill>
                <a:srgbClr val="00B388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 smtClean="0"/>
              <a:t>Initially contains </a:t>
            </a:r>
            <a:r>
              <a:rPr lang="en-US" dirty="0" err="1" smtClean="0"/>
              <a:t>aws.ini</a:t>
            </a:r>
            <a:r>
              <a:rPr lang="en-US" dirty="0" smtClean="0"/>
              <a:t>, containing AWS endpoints.</a:t>
            </a:r>
          </a:p>
          <a:p>
            <a:pPr lvl="1"/>
            <a:r>
              <a:rPr lang="en-US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/share/euca2ools/certs/cert-*.</a:t>
            </a:r>
            <a:r>
              <a:rPr lang="en-US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crt</a:t>
            </a:r>
            <a:endParaRPr lang="en-US" b="1" dirty="0" smtClean="0">
              <a:solidFill>
                <a:srgbClr val="00B388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 smtClean="0"/>
              <a:t>Initially contains AWS certs.</a:t>
            </a:r>
          </a:p>
          <a:p>
            <a:r>
              <a:rPr lang="en-US" sz="2000" b="1" dirty="0" smtClean="0"/>
              <a:t>User</a:t>
            </a:r>
          </a:p>
          <a:p>
            <a:pPr lvl="1"/>
            <a:r>
              <a:rPr lang="en-US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euca</a:t>
            </a:r>
            <a:r>
              <a:rPr lang="en-US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/*.</a:t>
            </a:r>
            <a:r>
              <a:rPr lang="en-US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ini</a:t>
            </a:r>
            <a:endParaRPr lang="en-US" b="1" dirty="0" smtClean="0">
              <a:solidFill>
                <a:srgbClr val="00B388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 smtClean="0"/>
              <a:t>Initially not present, user must create.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4350</TotalTime>
  <Words>1031</Words>
  <Application>Microsoft Macintosh PowerPoint</Application>
  <PresentationFormat>Widescreen</PresentationFormat>
  <Paragraphs>200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Consolas</vt:lpstr>
      <vt:lpstr>HP Simplified</vt:lpstr>
      <vt:lpstr>Arial</vt:lpstr>
      <vt:lpstr>HPE_Standard_Arial_16x9_v2</vt:lpstr>
      <vt:lpstr>HPE Helion Eucalyptus  HowTo: Configure a Management Workstation for concurrent use of Euca2ools and AWSCLI against Eucalyptus and AWS Regions</vt:lpstr>
      <vt:lpstr>Overview</vt:lpstr>
      <vt:lpstr>Pre-Requisites and Assumptions</vt:lpstr>
      <vt:lpstr>Caveats</vt:lpstr>
      <vt:lpstr>Resources</vt:lpstr>
      <vt:lpstr>Install and Configure Euca2ools</vt:lpstr>
      <vt:lpstr>Install and Configure Euca2ools</vt:lpstr>
      <vt:lpstr>Install and Configure Euca2ools</vt:lpstr>
      <vt:lpstr>Install and Configure Euca2ools</vt:lpstr>
      <vt:lpstr>Install and Configure Euca2ools</vt:lpstr>
      <vt:lpstr>Install and Configure Euca2ools</vt:lpstr>
      <vt:lpstr>Install and Configure Euca2ools</vt:lpstr>
      <vt:lpstr>Install and Configure Euca2ools</vt:lpstr>
      <vt:lpstr>Install and Configure AWSCLI</vt:lpstr>
      <vt:lpstr>Install and Configure AWSCLI</vt:lpstr>
      <vt:lpstr>Install and Configure AWSCLI</vt:lpstr>
      <vt:lpstr>Install and Configure AWSCLI</vt:lpstr>
      <vt:lpstr>Install and Configure AWSCLI</vt:lpstr>
      <vt:lpstr>Install and Configure AWSCLI</vt:lpstr>
      <vt:lpstr>Install and Configure AWSCLI</vt:lpstr>
      <vt:lpstr>Install and Configure AWSCLI</vt:lpstr>
      <vt:lpstr>Install and Configure AWSCLI</vt:lpstr>
      <vt:lpstr>Install and Configure AWSCLI</vt:lpstr>
      <vt:lpstr>Install and Configure AWSCLI</vt:lpstr>
      <vt:lpstr>Demonstrate Concurrent Use of Both Tools</vt:lpstr>
      <vt:lpstr>Demonstrate Concurrent Use of Both Tools</vt:lpstr>
      <vt:lpstr>Demonstrate Concurrent Use of Both Tools</vt:lpstr>
      <vt:lpstr>Demonstrate Concurrent Use of Both Tools</vt:lpstr>
      <vt:lpstr>Demonstrate Concurrent Use of Both Tools</vt:lpstr>
      <vt:lpstr>Demonstrate Concurrent Use of Both Tools</vt:lpstr>
      <vt:lpstr>Interactive Live Demonstration</vt:lpstr>
      <vt:lpstr>Questions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picture</dc:title>
  <dc:creator>Dyess, Colby</dc:creator>
  <cp:lastModifiedBy>Michael Crawford</cp:lastModifiedBy>
  <cp:revision>60</cp:revision>
  <dcterms:created xsi:type="dcterms:W3CDTF">2015-10-20T19:18:50Z</dcterms:created>
  <dcterms:modified xsi:type="dcterms:W3CDTF">2015-12-07T13:08:19Z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