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9" r:id="rId4"/>
    <p:sldId id="277" r:id="rId5"/>
    <p:sldId id="279" r:id="rId6"/>
    <p:sldId id="278" r:id="rId7"/>
    <p:sldId id="280" r:id="rId8"/>
    <p:sldId id="281" r:id="rId9"/>
    <p:sldId id="275" r:id="rId10"/>
    <p:sldId id="295" r:id="rId11"/>
    <p:sldId id="282" r:id="rId12"/>
    <p:sldId id="283" r:id="rId13"/>
    <p:sldId id="318" r:id="rId14"/>
    <p:sldId id="320" r:id="rId15"/>
    <p:sldId id="321" r:id="rId16"/>
    <p:sldId id="323" r:id="rId17"/>
    <p:sldId id="322" r:id="rId18"/>
    <p:sldId id="342" r:id="rId19"/>
    <p:sldId id="325" r:id="rId20"/>
    <p:sldId id="324" r:id="rId21"/>
    <p:sldId id="300" r:id="rId22"/>
    <p:sldId id="296" r:id="rId23"/>
    <p:sldId id="298" r:id="rId24"/>
    <p:sldId id="262" r:id="rId25"/>
    <p:sldId id="267" r:id="rId26"/>
    <p:sldId id="272" r:id="rId27"/>
    <p:sldId id="273" r:id="rId28"/>
    <p:sldId id="274" r:id="rId29"/>
    <p:sldId id="286" r:id="rId30"/>
    <p:sldId id="266" r:id="rId31"/>
    <p:sldId id="284" r:id="rId32"/>
    <p:sldId id="285" r:id="rId33"/>
    <p:sldId id="288" r:id="rId34"/>
    <p:sldId id="338" r:id="rId35"/>
    <p:sldId id="343" r:id="rId36"/>
    <p:sldId id="289" r:id="rId37"/>
    <p:sldId id="303" r:id="rId38"/>
    <p:sldId id="304" r:id="rId39"/>
    <p:sldId id="306" r:id="rId40"/>
    <p:sldId id="340" r:id="rId41"/>
    <p:sldId id="307" r:id="rId42"/>
    <p:sldId id="308" r:id="rId43"/>
    <p:sldId id="309" r:id="rId44"/>
    <p:sldId id="290" r:id="rId45"/>
    <p:sldId id="294" r:id="rId46"/>
    <p:sldId id="293" r:id="rId47"/>
    <p:sldId id="327" r:id="rId48"/>
    <p:sldId id="314" r:id="rId49"/>
    <p:sldId id="311" r:id="rId50"/>
    <p:sldId id="263" r:id="rId51"/>
    <p:sldId id="341" r:id="rId52"/>
    <p:sldId id="264" r:id="rId53"/>
    <p:sldId id="331" r:id="rId54"/>
    <p:sldId id="333" r:id="rId55"/>
    <p:sldId id="329" r:id="rId56"/>
    <p:sldId id="328" r:id="rId57"/>
    <p:sldId id="302" r:id="rId58"/>
    <p:sldId id="335" r:id="rId59"/>
    <p:sldId id="336" r:id="rId60"/>
    <p:sldId id="339" r:id="rId61"/>
    <p:sldId id="337" r:id="rId62"/>
    <p:sldId id="326" r:id="rId63"/>
    <p:sldId id="261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98D2"/>
    <a:srgbClr val="6EC3AB"/>
    <a:srgbClr val="679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AAF-659D-4CAC-8A91-E651A4EBD8D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AF2-B2E3-470E-971D-7CD50D37E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2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AAF-659D-4CAC-8A91-E651A4EBD8D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AF2-B2E3-470E-971D-7CD50D37E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94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AAF-659D-4CAC-8A91-E651A4EBD8D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AF2-B2E3-470E-971D-7CD50D37E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5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AAF-659D-4CAC-8A91-E651A4EBD8D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AF2-B2E3-470E-971D-7CD50D37E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72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AAF-659D-4CAC-8A91-E651A4EBD8D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AF2-B2E3-470E-971D-7CD50D37E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57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AAF-659D-4CAC-8A91-E651A4EBD8D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AF2-B2E3-470E-971D-7CD50D37E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37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AAF-659D-4CAC-8A91-E651A4EBD8D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AF2-B2E3-470E-971D-7CD50D37E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16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AAF-659D-4CAC-8A91-E651A4EBD8D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AF2-B2E3-470E-971D-7CD50D37E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AAF-659D-4CAC-8A91-E651A4EBD8D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AF2-B2E3-470E-971D-7CD50D37E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9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AAF-659D-4CAC-8A91-E651A4EBD8D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AF2-B2E3-470E-971D-7CD50D37E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3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AAF-659D-4CAC-8A91-E651A4EBD8D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AF2-B2E3-470E-971D-7CD50D37E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62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조선일보명조" panose="02030304000000000000" pitchFamily="18" charset="-127"/>
              </a:defRPr>
            </a:lvl1pPr>
          </a:lstStyle>
          <a:p>
            <a:fld id="{A272DAAF-659D-4CAC-8A91-E651A4EBD8D4}" type="datetimeFigureOut">
              <a:rPr lang="ko-KR" altLang="en-US" smtClean="0"/>
              <a:pPr/>
              <a:t>2020-09-02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조선일보명조" panose="02030304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조선일보명조" panose="02030304000000000000" pitchFamily="18" charset="-127"/>
              </a:defRPr>
            </a:lvl1pPr>
          </a:lstStyle>
          <a:p>
            <a:fld id="{02971AF2-B2E3-470E-971D-7CD50D37EF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63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조선일보명조" panose="02030304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조선일보명조" panose="02030304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조선일보명조" panose="02030304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조선일보명조" panose="02030304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조선일보명조" panose="02030304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조선일보명조" panose="02030304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3C9B7-DD6B-464E-900F-08DDD8CD2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1566221"/>
            <a:ext cx="9144000" cy="217054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7200" b="1" dirty="0">
                <a:solidFill>
                  <a:srgbClr val="6EC3AB"/>
                </a:solidFill>
                <a:latin typeface="Abadi" panose="020B0604020202020204" pitchFamily="34" charset="0"/>
                <a:cs typeface="Aharoni" panose="020B0604020202020204" pitchFamily="2" charset="-79"/>
              </a:rPr>
              <a:t>성범죄</a:t>
            </a:r>
            <a:r>
              <a:rPr lang="ko-KR" altLang="en-US" sz="7200" b="1" dirty="0">
                <a:latin typeface="Abadi" panose="020B0604020202020204" pitchFamily="34" charset="0"/>
                <a:cs typeface="Aharoni" panose="020B0604020202020204" pitchFamily="2" charset="-79"/>
              </a:rPr>
              <a:t>  현황과  </a:t>
            </a:r>
            <a:br>
              <a:rPr lang="en-US" altLang="ko-KR" sz="7200" b="1" dirty="0">
                <a:latin typeface="Abadi" panose="020B0604020202020204" pitchFamily="34" charset="0"/>
                <a:cs typeface="Aharoni" panose="020B0604020202020204" pitchFamily="2" charset="-79"/>
              </a:rPr>
            </a:br>
            <a:r>
              <a:rPr lang="ko-KR" altLang="en-US" sz="7200" b="1" dirty="0">
                <a:solidFill>
                  <a:srgbClr val="6698D2"/>
                </a:solidFill>
                <a:latin typeface="Abadi" panose="020B0604020202020204" pitchFamily="34" charset="0"/>
                <a:cs typeface="Aharoni" panose="020B0604020202020204" pitchFamily="2" charset="-79"/>
              </a:rPr>
              <a:t>사회 동향 </a:t>
            </a:r>
            <a:r>
              <a:rPr lang="ko-KR" altLang="en-US" sz="7200" b="1" dirty="0">
                <a:latin typeface="Abadi" panose="020B0604020202020204" pitchFamily="34" charset="0"/>
                <a:cs typeface="Aharoni" panose="020B0604020202020204" pitchFamily="2" charset="-79"/>
              </a:rPr>
              <a:t>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49FD5-0136-4327-B136-C9DFF778C702}"/>
              </a:ext>
            </a:extLst>
          </p:cNvPr>
          <p:cNvSpPr txBox="1"/>
          <p:nvPr/>
        </p:nvSpPr>
        <p:spPr>
          <a:xfrm>
            <a:off x="8096890" y="6293383"/>
            <a:ext cx="585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6698D2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</a:t>
            </a:r>
            <a:r>
              <a:rPr lang="en-US" altLang="ko-KR" sz="20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sadama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b="1" dirty="0">
                <a:solidFill>
                  <a:srgbClr val="6698D2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nference 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🥥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D39A7CD2-2857-4FF7-884A-168BA095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1038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1BC73-9A47-4D59-9FBF-80748250E742}"/>
              </a:ext>
            </a:extLst>
          </p:cNvPr>
          <p:cNvSpPr txBox="1"/>
          <p:nvPr/>
        </p:nvSpPr>
        <p:spPr>
          <a:xfrm>
            <a:off x="7149833" y="4503823"/>
            <a:ext cx="4421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김가윤</a:t>
            </a:r>
            <a:r>
              <a:rPr lang="en-US" altLang="ko-KR" sz="2000" b="1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김민석</a:t>
            </a:r>
            <a:r>
              <a:rPr lang="en-US" altLang="ko-KR" sz="2000" b="1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신주영</a:t>
            </a:r>
            <a:r>
              <a:rPr lang="en-US" altLang="ko-KR" sz="2000" b="1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안지은</a:t>
            </a:r>
            <a:r>
              <a:rPr lang="en-US" altLang="ko-KR" sz="2000" b="1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정찬</a:t>
            </a:r>
          </a:p>
        </p:txBody>
      </p:sp>
    </p:spTree>
    <p:extLst>
      <p:ext uri="{BB962C8B-B14F-4D97-AF65-F5344CB8AC3E}">
        <p14:creationId xmlns:p14="http://schemas.microsoft.com/office/powerpoint/2010/main" val="216893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성범죄 추이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8118985E-A651-4A12-A735-E97061416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7" name="그림 16" descr="텍스트, 지도, 그리기이(가) 표시된 사진&#10;&#10;자동 생성된 설명">
            <a:extLst>
              <a:ext uri="{FF2B5EF4-FFF2-40B4-BE49-F238E27FC236}">
                <a16:creationId xmlns:a16="http://schemas.microsoft.com/office/drawing/2014/main" id="{44054CDB-CDDD-4376-B98B-8DB88C6686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8" t="11374" r="8386" b="9977"/>
          <a:stretch/>
        </p:blipFill>
        <p:spPr>
          <a:xfrm>
            <a:off x="3766644" y="2005565"/>
            <a:ext cx="4658711" cy="4288221"/>
          </a:xfrm>
          <a:prstGeom prst="rect">
            <a:avLst/>
          </a:prstGeom>
        </p:spPr>
      </p:pic>
      <p:sp>
        <p:nvSpPr>
          <p:cNvPr id="3" name="화살표: 굽음 2">
            <a:extLst>
              <a:ext uri="{FF2B5EF4-FFF2-40B4-BE49-F238E27FC236}">
                <a16:creationId xmlns:a16="http://schemas.microsoft.com/office/drawing/2014/main" id="{F83C32F6-8E99-43D2-A142-F3D3CA9C2120}"/>
              </a:ext>
            </a:extLst>
          </p:cNvPr>
          <p:cNvSpPr/>
          <p:nvPr/>
        </p:nvSpPr>
        <p:spPr>
          <a:xfrm>
            <a:off x="3152651" y="4877980"/>
            <a:ext cx="819150" cy="1314450"/>
          </a:xfrm>
          <a:prstGeom prst="bentArrow">
            <a:avLst/>
          </a:prstGeom>
          <a:solidFill>
            <a:srgbClr val="6698D2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조선일보명조" panose="02030304000000000000" pitchFamily="18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82D71BB6-8E41-4A90-94D4-AA3C0833DE42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52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18B29BFB-81D1-4038-AD78-6B0E732DF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49" y="139153"/>
            <a:ext cx="2190751" cy="126185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badi" panose="020B0604020202020204" pitchFamily="34" charset="0"/>
                <a:cs typeface="Aharoni" panose="020B0604020202020204" pitchFamily="2" charset="-79"/>
              </a:rPr>
              <a:t>19</a:t>
            </a:r>
            <a:r>
              <a:rPr lang="ko-KR" altLang="en-US" b="1" dirty="0">
                <a:latin typeface="Abadi" panose="020B0604020202020204" pitchFamily="34" charset="0"/>
                <a:cs typeface="Aharoni" panose="020B0604020202020204" pitchFamily="2" charset="-79"/>
              </a:rPr>
              <a:t>년</a:t>
            </a:r>
            <a:endParaRPr lang="ko-KR" altLang="en-US" sz="3600" b="1" dirty="0">
              <a:latin typeface="Abadi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0A3BE24-D088-470D-827A-53C400C93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521354" y="3740186"/>
            <a:ext cx="5149291" cy="192626"/>
          </a:xfrm>
          <a:solidFill>
            <a:srgbClr val="6EC3AB"/>
          </a:solidFill>
        </p:spPr>
        <p:txBody>
          <a:bodyPr>
            <a:normAutofit fontScale="32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7BD7F3-3D08-464B-BD76-867B0B0FE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73842" y="-2211464"/>
            <a:ext cx="187165" cy="11677650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4E676701-929E-4A01-B141-555877FDD83E}"/>
              </a:ext>
            </a:extLst>
          </p:cNvPr>
          <p:cNvSpPr txBox="1">
            <a:spLocks/>
          </p:cNvSpPr>
          <p:nvPr/>
        </p:nvSpPr>
        <p:spPr>
          <a:xfrm>
            <a:off x="681037" y="2862395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특정 성폭행 사건 강력 처벌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8B962100-181A-43EA-A20E-7B98E1B97C8D}"/>
              </a:ext>
            </a:extLst>
          </p:cNvPr>
          <p:cNvSpPr txBox="1">
            <a:spLocks/>
          </p:cNvSpPr>
          <p:nvPr/>
        </p:nvSpPr>
        <p:spPr>
          <a:xfrm>
            <a:off x="6386211" y="2787667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피해자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, </a:t>
            </a:r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목격자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, </a:t>
            </a:r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증언자에 대한 보호 강화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7B2ECFA0-5E03-458B-9A9E-DF25AB541B8A}"/>
              </a:ext>
            </a:extLst>
          </p:cNvPr>
          <p:cNvSpPr txBox="1">
            <a:spLocks/>
          </p:cNvSpPr>
          <p:nvPr/>
        </p:nvSpPr>
        <p:spPr>
          <a:xfrm>
            <a:off x="772756" y="5992869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성범죄의 양형 기준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EA3F2FA9-D773-4474-8E7B-EB36D1F40A22}"/>
              </a:ext>
            </a:extLst>
          </p:cNvPr>
          <p:cNvSpPr txBox="1">
            <a:spLocks/>
          </p:cNvSpPr>
          <p:nvPr/>
        </p:nvSpPr>
        <p:spPr>
          <a:xfrm>
            <a:off x="6451038" y="6010705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리얼돌</a:t>
            </a:r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 수입 및 판매 금지</a:t>
            </a:r>
          </a:p>
        </p:txBody>
      </p:sp>
      <p:pic>
        <p:nvPicPr>
          <p:cNvPr id="4098" name="Picture 2" descr="assault, harassment, molestation, outrage, rape, sexual, violence icon">
            <a:extLst>
              <a:ext uri="{FF2B5EF4-FFF2-40B4-BE49-F238E27FC236}">
                <a16:creationId xmlns:a16="http://schemas.microsoft.com/office/drawing/2014/main" id="{561986D1-866C-4599-BC5D-4E2EB35A9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812" y="760627"/>
            <a:ext cx="2174336" cy="217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oup, people, users icon">
            <a:extLst>
              <a:ext uri="{FF2B5EF4-FFF2-40B4-BE49-F238E27FC236}">
                <a16:creationId xmlns:a16="http://schemas.microsoft.com/office/drawing/2014/main" id="{C7556B29-E496-4079-A98F-0D00484E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306" y="190084"/>
            <a:ext cx="3343694" cy="334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mmer, justice, law icon">
            <a:extLst>
              <a:ext uri="{FF2B5EF4-FFF2-40B4-BE49-F238E27FC236}">
                <a16:creationId xmlns:a16="http://schemas.microsoft.com/office/drawing/2014/main" id="{FB2ADD08-DFC8-49B3-B89E-2664EAC58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47" y="3428164"/>
            <a:ext cx="3206216" cy="320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rt, doll, mannequin icon">
            <a:extLst>
              <a:ext uri="{FF2B5EF4-FFF2-40B4-BE49-F238E27FC236}">
                <a16:creationId xmlns:a16="http://schemas.microsoft.com/office/drawing/2014/main" id="{45226EED-325C-4340-B8C0-1DDC1B440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820" y="3888775"/>
            <a:ext cx="2341633" cy="234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assault, harassment, molestation, outrage, rape, sexual, violence icon">
            <a:extLst>
              <a:ext uri="{FF2B5EF4-FFF2-40B4-BE49-F238E27FC236}">
                <a16:creationId xmlns:a16="http://schemas.microsoft.com/office/drawing/2014/main" id="{DCA0EC04-8A33-4532-88E5-09697B843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812" y="722527"/>
            <a:ext cx="2174336" cy="217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group, people, users icon">
            <a:extLst>
              <a:ext uri="{FF2B5EF4-FFF2-40B4-BE49-F238E27FC236}">
                <a16:creationId xmlns:a16="http://schemas.microsoft.com/office/drawing/2014/main" id="{1D975739-3A33-440C-A7E9-B350B99EC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306" y="151984"/>
            <a:ext cx="3343694" cy="334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A4C37AB7-F68B-4A13-B4ED-2F337151859B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12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18B29BFB-81D1-4038-AD78-6B0E732DF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49" y="139153"/>
            <a:ext cx="2190751" cy="126185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badi" panose="020B0604020202020204" pitchFamily="34" charset="0"/>
                <a:cs typeface="Aharoni" panose="020B0604020202020204" pitchFamily="2" charset="-79"/>
              </a:rPr>
              <a:t>20</a:t>
            </a:r>
            <a:r>
              <a:rPr lang="ko-KR" altLang="en-US" b="1" dirty="0">
                <a:latin typeface="Abadi" panose="020B0604020202020204" pitchFamily="34" charset="0"/>
                <a:cs typeface="Aharoni" panose="020B0604020202020204" pitchFamily="2" charset="-79"/>
              </a:rPr>
              <a:t>년</a:t>
            </a:r>
            <a:endParaRPr lang="ko-KR" altLang="en-US" sz="3600" b="1" dirty="0">
              <a:latin typeface="Abadi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0A3BE24-D088-470D-827A-53C400C93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521354" y="3740186"/>
            <a:ext cx="5149291" cy="192626"/>
          </a:xfrm>
          <a:solidFill>
            <a:srgbClr val="6EC3AB"/>
          </a:solidFill>
        </p:spPr>
        <p:txBody>
          <a:bodyPr>
            <a:normAutofit fontScale="32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7BD7F3-3D08-464B-BD76-867B0B0FE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73842" y="-2211464"/>
            <a:ext cx="187165" cy="11677650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4E676701-929E-4A01-B141-555877FDD83E}"/>
              </a:ext>
            </a:extLst>
          </p:cNvPr>
          <p:cNvSpPr txBox="1">
            <a:spLocks/>
          </p:cNvSpPr>
          <p:nvPr/>
        </p:nvSpPr>
        <p:spPr>
          <a:xfrm>
            <a:off x="408214" y="2862395"/>
            <a:ext cx="5616349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강</a:t>
            </a:r>
            <a:r>
              <a:rPr lang="en-US" altLang="ko-KR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** </a:t>
            </a:r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판사의 대법관 후보 자격 박탈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8B962100-181A-43EA-A20E-7B98E1B97C8D}"/>
              </a:ext>
            </a:extLst>
          </p:cNvPr>
          <p:cNvSpPr txBox="1">
            <a:spLocks/>
          </p:cNvSpPr>
          <p:nvPr/>
        </p:nvSpPr>
        <p:spPr>
          <a:xfrm>
            <a:off x="6067425" y="3023251"/>
            <a:ext cx="5895975" cy="4623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서울시장 박</a:t>
            </a:r>
            <a:r>
              <a:rPr lang="en-US" altLang="ko-KR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**</a:t>
            </a:r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의 서울특별시장 진행 반대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7B2ECFA0-5E03-458B-9A9E-DF25AB541B8A}"/>
              </a:ext>
            </a:extLst>
          </p:cNvPr>
          <p:cNvSpPr txBox="1">
            <a:spLocks/>
          </p:cNvSpPr>
          <p:nvPr/>
        </p:nvSpPr>
        <p:spPr>
          <a:xfrm>
            <a:off x="544625" y="5992869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학교 내 성폭력 사건 처벌 강화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EA3F2FA9-D773-4474-8E7B-EB36D1F40A22}"/>
              </a:ext>
            </a:extLst>
          </p:cNvPr>
          <p:cNvSpPr txBox="1">
            <a:spLocks/>
          </p:cNvSpPr>
          <p:nvPr/>
        </p:nvSpPr>
        <p:spPr>
          <a:xfrm>
            <a:off x="6451038" y="6010705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서울 </a:t>
            </a:r>
            <a:r>
              <a:rPr lang="ko-KR" altLang="en-US" sz="30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퀴어문화축제</a:t>
            </a:r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 반대</a:t>
            </a:r>
          </a:p>
        </p:txBody>
      </p:sp>
      <p:pic>
        <p:nvPicPr>
          <p:cNvPr id="3074" name="Picture 2" descr="judge, justice, law, lawyer, legal icon">
            <a:extLst>
              <a:ext uri="{FF2B5EF4-FFF2-40B4-BE49-F238E27FC236}">
                <a16:creationId xmlns:a16="http://schemas.microsoft.com/office/drawing/2014/main" id="{0D923233-56C6-47BB-B420-B16061811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087" y="592818"/>
            <a:ext cx="2430432" cy="243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urgomaster, election, government, mayor, president, profession, speech icon">
            <a:extLst>
              <a:ext uri="{FF2B5EF4-FFF2-40B4-BE49-F238E27FC236}">
                <a16:creationId xmlns:a16="http://schemas.microsoft.com/office/drawing/2014/main" id="{B40291D7-85F8-40EC-893D-36E8406E4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906" y="755879"/>
            <a:ext cx="2141600" cy="21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assault, harassment, molestation, outrage, rape, sexual, violence icon">
            <a:extLst>
              <a:ext uri="{FF2B5EF4-FFF2-40B4-BE49-F238E27FC236}">
                <a16:creationId xmlns:a16="http://schemas.microsoft.com/office/drawing/2014/main" id="{958D6747-690C-4A72-A56B-F03BD32B3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75" y="3896384"/>
            <a:ext cx="2174336" cy="217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sexual, diversity, homosexual, lgbtq, queer icon">
            <a:extLst>
              <a:ext uri="{FF2B5EF4-FFF2-40B4-BE49-F238E27FC236}">
                <a16:creationId xmlns:a16="http://schemas.microsoft.com/office/drawing/2014/main" id="{378B9ED7-CAF7-4723-A0A5-D61C32F07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37" y="3836499"/>
            <a:ext cx="2228319" cy="222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199E623A-F7C1-4844-9D88-32EC34F49E38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70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18B29BFB-81D1-4038-AD78-6B0E732DF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5562" y="104774"/>
            <a:ext cx="7000876" cy="1261853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Abadi" panose="020B0604020202020204" pitchFamily="34" charset="0"/>
                <a:cs typeface="Aharoni" panose="020B0604020202020204" pitchFamily="2" charset="-79"/>
              </a:rPr>
              <a:t>인권</a:t>
            </a:r>
            <a:r>
              <a:rPr lang="en-US" altLang="ko-KR" sz="3600" b="1" dirty="0">
                <a:latin typeface="Abadi" panose="020B0604020202020204" pitchFamily="34" charset="0"/>
                <a:cs typeface="Aharoni" panose="020B0604020202020204" pitchFamily="2" charset="-79"/>
              </a:rPr>
              <a:t>/</a:t>
            </a:r>
            <a:r>
              <a:rPr lang="ko-KR" altLang="en-US" sz="3600" b="1" dirty="0" err="1">
                <a:latin typeface="Abadi" panose="020B0604020202020204" pitchFamily="34" charset="0"/>
                <a:cs typeface="Aharoni" panose="020B0604020202020204" pitchFamily="2" charset="-79"/>
              </a:rPr>
              <a:t>성평등</a:t>
            </a:r>
            <a:r>
              <a:rPr lang="ko-KR" altLang="en-US" sz="3600" b="1" dirty="0">
                <a:latin typeface="Abadi" panose="020B0604020202020204" pitchFamily="34" charset="0"/>
                <a:cs typeface="Aharoni" panose="020B0604020202020204" pitchFamily="2" charset="-79"/>
              </a:rPr>
              <a:t> 청원 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F16824-7230-4C58-8858-9838FF05FC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5" t="15695" r="9075" b="19166"/>
          <a:stretch/>
        </p:blipFill>
        <p:spPr>
          <a:xfrm>
            <a:off x="1776000" y="1800225"/>
            <a:ext cx="8640000" cy="4668388"/>
          </a:xfrm>
          <a:prstGeom prst="rect">
            <a:avLst/>
          </a:prstGeom>
        </p:spPr>
      </p:pic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585E24AD-3F9C-48CD-82D7-F79C7F173E2C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6A613B9C-9975-43B7-832D-4420AF1A7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7C2C800B-8417-411D-B11A-321E557D4EA7}"/>
              </a:ext>
            </a:extLst>
          </p:cNvPr>
          <p:cNvSpPr txBox="1">
            <a:spLocks/>
          </p:cNvSpPr>
          <p:nvPr/>
        </p:nvSpPr>
        <p:spPr>
          <a:xfrm>
            <a:off x="1313895" y="1404807"/>
            <a:ext cx="9501147" cy="218568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921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F16824-7230-4C58-8858-9838FF05FC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0" t="14282" r="6609" b="18183"/>
          <a:stretch/>
        </p:blipFill>
        <p:spPr>
          <a:xfrm>
            <a:off x="1691709" y="1733549"/>
            <a:ext cx="8808582" cy="4680000"/>
          </a:xfrm>
          <a:prstGeom prst="rect">
            <a:avLst/>
          </a:prstGeom>
        </p:spPr>
      </p:pic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4A623E23-24AE-461A-BD4F-008406F03F1F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8A08A2B-4DD3-40E3-A07E-C9AF8EA4262F}"/>
              </a:ext>
            </a:extLst>
          </p:cNvPr>
          <p:cNvSpPr txBox="1">
            <a:spLocks/>
          </p:cNvSpPr>
          <p:nvPr/>
        </p:nvSpPr>
        <p:spPr>
          <a:xfrm>
            <a:off x="2595562" y="66674"/>
            <a:ext cx="7000876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17</a:t>
            </a:r>
            <a:r>
              <a:rPr lang="ko-KR" altLang="en-US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년 인권</a:t>
            </a:r>
            <a:r>
              <a:rPr lang="en-US" altLang="ko-KR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/</a:t>
            </a:r>
            <a:r>
              <a:rPr lang="ko-KR" altLang="en-US" sz="3600" b="1" dirty="0" err="1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성평등</a:t>
            </a:r>
            <a:r>
              <a:rPr lang="ko-KR" altLang="en-US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 청원 내용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7B90893C-AC0F-4C35-8C4D-BFDE76B07EFF}"/>
              </a:ext>
            </a:extLst>
          </p:cNvPr>
          <p:cNvSpPr txBox="1">
            <a:spLocks/>
          </p:cNvSpPr>
          <p:nvPr/>
        </p:nvSpPr>
        <p:spPr>
          <a:xfrm>
            <a:off x="1313895" y="1404807"/>
            <a:ext cx="9501147" cy="218568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083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9A1583-E46F-4409-ADEB-0556563F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699" y="2203387"/>
            <a:ext cx="6826601" cy="24512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667041-646D-45BD-A639-A5A94BB073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8" t="14619" r="8032" b="18576"/>
          <a:stretch/>
        </p:blipFill>
        <p:spPr>
          <a:xfrm>
            <a:off x="1871661" y="1847850"/>
            <a:ext cx="8448675" cy="4581526"/>
          </a:xfrm>
          <a:prstGeom prst="rect">
            <a:avLst/>
          </a:prstGeom>
        </p:spPr>
      </p:pic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91CB9FFE-4267-4717-B018-E6FAAB98CBB9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C5747D59-BA5B-42E0-981F-EC70290D1529}"/>
              </a:ext>
            </a:extLst>
          </p:cNvPr>
          <p:cNvSpPr txBox="1">
            <a:spLocks/>
          </p:cNvSpPr>
          <p:nvPr/>
        </p:nvSpPr>
        <p:spPr>
          <a:xfrm>
            <a:off x="2595562" y="66674"/>
            <a:ext cx="7000876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18</a:t>
            </a:r>
            <a:r>
              <a:rPr lang="ko-KR" altLang="en-US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년 인권</a:t>
            </a:r>
            <a:r>
              <a:rPr lang="en-US" altLang="ko-KR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/</a:t>
            </a:r>
            <a:r>
              <a:rPr lang="ko-KR" altLang="en-US" sz="3600" b="1" dirty="0" err="1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성평등</a:t>
            </a:r>
            <a:r>
              <a:rPr lang="ko-KR" altLang="en-US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 청원 내용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CCB8578E-D34A-48B7-900C-394571A087B7}"/>
              </a:ext>
            </a:extLst>
          </p:cNvPr>
          <p:cNvSpPr txBox="1">
            <a:spLocks/>
          </p:cNvSpPr>
          <p:nvPr/>
        </p:nvSpPr>
        <p:spPr>
          <a:xfrm>
            <a:off x="1313895" y="1404807"/>
            <a:ext cx="9501147" cy="218568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81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105D5B4-87F0-40C8-A42A-79DFAB6BE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6" t="14388" r="8010" b="19930"/>
          <a:stretch/>
        </p:blipFill>
        <p:spPr>
          <a:xfrm>
            <a:off x="1862137" y="1772481"/>
            <a:ext cx="8467725" cy="4504494"/>
          </a:xfrm>
          <a:prstGeom prst="rect">
            <a:avLst/>
          </a:prstGeom>
        </p:spPr>
      </p:pic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4951C134-BC12-46F3-9918-C6A43F90612A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2408BAB-AA31-4E46-88FA-3DD086777ECB}"/>
              </a:ext>
            </a:extLst>
          </p:cNvPr>
          <p:cNvSpPr txBox="1">
            <a:spLocks/>
          </p:cNvSpPr>
          <p:nvPr/>
        </p:nvSpPr>
        <p:spPr>
          <a:xfrm>
            <a:off x="2595562" y="66674"/>
            <a:ext cx="7000876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19</a:t>
            </a:r>
            <a:r>
              <a:rPr lang="ko-KR" altLang="en-US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년 인권</a:t>
            </a:r>
            <a:r>
              <a:rPr lang="en-US" altLang="ko-KR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/</a:t>
            </a:r>
            <a:r>
              <a:rPr lang="ko-KR" altLang="en-US" sz="3600" b="1" dirty="0" err="1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성평등</a:t>
            </a:r>
            <a:r>
              <a:rPr lang="ko-KR" altLang="en-US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 청원 내용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3C02E7D-2C18-42F3-81E8-3799614A760B}"/>
              </a:ext>
            </a:extLst>
          </p:cNvPr>
          <p:cNvSpPr txBox="1">
            <a:spLocks/>
          </p:cNvSpPr>
          <p:nvPr/>
        </p:nvSpPr>
        <p:spPr>
          <a:xfrm>
            <a:off x="1313895" y="1404807"/>
            <a:ext cx="9501147" cy="218568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524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EB2D8F-6B11-4946-B033-9ABAC476D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t="14026" r="8633" b="20488"/>
          <a:stretch/>
        </p:blipFill>
        <p:spPr>
          <a:xfrm>
            <a:off x="1862137" y="1700175"/>
            <a:ext cx="8467726" cy="4491075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B12E2806-6EDD-4588-A455-B3A0C149B041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C28997F-8AC8-4B13-8D68-85902B6D3D36}"/>
              </a:ext>
            </a:extLst>
          </p:cNvPr>
          <p:cNvSpPr txBox="1">
            <a:spLocks/>
          </p:cNvSpPr>
          <p:nvPr/>
        </p:nvSpPr>
        <p:spPr>
          <a:xfrm>
            <a:off x="2595562" y="66674"/>
            <a:ext cx="7000876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20</a:t>
            </a:r>
            <a:r>
              <a:rPr lang="ko-KR" altLang="en-US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년 인권</a:t>
            </a:r>
            <a:r>
              <a:rPr lang="en-US" altLang="ko-KR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/</a:t>
            </a:r>
            <a:r>
              <a:rPr lang="ko-KR" altLang="en-US" sz="3600" b="1" dirty="0" err="1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성평등</a:t>
            </a:r>
            <a:r>
              <a:rPr lang="ko-KR" altLang="en-US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 청원 내용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567F5229-2EB4-42F8-9508-AA150803A327}"/>
              </a:ext>
            </a:extLst>
          </p:cNvPr>
          <p:cNvSpPr txBox="1">
            <a:spLocks/>
          </p:cNvSpPr>
          <p:nvPr/>
        </p:nvSpPr>
        <p:spPr>
          <a:xfrm>
            <a:off x="1313895" y="1404807"/>
            <a:ext cx="9501147" cy="218568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002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429491F1-010C-45D2-9E9C-D9F428118A5B}"/>
              </a:ext>
            </a:extLst>
          </p:cNvPr>
          <p:cNvSpPr txBox="1">
            <a:spLocks/>
          </p:cNvSpPr>
          <p:nvPr/>
        </p:nvSpPr>
        <p:spPr>
          <a:xfrm>
            <a:off x="1313895" y="639862"/>
            <a:ext cx="9690690" cy="646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연도별 청원 내용 최다 빈출 단어</a:t>
            </a: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35E4053-69CC-4EF4-B9AD-D9BCE2E29829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269FF13-7420-47B5-B223-88507B081A70}"/>
              </a:ext>
            </a:extLst>
          </p:cNvPr>
          <p:cNvSpPr txBox="1">
            <a:spLocks/>
          </p:cNvSpPr>
          <p:nvPr/>
        </p:nvSpPr>
        <p:spPr>
          <a:xfrm>
            <a:off x="1313895" y="1404807"/>
            <a:ext cx="9501147" cy="218568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9F934-3170-414C-9CEE-4461A69A7D97}"/>
              </a:ext>
            </a:extLst>
          </p:cNvPr>
          <p:cNvSpPr txBox="1"/>
          <p:nvPr/>
        </p:nvSpPr>
        <p:spPr>
          <a:xfrm>
            <a:off x="1313895" y="1845129"/>
            <a:ext cx="95011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조선일보명조" panose="02030304000000000000" pitchFamily="18" charset="-127"/>
              </a:rPr>
              <a:t>17</a:t>
            </a:r>
            <a:r>
              <a:rPr lang="ko-KR" altLang="en-US" sz="2800" dirty="0">
                <a:ea typeface="조선일보명조" panose="02030304000000000000" pitchFamily="18" charset="-127"/>
              </a:rPr>
              <a:t>년도</a:t>
            </a:r>
          </a:p>
          <a:p>
            <a:r>
              <a:rPr lang="ko-KR" altLang="en-US" sz="2000" dirty="0">
                <a:ea typeface="조선일보명조" panose="02030304000000000000" pitchFamily="18" charset="-127"/>
              </a:rPr>
              <a:t>생각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여성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사건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청소년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피해자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경찰</a:t>
            </a:r>
            <a:r>
              <a:rPr lang="en-US" altLang="ko-KR" sz="2000" dirty="0">
                <a:ea typeface="조선일보명조" panose="02030304000000000000" pitchFamily="18" charset="-127"/>
              </a:rPr>
              <a:t>/</a:t>
            </a:r>
            <a:r>
              <a:rPr lang="ko-KR" altLang="en-US" sz="2000" dirty="0">
                <a:ea typeface="조선일보명조" panose="02030304000000000000" pitchFamily="18" charset="-127"/>
              </a:rPr>
              <a:t>경찰관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낙태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낙태죄</a:t>
            </a:r>
          </a:p>
          <a:p>
            <a:br>
              <a:rPr lang="ko-KR" altLang="en-US" sz="2000" dirty="0">
                <a:ea typeface="조선일보명조" panose="02030304000000000000" pitchFamily="18" charset="-127"/>
              </a:rPr>
            </a:br>
            <a:r>
              <a:rPr lang="en-US" altLang="ko-KR" sz="2800" dirty="0">
                <a:ea typeface="조선일보명조" panose="02030304000000000000" pitchFamily="18" charset="-127"/>
              </a:rPr>
              <a:t>18</a:t>
            </a:r>
            <a:r>
              <a:rPr lang="ko-KR" altLang="en-US" sz="2800" dirty="0">
                <a:ea typeface="조선일보명조" panose="02030304000000000000" pitchFamily="18" charset="-127"/>
              </a:rPr>
              <a:t>년도</a:t>
            </a:r>
          </a:p>
          <a:p>
            <a:r>
              <a:rPr lang="ko-KR" altLang="en-US" sz="2000" dirty="0">
                <a:ea typeface="조선일보명조" panose="02030304000000000000" pitchFamily="18" charset="-127"/>
              </a:rPr>
              <a:t>생각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사건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여성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청소년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경찰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아이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낙태</a:t>
            </a:r>
          </a:p>
          <a:p>
            <a:br>
              <a:rPr lang="ko-KR" altLang="en-US" sz="2000" dirty="0">
                <a:ea typeface="조선일보명조" panose="02030304000000000000" pitchFamily="18" charset="-127"/>
              </a:rPr>
            </a:br>
            <a:r>
              <a:rPr lang="en-US" altLang="ko-KR" sz="2800" dirty="0">
                <a:ea typeface="조선일보명조" panose="02030304000000000000" pitchFamily="18" charset="-127"/>
              </a:rPr>
              <a:t>19</a:t>
            </a:r>
            <a:r>
              <a:rPr lang="ko-KR" altLang="en-US" sz="2800" dirty="0">
                <a:ea typeface="조선일보명조" panose="02030304000000000000" pitchFamily="18" charset="-127"/>
              </a:rPr>
              <a:t>년도</a:t>
            </a:r>
          </a:p>
          <a:p>
            <a:r>
              <a:rPr lang="ko-KR" altLang="en-US" sz="2000" dirty="0">
                <a:ea typeface="조선일보명조" panose="02030304000000000000" pitchFamily="18" charset="-127"/>
              </a:rPr>
              <a:t>가해자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사람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사건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아이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경찰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피해자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여성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범죄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처벌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저희</a:t>
            </a:r>
          </a:p>
          <a:p>
            <a:br>
              <a:rPr lang="ko-KR" altLang="en-US" sz="2000" dirty="0">
                <a:ea typeface="조선일보명조" panose="02030304000000000000" pitchFamily="18" charset="-127"/>
              </a:rPr>
            </a:br>
            <a:r>
              <a:rPr lang="en-US" altLang="ko-KR" sz="2800" dirty="0">
                <a:ea typeface="조선일보명조" panose="02030304000000000000" pitchFamily="18" charset="-127"/>
              </a:rPr>
              <a:t>20</a:t>
            </a:r>
            <a:r>
              <a:rPr lang="ko-KR" altLang="en-US" sz="2800" dirty="0">
                <a:ea typeface="조선일보명조" panose="02030304000000000000" pitchFamily="18" charset="-127"/>
              </a:rPr>
              <a:t>년도</a:t>
            </a:r>
          </a:p>
          <a:p>
            <a:r>
              <a:rPr lang="ko-KR" altLang="en-US" sz="2000" dirty="0">
                <a:ea typeface="조선일보명조" panose="02030304000000000000" pitchFamily="18" charset="-127"/>
              </a:rPr>
              <a:t>피해자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사건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가해자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성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진술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수사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국민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검사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처벌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증거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청원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성폭행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 err="1">
                <a:ea typeface="조선일보명조" panose="02030304000000000000" pitchFamily="18" charset="-127"/>
              </a:rPr>
              <a:t>번방</a:t>
            </a:r>
            <a:endParaRPr lang="ko-KR" altLang="en-US" sz="2000" dirty="0">
              <a:ea typeface="조선일보명조" panose="02030304000000000000" pitchFamily="18" charset="-127"/>
            </a:endParaRPr>
          </a:p>
          <a:p>
            <a:br>
              <a:rPr lang="ko-KR" altLang="en-US" dirty="0">
                <a:ea typeface="조선일보명조" panose="02030304000000000000" pitchFamily="18" charset="-127"/>
              </a:rPr>
            </a:br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57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429491F1-010C-45D2-9E9C-D9F428118A5B}"/>
              </a:ext>
            </a:extLst>
          </p:cNvPr>
          <p:cNvSpPr txBox="1">
            <a:spLocks/>
          </p:cNvSpPr>
          <p:nvPr/>
        </p:nvSpPr>
        <p:spPr>
          <a:xfrm>
            <a:off x="1313895" y="639862"/>
            <a:ext cx="9690690" cy="646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강력 범죄 중</a:t>
            </a:r>
            <a:r>
              <a:rPr lang="en-US" altLang="ko-KR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</a:t>
            </a:r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여성 피해 비율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EDC1FA2-1B49-4FB8-91FD-FAF2E4011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759" y="1608484"/>
            <a:ext cx="6914482" cy="4609654"/>
          </a:xfrm>
          <a:prstGeom prst="rect">
            <a:avLst/>
          </a:prstGeom>
        </p:spPr>
      </p:pic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35E4053-69CC-4EF4-B9AD-D9BCE2E29829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269FF13-7420-47B5-B223-88507B081A70}"/>
              </a:ext>
            </a:extLst>
          </p:cNvPr>
          <p:cNvSpPr txBox="1">
            <a:spLocks/>
          </p:cNvSpPr>
          <p:nvPr/>
        </p:nvSpPr>
        <p:spPr>
          <a:xfrm>
            <a:off x="1313895" y="1404807"/>
            <a:ext cx="9501147" cy="218568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51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3C9B7-DD6B-464E-900F-08DDD8CD2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895" y="232227"/>
            <a:ext cx="2569882" cy="1261853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Abadi" panose="020B0604020202020204" pitchFamily="34" charset="0"/>
                <a:cs typeface="Aharoni" panose="020B0604020202020204" pitchFamily="2" charset="-79"/>
              </a:rPr>
              <a:t>목차</a:t>
            </a:r>
            <a:endParaRPr lang="ko-KR" altLang="en-US" sz="3600" b="1" dirty="0">
              <a:latin typeface="Abadi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D4CE0751-9D58-4A8B-AF7D-707AAF02E110}"/>
              </a:ext>
            </a:extLst>
          </p:cNvPr>
          <p:cNvSpPr/>
          <p:nvPr/>
        </p:nvSpPr>
        <p:spPr>
          <a:xfrm>
            <a:off x="1694115" y="2139043"/>
            <a:ext cx="640872" cy="523220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0C5E9-22D4-4775-8835-F70818C6AABD}"/>
              </a:ext>
            </a:extLst>
          </p:cNvPr>
          <p:cNvSpPr txBox="1"/>
          <p:nvPr/>
        </p:nvSpPr>
        <p:spPr>
          <a:xfrm>
            <a:off x="2447576" y="3745693"/>
            <a:ext cx="805030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성범죄 데이터 분석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3685B6-539E-497C-8BEB-210EB4CD26BC}"/>
              </a:ext>
            </a:extLst>
          </p:cNvPr>
          <p:cNvSpPr txBox="1"/>
          <p:nvPr/>
        </p:nvSpPr>
        <p:spPr>
          <a:xfrm>
            <a:off x="2447577" y="4588508"/>
            <a:ext cx="805030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인구와 도시의 면적 대비 성범죄 비율</a:t>
            </a: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88CBB210-41D4-4378-9FC1-8B6E2776F522}"/>
              </a:ext>
            </a:extLst>
          </p:cNvPr>
          <p:cNvSpPr/>
          <p:nvPr/>
        </p:nvSpPr>
        <p:spPr>
          <a:xfrm>
            <a:off x="1694115" y="2905780"/>
            <a:ext cx="640872" cy="523220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2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C79CA139-22BA-43ED-BB07-7A8B3A6A3678}"/>
              </a:ext>
            </a:extLst>
          </p:cNvPr>
          <p:cNvSpPr/>
          <p:nvPr/>
        </p:nvSpPr>
        <p:spPr>
          <a:xfrm>
            <a:off x="1694116" y="3721301"/>
            <a:ext cx="640872" cy="523220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99626CDD-ED30-4413-8EC7-909D482EB728}"/>
              </a:ext>
            </a:extLst>
          </p:cNvPr>
          <p:cNvSpPr/>
          <p:nvPr/>
        </p:nvSpPr>
        <p:spPr>
          <a:xfrm>
            <a:off x="1694115" y="4536822"/>
            <a:ext cx="640872" cy="523220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4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ACE1745D-EC18-47E4-8518-21A51E55CE5B}"/>
              </a:ext>
            </a:extLst>
          </p:cNvPr>
          <p:cNvSpPr/>
          <p:nvPr/>
        </p:nvSpPr>
        <p:spPr>
          <a:xfrm>
            <a:off x="1694115" y="5352343"/>
            <a:ext cx="640872" cy="523220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5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AB9142-8D30-4A86-B3C6-A8DD7962BF3F}"/>
              </a:ext>
            </a:extLst>
          </p:cNvPr>
          <p:cNvSpPr txBox="1"/>
          <p:nvPr/>
        </p:nvSpPr>
        <p:spPr>
          <a:xfrm>
            <a:off x="2447579" y="2139043"/>
            <a:ext cx="805030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분석 계기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F09D43-CF43-4B11-A63D-2CE19186C842}"/>
              </a:ext>
            </a:extLst>
          </p:cNvPr>
          <p:cNvSpPr txBox="1"/>
          <p:nvPr/>
        </p:nvSpPr>
        <p:spPr>
          <a:xfrm>
            <a:off x="2447577" y="2905779"/>
            <a:ext cx="805030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성범죄란</a:t>
            </a:r>
            <a:r>
              <a:rPr lang="en-US" altLang="ko-KR" sz="28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?</a:t>
            </a:r>
            <a:endParaRPr lang="ko-KR" altLang="en-US" sz="28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3EAEF2-73E4-4655-A301-435ED43AD21C}"/>
              </a:ext>
            </a:extLst>
          </p:cNvPr>
          <p:cNvSpPr txBox="1"/>
          <p:nvPr/>
        </p:nvSpPr>
        <p:spPr>
          <a:xfrm>
            <a:off x="2447576" y="5352343"/>
            <a:ext cx="805030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성범죄 정책의 억제 효과</a:t>
            </a:r>
            <a:r>
              <a:rPr lang="en-US" altLang="ko-KR" sz="28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?</a:t>
            </a:r>
            <a:r>
              <a:rPr lang="ko-KR" altLang="en-US" sz="28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20C637C7-07A6-4442-904E-1BD9DB322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790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E3C545-DDD1-4592-AA66-99C070A26C99}"/>
              </a:ext>
            </a:extLst>
          </p:cNvPr>
          <p:cNvSpPr/>
          <p:nvPr/>
        </p:nvSpPr>
        <p:spPr>
          <a:xfrm>
            <a:off x="3809999" y="3962400"/>
            <a:ext cx="866775" cy="187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C28997F-8AC8-4B13-8D68-85902B6D3D36}"/>
              </a:ext>
            </a:extLst>
          </p:cNvPr>
          <p:cNvSpPr txBox="1">
            <a:spLocks/>
          </p:cNvSpPr>
          <p:nvPr/>
        </p:nvSpPr>
        <p:spPr>
          <a:xfrm>
            <a:off x="2595562" y="66674"/>
            <a:ext cx="7000876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성범죄 감소를 위해 필요한 정책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567F5229-2EB4-42F8-9508-AA150803A327}"/>
              </a:ext>
            </a:extLst>
          </p:cNvPr>
          <p:cNvSpPr txBox="1">
            <a:spLocks/>
          </p:cNvSpPr>
          <p:nvPr/>
        </p:nvSpPr>
        <p:spPr>
          <a:xfrm>
            <a:off x="1313895" y="1404807"/>
            <a:ext cx="9501147" cy="218568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08EF54-049E-4BC7-9BEB-A9A3F6062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06" y="2184337"/>
            <a:ext cx="10442923" cy="3749738"/>
          </a:xfrm>
          <a:prstGeom prst="rect">
            <a:avLst/>
          </a:prstGeom>
        </p:spPr>
      </p:pic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0570358D-502E-4C5E-A157-1597711193EE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AED001-2DDC-40CA-AF70-3FF1BDB37B6C}"/>
              </a:ext>
            </a:extLst>
          </p:cNvPr>
          <p:cNvSpPr/>
          <p:nvPr/>
        </p:nvSpPr>
        <p:spPr>
          <a:xfrm>
            <a:off x="3505199" y="3962399"/>
            <a:ext cx="228599" cy="187293"/>
          </a:xfrm>
          <a:prstGeom prst="rect">
            <a:avLst/>
          </a:prstGeom>
          <a:solidFill>
            <a:srgbClr val="6698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E3554A-E62D-483E-A7F1-79CD1BAE9C09}"/>
              </a:ext>
            </a:extLst>
          </p:cNvPr>
          <p:cNvSpPr/>
          <p:nvPr/>
        </p:nvSpPr>
        <p:spPr>
          <a:xfrm>
            <a:off x="2366963" y="3241707"/>
            <a:ext cx="228599" cy="187293"/>
          </a:xfrm>
          <a:prstGeom prst="rect">
            <a:avLst/>
          </a:prstGeom>
          <a:solidFill>
            <a:srgbClr val="6698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682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성범죄란</a:t>
            </a: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2D8C853-1BE2-4791-8EA0-5817C1B6A327}"/>
              </a:ext>
            </a:extLst>
          </p:cNvPr>
          <p:cNvSpPr/>
          <p:nvPr/>
        </p:nvSpPr>
        <p:spPr>
          <a:xfrm>
            <a:off x="2981325" y="2531754"/>
            <a:ext cx="2105025" cy="2011671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badi" panose="020B0604020104020204" pitchFamily="34" charset="0"/>
                <a:ea typeface="조선일보명조" panose="02030304000000000000" pitchFamily="18" charset="-127"/>
              </a:rPr>
              <a:t>2</a:t>
            </a:r>
            <a:endParaRPr lang="ko-KR" altLang="en-US" sz="44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E48F50D4-B598-4A3F-AE4B-B1A38108E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192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성범죄란</a:t>
            </a: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18B78808-CCF8-403C-9879-A57B65C1BD3C}"/>
              </a:ext>
            </a:extLst>
          </p:cNvPr>
          <p:cNvSpPr/>
          <p:nvPr/>
        </p:nvSpPr>
        <p:spPr>
          <a:xfrm>
            <a:off x="11601450" y="66712"/>
            <a:ext cx="409576" cy="3809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2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A07461E0-0711-4CDD-9C0C-8979161CF5D5}"/>
              </a:ext>
            </a:extLst>
          </p:cNvPr>
          <p:cNvSpPr/>
          <p:nvPr/>
        </p:nvSpPr>
        <p:spPr>
          <a:xfrm>
            <a:off x="1594971" y="2007302"/>
            <a:ext cx="1258623" cy="122683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강간</a:t>
            </a: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080D0B02-0457-4585-B191-6A8E3AF033C5}"/>
              </a:ext>
            </a:extLst>
          </p:cNvPr>
          <p:cNvSpPr/>
          <p:nvPr/>
        </p:nvSpPr>
        <p:spPr>
          <a:xfrm>
            <a:off x="7498970" y="1912169"/>
            <a:ext cx="1255259" cy="1321972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추행</a:t>
            </a: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F7CE992B-CD00-40BF-AECA-256A650FB50A}"/>
              </a:ext>
            </a:extLst>
          </p:cNvPr>
          <p:cNvSpPr/>
          <p:nvPr/>
        </p:nvSpPr>
        <p:spPr>
          <a:xfrm>
            <a:off x="2853594" y="3178011"/>
            <a:ext cx="1343210" cy="1377952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성매매</a:t>
            </a: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ED481DB3-045D-4574-B3C7-4FC803334E1F}"/>
              </a:ext>
            </a:extLst>
          </p:cNvPr>
          <p:cNvSpPr/>
          <p:nvPr/>
        </p:nvSpPr>
        <p:spPr>
          <a:xfrm>
            <a:off x="6013451" y="3206001"/>
            <a:ext cx="1298390" cy="132197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Abadi" panose="020B0604020104020204" pitchFamily="34" charset="0"/>
                <a:ea typeface="조선일보명조" panose="02030304000000000000" pitchFamily="18" charset="-127"/>
              </a:rPr>
              <a:t>아청법</a:t>
            </a:r>
            <a:endParaRPr lang="ko-KR" altLang="en-US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5B4AB530-25DC-4FA7-9FA6-47D5D7AEF097}"/>
              </a:ext>
            </a:extLst>
          </p:cNvPr>
          <p:cNvSpPr/>
          <p:nvPr/>
        </p:nvSpPr>
        <p:spPr>
          <a:xfrm>
            <a:off x="4483111" y="4527974"/>
            <a:ext cx="1343211" cy="1377952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카메라 이용 </a:t>
            </a:r>
            <a:r>
              <a:rPr lang="ko-KR" altLang="en-US" b="1" dirty="0" err="1">
                <a:latin typeface="Abadi" panose="020B0604020104020204" pitchFamily="34" charset="0"/>
                <a:ea typeface="조선일보명조" panose="02030304000000000000" pitchFamily="18" charset="-127"/>
              </a:rPr>
              <a:t>촬영죄</a:t>
            </a:r>
            <a:endParaRPr lang="ko-KR" altLang="en-US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40237F8D-4A83-4071-8ED7-9DAC48BCAF26}"/>
              </a:ext>
            </a:extLst>
          </p:cNvPr>
          <p:cNvSpPr/>
          <p:nvPr/>
        </p:nvSpPr>
        <p:spPr>
          <a:xfrm>
            <a:off x="10205935" y="4499983"/>
            <a:ext cx="1600201" cy="169368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성적 목적 공공장소 침입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F20F2973-4C96-42AA-8BD9-E7A875F0C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A0176C72-7721-4841-BC2C-50D1103E46EE}"/>
              </a:ext>
            </a:extLst>
          </p:cNvPr>
          <p:cNvSpPr/>
          <p:nvPr/>
        </p:nvSpPr>
        <p:spPr>
          <a:xfrm>
            <a:off x="8950676" y="3178011"/>
            <a:ext cx="1255259" cy="1321972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유사강간</a:t>
            </a:r>
          </a:p>
        </p:txBody>
      </p:sp>
    </p:spTree>
    <p:extLst>
      <p:ext uri="{BB962C8B-B14F-4D97-AF65-F5344CB8AC3E}">
        <p14:creationId xmlns:p14="http://schemas.microsoft.com/office/powerpoint/2010/main" val="2109151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성범죄 데이터 분석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8118985E-A651-4A12-A735-E97061416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2D8C853-1BE2-4791-8EA0-5817C1B6A327}"/>
              </a:ext>
            </a:extLst>
          </p:cNvPr>
          <p:cNvSpPr/>
          <p:nvPr/>
        </p:nvSpPr>
        <p:spPr>
          <a:xfrm>
            <a:off x="5438775" y="3971157"/>
            <a:ext cx="2047875" cy="1943868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44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608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지도, 그리기이(가) 표시된 사진&#10;&#10;자동 생성된 설명">
            <a:extLst>
              <a:ext uri="{FF2B5EF4-FFF2-40B4-BE49-F238E27FC236}">
                <a16:creationId xmlns:a16="http://schemas.microsoft.com/office/drawing/2014/main" id="{44054CDB-CDDD-4376-B98B-8DB88C6686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8" t="11374" r="8386" b="9977"/>
          <a:stretch/>
        </p:blipFill>
        <p:spPr>
          <a:xfrm>
            <a:off x="3304801" y="149951"/>
            <a:ext cx="7124699" cy="6558098"/>
          </a:xfrm>
          <a:prstGeom prst="rect">
            <a:avLst/>
          </a:prstGeom>
        </p:spPr>
      </p:pic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443FDC45-61BC-49AC-B758-9D18E6CF723C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6EFE8-F470-465C-B68D-072B1C6A1786}"/>
              </a:ext>
            </a:extLst>
          </p:cNvPr>
          <p:cNvSpPr txBox="1"/>
          <p:nvPr/>
        </p:nvSpPr>
        <p:spPr>
          <a:xfrm>
            <a:off x="1094057" y="326088"/>
            <a:ext cx="738664" cy="63639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3-1.</a:t>
            </a:r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성범죄 추이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E8991F2-79D6-43FA-A8DF-AD0810DE4EFB}"/>
              </a:ext>
            </a:extLst>
          </p:cNvPr>
          <p:cNvSpPr txBox="1">
            <a:spLocks/>
          </p:cNvSpPr>
          <p:nvPr/>
        </p:nvSpPr>
        <p:spPr>
          <a:xfrm rot="5400000">
            <a:off x="-972400" y="3254763"/>
            <a:ext cx="6219497" cy="215123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963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3-1.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강간 발생 및 검거건수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5A0D22-6FFA-4F2C-8985-C458F1E54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15142"/>
            <a:ext cx="9146084" cy="4573042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3F99AF4A-BA0C-4802-AE0A-6E6062EE6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52F24947-875D-428F-8DE7-5B9E2B6D0419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160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149777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3-1.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강제추행 발생 및 검거건수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5A0D22-6FFA-4F2C-8985-C458F1E54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15142"/>
            <a:ext cx="9146084" cy="45730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C8D90F-5769-403B-A4DE-972361A69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16" y="1915142"/>
            <a:ext cx="9146084" cy="4573042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7EA8AF7A-2C63-4306-9D71-A6D0AF78B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1C2BCA12-AAEB-476D-BA56-633730A0C1DA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210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119521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3-1. </a:t>
            </a:r>
            <a:r>
              <a:rPr lang="ko-KR" altLang="en-US" sz="4000" b="1" dirty="0" err="1">
                <a:latin typeface="Abadi" panose="020B0604020104020204" pitchFamily="34" charset="0"/>
                <a:ea typeface="조선일보명조" panose="02030304000000000000" pitchFamily="18" charset="-127"/>
              </a:rPr>
              <a:t>아청법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음란물 발생 및 검거건수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5A0D22-6FFA-4F2C-8985-C458F1E54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15142"/>
            <a:ext cx="9146084" cy="45730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504E2F-352B-4867-89B8-EC2D80F35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58" y="1915142"/>
            <a:ext cx="9146084" cy="4573042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4FA27CCD-CB57-4695-9A25-E07AA5165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19150E51-1F54-402C-B679-1690DD72FEA7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662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113547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3-1. </a:t>
            </a:r>
            <a:r>
              <a:rPr lang="ko-KR" altLang="en-US" sz="3600" b="1" dirty="0" err="1">
                <a:latin typeface="Abadi" panose="020B0604020104020204" pitchFamily="34" charset="0"/>
                <a:ea typeface="조선일보명조" panose="02030304000000000000" pitchFamily="18" charset="-127"/>
              </a:rPr>
              <a:t>카메라등</a:t>
            </a:r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이용 촬영발생 및 검거건수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5A0D22-6FFA-4F2C-8985-C458F1E54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15142"/>
            <a:ext cx="9146084" cy="45730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433E42-040E-4593-B27C-B4B98780A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16" y="1915142"/>
            <a:ext cx="9146084" cy="4573042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86B05506-FA11-4000-8B30-DF15D1E39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E3273E04-5C20-4413-9127-DDBAD61D6404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713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3-2.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피해자 특성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0053ED6-3E69-4340-9B64-6F478B70B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2CA9431C-9767-4B44-845C-B1442B991686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25F63B-3860-4890-B456-4EAD333E02AC}"/>
              </a:ext>
            </a:extLst>
          </p:cNvPr>
          <p:cNvSpPr txBox="1"/>
          <p:nvPr/>
        </p:nvSpPr>
        <p:spPr>
          <a:xfrm>
            <a:off x="3288485" y="2962539"/>
            <a:ext cx="2055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ea typeface="조선일보명조" panose="02030304000000000000" pitchFamily="18" charset="-127"/>
              </a:rPr>
              <a:t>5.68%</a:t>
            </a:r>
            <a:endParaRPr lang="ko-KR" altLang="en-US" sz="4800" dirty="0">
              <a:ea typeface="조선일보명조" panose="02030304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5E962-C896-4F53-B506-1514B4BB6A5D}"/>
              </a:ext>
            </a:extLst>
          </p:cNvPr>
          <p:cNvSpPr txBox="1"/>
          <p:nvPr/>
        </p:nvSpPr>
        <p:spPr>
          <a:xfrm>
            <a:off x="6679035" y="2962538"/>
            <a:ext cx="268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ea typeface="조선일보명조" panose="02030304000000000000" pitchFamily="18" charset="-127"/>
              </a:rPr>
              <a:t>94.32%</a:t>
            </a:r>
            <a:endParaRPr lang="ko-KR" altLang="en-US" sz="4800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29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분석 계기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8118985E-A651-4A12-A735-E97061416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2D8C853-1BE2-4791-8EA0-5817C1B6A327}"/>
              </a:ext>
            </a:extLst>
          </p:cNvPr>
          <p:cNvSpPr/>
          <p:nvPr/>
        </p:nvSpPr>
        <p:spPr>
          <a:xfrm>
            <a:off x="800100" y="4781550"/>
            <a:ext cx="1841500" cy="1743075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44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905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3-2.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성범죄 피해자 성별 비율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CDA064-602A-4A77-A554-9433824E3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880618"/>
            <a:ext cx="4572000" cy="4572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0A2BF3-D3DF-4788-BB82-E342539897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2" b="12060"/>
          <a:stretch/>
        </p:blipFill>
        <p:spPr>
          <a:xfrm>
            <a:off x="6064468" y="1552191"/>
            <a:ext cx="4968361" cy="4746133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4FA8BD4C-4DA4-4941-9610-D66C3A312110}"/>
              </a:ext>
            </a:extLst>
          </p:cNvPr>
          <p:cNvSpPr txBox="1">
            <a:spLocks/>
          </p:cNvSpPr>
          <p:nvPr/>
        </p:nvSpPr>
        <p:spPr>
          <a:xfrm>
            <a:off x="1313895" y="1442907"/>
            <a:ext cx="9501147" cy="218568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3AAF1AF-E928-41C4-BAFE-72AA1D2E4F57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250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3-2.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성범죄 피해자 성별 비율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CDA064-602A-4A77-A554-9433824E3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99186"/>
            <a:ext cx="4149213" cy="41492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0A2BF3-D3DF-4788-BB82-E34253989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87" y="2099186"/>
            <a:ext cx="4149213" cy="41492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D6172B-B74A-408F-A52D-C7BDDE331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0" y="1356236"/>
            <a:ext cx="5324475" cy="5324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071F8B-85B5-4F3A-BF5A-BE3660A2C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215" y="1356236"/>
            <a:ext cx="5324475" cy="5324475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09FD7E8D-A7B2-49B6-A5B9-B8ABE8692F52}"/>
              </a:ext>
            </a:extLst>
          </p:cNvPr>
          <p:cNvSpPr txBox="1">
            <a:spLocks/>
          </p:cNvSpPr>
          <p:nvPr/>
        </p:nvSpPr>
        <p:spPr>
          <a:xfrm>
            <a:off x="1313895" y="1442907"/>
            <a:ext cx="9501147" cy="218568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A580CD31-1FFD-4F8C-83A3-4B5D3A500EDD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324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3F873BA-BCDD-4D92-95EE-1FF509A71EAE}"/>
              </a:ext>
            </a:extLst>
          </p:cNvPr>
          <p:cNvSpPr txBox="1"/>
          <p:nvPr/>
        </p:nvSpPr>
        <p:spPr>
          <a:xfrm>
            <a:off x="1094057" y="326088"/>
            <a:ext cx="738664" cy="63639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3-2. </a:t>
            </a:r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성범죄별 피해자별 연령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39B1044-FF33-4217-9F86-B647BBDE054D}"/>
              </a:ext>
            </a:extLst>
          </p:cNvPr>
          <p:cNvSpPr txBox="1">
            <a:spLocks/>
          </p:cNvSpPr>
          <p:nvPr/>
        </p:nvSpPr>
        <p:spPr>
          <a:xfrm rot="5400000">
            <a:off x="-972400" y="3254763"/>
            <a:ext cx="6219497" cy="215123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4C5524EC-8CC8-4F54-B852-E73270FB82DC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11F053-0B78-4096-9112-DDAD311C0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99" y="0"/>
            <a:ext cx="6791324" cy="679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38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3-3.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가해자 특성</a:t>
            </a:r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_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교육수준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86562019-41C7-4FAD-A757-E6FFDD93C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1" b="3515"/>
          <a:stretch/>
        </p:blipFill>
        <p:spPr>
          <a:xfrm>
            <a:off x="1524000" y="1693006"/>
            <a:ext cx="9144000" cy="5021318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8B70C437-3FF8-4D4D-BF1F-27E7B1026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0F00A0FF-9300-46DB-9DF2-4016FDD5B27E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076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3-3.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가해자 특성</a:t>
            </a:r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_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교육수준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8B70C437-3FF8-4D4D-BF1F-27E7B1026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0F00A0FF-9300-46DB-9DF2-4016FDD5B27E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9D81F3-2F09-4A2B-9487-25D2F34AB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7" y="1661475"/>
            <a:ext cx="6252484" cy="4962909"/>
          </a:xfrm>
          <a:prstGeom prst="rect">
            <a:avLst/>
          </a:prstGeom>
        </p:spPr>
      </p:pic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A76A3732-DEB8-49ED-B979-922A6C5FDFDA}"/>
              </a:ext>
            </a:extLst>
          </p:cNvPr>
          <p:cNvSpPr/>
          <p:nvPr/>
        </p:nvSpPr>
        <p:spPr>
          <a:xfrm>
            <a:off x="9124950" y="2867024"/>
            <a:ext cx="1028700" cy="2548069"/>
          </a:xfrm>
          <a:prstGeom prst="rightBrac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914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3-3.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가해자 특성</a:t>
            </a:r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_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교육수준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86562019-41C7-4FAD-A757-E6FFDD93C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1" b="3515"/>
          <a:stretch/>
        </p:blipFill>
        <p:spPr>
          <a:xfrm>
            <a:off x="1524000" y="1693006"/>
            <a:ext cx="9144000" cy="5021318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8B70C437-3FF8-4D4D-BF1F-27E7B1026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0F00A0FF-9300-46DB-9DF2-4016FDD5B27E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766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3-3.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가해자 특성</a:t>
            </a:r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_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직종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08C3A15-3D41-4CD2-8EFC-4D7EA1DED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0" b="3145"/>
          <a:stretch/>
        </p:blipFill>
        <p:spPr>
          <a:xfrm>
            <a:off x="1524000" y="1798664"/>
            <a:ext cx="9144000" cy="5005552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5D2584C0-2F07-4627-AADA-A115BE2CD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F834BA16-9D61-4FE8-8976-76A8F75CD339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927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3-3.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가해자 특성</a:t>
            </a:r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_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직종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82FC92-ED1B-41EE-A989-8C921013C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0" r="50833"/>
          <a:stretch/>
        </p:blipFill>
        <p:spPr>
          <a:xfrm>
            <a:off x="1951317" y="1958786"/>
            <a:ext cx="8289365" cy="4175384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A948AF89-9592-437E-9268-30913022E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859B2714-6A76-4EC1-9653-BCB3C24B2B64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400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3-3.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가해자 특성</a:t>
            </a:r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_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직종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4209EEA-985D-47FA-8531-4458AEA65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0" r="51421"/>
          <a:stretch/>
        </p:blipFill>
        <p:spPr>
          <a:xfrm>
            <a:off x="2782046" y="1845440"/>
            <a:ext cx="6627907" cy="4958776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1F3672E3-BC2D-42EE-8030-A1E653407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F9A0627-EA27-4C8F-B63D-AEB77DBF4A38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39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3-3.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가해자 특성</a:t>
            </a:r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_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직종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60C99B64-ACD7-4701-BA30-C2AB0DCB5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0" r="51373"/>
          <a:stretch/>
        </p:blipFill>
        <p:spPr>
          <a:xfrm>
            <a:off x="1883926" y="1728193"/>
            <a:ext cx="8361083" cy="5129807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B2828980-83C4-4C21-A7D3-714B13028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00AC42C2-32BC-40C6-84CD-773C4C22037C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80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CB2928-087F-4E29-990D-CAA1F4BD1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94" y="1753217"/>
            <a:ext cx="10325812" cy="4305021"/>
          </a:xfrm>
          <a:prstGeom prst="rect">
            <a:avLst/>
          </a:prstGeom>
        </p:spPr>
      </p:pic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18B78808-CCF8-403C-9879-A57B65C1BD3C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3194B2FE-F8EE-4E09-8996-6E08F24B3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62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3-3.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가해자 특성</a:t>
            </a:r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_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직종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1F3672E3-BC2D-42EE-8030-A1E653407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F9A0627-EA27-4C8F-B63D-AEB77DBF4A38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81662F-0011-445B-9374-BF4A80180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94"/>
          <a:stretch/>
        </p:blipFill>
        <p:spPr>
          <a:xfrm>
            <a:off x="1152524" y="1661475"/>
            <a:ext cx="8467725" cy="49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21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3-3.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가해자 특성</a:t>
            </a:r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_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정신상태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69AC035C-7E9E-4050-8543-E27E6EF58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t="3449" r="6925" b="2586"/>
          <a:stretch/>
        </p:blipFill>
        <p:spPr>
          <a:xfrm>
            <a:off x="2422639" y="1861358"/>
            <a:ext cx="7346721" cy="4646765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E6C180A9-1E98-44FE-AF19-E98E4C6F0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C1B6D909-C2E9-4993-81C7-2B092529DA73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661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3-3.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가해자 특성</a:t>
            </a:r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_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정신상태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7" name="그림 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7140ED93-DE9F-4993-8440-149CA891C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" t="3404" r="7778" b="4440"/>
          <a:stretch/>
        </p:blipFill>
        <p:spPr>
          <a:xfrm>
            <a:off x="2109694" y="1748122"/>
            <a:ext cx="7972612" cy="5056094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EF0A0191-E388-4F44-803E-1D88497DE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959D961-707F-4C5A-90A0-AB4B1B8E9F6F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095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3-3.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가해자 특성</a:t>
            </a:r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_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정신상태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25233EA9-A1AE-4B2B-BD9F-AD9B2A68E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0" r="51226"/>
          <a:stretch/>
        </p:blipFill>
        <p:spPr>
          <a:xfrm>
            <a:off x="0" y="1960469"/>
            <a:ext cx="5965265" cy="4700325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93F9CC39-1D37-4A5F-A6B5-174719A9B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4F67340E-0F8F-4E5F-BF6E-DDFD5E38D0E7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1DB722-AEF6-47E6-B826-49B6CADA21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8333"/>
          <a:stretch/>
        </p:blipFill>
        <p:spPr>
          <a:xfrm>
            <a:off x="5965265" y="1980022"/>
            <a:ext cx="5850965" cy="46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66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3-4.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위치</a:t>
            </a:r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, </a:t>
            </a:r>
            <a:r>
              <a:rPr lang="ko-KR" altLang="en-US" sz="4000" b="1" dirty="0" err="1">
                <a:latin typeface="Abadi" panose="020B0604020104020204" pitchFamily="34" charset="0"/>
                <a:ea typeface="조선일보명조" panose="02030304000000000000" pitchFamily="18" charset="-127"/>
              </a:rPr>
              <a:t>장소별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특성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7080A16-80F8-4FB2-B308-124DC1F43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65" y="1756907"/>
            <a:ext cx="6981069" cy="4926831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87614CC6-4199-4570-A82F-85682AC9D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F762BB0D-A9C6-413A-AA6A-C62D2C114B9F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70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3-4. </a:t>
            </a:r>
            <a:r>
              <a:rPr lang="ko-KR" altLang="en-US" sz="4000" b="1" dirty="0" err="1">
                <a:latin typeface="Abadi" panose="020B0604020104020204" pitchFamily="34" charset="0"/>
                <a:ea typeface="조선일보명조" panose="02030304000000000000" pitchFamily="18" charset="-127"/>
              </a:rPr>
              <a:t>성매수</a:t>
            </a:r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발생 장소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1767D9C3-D075-41D4-AA65-25D3FF0E8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75" b="5304"/>
          <a:stretch/>
        </p:blipFill>
        <p:spPr>
          <a:xfrm>
            <a:off x="542550" y="1980256"/>
            <a:ext cx="4576060" cy="4676266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905B0D1A-30C6-4C5C-85E0-87CD383F9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CE37D19-7CAC-45B2-89D0-92C7D50E3E06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2437485-4EAB-4D2A-B9D3-A7AC62F2B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" t="1969" r="36291" b="27532"/>
          <a:stretch/>
        </p:blipFill>
        <p:spPr>
          <a:xfrm>
            <a:off x="4788164" y="2038002"/>
            <a:ext cx="7403836" cy="47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14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3-4.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음란물</a:t>
            </a:r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발생장소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384516DD-6A80-4E90-92D7-DDE175B10C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08" b="11010"/>
          <a:stretch/>
        </p:blipFill>
        <p:spPr>
          <a:xfrm>
            <a:off x="114299" y="2005258"/>
            <a:ext cx="5116895" cy="4674674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010D2228-2636-4F11-9E39-67AF94BDF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54C3A628-624D-4204-9F83-592D5E338ABC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75CF6F1-5919-4D21-AA6C-B0957925C5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" t="1969" r="36291" b="27532"/>
          <a:stretch/>
        </p:blipFill>
        <p:spPr>
          <a:xfrm>
            <a:off x="5369284" y="2183325"/>
            <a:ext cx="6708417" cy="431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49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부제목 2">
            <a:extLst>
              <a:ext uri="{FF2B5EF4-FFF2-40B4-BE49-F238E27FC236}">
                <a16:creationId xmlns:a16="http://schemas.microsoft.com/office/drawing/2014/main" id="{8118985E-A651-4A12-A735-E97061416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2D8C853-1BE2-4791-8EA0-5817C1B6A327}"/>
              </a:ext>
            </a:extLst>
          </p:cNvPr>
          <p:cNvSpPr/>
          <p:nvPr/>
        </p:nvSpPr>
        <p:spPr>
          <a:xfrm>
            <a:off x="6381750" y="2437632"/>
            <a:ext cx="2047875" cy="1943868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badi" panose="020B0604020104020204" pitchFamily="34" charset="0"/>
                <a:ea typeface="조선일보명조" panose="02030304000000000000" pitchFamily="18" charset="-127"/>
              </a:rPr>
              <a:t>4</a:t>
            </a:r>
            <a:endParaRPr lang="ko-KR" altLang="en-US" sz="44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6C788-0BE4-4905-86D0-7B6C678204A1}"/>
              </a:ext>
            </a:extLst>
          </p:cNvPr>
          <p:cNvSpPr txBox="1"/>
          <p:nvPr/>
        </p:nvSpPr>
        <p:spPr>
          <a:xfrm>
            <a:off x="2356597" y="666750"/>
            <a:ext cx="805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인구와 도시의 면적 대비 성범죄 비율</a:t>
            </a:r>
          </a:p>
        </p:txBody>
      </p:sp>
    </p:spTree>
    <p:extLst>
      <p:ext uri="{BB962C8B-B14F-4D97-AF65-F5344CB8AC3E}">
        <p14:creationId xmlns:p14="http://schemas.microsoft.com/office/powerpoint/2010/main" val="35968719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EAECC8-9A30-4167-B603-39A0DD82D2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2" t="9412" r="12558" b="7625"/>
          <a:stretch/>
        </p:blipFill>
        <p:spPr>
          <a:xfrm>
            <a:off x="3909919" y="127379"/>
            <a:ext cx="6143812" cy="6730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D4DFB-1E04-44C3-AE36-28C99EF52306}"/>
              </a:ext>
            </a:extLst>
          </p:cNvPr>
          <p:cNvSpPr txBox="1"/>
          <p:nvPr/>
        </p:nvSpPr>
        <p:spPr>
          <a:xfrm>
            <a:off x="1094057" y="326088"/>
            <a:ext cx="738664" cy="63639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지역별 성범죄 발생 건수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A886CDE-1BB9-4E95-9EB8-F194F5211C10}"/>
              </a:ext>
            </a:extLst>
          </p:cNvPr>
          <p:cNvSpPr txBox="1">
            <a:spLocks/>
          </p:cNvSpPr>
          <p:nvPr/>
        </p:nvSpPr>
        <p:spPr>
          <a:xfrm rot="5400000">
            <a:off x="-972400" y="3254763"/>
            <a:ext cx="6219497" cy="215123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8204F268-2108-45CC-B68B-04D013449065}"/>
              </a:ext>
            </a:extLst>
          </p:cNvPr>
          <p:cNvSpPr/>
          <p:nvPr/>
        </p:nvSpPr>
        <p:spPr>
          <a:xfrm>
            <a:off x="11625942" y="6285138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4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4012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음식이(가) 표시된 사진&#10;&#10;자동 생성된 설명">
            <a:extLst>
              <a:ext uri="{FF2B5EF4-FFF2-40B4-BE49-F238E27FC236}">
                <a16:creationId xmlns:a16="http://schemas.microsoft.com/office/drawing/2014/main" id="{9FC63E3E-B0EA-4AF9-BA51-4A51E56A9B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9" t="8276" r="13834" b="8161"/>
          <a:stretch/>
        </p:blipFill>
        <p:spPr>
          <a:xfrm>
            <a:off x="3955550" y="53526"/>
            <a:ext cx="5998778" cy="6750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ECBE24-2E9C-46C0-96C0-A5B21E655864}"/>
              </a:ext>
            </a:extLst>
          </p:cNvPr>
          <p:cNvSpPr txBox="1"/>
          <p:nvPr/>
        </p:nvSpPr>
        <p:spPr>
          <a:xfrm>
            <a:off x="1094057" y="326088"/>
            <a:ext cx="738664" cy="63639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인구 대비 성범죄 </a:t>
            </a:r>
            <a:r>
              <a:rPr lang="ko-KR" altLang="en-US" sz="3600" b="1" dirty="0" err="1">
                <a:latin typeface="Abadi" panose="020B0604020104020204" pitchFamily="34" charset="0"/>
                <a:ea typeface="조선일보명조" panose="02030304000000000000" pitchFamily="18" charset="-127"/>
              </a:rPr>
              <a:t>발생율</a:t>
            </a:r>
            <a:endParaRPr lang="ko-KR" altLang="en-US" sz="36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21E9B83-B596-4D8D-81B6-E6A0948D856D}"/>
              </a:ext>
            </a:extLst>
          </p:cNvPr>
          <p:cNvSpPr txBox="1">
            <a:spLocks/>
          </p:cNvSpPr>
          <p:nvPr/>
        </p:nvSpPr>
        <p:spPr>
          <a:xfrm rot="5400000">
            <a:off x="-972400" y="3254763"/>
            <a:ext cx="6219497" cy="215123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1C337034-3DF5-4BC9-AFBD-9B5CB6107A3F}"/>
              </a:ext>
            </a:extLst>
          </p:cNvPr>
          <p:cNvSpPr/>
          <p:nvPr/>
        </p:nvSpPr>
        <p:spPr>
          <a:xfrm>
            <a:off x="11625942" y="6285138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4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11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98055C-FF98-4E80-8F5C-1FEB9660AC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b="8472"/>
          <a:stretch/>
        </p:blipFill>
        <p:spPr>
          <a:xfrm>
            <a:off x="4391025" y="630926"/>
            <a:ext cx="6858000" cy="5743575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C0A3BE24-D088-470D-827A-53C400C93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34986" y="3404314"/>
            <a:ext cx="5743576" cy="196802"/>
          </a:xfrm>
          <a:solidFill>
            <a:srgbClr val="6EC3AB"/>
          </a:solidFill>
        </p:spPr>
        <p:txBody>
          <a:bodyPr>
            <a:normAutofit fontScale="32500" lnSpcReduction="20000"/>
          </a:bodyPr>
          <a:lstStyle/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2637C-C3CD-41A5-A2BA-5897BDAF4D12}"/>
              </a:ext>
            </a:extLst>
          </p:cNvPr>
          <p:cNvSpPr txBox="1"/>
          <p:nvPr/>
        </p:nvSpPr>
        <p:spPr>
          <a:xfrm>
            <a:off x="1406971" y="642727"/>
            <a:ext cx="615553" cy="56079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800" b="1" dirty="0">
                <a:ea typeface="조선일보명조" panose="02030304000000000000" pitchFamily="18" charset="-127"/>
              </a:rPr>
              <a:t>카테고리 별 총 청원목록 개수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2BF192-7019-420C-8913-46DFC232D5E8}"/>
              </a:ext>
            </a:extLst>
          </p:cNvPr>
          <p:cNvSpPr/>
          <p:nvPr/>
        </p:nvSpPr>
        <p:spPr>
          <a:xfrm>
            <a:off x="4457700" y="1162050"/>
            <a:ext cx="762000" cy="99803"/>
          </a:xfrm>
          <a:prstGeom prst="rect">
            <a:avLst/>
          </a:prstGeom>
          <a:solidFill>
            <a:srgbClr val="6EC3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02E2DCAA-6BB4-4E1E-BFB7-63976C4567EA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871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2E3AD77-6555-48BB-8C8E-4400424EA8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0" t="7470" r="15955" b="6667"/>
          <a:stretch/>
        </p:blipFill>
        <p:spPr>
          <a:xfrm>
            <a:off x="2817981" y="111454"/>
            <a:ext cx="8198493" cy="6585243"/>
          </a:xfrm>
          <a:prstGeom prst="rect">
            <a:avLst/>
          </a:prstGeom>
        </p:spPr>
      </p:pic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FA854EC8-2958-459D-B539-CC5EE9CA5226}"/>
              </a:ext>
            </a:extLst>
          </p:cNvPr>
          <p:cNvSpPr/>
          <p:nvPr/>
        </p:nvSpPr>
        <p:spPr>
          <a:xfrm>
            <a:off x="11625942" y="6285138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4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B2BF7DC-19E8-4112-9F6D-8AE7F346EFD3}"/>
              </a:ext>
            </a:extLst>
          </p:cNvPr>
          <p:cNvSpPr txBox="1">
            <a:spLocks/>
          </p:cNvSpPr>
          <p:nvPr/>
        </p:nvSpPr>
        <p:spPr>
          <a:xfrm rot="5400000">
            <a:off x="-972400" y="3254763"/>
            <a:ext cx="6219497" cy="215123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DC1D7-8F0C-41EF-8852-23EB3C08CC96}"/>
              </a:ext>
            </a:extLst>
          </p:cNvPr>
          <p:cNvSpPr txBox="1"/>
          <p:nvPr/>
        </p:nvSpPr>
        <p:spPr>
          <a:xfrm>
            <a:off x="994733" y="111454"/>
            <a:ext cx="677108" cy="67465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200" b="1" dirty="0">
                <a:ea typeface="조선일보명조" panose="02030304000000000000" pitchFamily="18" charset="-127"/>
              </a:rPr>
              <a:t>인구와 성폭력 발생 간의 상관관계</a:t>
            </a:r>
          </a:p>
        </p:txBody>
      </p:sp>
    </p:spTree>
    <p:extLst>
      <p:ext uri="{BB962C8B-B14F-4D97-AF65-F5344CB8AC3E}">
        <p14:creationId xmlns:p14="http://schemas.microsoft.com/office/powerpoint/2010/main" val="39991201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FA854EC8-2958-459D-B539-CC5EE9CA5226}"/>
              </a:ext>
            </a:extLst>
          </p:cNvPr>
          <p:cNvSpPr/>
          <p:nvPr/>
        </p:nvSpPr>
        <p:spPr>
          <a:xfrm>
            <a:off x="11625942" y="6285138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4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B2BF7DC-19E8-4112-9F6D-8AE7F346EFD3}"/>
              </a:ext>
            </a:extLst>
          </p:cNvPr>
          <p:cNvSpPr txBox="1">
            <a:spLocks/>
          </p:cNvSpPr>
          <p:nvPr/>
        </p:nvSpPr>
        <p:spPr>
          <a:xfrm rot="5400000">
            <a:off x="-972400" y="3254763"/>
            <a:ext cx="6219497" cy="215123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DC1D7-8F0C-41EF-8852-23EB3C08CC96}"/>
              </a:ext>
            </a:extLst>
          </p:cNvPr>
          <p:cNvSpPr txBox="1"/>
          <p:nvPr/>
        </p:nvSpPr>
        <p:spPr>
          <a:xfrm>
            <a:off x="502290" y="111454"/>
            <a:ext cx="1169551" cy="67465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200" b="1" dirty="0">
                <a:ea typeface="조선일보명조" panose="02030304000000000000" pitchFamily="18" charset="-127"/>
              </a:rPr>
              <a:t>인구와 성폭력 발생 간의 상관관계</a:t>
            </a:r>
            <a:endParaRPr lang="en-US" altLang="ko-KR" sz="3200" b="1" dirty="0">
              <a:ea typeface="조선일보명조" panose="02030304000000000000" pitchFamily="18" charset="-127"/>
            </a:endParaRPr>
          </a:p>
          <a:p>
            <a:r>
              <a:rPr lang="en-US" altLang="ko-KR" sz="3200" b="1" dirty="0">
                <a:ea typeface="조선일보명조" panose="02030304000000000000" pitchFamily="18" charset="-127"/>
              </a:rPr>
              <a:t>- </a:t>
            </a:r>
            <a:r>
              <a:rPr lang="ko-KR" altLang="en-US" sz="3200" b="1" dirty="0">
                <a:ea typeface="조선일보명조" panose="02030304000000000000" pitchFamily="18" charset="-127"/>
              </a:rPr>
              <a:t>서울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857F5E-6DD2-4929-978A-E3C924912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2" t="5719" r="13816" b="7990"/>
          <a:stretch/>
        </p:blipFill>
        <p:spPr>
          <a:xfrm>
            <a:off x="2789123" y="248690"/>
            <a:ext cx="8231250" cy="63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836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6CF192E2-3514-422C-BBFA-91E391B38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03"/>
          <a:stretch/>
        </p:blipFill>
        <p:spPr>
          <a:xfrm>
            <a:off x="2508682" y="378000"/>
            <a:ext cx="4835094" cy="64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3AEA5D-A9E6-48AA-B206-124DFD2D4E2B}"/>
              </a:ext>
            </a:extLst>
          </p:cNvPr>
          <p:cNvSpPr txBox="1"/>
          <p:nvPr/>
        </p:nvSpPr>
        <p:spPr>
          <a:xfrm>
            <a:off x="1094057" y="326088"/>
            <a:ext cx="738664" cy="63639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14</a:t>
            </a:r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</a:t>
            </a:r>
            <a:r>
              <a:rPr lang="en-US" altLang="ko-KR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&amp;</a:t>
            </a:r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</a:t>
            </a:r>
            <a:r>
              <a:rPr lang="en-US" altLang="ko-KR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15</a:t>
            </a:r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년 지역별 성범죄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98CB304-F5D3-4CC1-B4E8-B0C51AF0BFC0}"/>
              </a:ext>
            </a:extLst>
          </p:cNvPr>
          <p:cNvSpPr txBox="1">
            <a:spLocks/>
          </p:cNvSpPr>
          <p:nvPr/>
        </p:nvSpPr>
        <p:spPr>
          <a:xfrm rot="5400000">
            <a:off x="-972400" y="3254763"/>
            <a:ext cx="6219497" cy="215123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FE4780-ABF4-4592-B049-0421F4A837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0"/>
          <a:stretch/>
        </p:blipFill>
        <p:spPr>
          <a:xfrm>
            <a:off x="7343776" y="326088"/>
            <a:ext cx="4866526" cy="6480000"/>
          </a:xfrm>
          <a:prstGeom prst="rect">
            <a:avLst/>
          </a:prstGeom>
        </p:spPr>
      </p:pic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FD4EE3EE-EEC4-4CD4-BCE3-D5054DFA6FAB}"/>
              </a:ext>
            </a:extLst>
          </p:cNvPr>
          <p:cNvSpPr/>
          <p:nvPr/>
        </p:nvSpPr>
        <p:spPr>
          <a:xfrm>
            <a:off x="11625942" y="6285138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4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3F47F-7115-4D1B-89F6-855B8B5603BA}"/>
              </a:ext>
            </a:extLst>
          </p:cNvPr>
          <p:cNvSpPr txBox="1"/>
          <p:nvPr/>
        </p:nvSpPr>
        <p:spPr>
          <a:xfrm>
            <a:off x="5200487" y="59158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조선일보명조" panose="02030304000000000000" pitchFamily="18" charset="-127"/>
              </a:rPr>
              <a:t>2014</a:t>
            </a:r>
            <a:r>
              <a:rPr lang="ko-KR" altLang="en-US" dirty="0">
                <a:ea typeface="조선일보명조" panose="02030304000000000000" pitchFamily="18" charset="-127"/>
              </a:rPr>
              <a:t>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364D2A-8C8B-4557-AFEE-12B5E30C3E56}"/>
              </a:ext>
            </a:extLst>
          </p:cNvPr>
          <p:cNvSpPr txBox="1"/>
          <p:nvPr/>
        </p:nvSpPr>
        <p:spPr>
          <a:xfrm>
            <a:off x="10228956" y="59158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조선일보명조" panose="02030304000000000000" pitchFamily="18" charset="-127"/>
              </a:rPr>
              <a:t>2015</a:t>
            </a:r>
            <a:r>
              <a:rPr lang="ko-KR" altLang="en-US" dirty="0">
                <a:ea typeface="조선일보명조" panose="02030304000000000000" pitchFamily="18" charset="-127"/>
              </a:rPr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14682724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581B18-6987-4B39-9992-201F06B62E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43"/>
          <a:stretch/>
        </p:blipFill>
        <p:spPr>
          <a:xfrm>
            <a:off x="2441977" y="326088"/>
            <a:ext cx="4854173" cy="64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B42D46-928A-45A8-A7D9-2F48270828FC}"/>
              </a:ext>
            </a:extLst>
          </p:cNvPr>
          <p:cNvSpPr txBox="1"/>
          <p:nvPr/>
        </p:nvSpPr>
        <p:spPr>
          <a:xfrm>
            <a:off x="1094057" y="326088"/>
            <a:ext cx="738664" cy="63639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16</a:t>
            </a:r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</a:t>
            </a:r>
            <a:r>
              <a:rPr lang="en-US" altLang="ko-KR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&amp;</a:t>
            </a:r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</a:t>
            </a:r>
            <a:r>
              <a:rPr lang="en-US" altLang="ko-KR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17</a:t>
            </a:r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년 지역별 성범죄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58B929FA-AEC2-4DBE-AD97-1A294C9149F5}"/>
              </a:ext>
            </a:extLst>
          </p:cNvPr>
          <p:cNvSpPr txBox="1">
            <a:spLocks/>
          </p:cNvSpPr>
          <p:nvPr/>
        </p:nvSpPr>
        <p:spPr>
          <a:xfrm rot="5400000">
            <a:off x="-972400" y="3254763"/>
            <a:ext cx="6219497" cy="215123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5A6BD9-BEF6-4BFE-BE8E-B96F1C6F37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0"/>
          <a:stretch/>
        </p:blipFill>
        <p:spPr>
          <a:xfrm>
            <a:off x="7296150" y="252576"/>
            <a:ext cx="4866526" cy="6480000"/>
          </a:xfrm>
          <a:prstGeom prst="rect">
            <a:avLst/>
          </a:prstGeom>
        </p:spPr>
      </p:pic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494B7D58-3A8E-45D6-ABA0-EDF9B7932D80}"/>
              </a:ext>
            </a:extLst>
          </p:cNvPr>
          <p:cNvSpPr/>
          <p:nvPr/>
        </p:nvSpPr>
        <p:spPr>
          <a:xfrm>
            <a:off x="11625942" y="6285138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4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904C7F-9822-429E-AF18-59BEA1C1277F}"/>
              </a:ext>
            </a:extLst>
          </p:cNvPr>
          <p:cNvSpPr txBox="1"/>
          <p:nvPr/>
        </p:nvSpPr>
        <p:spPr>
          <a:xfrm>
            <a:off x="10228956" y="59158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조선일보명조" panose="02030304000000000000" pitchFamily="18" charset="-127"/>
              </a:rPr>
              <a:t>2017</a:t>
            </a:r>
            <a:r>
              <a:rPr lang="ko-KR" altLang="en-US" dirty="0">
                <a:ea typeface="조선일보명조" panose="02030304000000000000" pitchFamily="18" charset="-127"/>
              </a:rPr>
              <a:t>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0C95B-BB47-46EA-A2E7-9A65A3ACE51C}"/>
              </a:ext>
            </a:extLst>
          </p:cNvPr>
          <p:cNvSpPr txBox="1"/>
          <p:nvPr/>
        </p:nvSpPr>
        <p:spPr>
          <a:xfrm>
            <a:off x="5301819" y="59158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조선일보명조" panose="02030304000000000000" pitchFamily="18" charset="-127"/>
              </a:rPr>
              <a:t>2016</a:t>
            </a:r>
            <a:r>
              <a:rPr lang="ko-KR" altLang="en-US" dirty="0">
                <a:ea typeface="조선일보명조" panose="02030304000000000000" pitchFamily="18" charset="-127"/>
              </a:rPr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20804400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C7B491-BCD6-4015-9E18-D5E7D3FB7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95" y="326088"/>
            <a:ext cx="5301818" cy="6480000"/>
          </a:xfrm>
          <a:prstGeom prst="rect">
            <a:avLst/>
          </a:prstGeom>
        </p:spPr>
      </p:pic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C8D84188-494D-47F1-8F91-0555A3A09DDE}"/>
              </a:ext>
            </a:extLst>
          </p:cNvPr>
          <p:cNvSpPr/>
          <p:nvPr/>
        </p:nvSpPr>
        <p:spPr>
          <a:xfrm>
            <a:off x="11625942" y="6285138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4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A02BE-AF97-4FFB-95F7-798B1B89D2F8}"/>
              </a:ext>
            </a:extLst>
          </p:cNvPr>
          <p:cNvSpPr txBox="1"/>
          <p:nvPr/>
        </p:nvSpPr>
        <p:spPr>
          <a:xfrm>
            <a:off x="1094057" y="326088"/>
            <a:ext cx="738664" cy="63639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18</a:t>
            </a:r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년 지역별 성범죄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50B87C1-2755-42E8-97D9-2E6E40054432}"/>
              </a:ext>
            </a:extLst>
          </p:cNvPr>
          <p:cNvSpPr txBox="1">
            <a:spLocks/>
          </p:cNvSpPr>
          <p:nvPr/>
        </p:nvSpPr>
        <p:spPr>
          <a:xfrm rot="5400000">
            <a:off x="-972400" y="3254763"/>
            <a:ext cx="6219497" cy="215123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5472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성범죄 억제 효과가 있을까</a:t>
            </a:r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?</a:t>
            </a:r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8118985E-A651-4A12-A735-E97061416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2D8C853-1BE2-4791-8EA0-5817C1B6A327}"/>
              </a:ext>
            </a:extLst>
          </p:cNvPr>
          <p:cNvSpPr/>
          <p:nvPr/>
        </p:nvSpPr>
        <p:spPr>
          <a:xfrm>
            <a:off x="8767167" y="4342632"/>
            <a:ext cx="2047875" cy="1943868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badi" panose="020B0604020104020204" pitchFamily="34" charset="0"/>
                <a:ea typeface="조선일보명조" panose="02030304000000000000" pitchFamily="18" charset="-127"/>
              </a:rPr>
              <a:t>5</a:t>
            </a:r>
            <a:endParaRPr lang="ko-KR" altLang="en-US" sz="44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3527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4. CCTV data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6343373-DD22-448D-B3B3-29C40F179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40C5326-294A-47B9-8215-B48160A77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502" y="1866366"/>
            <a:ext cx="7514995" cy="4851935"/>
          </a:xfrm>
          <a:prstGeom prst="rect">
            <a:avLst/>
          </a:prstGeom>
        </p:spPr>
      </p:pic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185BBAAE-9EC7-4223-9366-A875ED4BA431}"/>
              </a:ext>
            </a:extLst>
          </p:cNvPr>
          <p:cNvSpPr/>
          <p:nvPr/>
        </p:nvSpPr>
        <p:spPr>
          <a:xfrm>
            <a:off x="148317" y="127379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5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6743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4. CCTV data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6343373-DD22-448D-B3B3-29C40F179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1A2787A7-9E0E-4F31-AAB6-5043D5E43A56}"/>
              </a:ext>
            </a:extLst>
          </p:cNvPr>
          <p:cNvSpPr/>
          <p:nvPr/>
        </p:nvSpPr>
        <p:spPr>
          <a:xfrm>
            <a:off x="148317" y="127379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5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47A4ED1-0069-4178-ADC1-41EAAD90F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88745"/>
            <a:ext cx="4078597" cy="4696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D4AB13-9563-492A-B5E7-A3E6A7EF2D41}"/>
              </a:ext>
            </a:extLst>
          </p:cNvPr>
          <p:cNvSpPr txBox="1"/>
          <p:nvPr/>
        </p:nvSpPr>
        <p:spPr>
          <a:xfrm>
            <a:off x="6096000" y="2567271"/>
            <a:ext cx="43454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조선일보명조" panose="02030304000000000000" pitchFamily="18" charset="-127"/>
              </a:rPr>
              <a:t>시도별 인덱스</a:t>
            </a:r>
            <a:r>
              <a:rPr lang="en-US" altLang="ko-KR" dirty="0">
                <a:ea typeface="조선일보명조" panose="02030304000000000000" pitchFamily="18" charset="-127"/>
              </a:rPr>
              <a:t>: </a:t>
            </a:r>
            <a:r>
              <a:rPr lang="ko-KR" altLang="en-US" dirty="0">
                <a:ea typeface="조선일보명조" panose="02030304000000000000" pitchFamily="18" charset="-127"/>
              </a:rPr>
              <a:t>없음</a:t>
            </a:r>
            <a:endParaRPr lang="en-US" altLang="ko-KR" dirty="0">
              <a:ea typeface="조선일보명조" panose="02030304000000000000" pitchFamily="18" charset="-127"/>
            </a:endParaRPr>
          </a:p>
          <a:p>
            <a:endParaRPr lang="en-US" altLang="ko-KR" dirty="0">
              <a:ea typeface="조선일보명조" panose="02030304000000000000" pitchFamily="18" charset="-127"/>
            </a:endParaRPr>
          </a:p>
          <a:p>
            <a:r>
              <a:rPr lang="ko-KR" altLang="en-US" dirty="0">
                <a:ea typeface="조선일보명조" panose="02030304000000000000" pitchFamily="18" charset="-127"/>
              </a:rPr>
              <a:t>소재지 지번주소</a:t>
            </a:r>
            <a:r>
              <a:rPr lang="en-US" altLang="ko-KR" dirty="0">
                <a:ea typeface="조선일보명조" panose="02030304000000000000" pitchFamily="18" charset="-127"/>
              </a:rPr>
              <a:t>: </a:t>
            </a:r>
            <a:r>
              <a:rPr lang="ko-KR" altLang="en-US" dirty="0" err="1">
                <a:ea typeface="조선일보명조" panose="02030304000000000000" pitchFamily="18" charset="-127"/>
              </a:rPr>
              <a:t>결측치</a:t>
            </a:r>
            <a:r>
              <a:rPr lang="ko-KR" altLang="en-US" dirty="0">
                <a:ea typeface="조선일보명조" panose="02030304000000000000" pitchFamily="18" charset="-127"/>
              </a:rPr>
              <a:t> 다수</a:t>
            </a:r>
            <a:endParaRPr lang="en-US" altLang="ko-KR" dirty="0">
              <a:ea typeface="조선일보명조" panose="02030304000000000000" pitchFamily="18" charset="-127"/>
            </a:endParaRPr>
          </a:p>
          <a:p>
            <a:endParaRPr lang="en-US" altLang="ko-KR" dirty="0">
              <a:ea typeface="조선일보명조" panose="02030304000000000000" pitchFamily="18" charset="-127"/>
            </a:endParaRPr>
          </a:p>
          <a:p>
            <a:r>
              <a:rPr lang="ko-KR" altLang="en-US" dirty="0">
                <a:ea typeface="조선일보명조" panose="02030304000000000000" pitchFamily="18" charset="-127"/>
              </a:rPr>
              <a:t>소재지 도로명주소</a:t>
            </a:r>
            <a:r>
              <a:rPr lang="en-US" altLang="ko-KR" dirty="0">
                <a:ea typeface="조선일보명조" panose="02030304000000000000" pitchFamily="18" charset="-127"/>
              </a:rPr>
              <a:t>: </a:t>
            </a:r>
            <a:r>
              <a:rPr lang="ko-KR" altLang="en-US" dirty="0" err="1">
                <a:ea typeface="조선일보명조" panose="02030304000000000000" pitchFamily="18" charset="-127"/>
              </a:rPr>
              <a:t>결측치</a:t>
            </a:r>
            <a:r>
              <a:rPr lang="ko-KR" altLang="en-US" dirty="0">
                <a:ea typeface="조선일보명조" panose="02030304000000000000" pitchFamily="18" charset="-127"/>
              </a:rPr>
              <a:t> 다수</a:t>
            </a:r>
            <a:endParaRPr lang="en-US" altLang="ko-KR" dirty="0">
              <a:ea typeface="조선일보명조" panose="02030304000000000000" pitchFamily="18" charset="-127"/>
            </a:endParaRPr>
          </a:p>
          <a:p>
            <a:endParaRPr lang="en-US" altLang="ko-KR" dirty="0">
              <a:ea typeface="조선일보명조" panose="02030304000000000000" pitchFamily="18" charset="-127"/>
            </a:endParaRPr>
          </a:p>
          <a:p>
            <a:r>
              <a:rPr lang="ko-KR" altLang="en-US" dirty="0">
                <a:ea typeface="조선일보명조" panose="02030304000000000000" pitchFamily="18" charset="-127"/>
              </a:rPr>
              <a:t>위도</a:t>
            </a:r>
            <a:r>
              <a:rPr lang="en-US" altLang="ko-KR" dirty="0">
                <a:ea typeface="조선일보명조" panose="02030304000000000000" pitchFamily="18" charset="-127"/>
              </a:rPr>
              <a:t>, </a:t>
            </a:r>
            <a:r>
              <a:rPr lang="ko-KR" altLang="en-US" dirty="0">
                <a:ea typeface="조선일보명조" panose="02030304000000000000" pitchFamily="18" charset="-127"/>
              </a:rPr>
              <a:t>경도</a:t>
            </a:r>
            <a:r>
              <a:rPr lang="en-US" altLang="ko-KR" dirty="0">
                <a:ea typeface="조선일보명조" panose="02030304000000000000" pitchFamily="18" charset="-127"/>
              </a:rPr>
              <a:t>: 5</a:t>
            </a:r>
            <a:r>
              <a:rPr lang="ko-KR" altLang="en-US" dirty="0">
                <a:ea typeface="조선일보명조" panose="02030304000000000000" pitchFamily="18" charset="-127"/>
              </a:rPr>
              <a:t>만개</a:t>
            </a:r>
            <a:r>
              <a:rPr lang="en-US" altLang="ko-KR" dirty="0">
                <a:ea typeface="조선일보명조" panose="02030304000000000000" pitchFamily="18" charset="-127"/>
              </a:rPr>
              <a:t>, </a:t>
            </a:r>
            <a:r>
              <a:rPr lang="ko-KR" altLang="en-US" dirty="0" err="1">
                <a:ea typeface="조선일보명조" panose="02030304000000000000" pitchFamily="18" charset="-127"/>
              </a:rPr>
              <a:t>결측치</a:t>
            </a:r>
            <a:r>
              <a:rPr lang="ko-KR" altLang="en-US" dirty="0">
                <a:ea typeface="조선일보명조" panose="02030304000000000000" pitchFamily="18" charset="-127"/>
              </a:rPr>
              <a:t> 없음</a:t>
            </a:r>
            <a:r>
              <a:rPr lang="en-US" altLang="ko-KR" dirty="0">
                <a:ea typeface="조선일보명조" panose="02030304000000000000" pitchFamily="18" charset="-127"/>
              </a:rPr>
              <a:t>. </a:t>
            </a:r>
            <a:r>
              <a:rPr lang="ko-KR" altLang="en-US" dirty="0">
                <a:ea typeface="조선일보명조" panose="02030304000000000000" pitchFamily="18" charset="-127"/>
              </a:rPr>
              <a:t>하지만 정보 자체가 불명확한 데이터 다수</a:t>
            </a:r>
            <a:endParaRPr lang="en-US" altLang="ko-KR" dirty="0">
              <a:ea typeface="조선일보명조" panose="02030304000000000000" pitchFamily="18" charset="-127"/>
            </a:endParaRPr>
          </a:p>
          <a:p>
            <a:endParaRPr lang="en-US" altLang="ko-KR" dirty="0">
              <a:ea typeface="조선일보명조" panose="02030304000000000000" pitchFamily="18" charset="-127"/>
            </a:endParaRPr>
          </a:p>
          <a:p>
            <a:r>
              <a:rPr lang="ko-KR" altLang="en-US" dirty="0">
                <a:ea typeface="조선일보명조" panose="02030304000000000000" pitchFamily="18" charset="-127"/>
              </a:rPr>
              <a:t>관리 기관명</a:t>
            </a:r>
            <a:r>
              <a:rPr lang="en-US" altLang="ko-KR" dirty="0">
                <a:ea typeface="조선일보명조" panose="02030304000000000000" pitchFamily="18" charset="-127"/>
              </a:rPr>
              <a:t>: </a:t>
            </a:r>
            <a:r>
              <a:rPr lang="ko-KR" altLang="en-US" dirty="0">
                <a:ea typeface="조선일보명조" panose="02030304000000000000" pitchFamily="18" charset="-127"/>
              </a:rPr>
              <a:t>시도별로 관리 하지 않음</a:t>
            </a:r>
            <a:endParaRPr lang="en-US" altLang="ko-KR" dirty="0">
              <a:ea typeface="조선일보명조" panose="02030304000000000000" pitchFamily="18" charset="-127"/>
            </a:endParaRPr>
          </a:p>
          <a:p>
            <a:endParaRPr lang="en-US" altLang="ko-KR" dirty="0">
              <a:ea typeface="조선일보명조" panose="02030304000000000000" pitchFamily="18" charset="-127"/>
            </a:endParaRPr>
          </a:p>
          <a:p>
            <a:r>
              <a:rPr lang="ko-KR" altLang="en-US" dirty="0">
                <a:ea typeface="조선일보명조" panose="02030304000000000000" pitchFamily="18" charset="-127"/>
              </a:rPr>
              <a:t>제공기관명</a:t>
            </a:r>
            <a:r>
              <a:rPr lang="en-US" altLang="ko-KR" dirty="0">
                <a:ea typeface="조선일보명조" panose="02030304000000000000" pitchFamily="18" charset="-127"/>
              </a:rPr>
              <a:t>: </a:t>
            </a:r>
            <a:r>
              <a:rPr lang="ko-KR" altLang="en-US" dirty="0">
                <a:ea typeface="조선일보명조" panose="02030304000000000000" pitchFamily="18" charset="-127"/>
              </a:rPr>
              <a:t>시도별로 관리 하지 않음</a:t>
            </a:r>
            <a:endParaRPr lang="en-US" altLang="ko-KR" dirty="0">
              <a:ea typeface="조선일보명조" panose="02030304000000000000" pitchFamily="18" charset="-127"/>
            </a:endParaRPr>
          </a:p>
          <a:p>
            <a:endParaRPr lang="en-US" altLang="ko-KR" dirty="0">
              <a:ea typeface="조선일보명조" panose="02030304000000000000" pitchFamily="18" charset="-127"/>
            </a:endParaRPr>
          </a:p>
          <a:p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BB68230D-5395-48F3-B085-2D5E443C71FE}"/>
              </a:ext>
            </a:extLst>
          </p:cNvPr>
          <p:cNvSpPr/>
          <p:nvPr/>
        </p:nvSpPr>
        <p:spPr>
          <a:xfrm>
            <a:off x="10054440" y="2388497"/>
            <a:ext cx="760602" cy="687898"/>
          </a:xfrm>
          <a:prstGeom prst="mathMultiply">
            <a:avLst/>
          </a:prstGeom>
          <a:solidFill>
            <a:srgbClr val="6799D1"/>
          </a:solidFill>
          <a:ln>
            <a:solidFill>
              <a:srgbClr val="669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3E57A5E9-B330-4BB6-8A71-8BD1FCF352FA}"/>
              </a:ext>
            </a:extLst>
          </p:cNvPr>
          <p:cNvSpPr/>
          <p:nvPr/>
        </p:nvSpPr>
        <p:spPr>
          <a:xfrm>
            <a:off x="10054440" y="3020037"/>
            <a:ext cx="760602" cy="687898"/>
          </a:xfrm>
          <a:prstGeom prst="mathMultiply">
            <a:avLst/>
          </a:prstGeom>
          <a:solidFill>
            <a:srgbClr val="6799D1"/>
          </a:solidFill>
          <a:ln>
            <a:solidFill>
              <a:srgbClr val="669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6EA2785E-6A40-4166-8D7B-C3BBE1B57812}"/>
              </a:ext>
            </a:extLst>
          </p:cNvPr>
          <p:cNvSpPr/>
          <p:nvPr/>
        </p:nvSpPr>
        <p:spPr>
          <a:xfrm>
            <a:off x="10054440" y="3638242"/>
            <a:ext cx="760602" cy="687898"/>
          </a:xfrm>
          <a:prstGeom prst="mathMultiply">
            <a:avLst/>
          </a:prstGeom>
          <a:solidFill>
            <a:srgbClr val="6799D1"/>
          </a:solidFill>
          <a:ln>
            <a:solidFill>
              <a:srgbClr val="669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9F0C586A-3B1E-427C-9A14-67B0A3959C90}"/>
              </a:ext>
            </a:extLst>
          </p:cNvPr>
          <p:cNvSpPr/>
          <p:nvPr/>
        </p:nvSpPr>
        <p:spPr>
          <a:xfrm>
            <a:off x="10054440" y="4269782"/>
            <a:ext cx="760602" cy="687898"/>
          </a:xfrm>
          <a:prstGeom prst="mathMultiply">
            <a:avLst/>
          </a:prstGeom>
          <a:solidFill>
            <a:srgbClr val="6799D1"/>
          </a:solidFill>
          <a:ln>
            <a:solidFill>
              <a:srgbClr val="669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426F90FE-755C-4BC8-A8C3-EF869F9A4B94}"/>
              </a:ext>
            </a:extLst>
          </p:cNvPr>
          <p:cNvSpPr/>
          <p:nvPr/>
        </p:nvSpPr>
        <p:spPr>
          <a:xfrm>
            <a:off x="10054440" y="4887987"/>
            <a:ext cx="760602" cy="687898"/>
          </a:xfrm>
          <a:prstGeom prst="mathMultiply">
            <a:avLst/>
          </a:prstGeom>
          <a:solidFill>
            <a:srgbClr val="6799D1"/>
          </a:solidFill>
          <a:ln>
            <a:solidFill>
              <a:srgbClr val="669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C9BDEAD1-C76E-4F6E-85E5-7C16D9462A83}"/>
              </a:ext>
            </a:extLst>
          </p:cNvPr>
          <p:cNvSpPr/>
          <p:nvPr/>
        </p:nvSpPr>
        <p:spPr>
          <a:xfrm>
            <a:off x="10061196" y="5449834"/>
            <a:ext cx="760602" cy="687898"/>
          </a:xfrm>
          <a:prstGeom prst="mathMultiply">
            <a:avLst/>
          </a:prstGeom>
          <a:solidFill>
            <a:srgbClr val="6799D1"/>
          </a:solidFill>
          <a:ln>
            <a:solidFill>
              <a:srgbClr val="669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8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4. CCTV data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6343373-DD22-448D-B3B3-29C40F179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1A2787A7-9E0E-4F31-AAB6-5043D5E43A56}"/>
              </a:ext>
            </a:extLst>
          </p:cNvPr>
          <p:cNvSpPr/>
          <p:nvPr/>
        </p:nvSpPr>
        <p:spPr>
          <a:xfrm>
            <a:off x="148317" y="127379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5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83587A9-F746-4F44-A8C9-611E12355E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9"/>
          <a:stretch/>
        </p:blipFill>
        <p:spPr>
          <a:xfrm>
            <a:off x="1340631" y="2005271"/>
            <a:ext cx="4521029" cy="4370362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876E8124-B06B-44B7-9984-141F36FE9675}"/>
              </a:ext>
            </a:extLst>
          </p:cNvPr>
          <p:cNvSpPr/>
          <p:nvPr/>
        </p:nvSpPr>
        <p:spPr>
          <a:xfrm>
            <a:off x="1357409" y="2632159"/>
            <a:ext cx="2143432" cy="324464"/>
          </a:xfrm>
          <a:prstGeom prst="ellipse">
            <a:avLst/>
          </a:prstGeom>
          <a:noFill/>
          <a:ln w="38100"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FFA0D01-9DDE-45FC-87AD-6D1AF62BCD02}"/>
              </a:ext>
            </a:extLst>
          </p:cNvPr>
          <p:cNvSpPr/>
          <p:nvPr/>
        </p:nvSpPr>
        <p:spPr>
          <a:xfrm>
            <a:off x="1340631" y="4872019"/>
            <a:ext cx="1705761" cy="324464"/>
          </a:xfrm>
          <a:prstGeom prst="ellipse">
            <a:avLst/>
          </a:prstGeom>
          <a:noFill/>
          <a:ln w="38100"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3894AE8-4F11-4492-9E94-0B215C5ED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645" y="2005270"/>
            <a:ext cx="4704397" cy="443467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7674BAD5-3CF2-4815-A19E-4BF567A3F13D}"/>
              </a:ext>
            </a:extLst>
          </p:cNvPr>
          <p:cNvSpPr/>
          <p:nvPr/>
        </p:nvSpPr>
        <p:spPr>
          <a:xfrm>
            <a:off x="7271648" y="4089685"/>
            <a:ext cx="1705761" cy="265847"/>
          </a:xfrm>
          <a:prstGeom prst="ellipse">
            <a:avLst/>
          </a:prstGeom>
          <a:noFill/>
          <a:ln w="38100"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28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4. CCTV data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6343373-DD22-448D-B3B3-29C40F179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1A2787A7-9E0E-4F31-AAB6-5043D5E43A56}"/>
              </a:ext>
            </a:extLst>
          </p:cNvPr>
          <p:cNvSpPr/>
          <p:nvPr/>
        </p:nvSpPr>
        <p:spPr>
          <a:xfrm>
            <a:off x="148317" y="127379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5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454055A-BEBF-48AD-BC29-EEE79B7CF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76921"/>
            <a:ext cx="7161910" cy="37785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E60940-B156-41D5-A95D-B8A4B58303AF}"/>
              </a:ext>
            </a:extLst>
          </p:cNvPr>
          <p:cNvSpPr txBox="1"/>
          <p:nvPr/>
        </p:nvSpPr>
        <p:spPr>
          <a:xfrm>
            <a:off x="8686565" y="2076921"/>
            <a:ext cx="198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조선일보명조" panose="02030304000000000000" pitchFamily="18" charset="-127"/>
              </a:rPr>
              <a:t>부정확한 위도와 경도 데이터</a:t>
            </a:r>
          </a:p>
        </p:txBody>
      </p:sp>
    </p:spTree>
    <p:extLst>
      <p:ext uri="{BB962C8B-B14F-4D97-AF65-F5344CB8AC3E}">
        <p14:creationId xmlns:p14="http://schemas.microsoft.com/office/powerpoint/2010/main" val="96426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0A3BE24-D088-470D-827A-53C400C93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453462" y="3329250"/>
            <a:ext cx="5743576" cy="196802"/>
          </a:xfrm>
          <a:solidFill>
            <a:srgbClr val="6EC3AB"/>
          </a:solidFill>
        </p:spPr>
        <p:txBody>
          <a:bodyPr>
            <a:normAutofit fontScale="32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2637C-C3CD-41A5-A2BA-5897BDAF4D12}"/>
              </a:ext>
            </a:extLst>
          </p:cNvPr>
          <p:cNvSpPr txBox="1"/>
          <p:nvPr/>
        </p:nvSpPr>
        <p:spPr>
          <a:xfrm>
            <a:off x="1467738" y="754136"/>
            <a:ext cx="553998" cy="56079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400" b="1" dirty="0">
                <a:ea typeface="조선일보명조" panose="02030304000000000000" pitchFamily="18" charset="-127"/>
              </a:rPr>
              <a:t>년도 별 카테고리 별 총 청원목록 개수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CCA71F-8F1A-4BB7-997E-4D7C53DE2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42" y="268475"/>
            <a:ext cx="3186263" cy="31862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93AAB9-311D-44F2-B6BF-FC357D5C9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083" y="261501"/>
            <a:ext cx="3186000" cy="3186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C242C0-F5BB-47B3-8998-B7CD0921C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73" y="3447501"/>
            <a:ext cx="3186000" cy="3186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1B34077-75AC-49B7-A57B-935F13FE3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673" y="3440264"/>
            <a:ext cx="3186000" cy="3186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851721-8C9E-4E53-924A-F5DDE5CEB3F9}"/>
              </a:ext>
            </a:extLst>
          </p:cNvPr>
          <p:cNvSpPr txBox="1"/>
          <p:nvPr/>
        </p:nvSpPr>
        <p:spPr>
          <a:xfrm>
            <a:off x="6743700" y="310634"/>
            <a:ext cx="79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a typeface="조선일보명조" panose="02030304000000000000" pitchFamily="18" charset="-127"/>
              </a:rPr>
              <a:t>2017</a:t>
            </a:r>
            <a:endParaRPr lang="ko-KR" altLang="en-US" b="1" dirty="0">
              <a:solidFill>
                <a:schemeClr val="bg1"/>
              </a:solidFill>
              <a:ea typeface="조선일보명조" panose="02030304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D0C428-5C0B-4B25-9B4B-E6EB90B98EB4}"/>
              </a:ext>
            </a:extLst>
          </p:cNvPr>
          <p:cNvSpPr txBox="1"/>
          <p:nvPr/>
        </p:nvSpPr>
        <p:spPr>
          <a:xfrm>
            <a:off x="10039350" y="310634"/>
            <a:ext cx="84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a typeface="조선일보명조" panose="02030304000000000000" pitchFamily="18" charset="-127"/>
              </a:rPr>
              <a:t>2018</a:t>
            </a:r>
            <a:endParaRPr lang="ko-KR" altLang="en-US" b="1" dirty="0">
              <a:solidFill>
                <a:schemeClr val="bg1"/>
              </a:solidFill>
              <a:ea typeface="조선일보명조" panose="02030304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7385C-AE41-4227-804C-6F0EF538F49C}"/>
              </a:ext>
            </a:extLst>
          </p:cNvPr>
          <p:cNvSpPr txBox="1"/>
          <p:nvPr/>
        </p:nvSpPr>
        <p:spPr>
          <a:xfrm>
            <a:off x="6690440" y="3454738"/>
            <a:ext cx="79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a typeface="조선일보명조" panose="02030304000000000000" pitchFamily="18" charset="-127"/>
              </a:rPr>
              <a:t>2019</a:t>
            </a:r>
            <a:endParaRPr lang="ko-KR" altLang="en-US" b="1" dirty="0">
              <a:solidFill>
                <a:schemeClr val="bg1"/>
              </a:solidFill>
              <a:ea typeface="조선일보명조" panose="02030304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DEC99E-97B9-48D8-89F4-0C7F2F611EB3}"/>
              </a:ext>
            </a:extLst>
          </p:cNvPr>
          <p:cNvSpPr txBox="1"/>
          <p:nvPr/>
        </p:nvSpPr>
        <p:spPr>
          <a:xfrm>
            <a:off x="10039350" y="3411314"/>
            <a:ext cx="84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a typeface="조선일보명조" panose="02030304000000000000" pitchFamily="18" charset="-127"/>
              </a:rPr>
              <a:t>2020</a:t>
            </a:r>
            <a:endParaRPr lang="ko-KR" altLang="en-US" b="1" dirty="0">
              <a:solidFill>
                <a:schemeClr val="bg1"/>
              </a:solidFill>
              <a:ea typeface="조선일보명조" panose="02030304000000000000" pitchFamily="18" charset="-127"/>
            </a:endParaRPr>
          </a:p>
        </p:txBody>
      </p:sp>
      <p:sp>
        <p:nvSpPr>
          <p:cNvPr id="18" name="화살표: 왼쪽으로 구부러짐 17">
            <a:extLst>
              <a:ext uri="{FF2B5EF4-FFF2-40B4-BE49-F238E27FC236}">
                <a16:creationId xmlns:a16="http://schemas.microsoft.com/office/drawing/2014/main" id="{F1074A3A-E9E0-4C3E-8E54-22EAD8A2FBFB}"/>
              </a:ext>
            </a:extLst>
          </p:cNvPr>
          <p:cNvSpPr/>
          <p:nvPr/>
        </p:nvSpPr>
        <p:spPr>
          <a:xfrm>
            <a:off x="7381875" y="527566"/>
            <a:ext cx="313062" cy="453141"/>
          </a:xfrm>
          <a:prstGeom prst="curvedLeftArrow">
            <a:avLst/>
          </a:prstGeom>
          <a:solidFill>
            <a:srgbClr val="6EC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조선일보명조" panose="02030304000000000000" pitchFamily="18" charset="-127"/>
            </a:endParaRPr>
          </a:p>
        </p:txBody>
      </p:sp>
      <p:sp>
        <p:nvSpPr>
          <p:cNvPr id="27" name="화살표: 왼쪽으로 구부러짐 26">
            <a:extLst>
              <a:ext uri="{FF2B5EF4-FFF2-40B4-BE49-F238E27FC236}">
                <a16:creationId xmlns:a16="http://schemas.microsoft.com/office/drawing/2014/main" id="{6E60F95F-2193-4AC3-959C-216328E80A4D}"/>
              </a:ext>
            </a:extLst>
          </p:cNvPr>
          <p:cNvSpPr/>
          <p:nvPr/>
        </p:nvSpPr>
        <p:spPr>
          <a:xfrm>
            <a:off x="10668000" y="3583025"/>
            <a:ext cx="348411" cy="541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EC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조선일보명조" panose="02030304000000000000" pitchFamily="18" charset="-127"/>
            </a:endParaRPr>
          </a:p>
        </p:txBody>
      </p:sp>
      <p:sp>
        <p:nvSpPr>
          <p:cNvPr id="28" name="화살표: 왼쪽으로 구부러짐 27">
            <a:extLst>
              <a:ext uri="{FF2B5EF4-FFF2-40B4-BE49-F238E27FC236}">
                <a16:creationId xmlns:a16="http://schemas.microsoft.com/office/drawing/2014/main" id="{C2619DA3-F9AC-4CE0-8221-AEB77A025C36}"/>
              </a:ext>
            </a:extLst>
          </p:cNvPr>
          <p:cNvSpPr/>
          <p:nvPr/>
        </p:nvSpPr>
        <p:spPr>
          <a:xfrm>
            <a:off x="7305675" y="3639658"/>
            <a:ext cx="368205" cy="484667"/>
          </a:xfrm>
          <a:prstGeom prst="curvedLeftArrow">
            <a:avLst/>
          </a:prstGeom>
          <a:solidFill>
            <a:srgbClr val="6EC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조선일보명조" panose="02030304000000000000" pitchFamily="18" charset="-127"/>
            </a:endParaRPr>
          </a:p>
        </p:txBody>
      </p:sp>
      <p:sp>
        <p:nvSpPr>
          <p:cNvPr id="30" name="화살표: 왼쪽으로 구부러짐 29">
            <a:extLst>
              <a:ext uri="{FF2B5EF4-FFF2-40B4-BE49-F238E27FC236}">
                <a16:creationId xmlns:a16="http://schemas.microsoft.com/office/drawing/2014/main" id="{665FC72E-E11A-48BC-BCBA-5EF2803BFC6D}"/>
              </a:ext>
            </a:extLst>
          </p:cNvPr>
          <p:cNvSpPr/>
          <p:nvPr/>
        </p:nvSpPr>
        <p:spPr>
          <a:xfrm>
            <a:off x="10668000" y="413102"/>
            <a:ext cx="323554" cy="369331"/>
          </a:xfrm>
          <a:prstGeom prst="curvedLeftArrow">
            <a:avLst/>
          </a:prstGeom>
          <a:solidFill>
            <a:srgbClr val="6EC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조선일보명조" panose="02030304000000000000" pitchFamily="18" charset="-127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513EB1E5-7A7F-43E4-93AD-B9BCE10E588E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3937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4. CCTV data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6343373-DD22-448D-B3B3-29C40F179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1A2787A7-9E0E-4F31-AAB6-5043D5E43A56}"/>
              </a:ext>
            </a:extLst>
          </p:cNvPr>
          <p:cNvSpPr/>
          <p:nvPr/>
        </p:nvSpPr>
        <p:spPr>
          <a:xfrm>
            <a:off x="148317" y="127379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5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60940-B156-41D5-A95D-B8A4B58303AF}"/>
              </a:ext>
            </a:extLst>
          </p:cNvPr>
          <p:cNvSpPr txBox="1"/>
          <p:nvPr/>
        </p:nvSpPr>
        <p:spPr>
          <a:xfrm>
            <a:off x="2181225" y="1846114"/>
            <a:ext cx="782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ea typeface="조선일보명조" panose="02030304000000000000" pitchFamily="18" charset="-127"/>
              </a:rPr>
              <a:t>결측치만</a:t>
            </a:r>
            <a:r>
              <a:rPr lang="ko-KR" altLang="en-US" b="1" dirty="0">
                <a:ea typeface="조선일보명조" panose="02030304000000000000" pitchFamily="18" charset="-127"/>
              </a:rPr>
              <a:t> 따로 모아 분석해보고자 했으나</a:t>
            </a:r>
            <a:r>
              <a:rPr lang="en-US" altLang="ko-KR" b="1" dirty="0">
                <a:ea typeface="조선일보명조" panose="02030304000000000000" pitchFamily="18" charset="-127"/>
              </a:rPr>
              <a:t>, </a:t>
            </a:r>
            <a:r>
              <a:rPr lang="ko-KR" altLang="en-US" b="1" dirty="0">
                <a:ea typeface="조선일보명조" panose="02030304000000000000" pitchFamily="18" charset="-127"/>
              </a:rPr>
              <a:t>자료형 확인 불가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324EF9-606E-4441-99E0-CBDE1F4B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95" y="2400086"/>
            <a:ext cx="8943975" cy="381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A26E43-64FD-4692-8C9A-478A0DCCB153}"/>
              </a:ext>
            </a:extLst>
          </p:cNvPr>
          <p:cNvSpPr txBox="1"/>
          <p:nvPr/>
        </p:nvSpPr>
        <p:spPr>
          <a:xfrm>
            <a:off x="7248524" y="4768762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ea typeface="조선일보명조" panose="02030304000000000000" pitchFamily="18" charset="-127"/>
              </a:rPr>
              <a:t>?</a:t>
            </a:r>
            <a:endParaRPr lang="ko-KR" altLang="en-US" sz="3600" b="1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1252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4. CCTV data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6343373-DD22-448D-B3B3-29C40F179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1A2787A7-9E0E-4F31-AAB6-5043D5E43A56}"/>
              </a:ext>
            </a:extLst>
          </p:cNvPr>
          <p:cNvSpPr/>
          <p:nvPr/>
        </p:nvSpPr>
        <p:spPr>
          <a:xfrm>
            <a:off x="148317" y="127379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5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F25C5DC-D8A6-4AEA-88EE-2A608BDD7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88745"/>
            <a:ext cx="5835067" cy="4965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B4169D-6E7A-4B73-8EE5-E06D82028D63}"/>
              </a:ext>
            </a:extLst>
          </p:cNvPr>
          <p:cNvSpPr txBox="1"/>
          <p:nvPr/>
        </p:nvSpPr>
        <p:spPr>
          <a:xfrm>
            <a:off x="7644004" y="2351782"/>
            <a:ext cx="3171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a typeface="조선일보명조" panose="02030304000000000000" pitchFamily="18" charset="-127"/>
              </a:rPr>
              <a:t>일원화된 데이터 거버넌스 부재</a:t>
            </a:r>
            <a:endParaRPr lang="ko-KR" altLang="en-US" b="1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1272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한계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8118985E-A651-4A12-A735-E97061416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3458DF-162B-4278-8C4B-8A6210CB81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54657"/>
            <a:ext cx="3860394" cy="3860394"/>
          </a:xfrm>
          <a:prstGeom prst="rect">
            <a:avLst/>
          </a:prstGeom>
        </p:spPr>
      </p:pic>
      <p:pic>
        <p:nvPicPr>
          <p:cNvPr id="10" name="Picture 6" descr="hammer, justice, law icon">
            <a:extLst>
              <a:ext uri="{FF2B5EF4-FFF2-40B4-BE49-F238E27FC236}">
                <a16:creationId xmlns:a16="http://schemas.microsoft.com/office/drawing/2014/main" id="{B9E18CA2-1701-48EA-9356-3C12EF46E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42264"/>
            <a:ext cx="4750574" cy="475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6539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3C9B7-DD6B-464E-900F-08DDD8CD2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1073"/>
            <a:ext cx="9144000" cy="2170545"/>
          </a:xfrm>
        </p:spPr>
        <p:txBody>
          <a:bodyPr>
            <a:normAutofit fontScale="90000"/>
          </a:bodyPr>
          <a:lstStyle/>
          <a:p>
            <a:r>
              <a:rPr lang="en-US" altLang="ko-KR" sz="9600" dirty="0" err="1">
                <a:solidFill>
                  <a:srgbClr val="6799D1"/>
                </a:solidFill>
                <a:latin typeface="Abadi" panose="020B0604020202020204" pitchFamily="34" charset="0"/>
                <a:cs typeface="Aharoni" panose="020B0604020202020204" pitchFamily="2" charset="-79"/>
              </a:rPr>
              <a:t>CO</a:t>
            </a:r>
            <a:r>
              <a:rPr lang="en-US" altLang="ko-KR" dirty="0" err="1">
                <a:latin typeface="Abadi" panose="020B0604020202020204" pitchFamily="34" charset="0"/>
                <a:cs typeface="Aharoni" panose="020B0604020202020204" pitchFamily="2" charset="-79"/>
              </a:rPr>
              <a:t>sadama</a:t>
            </a:r>
            <a:r>
              <a:rPr lang="en-US" altLang="ko-KR" sz="9600" dirty="0">
                <a:latin typeface="Abadi" panose="020B0604020202020204" pitchFamily="34" charset="0"/>
                <a:cs typeface="Aharoni" panose="020B0604020202020204" pitchFamily="2" charset="-79"/>
              </a:rPr>
              <a:t> </a:t>
            </a:r>
            <a:r>
              <a:rPr lang="en-US" altLang="ko-KR" sz="9600" dirty="0" err="1">
                <a:solidFill>
                  <a:srgbClr val="6698D2"/>
                </a:solidFill>
                <a:latin typeface="Abadi" panose="020B0604020202020204" pitchFamily="34" charset="0"/>
                <a:cs typeface="Aharoni" panose="020B0604020202020204" pitchFamily="2" charset="-79"/>
              </a:rPr>
              <a:t>Co</a:t>
            </a:r>
            <a:r>
              <a:rPr lang="en-US" altLang="ko-KR" dirty="0" err="1">
                <a:latin typeface="Abadi" panose="020B0604020202020204" pitchFamily="34" charset="0"/>
                <a:cs typeface="Aharoni" panose="020B0604020202020204" pitchFamily="2" charset="-79"/>
              </a:rPr>
              <a:t>nfernece</a:t>
            </a:r>
            <a:r>
              <a:rPr lang="en-US" altLang="ko-KR" dirty="0">
                <a:latin typeface="Abadi" panose="020B0604020202020204" pitchFamily="34" charset="0"/>
                <a:cs typeface="Aharoni" panose="020B0604020202020204" pitchFamily="2" charset="-79"/>
              </a:rPr>
              <a:t> </a:t>
            </a:r>
            <a:r>
              <a:rPr lang="ko-KR" altLang="en-US" dirty="0">
                <a:latin typeface="Abadi" panose="020B0604020202020204" pitchFamily="34" charset="0"/>
                <a:cs typeface="Aharoni" panose="020B0604020202020204" pitchFamily="2" charset="-79"/>
              </a:rPr>
              <a:t>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49FD5-0136-4327-B136-C9DFF778C702}"/>
              </a:ext>
            </a:extLst>
          </p:cNvPr>
          <p:cNvSpPr txBox="1"/>
          <p:nvPr/>
        </p:nvSpPr>
        <p:spPr>
          <a:xfrm>
            <a:off x="8080188" y="4797595"/>
            <a:ext cx="258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err="1">
                <a:latin typeface="Abadi" panose="020B0604020104020204" pitchFamily="34" charset="0"/>
                <a:ea typeface="조선일보명조" panose="02030304000000000000" pitchFamily="18" charset="-127"/>
              </a:rPr>
              <a:t>team_a</a:t>
            </a:r>
            <a:r>
              <a:rPr lang="en-US" altLang="ko-KR" sz="3200" dirty="0">
                <a:latin typeface="Abadi" panose="020B0604020104020204" pitchFamily="34" charset="0"/>
                <a:ea typeface="조선일보명조" panose="02030304000000000000" pitchFamily="18" charset="-127"/>
              </a:rPr>
              <a:t> </a:t>
            </a:r>
            <a:endParaRPr lang="ko-KR" altLang="en-US" sz="32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4729B4BA-C6FA-4A04-93A9-3D7A1C6CB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426" y="4001754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4EBC9-81EE-47C1-AD00-DE21F844F13A}"/>
              </a:ext>
            </a:extLst>
          </p:cNvPr>
          <p:cNvSpPr/>
          <p:nvPr/>
        </p:nvSpPr>
        <p:spPr>
          <a:xfrm>
            <a:off x="9012329" y="5382370"/>
            <a:ext cx="1834244" cy="66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6EC3AB"/>
                </a:solidFill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성범죄</a:t>
            </a:r>
            <a:r>
              <a:rPr lang="ko-KR" altLang="en-US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  현황과  </a:t>
            </a:r>
            <a:br>
              <a:rPr lang="en-US" altLang="ko-KR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</a:br>
            <a:r>
              <a:rPr lang="ko-KR" altLang="en-US" b="1" dirty="0">
                <a:solidFill>
                  <a:srgbClr val="6698D2"/>
                </a:solidFill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사회 동향 </a:t>
            </a:r>
            <a:r>
              <a:rPr lang="ko-KR" altLang="en-US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분석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8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18B29BFB-81D1-4038-AD78-6B0E732DF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49" y="139153"/>
            <a:ext cx="2190751" cy="126185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badi" panose="020B0604020202020204" pitchFamily="34" charset="0"/>
                <a:cs typeface="Aharoni" panose="020B0604020202020204" pitchFamily="2" charset="-79"/>
              </a:rPr>
              <a:t>17</a:t>
            </a:r>
            <a:r>
              <a:rPr lang="ko-KR" altLang="en-US" b="1" dirty="0">
                <a:latin typeface="Abadi" panose="020B0604020202020204" pitchFamily="34" charset="0"/>
                <a:cs typeface="Aharoni" panose="020B0604020202020204" pitchFamily="2" charset="-79"/>
              </a:rPr>
              <a:t>년</a:t>
            </a:r>
            <a:endParaRPr lang="ko-KR" altLang="en-US" sz="3600" b="1" dirty="0">
              <a:latin typeface="Abadi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0A3BE24-D088-470D-827A-53C400C93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521354" y="3740186"/>
            <a:ext cx="5149291" cy="192626"/>
          </a:xfrm>
          <a:solidFill>
            <a:srgbClr val="6EC3AB"/>
          </a:solidFill>
        </p:spPr>
        <p:txBody>
          <a:bodyPr>
            <a:normAutofit fontScale="32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7BD7F3-3D08-464B-BD76-867B0B0FE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73842" y="-2211464"/>
            <a:ext cx="187165" cy="11677650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4E676701-929E-4A01-B141-555877FDD83E}"/>
              </a:ext>
            </a:extLst>
          </p:cNvPr>
          <p:cNvSpPr txBox="1">
            <a:spLocks/>
          </p:cNvSpPr>
          <p:nvPr/>
        </p:nvSpPr>
        <p:spPr>
          <a:xfrm>
            <a:off x="681037" y="2862395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청소년보호법 폐지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8B962100-181A-43EA-A20E-7B98E1B97C8D}"/>
              </a:ext>
            </a:extLst>
          </p:cNvPr>
          <p:cNvSpPr txBox="1">
            <a:spLocks/>
          </p:cNvSpPr>
          <p:nvPr/>
        </p:nvSpPr>
        <p:spPr>
          <a:xfrm>
            <a:off x="6209768" y="2843157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낙태죄 폐지</a:t>
            </a:r>
          </a:p>
        </p:txBody>
      </p:sp>
      <p:pic>
        <p:nvPicPr>
          <p:cNvPr id="1030" name="Picture 6" descr="abort, abortion, instruments, obstetrics, surgical icon">
            <a:extLst>
              <a:ext uri="{FF2B5EF4-FFF2-40B4-BE49-F238E27FC236}">
                <a16:creationId xmlns:a16="http://schemas.microsoft.com/office/drawing/2014/main" id="{21963161-7468-4FBD-AD8C-7D68B023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70" y="472916"/>
            <a:ext cx="2759529" cy="27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owser, explorer, internet icon">
            <a:extLst>
              <a:ext uri="{FF2B5EF4-FFF2-40B4-BE49-F238E27FC236}">
                <a16:creationId xmlns:a16="http://schemas.microsoft.com/office/drawing/2014/main" id="{5DAB4008-1936-4EA2-B1AD-886088BF6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199" y="3963668"/>
            <a:ext cx="2029201" cy="2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ncel icon">
            <a:extLst>
              <a:ext uri="{FF2B5EF4-FFF2-40B4-BE49-F238E27FC236}">
                <a16:creationId xmlns:a16="http://schemas.microsoft.com/office/drawing/2014/main" id="{04CE0814-A5FF-4234-9FBD-0E6CC5A2A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416" y="770079"/>
            <a:ext cx="2330768" cy="233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제목 1">
            <a:extLst>
              <a:ext uri="{FF2B5EF4-FFF2-40B4-BE49-F238E27FC236}">
                <a16:creationId xmlns:a16="http://schemas.microsoft.com/office/drawing/2014/main" id="{7B2ECFA0-5E03-458B-9A9E-DF25AB541B8A}"/>
              </a:ext>
            </a:extLst>
          </p:cNvPr>
          <p:cNvSpPr txBox="1">
            <a:spLocks/>
          </p:cNvSpPr>
          <p:nvPr/>
        </p:nvSpPr>
        <p:spPr>
          <a:xfrm>
            <a:off x="772756" y="5992869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일반인 사진 유포 처벌</a:t>
            </a:r>
          </a:p>
        </p:txBody>
      </p:sp>
      <p:pic>
        <p:nvPicPr>
          <p:cNvPr id="1040" name="Picture 16" descr="firefighter, fireman, male, man, rescuer, standing icon">
            <a:extLst>
              <a:ext uri="{FF2B5EF4-FFF2-40B4-BE49-F238E27FC236}">
                <a16:creationId xmlns:a16="http://schemas.microsoft.com/office/drawing/2014/main" id="{964FFB35-0F0B-47D1-963E-68B45CA1E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527" y="3896384"/>
            <a:ext cx="1507274" cy="226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EA3F2FA9-D773-4474-8E7B-EB36D1F40A22}"/>
              </a:ext>
            </a:extLst>
          </p:cNvPr>
          <p:cNvSpPr txBox="1">
            <a:spLocks/>
          </p:cNvSpPr>
          <p:nvPr/>
        </p:nvSpPr>
        <p:spPr>
          <a:xfrm>
            <a:off x="6451038" y="6010705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소방관 순직 심사 제도 개선</a:t>
            </a:r>
          </a:p>
        </p:txBody>
      </p:sp>
      <p:pic>
        <p:nvPicPr>
          <p:cNvPr id="15" name="Picture 6" descr="abort, abortion, instruments, obstetrics, surgical icon">
            <a:extLst>
              <a:ext uri="{FF2B5EF4-FFF2-40B4-BE49-F238E27FC236}">
                <a16:creationId xmlns:a16="http://schemas.microsoft.com/office/drawing/2014/main" id="{58FCA40F-A7A0-44AD-A531-2D5753964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70" y="444341"/>
            <a:ext cx="2759529" cy="27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browser, explorer, internet icon">
            <a:extLst>
              <a:ext uri="{FF2B5EF4-FFF2-40B4-BE49-F238E27FC236}">
                <a16:creationId xmlns:a16="http://schemas.microsoft.com/office/drawing/2014/main" id="{556AECF1-CB30-477B-862E-087614658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199" y="3935093"/>
            <a:ext cx="2029201" cy="2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cancel icon">
            <a:extLst>
              <a:ext uri="{FF2B5EF4-FFF2-40B4-BE49-F238E27FC236}">
                <a16:creationId xmlns:a16="http://schemas.microsoft.com/office/drawing/2014/main" id="{CB80DFB4-81A6-4C8F-B480-965CF0E8A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416" y="741504"/>
            <a:ext cx="2330768" cy="233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abort, abortion, instruments, obstetrics, surgical icon">
            <a:extLst>
              <a:ext uri="{FF2B5EF4-FFF2-40B4-BE49-F238E27FC236}">
                <a16:creationId xmlns:a16="http://schemas.microsoft.com/office/drawing/2014/main" id="{4DADCDFE-720C-43F7-AE48-4D9E17D09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70" y="415766"/>
            <a:ext cx="2759529" cy="27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cancel icon">
            <a:extLst>
              <a:ext uri="{FF2B5EF4-FFF2-40B4-BE49-F238E27FC236}">
                <a16:creationId xmlns:a16="http://schemas.microsoft.com/office/drawing/2014/main" id="{8F73B500-A0DD-4681-8D69-D3AF9A7DE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416" y="712929"/>
            <a:ext cx="2330768" cy="233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EE62940D-3648-4AA6-8B44-77CB8C9A3D93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60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18B29BFB-81D1-4038-AD78-6B0E732DF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49" y="139153"/>
            <a:ext cx="2190751" cy="126185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badi" panose="020B0604020202020204" pitchFamily="34" charset="0"/>
                <a:cs typeface="Aharoni" panose="020B0604020202020204" pitchFamily="2" charset="-79"/>
              </a:rPr>
              <a:t>18</a:t>
            </a:r>
            <a:r>
              <a:rPr lang="ko-KR" altLang="en-US" b="1" dirty="0">
                <a:latin typeface="Abadi" panose="020B0604020202020204" pitchFamily="34" charset="0"/>
                <a:cs typeface="Aharoni" panose="020B0604020202020204" pitchFamily="2" charset="-79"/>
              </a:rPr>
              <a:t>년</a:t>
            </a:r>
            <a:endParaRPr lang="ko-KR" altLang="en-US" sz="3600" b="1" dirty="0">
              <a:latin typeface="Abadi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0A3BE24-D088-470D-827A-53C400C93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1512940" y="3740186"/>
            <a:ext cx="5149291" cy="192626"/>
          </a:xfrm>
          <a:solidFill>
            <a:srgbClr val="6EC3AB"/>
          </a:solidFill>
        </p:spPr>
        <p:txBody>
          <a:bodyPr>
            <a:normAutofit fontScale="32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4E676701-929E-4A01-B141-555877FDD83E}"/>
              </a:ext>
            </a:extLst>
          </p:cNvPr>
          <p:cNvSpPr txBox="1">
            <a:spLocks/>
          </p:cNvSpPr>
          <p:nvPr/>
        </p:nvSpPr>
        <p:spPr>
          <a:xfrm>
            <a:off x="-543989" y="4456323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불법촬영 대응</a:t>
            </a:r>
          </a:p>
        </p:txBody>
      </p:sp>
      <p:pic>
        <p:nvPicPr>
          <p:cNvPr id="2050" name="Picture 2" descr="camera, eye, protection icon">
            <a:extLst>
              <a:ext uri="{FF2B5EF4-FFF2-40B4-BE49-F238E27FC236}">
                <a16:creationId xmlns:a16="http://schemas.microsoft.com/office/drawing/2014/main" id="{8D766533-134F-47A0-89E4-99576B47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87" y="1401006"/>
            <a:ext cx="2759529" cy="27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부제목 2">
            <a:extLst>
              <a:ext uri="{FF2B5EF4-FFF2-40B4-BE49-F238E27FC236}">
                <a16:creationId xmlns:a16="http://schemas.microsoft.com/office/drawing/2014/main" id="{139E4E25-D752-4ED3-968B-4E7D54D9BE54}"/>
              </a:ext>
            </a:extLst>
          </p:cNvPr>
          <p:cNvSpPr txBox="1">
            <a:spLocks/>
          </p:cNvSpPr>
          <p:nvPr/>
        </p:nvSpPr>
        <p:spPr>
          <a:xfrm rot="5400000">
            <a:off x="5755479" y="3740187"/>
            <a:ext cx="5149290" cy="192627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pic>
        <p:nvPicPr>
          <p:cNvPr id="2052" name="Picture 4" descr="blob, drop, tear icon">
            <a:extLst>
              <a:ext uri="{FF2B5EF4-FFF2-40B4-BE49-F238E27FC236}">
                <a16:creationId xmlns:a16="http://schemas.microsoft.com/office/drawing/2014/main" id="{E6624387-601A-45BC-B06F-CC6573926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480" y="1590204"/>
            <a:ext cx="2373086" cy="237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FFB6C245-0CD8-4104-AE01-9D928D7C16B9}"/>
              </a:ext>
            </a:extLst>
          </p:cNvPr>
          <p:cNvSpPr txBox="1">
            <a:spLocks/>
          </p:cNvSpPr>
          <p:nvPr/>
        </p:nvSpPr>
        <p:spPr>
          <a:xfrm>
            <a:off x="3561647" y="4469835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특정 사건에 대한 호소</a:t>
            </a:r>
          </a:p>
        </p:txBody>
      </p:sp>
      <p:pic>
        <p:nvPicPr>
          <p:cNvPr id="2054" name="Picture 6" descr="fight, punch icon">
            <a:extLst>
              <a:ext uri="{FF2B5EF4-FFF2-40B4-BE49-F238E27FC236}">
                <a16:creationId xmlns:a16="http://schemas.microsoft.com/office/drawing/2014/main" id="{2CCC47C3-7F67-4A0D-81A4-0E559BFCB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173" y="1895189"/>
            <a:ext cx="2889391" cy="194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9444C00F-4D28-465C-A4F0-A334CAE0393E}"/>
              </a:ext>
            </a:extLst>
          </p:cNvPr>
          <p:cNvSpPr txBox="1">
            <a:spLocks/>
          </p:cNvSpPr>
          <p:nvPr/>
        </p:nvSpPr>
        <p:spPr>
          <a:xfrm>
            <a:off x="8037122" y="4647053"/>
            <a:ext cx="4600872" cy="471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이수역</a:t>
            </a:r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 폭행사건</a:t>
            </a: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A7AB19E5-5C0D-4BFF-A0D6-759B749063DF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41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8366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통신매체 이용 음란 발생 및 검거건수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8118985E-A651-4A12-A735-E97061416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15521"/>
            <a:ext cx="9144000" cy="145953"/>
          </a:xfrm>
          <a:solidFill>
            <a:srgbClr val="6EC3AB"/>
          </a:solidFill>
        </p:spPr>
        <p:txBody>
          <a:bodyPr>
            <a:normAutofit fontScale="25000" lnSpcReduction="20000"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5A0D22-6FFA-4F2C-8985-C458F1E54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15142"/>
            <a:ext cx="9146084" cy="45730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0DFCE3-264C-4FE8-8D4B-BDCE4724D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58" y="1915142"/>
            <a:ext cx="9146084" cy="4573042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BE763802-B814-4E6F-8BA0-0C227DC739FE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40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980</TotalTime>
  <Words>706</Words>
  <Application>Microsoft Office PowerPoint</Application>
  <PresentationFormat>와이드스크린</PresentationFormat>
  <Paragraphs>256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9" baseType="lpstr">
      <vt:lpstr>조선일보명조</vt:lpstr>
      <vt:lpstr>Abadi</vt:lpstr>
      <vt:lpstr>Arial</vt:lpstr>
      <vt:lpstr>Calibri</vt:lpstr>
      <vt:lpstr>Calibri Light</vt:lpstr>
      <vt:lpstr>Office Theme</vt:lpstr>
      <vt:lpstr>성범죄  현황과   사회 동향 분석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17년</vt:lpstr>
      <vt:lpstr>18년</vt:lpstr>
      <vt:lpstr>PowerPoint 프레젠테이션</vt:lpstr>
      <vt:lpstr>PowerPoint 프레젠테이션</vt:lpstr>
      <vt:lpstr>19년</vt:lpstr>
      <vt:lpstr>20년</vt:lpstr>
      <vt:lpstr>인권/성평등 청원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COsadama Confernece 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COsadama COnfernece</dc:title>
  <dc:creator>찬 정</dc:creator>
  <cp:lastModifiedBy>가윤 김</cp:lastModifiedBy>
  <cp:revision>83</cp:revision>
  <dcterms:created xsi:type="dcterms:W3CDTF">2020-09-01T07:22:59Z</dcterms:created>
  <dcterms:modified xsi:type="dcterms:W3CDTF">2020-09-02T08:11:03Z</dcterms:modified>
</cp:coreProperties>
</file>