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7A57"/>
    <a:srgbClr val="F66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none" spc="0" normalizeH="0" baseline="0">
                <a:solidFill>
                  <a:schemeClr val="dk1">
                    <a:lumMod val="50000"/>
                    <a:lumOff val="50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Supplier Contributions to Palmico’s Deforestation-Free Score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none" spc="0" normalizeH="0" baseline="0">
              <a:solidFill>
                <a:schemeClr val="dk1">
                  <a:lumMod val="50000"/>
                  <a:lumOff val="50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Direct Supplier A</c:v>
                </c:pt>
              </c:strCache>
            </c:strRef>
          </c:tx>
          <c:spPr>
            <a:solidFill>
              <a:schemeClr val="accent4">
                <a:shade val="3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Sheet1!$B$2:$B$5</c15:sqref>
                  </c15:fullRef>
                </c:ext>
              </c:extLst>
              <c:f>Sheet1!$B$2</c:f>
              <c:numCache>
                <c:formatCode>#,##0.00</c:formatCode>
                <c:ptCount val="1"/>
                <c:pt idx="0">
                  <c:v>65.205239993740193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Direct Supplier B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Sheet1!$C$2:$C$5</c15:sqref>
                  </c15:fullRef>
                </c:ext>
              </c:extLst>
              <c:f>Sheet1!$C$2</c:f>
              <c:numCache>
                <c:formatCode>#,##0.00</c:formatCode>
                <c:ptCount val="1"/>
                <c:pt idx="0">
                  <c:v>208.67547284158374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Direct Supplier C</c:v>
                </c:pt>
              </c:strCache>
            </c:strRef>
          </c:tx>
          <c:spPr>
            <a:solidFill>
              <a:schemeClr val="accent4">
                <a:shade val="56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Sheet1!$D$2:$D$5</c15:sqref>
                  </c15:fullRef>
                </c:ext>
              </c:extLst>
              <c:f>Sheet1!$D$2</c:f>
              <c:numCache>
                <c:formatCode>#,##0.00</c:formatCode>
                <c:ptCount val="1"/>
                <c:pt idx="0">
                  <c:v>5721.9784735286357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Direct Supplier D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Sheet1!$E$2:$E$5</c15:sqref>
                  </c15:fullRef>
                </c:ext>
              </c:extLst>
              <c:f>Sheet1!$E$2</c:f>
              <c:numCache>
                <c:formatCode>#,##0.00</c:formatCode>
                <c:ptCount val="1"/>
                <c:pt idx="0">
                  <c:v>854.49711756819113</c:v>
                </c:pt>
              </c:numCache>
            </c:numRef>
          </c:val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Direct Supplier E</c:v>
                </c:pt>
              </c:strCache>
            </c:strRef>
          </c:tx>
          <c:spPr>
            <a:solidFill>
              <a:schemeClr val="accent4">
                <a:shade val="7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Sheet1!$F$2:$F$5</c15:sqref>
                  </c15:fullRef>
                </c:ext>
              </c:extLst>
              <c:f>Sheet1!$F$2</c:f>
              <c:numCache>
                <c:formatCode>#,##0.00</c:formatCode>
                <c:ptCount val="1"/>
                <c:pt idx="0">
                  <c:v>563.97096891879096</c:v>
                </c:pt>
              </c:numCache>
            </c:numRef>
          </c:val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Direct Supplier F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Sheet1!$G$2:$G$5</c15:sqref>
                  </c15:fullRef>
                </c:ext>
              </c:extLst>
              <c:f>Sheet1!$G$2</c:f>
              <c:numCache>
                <c:formatCode>#,##0.00</c:formatCode>
                <c:ptCount val="1"/>
                <c:pt idx="0">
                  <c:v>286.71547405876265</c:v>
                </c:pt>
              </c:numCache>
            </c:numRef>
          </c:val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Direct Supplier G</c:v>
                </c:pt>
              </c:strCache>
            </c:strRef>
          </c:tx>
          <c:spPr>
            <a:solidFill>
              <a:schemeClr val="accent4">
                <a:shade val="91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Sheet1!$H$2:$H$5</c15:sqref>
                  </c15:fullRef>
                </c:ext>
              </c:extLst>
              <c:f>Sheet1!$H$2</c:f>
              <c:numCache>
                <c:formatCode>#,##0.00</c:formatCode>
                <c:ptCount val="1"/>
                <c:pt idx="0">
                  <c:v>12284.562814359777</c:v>
                </c:pt>
              </c:numCache>
            </c:numRef>
          </c:val>
        </c:ser>
        <c:ser>
          <c:idx val="7"/>
          <c:order val="7"/>
          <c:tx>
            <c:strRef>
              <c:f>Sheet1!$I$1</c:f>
              <c:strCache>
                <c:ptCount val="1"/>
                <c:pt idx="0">
                  <c:v>Direct Supplier 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Sheet1!$I$2:$I$5</c15:sqref>
                  </c15:fullRef>
                </c:ext>
              </c:extLst>
              <c:f>Sheet1!$I$2</c:f>
              <c:numCache>
                <c:formatCode>#,##0.00</c:formatCode>
                <c:ptCount val="1"/>
                <c:pt idx="0">
                  <c:v>1654.7467861257928</c:v>
                </c:pt>
              </c:numCache>
            </c:numRef>
          </c:val>
        </c:ser>
        <c:ser>
          <c:idx val="8"/>
          <c:order val="8"/>
          <c:tx>
            <c:strRef>
              <c:f>Sheet1!$J$1</c:f>
              <c:strCache>
                <c:ptCount val="1"/>
                <c:pt idx="0">
                  <c:v>Direct Supplier I</c:v>
                </c:pt>
              </c:strCache>
            </c:strRef>
          </c:tx>
          <c:spPr>
            <a:solidFill>
              <a:schemeClr val="accent4">
                <a:tint val="9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Sheet1!$J$2:$J$5</c15:sqref>
                  </c15:fullRef>
                </c:ext>
              </c:extLst>
              <c:f>Sheet1!$J$2</c:f>
              <c:numCache>
                <c:formatCode>#,##0.00</c:formatCode>
                <c:ptCount val="1"/>
                <c:pt idx="0">
                  <c:v>3907.7101283369043</c:v>
                </c:pt>
              </c:numCache>
            </c:numRef>
          </c:val>
        </c:ser>
        <c:ser>
          <c:idx val="9"/>
          <c:order val="9"/>
          <c:tx>
            <c:strRef>
              <c:f>Sheet1!$K$1</c:f>
              <c:strCache>
                <c:ptCount val="1"/>
                <c:pt idx="0">
                  <c:v>Direct Supplier J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Sheet1!$K$2:$K$5</c15:sqref>
                  </c15:fullRef>
                </c:ext>
              </c:extLst>
              <c:f>Sheet1!$K$2</c:f>
              <c:numCache>
                <c:formatCode>#,##0.00</c:formatCode>
                <c:ptCount val="1"/>
                <c:pt idx="0">
                  <c:v>103.92350542112193</c:v>
                </c:pt>
              </c:numCache>
            </c:numRef>
          </c:val>
        </c:ser>
        <c:ser>
          <c:idx val="10"/>
          <c:order val="10"/>
          <c:tx>
            <c:strRef>
              <c:f>Sheet1!$L$1</c:f>
              <c:strCache>
                <c:ptCount val="1"/>
                <c:pt idx="0">
                  <c:v>Direct Supplier K</c:v>
                </c:pt>
              </c:strCache>
            </c:strRef>
          </c:tx>
          <c:spPr>
            <a:solidFill>
              <a:schemeClr val="accent4">
                <a:tint val="74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Sheet1!$L$2:$L$5</c15:sqref>
                  </c15:fullRef>
                </c:ext>
              </c:extLst>
              <c:f>Sheet1!$L$2</c:f>
              <c:numCache>
                <c:formatCode>#,##0.00</c:formatCode>
                <c:ptCount val="1"/>
                <c:pt idx="0">
                  <c:v>1923.3176666545128</c:v>
                </c:pt>
              </c:numCache>
            </c:numRef>
          </c:val>
        </c:ser>
        <c:ser>
          <c:idx val="11"/>
          <c:order val="11"/>
          <c:tx>
            <c:strRef>
              <c:f>Sheet1!$M$1</c:f>
              <c:strCache>
                <c:ptCount val="1"/>
                <c:pt idx="0">
                  <c:v>Direct Supplier L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Sheet1!$M$2:$M$5</c15:sqref>
                  </c15:fullRef>
                </c:ext>
              </c:extLst>
              <c:f>Sheet1!$M$2</c:f>
              <c:numCache>
                <c:formatCode>#,##0.00</c:formatCode>
                <c:ptCount val="1"/>
                <c:pt idx="0">
                  <c:v>54.578463206028886</c:v>
                </c:pt>
              </c:numCache>
            </c:numRef>
          </c:val>
        </c:ser>
        <c:ser>
          <c:idx val="12"/>
          <c:order val="12"/>
          <c:tx>
            <c:strRef>
              <c:f>Sheet1!$N$1</c:f>
              <c:strCache>
                <c:ptCount val="1"/>
                <c:pt idx="0">
                  <c:v>Direct Supplier M</c:v>
                </c:pt>
              </c:strCache>
            </c:strRef>
          </c:tx>
          <c:spPr>
            <a:solidFill>
              <a:schemeClr val="accent4">
                <a:tint val="57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Sheet1!$N$2:$N$5</c15:sqref>
                  </c15:fullRef>
                </c:ext>
              </c:extLst>
              <c:f>Sheet1!$N$2</c:f>
              <c:numCache>
                <c:formatCode>#,##0.00</c:formatCode>
                <c:ptCount val="1"/>
                <c:pt idx="0">
                  <c:v>172.30422043393801</c:v>
                </c:pt>
              </c:numCache>
            </c:numRef>
          </c:val>
        </c:ser>
        <c:ser>
          <c:idx val="13"/>
          <c:order val="13"/>
          <c:tx>
            <c:strRef>
              <c:f>Sheet1!$O$1</c:f>
              <c:strCache>
                <c:ptCount val="1"/>
                <c:pt idx="0">
                  <c:v>Direct Supplier N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Sheet1!$O$2:$O$5</c15:sqref>
                  </c15:fullRef>
                </c:ext>
              </c:extLst>
              <c:f>Sheet1!$O$2</c:f>
              <c:numCache>
                <c:formatCode>#,##0.00</c:formatCode>
                <c:ptCount val="1"/>
                <c:pt idx="0">
                  <c:v>492.07765305942024</c:v>
                </c:pt>
              </c:numCache>
            </c:numRef>
          </c:val>
        </c:ser>
        <c:ser>
          <c:idx val="14"/>
          <c:order val="14"/>
          <c:tx>
            <c:strRef>
              <c:f>Sheet1!$P$1</c:f>
              <c:strCache>
                <c:ptCount val="1"/>
                <c:pt idx="0">
                  <c:v>Direct Supplier O</c:v>
                </c:pt>
              </c:strCache>
            </c:strRef>
          </c:tx>
          <c:spPr>
            <a:solidFill>
              <a:schemeClr val="accent4">
                <a:tint val="39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dk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extLst>
                <c:ext xmlns:c15="http://schemas.microsoft.com/office/drawing/2012/chart" uri="{02D57815-91ED-43cb-92C2-25804820EDAC}">
                  <c15:fullRef>
                    <c15:sqref>Sheet1!$A$2:$A$5</c15:sqref>
                  </c15:fullRef>
                </c:ext>
              </c:extLst>
              <c:f>Sheet1!$A$2</c:f>
              <c:strCache>
                <c:ptCount val="1"/>
                <c:pt idx="0">
                  <c:v>Green
Volume (MT)</c:v>
                </c:pt>
              </c:strCache>
            </c:strRef>
          </c:cat>
          <c:val>
            <c:numRef>
              <c:extLst>
                <c:ext xmlns:c15="http://schemas.microsoft.com/office/drawing/2012/chart" uri="{02D57815-91ED-43cb-92C2-25804820EDAC}">
                  <c15:fullRef>
                    <c15:sqref>Sheet1!$P$2:$P$5</c15:sqref>
                  </c15:fullRef>
                </c:ext>
              </c:extLst>
              <c:f>Sheet1!$P$2</c:f>
              <c:numCache>
                <c:formatCode>#,##0.00</c:formatCode>
                <c:ptCount val="1"/>
                <c:pt idx="0">
                  <c:v>2190.2468126276535</c:v>
                </c:pt>
              </c:numCache>
            </c:numRef>
          </c:val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67"/>
        <c:overlap val="-43"/>
        <c:axId val="407387280"/>
        <c:axId val="407388064"/>
      </c:barChart>
      <c:catAx>
        <c:axId val="407387280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none" spc="0" normalizeH="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88064"/>
        <c:crosses val="autoZero"/>
        <c:auto val="1"/>
        <c:lblAlgn val="ctr"/>
        <c:lblOffset val="100"/>
        <c:noMultiLvlLbl val="0"/>
      </c:catAx>
      <c:valAx>
        <c:axId val="4073880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dk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.0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07387280"/>
        <c:crosses val="autoZero"/>
        <c:crossBetween val="between"/>
      </c:valAx>
      <c:spPr>
        <a:pattFill prst="ltDnDiag">
          <a:fgClr>
            <a:schemeClr val="dk1">
              <a:lumMod val="15000"/>
              <a:lumOff val="85000"/>
            </a:schemeClr>
          </a:fgClr>
          <a:bgClr>
            <a:schemeClr val="lt1"/>
          </a:bgClr>
        </a:pattFill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dk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208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 cap="none" spc="0" normalizeH="0" baseline="0"/>
  </cs:categoryAxis>
  <cs:chartArea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lt1"/>
      </a:solidFill>
      <a:ln w="1587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064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plotArea>
  <cs:plotArea3D>
    <cs:lnRef idx="0"/>
    <cs:fillRef idx="0"/>
    <cs:effectRef idx="0"/>
    <cs:fontRef idx="minor">
      <a:schemeClr val="dk1"/>
    </cs:fontRef>
    <cs:spPr>
      <a:solidFill>
        <a:schemeClr val="lt1"/>
      </a:solidFill>
    </cs:spPr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dk1"/>
    </cs:fontRef>
    <cs:spPr>
      <a:ln w="9525" cap="flat" cmpd="sng" algn="ctr">
        <a:solidFill>
          <a:schemeClr val="dk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dk1">
        <a:lumMod val="50000"/>
        <a:lumOff val="50000"/>
      </a:schemeClr>
    </cs:fontRef>
    <cs:defRPr sz="2128" b="1" kern="1200" cap="none" spc="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dk1">
            <a:lumMod val="50000"/>
            <a:lumOff val="50000"/>
          </a:schemeClr>
        </a:solidFill>
        <a:round/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dk1"/>
    </cs:fontRef>
    <cs:spPr>
      <a:pattFill prst="ltDnDiag">
        <a:fgClr>
          <a:schemeClr val="dk1">
            <a:lumMod val="15000"/>
            <a:lumOff val="85000"/>
          </a:schemeClr>
        </a:fgClr>
        <a:bgClr>
          <a:schemeClr val="lt1"/>
        </a:bgClr>
      </a:pattFill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8169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8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853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755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10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775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50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7837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0013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5663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79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10">
          <a:fgClr>
            <a:schemeClr val="bg2">
              <a:lumMod val="7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23C2E8-BEF5-4D36-8E5B-6C235C43AFBE}" type="datetimeFigureOut">
              <a:rPr lang="en-US" smtClean="0"/>
              <a:t>9/17/2024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33014-400F-4E9F-B2A3-616A49E345C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18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343120">
            <a:off x="5652531" y="392913"/>
            <a:ext cx="3443605" cy="34773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68564">
            <a:off x="2753513" y="2988254"/>
            <a:ext cx="3443605" cy="3477366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1752485"/>
            <a:ext cx="12191999" cy="31547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9900" dirty="0" smtClean="0">
                <a:ln w="0"/>
                <a:solidFill>
                  <a:srgbClr val="F66E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PALM</a:t>
            </a:r>
            <a:r>
              <a:rPr lang="en-US" sz="19900" dirty="0" smtClean="0">
                <a:ln w="0"/>
                <a:solidFill>
                  <a:srgbClr val="B97A57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Bauhaus 93" panose="04030905020B02020C02" pitchFamily="82" charset="0"/>
              </a:rPr>
              <a:t>ICO</a:t>
            </a:r>
            <a:endParaRPr lang="en-US" sz="19900" b="0" cap="none" spc="0" dirty="0">
              <a:ln w="0"/>
              <a:solidFill>
                <a:srgbClr val="B97A57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Bauhaus 93" panose="04030905020B02020C02" pitchFamily="82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21041" y="4203717"/>
            <a:ext cx="2416628" cy="52322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REPORT</a:t>
            </a:r>
            <a:endParaRPr lang="en-US" sz="48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737669" y="6596390"/>
            <a:ext cx="14543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 smtClean="0"/>
              <a:t>OWUSU COSBY ASARE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50834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0621">
            <a:off x="10225478" y="-647022"/>
            <a:ext cx="2572703" cy="259792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863">
            <a:off x="-623049" y="3797887"/>
            <a:ext cx="3505236" cy="353960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0" y="1"/>
            <a:ext cx="12192000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1143000" indent="-1143000" algn="ctr">
              <a:buFont typeface="Wingdings" panose="05000000000000000000" pitchFamily="2" charset="2"/>
              <a:buChar char="v"/>
            </a:pPr>
            <a:r>
              <a:rPr lang="en-US" sz="8000" b="0" cap="none" spc="0" dirty="0" smtClean="0">
                <a:ln w="0"/>
                <a:solidFill>
                  <a:srgbClr val="F66E00"/>
                </a:soli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PALM</a:t>
            </a:r>
            <a:r>
              <a:rPr lang="en-US" sz="8000" b="0" cap="none" spc="0" dirty="0" smtClean="0">
                <a:ln w="0"/>
                <a:solidFill>
                  <a:srgbClr val="B97A57"/>
                </a:solidFill>
                <a:effectLst>
                  <a:reflection blurRad="6350" stA="53000" endA="300" endPos="35500" dir="5400000" sy="-90000" algn="bl" rotWithShape="0"/>
                </a:effectLst>
                <a:latin typeface="Bauhaus 93" panose="04030905020B02020C02" pitchFamily="82" charset="0"/>
              </a:rPr>
              <a:t>ICO</a:t>
            </a:r>
            <a:endParaRPr lang="en-US" sz="8000" b="0" cap="none" spc="0" dirty="0">
              <a:ln w="0"/>
              <a:solidFill>
                <a:srgbClr val="B97A57"/>
              </a:solidFill>
              <a:effectLst>
                <a:reflection blurRad="6350" stA="53000" endA="300" endPos="35500" dir="5400000" sy="-90000" algn="bl" rotWithShape="0"/>
              </a:effectLst>
              <a:latin typeface="Bauhaus 93" panose="04030905020B02020C02" pitchFamily="82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486716"/>
            <a:ext cx="11663727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Palmico is a company producing biscuits. </a:t>
            </a:r>
            <a:endParaRPr lang="en-US" sz="3600" dirty="0" smtClean="0"/>
          </a:p>
        </p:txBody>
      </p:sp>
      <p:sp>
        <p:nvSpPr>
          <p:cNvPr id="7" name="Rectangle 6"/>
          <p:cNvSpPr/>
          <p:nvPr/>
        </p:nvSpPr>
        <p:spPr>
          <a:xfrm>
            <a:off x="1063957" y="2288659"/>
            <a:ext cx="10834904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In the production of their biscuits, they use Palm Oil. </a:t>
            </a:r>
            <a:endParaRPr lang="en-US" sz="36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2377435" y="3295655"/>
            <a:ext cx="985375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Palmico</a:t>
            </a:r>
            <a:r>
              <a:rPr lang="en-US" sz="3600" dirty="0" smtClean="0"/>
              <a:t> is buying Palm oil from 15 direct suppliers. </a:t>
            </a:r>
            <a:endParaRPr lang="en-US" sz="36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4088674" y="4706918"/>
            <a:ext cx="8077200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571500" indent="-571500">
              <a:buFont typeface="Wingdings" panose="05000000000000000000" pitchFamily="2" charset="2"/>
              <a:buChar char="Ø"/>
            </a:pPr>
            <a:r>
              <a:rPr lang="en-US" sz="3600" dirty="0" smtClean="0"/>
              <a:t>These Suppliers also buy the Palm oil from different Mills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3827041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983162070"/>
              </p:ext>
            </p:extLst>
          </p:nvPr>
        </p:nvGraphicFramePr>
        <p:xfrm>
          <a:off x="1046205" y="768683"/>
          <a:ext cx="9137253" cy="37360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Rectangle 8"/>
          <p:cNvSpPr/>
          <p:nvPr/>
        </p:nvSpPr>
        <p:spPr>
          <a:xfrm>
            <a:off x="-121024" y="-16166"/>
            <a:ext cx="522462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Suppliers Contribution to Green Score</a:t>
            </a:r>
            <a:endParaRPr lang="en-US" sz="36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0621">
            <a:off x="10225478" y="-647022"/>
            <a:ext cx="2572703" cy="2597926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863">
            <a:off x="-623049" y="3797887"/>
            <a:ext cx="3505236" cy="3539601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3133165" y="5058781"/>
            <a:ext cx="9058835" cy="1477328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b="1" dirty="0" smtClean="0"/>
              <a:t>NB: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Since Palmico’s Executive have decided to  take action to increase Palmico’s deforestation free (green) score, its best to work with Supplier G because From the chart, Supplier G contribute the most to deforestation free (green) score. Supplier G contribute 12,284.56 (MT) volume to green score which is twice more than any other Palmico Supplier.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8251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>
        <p14:flash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2187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FACTS</a:t>
            </a:r>
            <a:endParaRPr lang="en-US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0" y="807874"/>
            <a:ext cx="10541726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From the Dashboard on the next slide, its Show </a:t>
            </a:r>
            <a:r>
              <a:rPr lang="en-US" b="1" dirty="0" smtClean="0"/>
              <a:t>Malaysia</a:t>
            </a:r>
            <a:r>
              <a:rPr lang="en-US" dirty="0" smtClean="0"/>
              <a:t> is the Country that produce the most volume of Palm Oil and contribute the most volume to deforestation free (green) score to Palmico. Next to Malaysia is Indonesia.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It also displays the total amount/ Volume of Palm oil contributed to Green Score, Red Score and Yellow Score deforestation.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 smtClean="0"/>
              <a:t>The dashboard also show the discrepancies in the data with was as a results of red, green and yellow score which didn’t add up to 100%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3028950" lvl="6" indent="-285750">
              <a:buFont typeface="Wingdings" panose="05000000000000000000" pitchFamily="2" charset="2"/>
              <a:buChar char="v"/>
            </a:pPr>
            <a:r>
              <a:rPr lang="en-US" dirty="0" smtClean="0"/>
              <a:t>Deep analysis of Suppliers contribution to green score reveals that, Every Volume of Palm oil (</a:t>
            </a:r>
            <a:r>
              <a:rPr lang="en-US" b="1" dirty="0" smtClean="0"/>
              <a:t>100%) </a:t>
            </a:r>
            <a:r>
              <a:rPr lang="en-US" dirty="0" smtClean="0"/>
              <a:t>from </a:t>
            </a:r>
            <a:r>
              <a:rPr lang="en-US" b="1" dirty="0" smtClean="0"/>
              <a:t>Direct Supplier C</a:t>
            </a:r>
            <a:r>
              <a:rPr lang="en-US" dirty="0" smtClean="0"/>
              <a:t> contributes to the deforestation free (green) score of Palmico Company. Also </a:t>
            </a:r>
            <a:r>
              <a:rPr lang="en-US" b="1" dirty="0" smtClean="0"/>
              <a:t>Direct Supplier D </a:t>
            </a:r>
            <a:r>
              <a:rPr lang="en-US" dirty="0" smtClean="0"/>
              <a:t>and</a:t>
            </a:r>
            <a:r>
              <a:rPr lang="en-US" b="1" dirty="0" smtClean="0"/>
              <a:t> Direct Supplier M</a:t>
            </a:r>
            <a:r>
              <a:rPr lang="en-US" dirty="0" smtClean="0"/>
              <a:t> also has most of its volume of Palm oil (</a:t>
            </a:r>
            <a:r>
              <a:rPr lang="en-US" b="1" dirty="0" smtClean="0"/>
              <a:t>68.36% </a:t>
            </a:r>
            <a:r>
              <a:rPr lang="en-US" dirty="0" smtClean="0"/>
              <a:t>and</a:t>
            </a:r>
            <a:r>
              <a:rPr lang="en-US" b="1" dirty="0" smtClean="0"/>
              <a:t> 49.95% </a:t>
            </a:r>
            <a:r>
              <a:rPr lang="en-US" dirty="0" smtClean="0"/>
              <a:t>respectively) contribute to Green Score.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 smtClean="0"/>
          </a:p>
          <a:p>
            <a:pPr marL="3486150" lvl="7" indent="-285750">
              <a:buFont typeface="Wingdings" panose="05000000000000000000" pitchFamily="2" charset="2"/>
              <a:buChar char="v"/>
            </a:pPr>
            <a:r>
              <a:rPr lang="en-US" b="1" dirty="0" smtClean="0"/>
              <a:t>Supplier E </a:t>
            </a:r>
            <a:r>
              <a:rPr lang="en-US" dirty="0" smtClean="0"/>
              <a:t>produce the most volume of Palm Oil to Palmico with 39,905.27 (MT), followed by </a:t>
            </a:r>
            <a:r>
              <a:rPr lang="en-US" b="1" dirty="0" smtClean="0"/>
              <a:t>Supplier A </a:t>
            </a:r>
            <a:r>
              <a:rPr lang="en-US" dirty="0" smtClean="0"/>
              <a:t>and </a:t>
            </a:r>
            <a:r>
              <a:rPr lang="en-US" b="1" dirty="0" smtClean="0"/>
              <a:t>Supplier G </a:t>
            </a:r>
            <a:r>
              <a:rPr lang="en-US" dirty="0" smtClean="0"/>
              <a:t>with 14,768.83 (MT) and 13538.46 (MT) respectively.</a:t>
            </a:r>
            <a:endParaRPr lang="en-US" sz="1600" dirty="0"/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0621">
            <a:off x="10225478" y="-647022"/>
            <a:ext cx="2572703" cy="259792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863">
            <a:off x="-623049" y="3797887"/>
            <a:ext cx="3505236" cy="3539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1732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1440"/>
            <a:ext cx="12192000" cy="6559808"/>
          </a:xfrm>
          <a:prstGeom prst="rect">
            <a:avLst/>
          </a:prstGeom>
          <a:ln>
            <a:noFill/>
          </a:ln>
        </p:spPr>
      </p:pic>
      <p:sp>
        <p:nvSpPr>
          <p:cNvPr id="4" name="Rectangle 3"/>
          <p:cNvSpPr/>
          <p:nvPr/>
        </p:nvSpPr>
        <p:spPr>
          <a:xfrm>
            <a:off x="4500680" y="0"/>
            <a:ext cx="2354619" cy="369332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b="1" cap="none" spc="0" dirty="0" smtClean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DASHBOARD PREVIEW</a:t>
            </a:r>
            <a:endParaRPr lang="en-US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1362771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840621">
            <a:off x="10225478" y="-647022"/>
            <a:ext cx="2572703" cy="259792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28863">
            <a:off x="-623049" y="3797887"/>
            <a:ext cx="3505236" cy="3539601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3174274" y="2246811"/>
            <a:ext cx="5416364" cy="132343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0" b="1" cap="none" spc="0" dirty="0" smtClean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THANK YOU</a:t>
            </a:r>
            <a:endParaRPr lang="en-US" sz="80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411100" y="6488668"/>
            <a:ext cx="17896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OWUSU COSBY ASARE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00299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</TotalTime>
  <Words>326</Words>
  <Application>Microsoft Office PowerPoint</Application>
  <PresentationFormat>Widescreen</PresentationFormat>
  <Paragraphs>26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Bauhaus 93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15</cp:revision>
  <dcterms:created xsi:type="dcterms:W3CDTF">2024-09-17T18:58:49Z</dcterms:created>
  <dcterms:modified xsi:type="dcterms:W3CDTF">2024-09-17T21:19:27Z</dcterms:modified>
</cp:coreProperties>
</file>