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8" r:id="rId3"/>
    <p:sldId id="262" r:id="rId4"/>
    <p:sldId id="259" r:id="rId5"/>
    <p:sldId id="257"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7691" autoAdjust="0"/>
    <p:restoredTop sz="73561" autoAdjust="0"/>
  </p:normalViewPr>
  <p:slideViewPr>
    <p:cSldViewPr snapToGrid="0">
      <p:cViewPr varScale="1">
        <p:scale>
          <a:sx n="84" d="100"/>
          <a:sy n="84" d="100"/>
        </p:scale>
        <p:origin x="900"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8EBEF-BFCE-4CA0-8C8B-1C50C9A36706}"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AD99E-F3FE-461C-8221-06FA2B23F55A}" type="slidenum">
              <a:rPr lang="en-US" smtClean="0"/>
              <a:t>‹#›</a:t>
            </a:fld>
            <a:endParaRPr lang="en-US"/>
          </a:p>
        </p:txBody>
      </p:sp>
    </p:spTree>
    <p:extLst>
      <p:ext uri="{BB962C8B-B14F-4D97-AF65-F5344CB8AC3E}">
        <p14:creationId xmlns:p14="http://schemas.microsoft.com/office/powerpoint/2010/main" val="44494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a:rPr>
              <a:t>The datasets I used for my analysis are from Kaggle and consist of the World Health Organization’s Covid-19 ‘confirmation of infection’ time series for both the Global and US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212121"/>
              </a:solidFill>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a:rPr>
              <a:t>My hypothesis is that this data will show that Globally, the containment measures were more effective than they were in the US. </a:t>
            </a:r>
          </a:p>
          <a:p>
            <a:endParaRPr lang="en-US" b="0" i="0" dirty="0">
              <a:solidFill>
                <a:srgbClr val="212121"/>
              </a:solidFill>
              <a:effectLst/>
              <a:latin typeface="Roboto"/>
            </a:endParaRPr>
          </a:p>
          <a:p>
            <a:endParaRPr lang="en-US" dirty="0">
              <a:solidFill>
                <a:srgbClr val="212121"/>
              </a:solidFill>
              <a:latin typeface="Roboto"/>
            </a:endParaRPr>
          </a:p>
          <a:p>
            <a:endParaRPr lang="en-US" dirty="0"/>
          </a:p>
        </p:txBody>
      </p:sp>
      <p:sp>
        <p:nvSpPr>
          <p:cNvPr id="4" name="Slide Number Placeholder 3"/>
          <p:cNvSpPr>
            <a:spLocks noGrp="1"/>
          </p:cNvSpPr>
          <p:nvPr>
            <p:ph type="sldNum" sz="quarter" idx="5"/>
          </p:nvPr>
        </p:nvSpPr>
        <p:spPr/>
        <p:txBody>
          <a:bodyPr/>
          <a:lstStyle/>
          <a:p>
            <a:fld id="{D40AD99E-F3FE-461C-8221-06FA2B23F55A}" type="slidenum">
              <a:rPr lang="en-US" smtClean="0"/>
              <a:t>1</a:t>
            </a:fld>
            <a:endParaRPr lang="en-US"/>
          </a:p>
        </p:txBody>
      </p:sp>
    </p:spTree>
    <p:extLst>
      <p:ext uri="{BB962C8B-B14F-4D97-AF65-F5344CB8AC3E}">
        <p14:creationId xmlns:p14="http://schemas.microsoft.com/office/powerpoint/2010/main" val="116546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solidFill>
                  <a:srgbClr val="212121"/>
                </a:solidFill>
                <a:latin typeface="Roboto"/>
              </a:rPr>
              <a:t>The data that I will examine, is the ‘Daily Percent of Total’ for Global and US infection rates, covering the reporting period of January 22, through December 7, 2020.</a:t>
            </a:r>
          </a:p>
          <a:p>
            <a:pPr marL="0" marR="0">
              <a:lnSpc>
                <a:spcPct val="107000"/>
              </a:lnSpc>
              <a:spcBef>
                <a:spcPts val="0"/>
              </a:spcBef>
              <a:spcAft>
                <a:spcPts val="800"/>
              </a:spcAft>
            </a:pPr>
            <a:r>
              <a:rPr lang="en-US" dirty="0">
                <a:solidFill>
                  <a:srgbClr val="212121"/>
                </a:solidFill>
                <a:latin typeface="Roboto"/>
              </a:rPr>
              <a:t>To do this, I cleaned each data set and removed non relevant data, reshaped, and merged the data into a format where I could then perform some calculations to find the percent of total for each day’s global and us reported case confirmations.</a:t>
            </a:r>
          </a:p>
          <a:p>
            <a:pPr marL="0" marR="0">
              <a:lnSpc>
                <a:spcPct val="107000"/>
              </a:lnSpc>
              <a:spcBef>
                <a:spcPts val="0"/>
              </a:spcBef>
              <a:spcAft>
                <a:spcPts val="800"/>
              </a:spcAft>
            </a:pPr>
            <a:r>
              <a:rPr lang="en-US" dirty="0">
                <a:solidFill>
                  <a:srgbClr val="212121"/>
                </a:solidFill>
                <a:latin typeface="Roboto"/>
              </a:rPr>
              <a:t>This data shows that Globally, the percent of total at the beginning of the year was 99.8 % which fell to 81.9 % by the end of December, a drop of 17.9%. Inversely, the US percent of total started at .17 %, going up to 18%, an increase of 17.83% in the same period. </a:t>
            </a:r>
          </a:p>
          <a:p>
            <a:pPr marL="0" marR="0">
              <a:lnSpc>
                <a:spcPct val="107000"/>
              </a:lnSpc>
              <a:spcBef>
                <a:spcPts val="0"/>
              </a:spcBef>
              <a:spcAft>
                <a:spcPts val="800"/>
              </a:spcAft>
            </a:pPr>
            <a:r>
              <a:rPr lang="en-US" dirty="0">
                <a:solidFill>
                  <a:srgbClr val="212121"/>
                </a:solidFill>
                <a:latin typeface="Roboto"/>
              </a:rPr>
              <a:t>Working from this observation, I believe the hypothesis to be true. However, further visualizations of the data are required to either prove or disprove the validity of my hypothesis.</a:t>
            </a:r>
          </a:p>
        </p:txBody>
      </p:sp>
      <p:sp>
        <p:nvSpPr>
          <p:cNvPr id="4" name="Slide Number Placeholder 3"/>
          <p:cNvSpPr>
            <a:spLocks noGrp="1"/>
          </p:cNvSpPr>
          <p:nvPr>
            <p:ph type="sldNum" sz="quarter" idx="5"/>
          </p:nvPr>
        </p:nvSpPr>
        <p:spPr/>
        <p:txBody>
          <a:bodyPr/>
          <a:lstStyle/>
          <a:p>
            <a:fld id="{D40AD99E-F3FE-461C-8221-06FA2B23F55A}" type="slidenum">
              <a:rPr lang="en-US" smtClean="0"/>
              <a:t>2</a:t>
            </a:fld>
            <a:endParaRPr lang="en-US"/>
          </a:p>
        </p:txBody>
      </p:sp>
      <p:pic>
        <p:nvPicPr>
          <p:cNvPr id="8" name="Picture 7">
            <a:extLst>
              <a:ext uri="{FF2B5EF4-FFF2-40B4-BE49-F238E27FC236}">
                <a16:creationId xmlns:a16="http://schemas.microsoft.com/office/drawing/2014/main" id="{F468A011-5211-47F2-A8D4-85C0A9A78B33}"/>
              </a:ext>
            </a:extLst>
          </p:cNvPr>
          <p:cNvPicPr>
            <a:picLocks noChangeAspect="1"/>
          </p:cNvPicPr>
          <p:nvPr/>
        </p:nvPicPr>
        <p:blipFill>
          <a:blip r:embed="rId3"/>
          <a:stretch>
            <a:fillRect/>
          </a:stretch>
        </p:blipFill>
        <p:spPr>
          <a:xfrm>
            <a:off x="1023937" y="1571625"/>
            <a:ext cx="4810125" cy="2228850"/>
          </a:xfrm>
          <a:prstGeom prst="rect">
            <a:avLst/>
          </a:prstGeom>
        </p:spPr>
      </p:pic>
    </p:spTree>
    <p:extLst>
      <p:ext uri="{BB962C8B-B14F-4D97-AF65-F5344CB8AC3E}">
        <p14:creationId xmlns:p14="http://schemas.microsoft.com/office/powerpoint/2010/main" val="194636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decided to look at the distribution of cases with a breakdown of the five points of measurement. The count of data points is the same, and they both have the same standard deviation. Where we see the differences is, in the min, max, mean and quartile statistics.</a:t>
            </a:r>
          </a:p>
          <a:p>
            <a:endParaRPr lang="en-US" dirty="0"/>
          </a:p>
          <a:p>
            <a:r>
              <a:rPr lang="en-US" dirty="0"/>
              <a:t>This is also reflected in the box charts, which provide a visual interpretation of the information. These charts also show where the outliers for the data set reside, for the US, they are on the lower end and for Global they are on the higher end. </a:t>
            </a:r>
          </a:p>
          <a:p>
            <a:endParaRPr lang="en-US" dirty="0"/>
          </a:p>
          <a:p>
            <a:r>
              <a:rPr lang="en-US" dirty="0"/>
              <a:t>This information is important to know but does not provide enough evidence to prove or disprove my hypothesis, so we move on to a different type of visualization.</a:t>
            </a:r>
          </a:p>
        </p:txBody>
      </p:sp>
      <p:sp>
        <p:nvSpPr>
          <p:cNvPr id="4" name="Slide Number Placeholder 3"/>
          <p:cNvSpPr>
            <a:spLocks noGrp="1"/>
          </p:cNvSpPr>
          <p:nvPr>
            <p:ph type="sldNum" sz="quarter" idx="5"/>
          </p:nvPr>
        </p:nvSpPr>
        <p:spPr/>
        <p:txBody>
          <a:bodyPr/>
          <a:lstStyle/>
          <a:p>
            <a:fld id="{D40AD99E-F3FE-461C-8221-06FA2B23F55A}" type="slidenum">
              <a:rPr lang="en-US" smtClean="0"/>
              <a:t>3</a:t>
            </a:fld>
            <a:endParaRPr lang="en-US"/>
          </a:p>
        </p:txBody>
      </p:sp>
    </p:spTree>
    <p:extLst>
      <p:ext uri="{BB962C8B-B14F-4D97-AF65-F5344CB8AC3E}">
        <p14:creationId xmlns:p14="http://schemas.microsoft.com/office/powerpoint/2010/main" val="39102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pair plot we get a rapid visualization of the data, </a:t>
            </a:r>
            <a:r>
              <a:rPr lang="en-US" b="0" i="0" dirty="0">
                <a:solidFill>
                  <a:srgbClr val="292929"/>
                </a:solidFill>
                <a:effectLst/>
                <a:latin typeface="charter"/>
              </a:rPr>
              <a:t>both in the distribution of single variables and relationships between the two variables</a:t>
            </a:r>
            <a:r>
              <a:rPr lang="en-US" dirty="0"/>
              <a:t>. </a:t>
            </a:r>
          </a:p>
          <a:p>
            <a:endParaRPr lang="en-US" dirty="0"/>
          </a:p>
          <a:p>
            <a:r>
              <a:rPr lang="en-US" dirty="0"/>
              <a:t>I initially noted that these charts show the confirmation rates of the global percentage rate against the us percentage rates, in a ‘mirrored image’ of the data points, as was indicated in the preliminary data review. </a:t>
            </a:r>
          </a:p>
          <a:p>
            <a:endParaRPr lang="en-US" dirty="0"/>
          </a:p>
          <a:p>
            <a:r>
              <a:rPr lang="en-US" dirty="0"/>
              <a:t>The scatterplots shown in row one, box two and row two, box one also reflect a negative linear correlation as it is almost a straight line at a 45-degree angled to the left. Also observable from these plots are the increasing/decreasing density levels as indicated by the hue density of the plotted data point.</a:t>
            </a:r>
          </a:p>
          <a:p>
            <a:endParaRPr lang="en-US" dirty="0"/>
          </a:p>
          <a:p>
            <a:r>
              <a:rPr lang="en-US" dirty="0"/>
              <a:t>When inspecting the Total bar chart at the bottom on the right, we see that it illustrates that whereas the total number of cases was initially high, there is a progressive decline of reported cases over time, as to be expected when considering containment measures being implemented.</a:t>
            </a:r>
          </a:p>
          <a:p>
            <a:endParaRPr lang="en-US" dirty="0"/>
          </a:p>
          <a:p>
            <a:r>
              <a:rPr lang="en-US" dirty="0"/>
              <a:t>The GPR as compared against the USPR looks interesting, and I will be taking a closer look at these with the next slide.</a:t>
            </a:r>
          </a:p>
        </p:txBody>
      </p:sp>
      <p:sp>
        <p:nvSpPr>
          <p:cNvPr id="4" name="Slide Number Placeholder 3"/>
          <p:cNvSpPr>
            <a:spLocks noGrp="1"/>
          </p:cNvSpPr>
          <p:nvPr>
            <p:ph type="sldNum" sz="quarter" idx="5"/>
          </p:nvPr>
        </p:nvSpPr>
        <p:spPr/>
        <p:txBody>
          <a:bodyPr/>
          <a:lstStyle/>
          <a:p>
            <a:fld id="{D40AD99E-F3FE-461C-8221-06FA2B23F55A}" type="slidenum">
              <a:rPr lang="en-US" smtClean="0"/>
              <a:t>4</a:t>
            </a:fld>
            <a:endParaRPr lang="en-US"/>
          </a:p>
        </p:txBody>
      </p:sp>
    </p:spTree>
    <p:extLst>
      <p:ext uri="{BB962C8B-B14F-4D97-AF65-F5344CB8AC3E}">
        <p14:creationId xmlns:p14="http://schemas.microsoft.com/office/powerpoint/2010/main" val="132870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rgbClr val="212121"/>
                </a:solidFill>
                <a:latin typeface="Roboto"/>
              </a:rPr>
              <a:t>For a deeper look at the scatterplots, I began by visualizing each group by comparing to the total number of cases</a:t>
            </a:r>
            <a:endParaRPr lang="en-US" b="0" i="0" dirty="0">
              <a:solidFill>
                <a:srgbClr val="212121"/>
              </a:solidFill>
              <a:effectLst/>
              <a:latin typeface="Roboto"/>
            </a:endParaRPr>
          </a:p>
          <a:p>
            <a:pPr algn="l"/>
            <a:endParaRPr lang="en-US" dirty="0">
              <a:solidFill>
                <a:srgbClr val="212121"/>
              </a:solidFill>
              <a:latin typeface="Roboto"/>
            </a:endParaRPr>
          </a:p>
          <a:p>
            <a:pPr algn="l"/>
            <a:r>
              <a:rPr lang="en-US" b="0" i="0" dirty="0">
                <a:solidFill>
                  <a:srgbClr val="212121"/>
                </a:solidFill>
                <a:effectLst/>
                <a:latin typeface="Roboto"/>
              </a:rPr>
              <a:t>First, we look at the USPR (United States Percentage Rate) which begins with a low correlation between the Total number of cases and those reported. Observing the increase over time, in a positive correlation shows the increase in observations in relation to the total. This indicates the US containment initiative to be ineffective.</a:t>
            </a:r>
          </a:p>
          <a:p>
            <a:pPr algn="l"/>
            <a:endParaRPr lang="en-US" b="0" i="0" dirty="0">
              <a:solidFill>
                <a:srgbClr val="212121"/>
              </a:solidFill>
              <a:effectLst/>
              <a:latin typeface="Roboto"/>
            </a:endParaRPr>
          </a:p>
          <a:p>
            <a:pPr algn="l"/>
            <a:r>
              <a:rPr lang="en-US" b="0" i="0" dirty="0">
                <a:solidFill>
                  <a:srgbClr val="212121"/>
                </a:solidFill>
                <a:effectLst/>
                <a:latin typeface="Roboto"/>
              </a:rPr>
              <a:t>Moving on to the GPR (Global Percentage Rate), we observe an initially high correlation between the Total number of reported cases and those reported Globally as reflected in the GPR. Noting the reduction over time, shows the decrease in observations in relation to the total. This indicates the Global containment initiative to be effective.</a:t>
            </a:r>
          </a:p>
          <a:p>
            <a:pPr algn="l"/>
            <a:endParaRPr lang="en-US" b="0" i="0" dirty="0">
              <a:solidFill>
                <a:srgbClr val="212121"/>
              </a:solidFill>
              <a:effectLst/>
              <a:latin typeface="Roboto"/>
            </a:endParaRPr>
          </a:p>
          <a:p>
            <a:pPr algn="l"/>
            <a:r>
              <a:rPr lang="en-US" b="0" i="0" dirty="0">
                <a:solidFill>
                  <a:srgbClr val="212121"/>
                </a:solidFill>
                <a:effectLst/>
                <a:latin typeface="Roboto"/>
              </a:rPr>
              <a:t>By comparing the 'mirrored image' plots shown in these two scatterplots, a proof of the hypothesis can be observed.</a:t>
            </a:r>
            <a:endParaRPr lang="en-US" dirty="0"/>
          </a:p>
        </p:txBody>
      </p:sp>
      <p:sp>
        <p:nvSpPr>
          <p:cNvPr id="4" name="Slide Number Placeholder 3"/>
          <p:cNvSpPr>
            <a:spLocks noGrp="1"/>
          </p:cNvSpPr>
          <p:nvPr>
            <p:ph type="sldNum" sz="quarter" idx="5"/>
          </p:nvPr>
        </p:nvSpPr>
        <p:spPr/>
        <p:txBody>
          <a:bodyPr/>
          <a:lstStyle/>
          <a:p>
            <a:fld id="{D40AD99E-F3FE-461C-8221-06FA2B23F55A}" type="slidenum">
              <a:rPr lang="en-US" smtClean="0"/>
              <a:t>5</a:t>
            </a:fld>
            <a:endParaRPr lang="en-US"/>
          </a:p>
        </p:txBody>
      </p:sp>
    </p:spTree>
    <p:extLst>
      <p:ext uri="{BB962C8B-B14F-4D97-AF65-F5344CB8AC3E}">
        <p14:creationId xmlns:p14="http://schemas.microsoft.com/office/powerpoint/2010/main" val="85922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to explore the data, we examine it using an expanded series of bar charts.</a:t>
            </a:r>
          </a:p>
          <a:p>
            <a:endParaRPr lang="en-US" dirty="0"/>
          </a:p>
          <a:p>
            <a:r>
              <a:rPr lang="en-US" dirty="0"/>
              <a:t>By looking at the charts which contain the daily counts for both Global and the US, we can observe the increases and decreases over the time frame, including the secondary spike in the US data. This is another proof of the hypothesis.</a:t>
            </a:r>
          </a:p>
        </p:txBody>
      </p:sp>
      <p:sp>
        <p:nvSpPr>
          <p:cNvPr id="4" name="Slide Number Placeholder 3"/>
          <p:cNvSpPr>
            <a:spLocks noGrp="1"/>
          </p:cNvSpPr>
          <p:nvPr>
            <p:ph type="sldNum" sz="quarter" idx="5"/>
          </p:nvPr>
        </p:nvSpPr>
        <p:spPr/>
        <p:txBody>
          <a:bodyPr/>
          <a:lstStyle/>
          <a:p>
            <a:fld id="{D40AD99E-F3FE-461C-8221-06FA2B23F55A}" type="slidenum">
              <a:rPr lang="en-US" smtClean="0"/>
              <a:t>6</a:t>
            </a:fld>
            <a:endParaRPr lang="en-US"/>
          </a:p>
        </p:txBody>
      </p:sp>
    </p:spTree>
    <p:extLst>
      <p:ext uri="{BB962C8B-B14F-4D97-AF65-F5344CB8AC3E}">
        <p14:creationId xmlns:p14="http://schemas.microsoft.com/office/powerpoint/2010/main" val="3048188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C5C"/>
                </a:solidFill>
                <a:effectLst/>
                <a:latin typeface="Helvetica" panose="020B0604020202020204" pitchFamily="34" charset="0"/>
              </a:rPr>
              <a:t>I then looked at the data using density plots to display where each series of values are concentrated over the interval, to better visualize the previous bar charts data. </a:t>
            </a:r>
          </a:p>
          <a:p>
            <a:endParaRPr lang="en-US" b="0" i="0" dirty="0">
              <a:solidFill>
                <a:srgbClr val="5C5C5C"/>
              </a:solidFill>
              <a:effectLst/>
              <a:latin typeface="Helvetica" panose="020B0604020202020204" pitchFamily="34" charset="0"/>
            </a:endParaRPr>
          </a:p>
          <a:p>
            <a:r>
              <a:rPr lang="en-US" b="0" i="0" dirty="0">
                <a:solidFill>
                  <a:srgbClr val="5C5C5C"/>
                </a:solidFill>
                <a:effectLst/>
                <a:latin typeface="Helvetica" panose="020B0604020202020204" pitchFamily="34" charset="0"/>
              </a:rPr>
              <a:t>The top row of charts plots the density for the percentage of total cases, displaying the data as it was in the pair plot, and presenting no new insights.</a:t>
            </a:r>
          </a:p>
          <a:p>
            <a:endParaRPr lang="en-US" b="0" i="0" dirty="0">
              <a:solidFill>
                <a:srgbClr val="5C5C5C"/>
              </a:solidFill>
              <a:effectLst/>
              <a:latin typeface="Helvetica" panose="020B0604020202020204" pitchFamily="34" charset="0"/>
            </a:endParaRPr>
          </a:p>
          <a:p>
            <a:r>
              <a:rPr lang="en-US" b="0" i="0" dirty="0">
                <a:solidFill>
                  <a:srgbClr val="5C5C5C"/>
                </a:solidFill>
                <a:effectLst/>
                <a:latin typeface="Helvetica" panose="020B0604020202020204" pitchFamily="34" charset="0"/>
              </a:rPr>
              <a:t>However, if you look at the bottom row of charts, they reflect the density of the actual reported cases by each group. Allowing us to see the secondary spike of confirmations halfway through the timeframe for the US, again proving the hypothesis.</a:t>
            </a:r>
          </a:p>
          <a:p>
            <a:endParaRPr lang="en-US" b="0" i="0" dirty="0">
              <a:solidFill>
                <a:srgbClr val="5C5C5C"/>
              </a:solidFill>
              <a:effectLst/>
              <a:latin typeface="Helvetica" panose="020B0604020202020204" pitchFamily="34" charset="0"/>
            </a:endParaRPr>
          </a:p>
          <a:p>
            <a:r>
              <a:rPr lang="en-US" b="0" i="0" dirty="0">
                <a:solidFill>
                  <a:srgbClr val="5C5C5C"/>
                </a:solidFill>
                <a:effectLst/>
                <a:latin typeface="Helvetica" panose="020B0604020202020204" pitchFamily="34" charset="0"/>
              </a:rPr>
              <a:t>With three visualization providing proof of hypothesis, it is time to validate our findings by conducting a </a:t>
            </a:r>
            <a:r>
              <a:rPr lang="en-US" b="0" i="0" dirty="0" err="1">
                <a:solidFill>
                  <a:srgbClr val="5C5C5C"/>
                </a:solidFill>
                <a:effectLst/>
                <a:latin typeface="Helvetica" panose="020B0604020202020204" pitchFamily="34" charset="0"/>
              </a:rPr>
              <a:t>pearson</a:t>
            </a:r>
            <a:r>
              <a:rPr lang="en-US" b="0" i="0" dirty="0">
                <a:solidFill>
                  <a:srgbClr val="5C5C5C"/>
                </a:solidFill>
                <a:effectLst/>
                <a:latin typeface="Helvetica" panose="020B0604020202020204" pitchFamily="34" charset="0"/>
              </a:rPr>
              <a:t> r statistical test.</a:t>
            </a:r>
            <a:endParaRPr lang="en-US" dirty="0"/>
          </a:p>
        </p:txBody>
      </p:sp>
      <p:sp>
        <p:nvSpPr>
          <p:cNvPr id="4" name="Slide Number Placeholder 3"/>
          <p:cNvSpPr>
            <a:spLocks noGrp="1"/>
          </p:cNvSpPr>
          <p:nvPr>
            <p:ph type="sldNum" sz="quarter" idx="5"/>
          </p:nvPr>
        </p:nvSpPr>
        <p:spPr/>
        <p:txBody>
          <a:bodyPr/>
          <a:lstStyle/>
          <a:p>
            <a:fld id="{D40AD99E-F3FE-461C-8221-06FA2B23F55A}" type="slidenum">
              <a:rPr lang="en-US" smtClean="0"/>
              <a:t>7</a:t>
            </a:fld>
            <a:endParaRPr lang="en-US"/>
          </a:p>
        </p:txBody>
      </p:sp>
    </p:spTree>
    <p:extLst>
      <p:ext uri="{BB962C8B-B14F-4D97-AF65-F5344CB8AC3E}">
        <p14:creationId xmlns:p14="http://schemas.microsoft.com/office/powerpoint/2010/main" val="2296415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solidFill>
                  <a:srgbClr val="212121"/>
                </a:solidFill>
                <a:latin typeface="Roboto"/>
              </a:rPr>
              <a:t>As we observe in the </a:t>
            </a:r>
            <a:r>
              <a:rPr lang="en-US" dirty="0" err="1">
                <a:solidFill>
                  <a:srgbClr val="212121"/>
                </a:solidFill>
                <a:latin typeface="Roboto"/>
              </a:rPr>
              <a:t>pearson</a:t>
            </a:r>
            <a:r>
              <a:rPr lang="en-US" dirty="0">
                <a:solidFill>
                  <a:srgbClr val="212121"/>
                </a:solidFill>
                <a:latin typeface="Roboto"/>
              </a:rPr>
              <a:t> r results above, the correlation coefficient for both the case counts and the percentage of totals of the US and Global data are -0.999 and 0.995 respectively, this shows an extraordinarily strong correlation. </a:t>
            </a:r>
          </a:p>
          <a:p>
            <a:pPr marL="0" marR="0">
              <a:lnSpc>
                <a:spcPct val="107000"/>
              </a:lnSpc>
              <a:spcBef>
                <a:spcPts val="0"/>
              </a:spcBef>
              <a:spcAft>
                <a:spcPts val="800"/>
              </a:spcAft>
            </a:pPr>
            <a:r>
              <a:rPr lang="en-US" dirty="0">
                <a:solidFill>
                  <a:srgbClr val="212121"/>
                </a:solidFill>
                <a:latin typeface="Roboto"/>
              </a:rPr>
              <a:t>If we move on to the second number, the probability factor that this is indeed a random occurrence finding is, in fact 0.00 for both, indicating that the correlation being random, is an impossibility.</a:t>
            </a:r>
          </a:p>
          <a:p>
            <a:pPr marL="0" marR="0">
              <a:lnSpc>
                <a:spcPct val="107000"/>
              </a:lnSpc>
              <a:spcBef>
                <a:spcPts val="0"/>
              </a:spcBef>
              <a:spcAft>
                <a:spcPts val="800"/>
              </a:spcAft>
            </a:pPr>
            <a:r>
              <a:rPr lang="en-US" dirty="0">
                <a:solidFill>
                  <a:srgbClr val="212121"/>
                </a:solidFill>
                <a:latin typeface="Roboto"/>
              </a:rPr>
              <a:t>This provides the mathematical validation for the observed visualized proof of the hypothesis. Which shows that the US failed in having effective containment measures, or in implementing such measures over time, as the pandemic continued to progress.</a:t>
            </a:r>
          </a:p>
          <a:p>
            <a:pPr marL="0" marR="0">
              <a:lnSpc>
                <a:spcPct val="107000"/>
              </a:lnSpc>
              <a:spcBef>
                <a:spcPts val="0"/>
              </a:spcBef>
              <a:spcAft>
                <a:spcPts val="800"/>
              </a:spcAft>
            </a:pPr>
            <a:r>
              <a:rPr lang="en-US" dirty="0">
                <a:solidFill>
                  <a:srgbClr val="212121"/>
                </a:solidFill>
                <a:latin typeface="Roboto"/>
              </a:rPr>
              <a:t>I believe that this data is valuable, providing proof that the approach the US has/had is inefficient, and that a deep analysis of the global data is needed to see what areas had the most effective containment rates, and identify the steps they took to achieve those rates. That analysis should help the US create a ‘best practice initiatives’ to be applied by national mandate.</a:t>
            </a:r>
          </a:p>
          <a:p>
            <a:endParaRPr lang="en-US" dirty="0">
              <a:solidFill>
                <a:srgbClr val="212121"/>
              </a:solidFill>
              <a:latin typeface="Roboto"/>
            </a:endParaRPr>
          </a:p>
          <a:p>
            <a:endParaRPr lang="en-US" dirty="0"/>
          </a:p>
        </p:txBody>
      </p:sp>
      <p:sp>
        <p:nvSpPr>
          <p:cNvPr id="4" name="Slide Number Placeholder 3"/>
          <p:cNvSpPr>
            <a:spLocks noGrp="1"/>
          </p:cNvSpPr>
          <p:nvPr>
            <p:ph type="sldNum" sz="quarter" idx="5"/>
          </p:nvPr>
        </p:nvSpPr>
        <p:spPr/>
        <p:txBody>
          <a:bodyPr/>
          <a:lstStyle/>
          <a:p>
            <a:fld id="{D40AD99E-F3FE-461C-8221-06FA2B23F55A}" type="slidenum">
              <a:rPr lang="en-US" smtClean="0"/>
              <a:t>8</a:t>
            </a:fld>
            <a:endParaRPr lang="en-US"/>
          </a:p>
        </p:txBody>
      </p:sp>
    </p:spTree>
    <p:extLst>
      <p:ext uri="{BB962C8B-B14F-4D97-AF65-F5344CB8AC3E}">
        <p14:creationId xmlns:p14="http://schemas.microsoft.com/office/powerpoint/2010/main" val="94055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DF86A-21EB-4CC9-876E-CB270312CBC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95113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DDF86A-21EB-4CC9-876E-CB270312CBC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89925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DDF86A-21EB-4CC9-876E-CB270312CBC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184862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DDF86A-21EB-4CC9-876E-CB270312CBC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0FDEB-CB56-4335-B592-3BCB3341811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3227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DDF86A-21EB-4CC9-876E-CB270312CBC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40573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DDF86A-21EB-4CC9-876E-CB270312CBC5}"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2342733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DDF86A-21EB-4CC9-876E-CB270312CBC5}"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562984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DF86A-21EB-4CC9-876E-CB270312CBC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132783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DF86A-21EB-4CC9-876E-CB270312CBC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4210094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DF86A-21EB-4CC9-876E-CB270312CBC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63507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DF86A-21EB-4CC9-876E-CB270312CBC5}"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75614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DDF86A-21EB-4CC9-876E-CB270312CBC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66980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DF86A-21EB-4CC9-876E-CB270312CBC5}"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397655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DDF86A-21EB-4CC9-876E-CB270312CBC5}"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281096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DF86A-21EB-4CC9-876E-CB270312CBC5}"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242046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DDF86A-21EB-4CC9-876E-CB270312CBC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292931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DDF86A-21EB-4CC9-876E-CB270312CBC5}"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0FDEB-CB56-4335-B592-3BCB33418117}" type="slidenum">
              <a:rPr lang="en-US" smtClean="0"/>
              <a:t>‹#›</a:t>
            </a:fld>
            <a:endParaRPr lang="en-US"/>
          </a:p>
        </p:txBody>
      </p:sp>
    </p:spTree>
    <p:extLst>
      <p:ext uri="{BB962C8B-B14F-4D97-AF65-F5344CB8AC3E}">
        <p14:creationId xmlns:p14="http://schemas.microsoft.com/office/powerpoint/2010/main" val="131467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9DDF86A-21EB-4CC9-876E-CB270312CBC5}" type="datetimeFigureOut">
              <a:rPr lang="en-US" smtClean="0"/>
              <a:t>2/10/2021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A10FDEB-CB56-4335-B592-3BCB33418117}" type="slidenum">
              <a:rPr lang="en-US" smtClean="0"/>
              <a:t>‹#›</a:t>
            </a:fld>
            <a:endParaRPr lang="en-US"/>
          </a:p>
        </p:txBody>
      </p:sp>
    </p:spTree>
    <p:extLst>
      <p:ext uri="{BB962C8B-B14F-4D97-AF65-F5344CB8AC3E}">
        <p14:creationId xmlns:p14="http://schemas.microsoft.com/office/powerpoint/2010/main" val="35776765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pic>
        <p:nvPicPr>
          <p:cNvPr id="5" name="Picture 4" descr="A picture containing plant&#10;&#10;Description automatically generated">
            <a:extLst>
              <a:ext uri="{FF2B5EF4-FFF2-40B4-BE49-F238E27FC236}">
                <a16:creationId xmlns:a16="http://schemas.microsoft.com/office/drawing/2014/main" id="{1039A759-7BB1-4FD8-9411-27DB56477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894" y="1067594"/>
            <a:ext cx="9169055" cy="5068888"/>
          </a:xfrm>
          <a:prstGeom prst="rect">
            <a:avLst/>
          </a:prstGeom>
        </p:spPr>
      </p:pic>
      <p:sp>
        <p:nvSpPr>
          <p:cNvPr id="2" name="Title 1">
            <a:extLst>
              <a:ext uri="{FF2B5EF4-FFF2-40B4-BE49-F238E27FC236}">
                <a16:creationId xmlns:a16="http://schemas.microsoft.com/office/drawing/2014/main" id="{07ECB62D-F7CA-4233-8B6D-639B0B2EE2C0}"/>
              </a:ext>
            </a:extLst>
          </p:cNvPr>
          <p:cNvSpPr>
            <a:spLocks noGrp="1"/>
          </p:cNvSpPr>
          <p:nvPr>
            <p:ph type="ctrTitle"/>
          </p:nvPr>
        </p:nvSpPr>
        <p:spPr>
          <a:xfrm>
            <a:off x="0" y="0"/>
            <a:ext cx="12192000" cy="2387600"/>
          </a:xfrm>
        </p:spPr>
        <p:txBody>
          <a:bodyPr anchor="t">
            <a:normAutofit fontScale="90000"/>
          </a:bodyPr>
          <a:lstStyle/>
          <a:p>
            <a:pPr algn="l"/>
            <a:r>
              <a:rPr lang="en-US" dirty="0">
                <a:solidFill>
                  <a:schemeClr val="tx1"/>
                </a:solidFill>
                <a:latin typeface="Segoe UI" panose="020B0502040204020203" pitchFamily="34" charset="0"/>
                <a:cs typeface="Segoe UI" panose="020B0502040204020203" pitchFamily="34" charset="0"/>
              </a:rPr>
              <a:t>2020 COVID-19</a:t>
            </a:r>
            <a:br>
              <a:rPr lang="en-US" dirty="0">
                <a:solidFill>
                  <a:schemeClr val="tx1"/>
                </a:solidFill>
                <a:latin typeface="Segoe UI" panose="020B0502040204020203" pitchFamily="34" charset="0"/>
                <a:cs typeface="Segoe UI" panose="020B0502040204020203" pitchFamily="34" charset="0"/>
              </a:rPr>
            </a:br>
            <a:r>
              <a:rPr lang="en-US" dirty="0">
                <a:solidFill>
                  <a:schemeClr val="tx1"/>
                </a:solidFill>
                <a:latin typeface="Segoe UI" panose="020B0502040204020203" pitchFamily="34" charset="0"/>
                <a:cs typeface="Segoe UI" panose="020B0502040204020203" pitchFamily="34" charset="0"/>
              </a:rPr>
              <a:t>Containment measures effectiveness' study</a:t>
            </a:r>
          </a:p>
        </p:txBody>
      </p:sp>
      <p:sp>
        <p:nvSpPr>
          <p:cNvPr id="3" name="Subtitle 2">
            <a:extLst>
              <a:ext uri="{FF2B5EF4-FFF2-40B4-BE49-F238E27FC236}">
                <a16:creationId xmlns:a16="http://schemas.microsoft.com/office/drawing/2014/main" id="{9C4E4559-F70D-4BC3-802C-039510ABD3DC}"/>
              </a:ext>
            </a:extLst>
          </p:cNvPr>
          <p:cNvSpPr>
            <a:spLocks noGrp="1"/>
          </p:cNvSpPr>
          <p:nvPr>
            <p:ph type="subTitle" idx="1"/>
          </p:nvPr>
        </p:nvSpPr>
        <p:spPr>
          <a:xfrm>
            <a:off x="62010" y="5712365"/>
            <a:ext cx="9440034" cy="1049867"/>
          </a:xfrm>
        </p:spPr>
        <p:txBody>
          <a:bodyPr anchor="ctr"/>
          <a:lstStyle/>
          <a:p>
            <a:pPr algn="l"/>
            <a:r>
              <a:rPr lang="en-US" dirty="0">
                <a:latin typeface="Segoe UI" panose="020B0502040204020203" pitchFamily="34" charset="0"/>
                <a:cs typeface="Segoe UI" panose="020B0502040204020203" pitchFamily="34" charset="0"/>
              </a:rPr>
              <a:t>United States versus Global outcomes</a:t>
            </a:r>
          </a:p>
        </p:txBody>
      </p:sp>
    </p:spTree>
    <p:extLst>
      <p:ext uri="{BB962C8B-B14F-4D97-AF65-F5344CB8AC3E}">
        <p14:creationId xmlns:p14="http://schemas.microsoft.com/office/powerpoint/2010/main" val="184521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0AA7628-2C5E-4421-AF1B-BCB3E0BC9A86}"/>
              </a:ext>
            </a:extLst>
          </p:cNvPr>
          <p:cNvSpPr txBox="1"/>
          <p:nvPr/>
        </p:nvSpPr>
        <p:spPr>
          <a:xfrm>
            <a:off x="1370693" y="4566557"/>
            <a:ext cx="9440034" cy="1088336"/>
          </a:xfrm>
          <a:prstGeom prst="rect">
            <a:avLst/>
          </a:prstGeom>
        </p:spPr>
        <p:txBody>
          <a:bodyPr vert="horz" lIns="91440" tIns="45720" rIns="91440" bIns="45720" rtlCol="0" anchor="b">
            <a:normAutofit/>
          </a:bodyPr>
          <a:lstStyle/>
          <a:p>
            <a:pPr algn="ctr">
              <a:spcBef>
                <a:spcPct val="0"/>
              </a:spcBef>
              <a:spcAft>
                <a:spcPts val="600"/>
              </a:spcAft>
            </a:pPr>
            <a:r>
              <a:rPr lang="en-US" sz="4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Segoe UI" panose="020B0502040204020203" pitchFamily="34" charset="0"/>
                <a:ea typeface="+mj-ea"/>
                <a:cs typeface="Segoe UI" panose="020B0502040204020203" pitchFamily="34" charset="0"/>
              </a:rPr>
              <a:t>First and last 5 rows of data</a:t>
            </a:r>
          </a:p>
        </p:txBody>
      </p:sp>
      <p:pic>
        <p:nvPicPr>
          <p:cNvPr id="6" name="Picture 5">
            <a:extLst>
              <a:ext uri="{FF2B5EF4-FFF2-40B4-BE49-F238E27FC236}">
                <a16:creationId xmlns:a16="http://schemas.microsoft.com/office/drawing/2014/main" id="{36222100-6E76-46D1-9677-509931BBCA71}"/>
              </a:ext>
            </a:extLst>
          </p:cNvPr>
          <p:cNvPicPr>
            <a:picLocks noChangeAspect="1"/>
          </p:cNvPicPr>
          <p:nvPr/>
        </p:nvPicPr>
        <p:blipFill>
          <a:blip r:embed="rId4"/>
          <a:stretch>
            <a:fillRect/>
          </a:stretch>
        </p:blipFill>
        <p:spPr>
          <a:xfrm>
            <a:off x="2385620" y="1397843"/>
            <a:ext cx="7427548" cy="3249553"/>
          </a:xfrm>
          <a:prstGeom prst="rect">
            <a:avLst/>
          </a:prstGeom>
        </p:spPr>
      </p:pic>
      <p:sp>
        <p:nvSpPr>
          <p:cNvPr id="2" name="TextBox 1">
            <a:extLst>
              <a:ext uri="{FF2B5EF4-FFF2-40B4-BE49-F238E27FC236}">
                <a16:creationId xmlns:a16="http://schemas.microsoft.com/office/drawing/2014/main" id="{CDCDED0D-33BA-4579-A22C-975CE9C893E5}"/>
              </a:ext>
            </a:extLst>
          </p:cNvPr>
          <p:cNvSpPr txBox="1"/>
          <p:nvPr/>
        </p:nvSpPr>
        <p:spPr>
          <a:xfrm>
            <a:off x="2788920" y="640080"/>
            <a:ext cx="2080260"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Dates Covered</a:t>
            </a:r>
          </a:p>
        </p:txBody>
      </p:sp>
      <p:sp>
        <p:nvSpPr>
          <p:cNvPr id="8" name="TextBox 7">
            <a:extLst>
              <a:ext uri="{FF2B5EF4-FFF2-40B4-BE49-F238E27FC236}">
                <a16:creationId xmlns:a16="http://schemas.microsoft.com/office/drawing/2014/main" id="{547B9257-DD36-4557-A61A-733E3F381C23}"/>
              </a:ext>
            </a:extLst>
          </p:cNvPr>
          <p:cNvSpPr txBox="1"/>
          <p:nvPr/>
        </p:nvSpPr>
        <p:spPr>
          <a:xfrm>
            <a:off x="7216140" y="643890"/>
            <a:ext cx="2080260"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Percentage Rates </a:t>
            </a:r>
          </a:p>
        </p:txBody>
      </p:sp>
    </p:spTree>
    <p:extLst>
      <p:ext uri="{BB962C8B-B14F-4D97-AF65-F5344CB8AC3E}">
        <p14:creationId xmlns:p14="http://schemas.microsoft.com/office/powerpoint/2010/main" val="74871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DB4531-4180-47B4-8E01-FD23431061FE}"/>
              </a:ext>
            </a:extLst>
          </p:cNvPr>
          <p:cNvPicPr>
            <a:picLocks noChangeAspect="1"/>
          </p:cNvPicPr>
          <p:nvPr/>
        </p:nvPicPr>
        <p:blipFill>
          <a:blip r:embed="rId3"/>
          <a:stretch>
            <a:fillRect/>
          </a:stretch>
        </p:blipFill>
        <p:spPr>
          <a:xfrm>
            <a:off x="7383780" y="3699509"/>
            <a:ext cx="3705225" cy="2809875"/>
          </a:xfrm>
          <a:prstGeom prst="rect">
            <a:avLst/>
          </a:prstGeom>
        </p:spPr>
      </p:pic>
      <p:pic>
        <p:nvPicPr>
          <p:cNvPr id="3" name="Picture 2">
            <a:extLst>
              <a:ext uri="{FF2B5EF4-FFF2-40B4-BE49-F238E27FC236}">
                <a16:creationId xmlns:a16="http://schemas.microsoft.com/office/drawing/2014/main" id="{02E8203F-93DE-4FCE-BFFF-6CA30BC7F3EB}"/>
              </a:ext>
            </a:extLst>
          </p:cNvPr>
          <p:cNvPicPr>
            <a:picLocks noChangeAspect="1"/>
          </p:cNvPicPr>
          <p:nvPr/>
        </p:nvPicPr>
        <p:blipFill>
          <a:blip r:embed="rId4"/>
          <a:stretch>
            <a:fillRect/>
          </a:stretch>
        </p:blipFill>
        <p:spPr>
          <a:xfrm>
            <a:off x="7383780" y="320040"/>
            <a:ext cx="3676650" cy="2838450"/>
          </a:xfrm>
          <a:prstGeom prst="rect">
            <a:avLst/>
          </a:prstGeom>
        </p:spPr>
      </p:pic>
      <p:pic>
        <p:nvPicPr>
          <p:cNvPr id="7" name="Picture 6">
            <a:extLst>
              <a:ext uri="{FF2B5EF4-FFF2-40B4-BE49-F238E27FC236}">
                <a16:creationId xmlns:a16="http://schemas.microsoft.com/office/drawing/2014/main" id="{F6705C33-4EA6-4847-9981-4F6CFA35CD68}"/>
              </a:ext>
            </a:extLst>
          </p:cNvPr>
          <p:cNvPicPr>
            <a:picLocks noChangeAspect="1"/>
          </p:cNvPicPr>
          <p:nvPr/>
        </p:nvPicPr>
        <p:blipFill>
          <a:blip r:embed="rId5"/>
          <a:stretch>
            <a:fillRect/>
          </a:stretch>
        </p:blipFill>
        <p:spPr>
          <a:xfrm>
            <a:off x="4808221" y="320041"/>
            <a:ext cx="1504950" cy="2838450"/>
          </a:xfrm>
          <a:prstGeom prst="rect">
            <a:avLst/>
          </a:prstGeom>
        </p:spPr>
      </p:pic>
      <p:pic>
        <p:nvPicPr>
          <p:cNvPr id="11" name="Picture 10">
            <a:extLst>
              <a:ext uri="{FF2B5EF4-FFF2-40B4-BE49-F238E27FC236}">
                <a16:creationId xmlns:a16="http://schemas.microsoft.com/office/drawing/2014/main" id="{9D9EBF8F-9424-4BC5-A3FF-26970ED6ADFA}"/>
              </a:ext>
            </a:extLst>
          </p:cNvPr>
          <p:cNvPicPr>
            <a:picLocks noChangeAspect="1"/>
          </p:cNvPicPr>
          <p:nvPr/>
        </p:nvPicPr>
        <p:blipFill>
          <a:blip r:embed="rId6"/>
          <a:stretch>
            <a:fillRect/>
          </a:stretch>
        </p:blipFill>
        <p:spPr>
          <a:xfrm>
            <a:off x="4808221" y="3699510"/>
            <a:ext cx="1495425" cy="2790825"/>
          </a:xfrm>
          <a:prstGeom prst="rect">
            <a:avLst/>
          </a:prstGeom>
        </p:spPr>
      </p:pic>
      <p:sp>
        <p:nvSpPr>
          <p:cNvPr id="12" name="TextBox 11">
            <a:extLst>
              <a:ext uri="{FF2B5EF4-FFF2-40B4-BE49-F238E27FC236}">
                <a16:creationId xmlns:a16="http://schemas.microsoft.com/office/drawing/2014/main" id="{0C922F81-9659-481B-AE97-4366524A8A08}"/>
              </a:ext>
            </a:extLst>
          </p:cNvPr>
          <p:cNvSpPr txBox="1"/>
          <p:nvPr/>
        </p:nvSpPr>
        <p:spPr>
          <a:xfrm>
            <a:off x="289560" y="2551837"/>
            <a:ext cx="4282440" cy="1754326"/>
          </a:xfrm>
          <a:prstGeom prst="rect">
            <a:avLst/>
          </a:prstGeom>
          <a:noFill/>
        </p:spPr>
        <p:txBody>
          <a:bodyPr wrap="square" rtlCol="0">
            <a:spAutoFit/>
          </a:bodyPr>
          <a:lstStyle/>
          <a:p>
            <a:pPr algn="ctr"/>
            <a:r>
              <a:rPr lang="en-US" sz="3600" dirty="0">
                <a:latin typeface="Segoe UI" panose="020B0502040204020203" pitchFamily="34" charset="0"/>
                <a:cs typeface="Segoe UI" panose="020B0502040204020203" pitchFamily="34" charset="0"/>
              </a:rPr>
              <a:t>Distribution of</a:t>
            </a:r>
          </a:p>
          <a:p>
            <a:pPr algn="ctr"/>
            <a:r>
              <a:rPr lang="en-US" sz="3600" dirty="0">
                <a:latin typeface="Segoe UI" panose="020B0502040204020203" pitchFamily="34" charset="0"/>
                <a:cs typeface="Segoe UI" panose="020B0502040204020203" pitchFamily="34" charset="0"/>
              </a:rPr>
              <a:t>Covid-19</a:t>
            </a:r>
          </a:p>
          <a:p>
            <a:pPr algn="ctr"/>
            <a:r>
              <a:rPr lang="en-US" sz="3600" dirty="0">
                <a:latin typeface="Segoe UI" panose="020B0502040204020203" pitchFamily="34" charset="0"/>
                <a:cs typeface="Segoe UI" panose="020B0502040204020203" pitchFamily="34" charset="0"/>
              </a:rPr>
              <a:t> confirmed cases</a:t>
            </a:r>
          </a:p>
        </p:txBody>
      </p:sp>
    </p:spTree>
    <p:extLst>
      <p:ext uri="{BB962C8B-B14F-4D97-AF65-F5344CB8AC3E}">
        <p14:creationId xmlns:p14="http://schemas.microsoft.com/office/powerpoint/2010/main" val="406673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FD7765-1351-4463-B574-E3F374FB3FEE}"/>
              </a:ext>
            </a:extLst>
          </p:cNvPr>
          <p:cNvPicPr>
            <a:picLocks noChangeAspect="1"/>
          </p:cNvPicPr>
          <p:nvPr/>
        </p:nvPicPr>
        <p:blipFill>
          <a:blip r:embed="rId3"/>
          <a:stretch>
            <a:fillRect/>
          </a:stretch>
        </p:blipFill>
        <p:spPr>
          <a:xfrm>
            <a:off x="3000375" y="783907"/>
            <a:ext cx="6191250" cy="5610225"/>
          </a:xfrm>
          <a:prstGeom prst="rect">
            <a:avLst/>
          </a:prstGeom>
        </p:spPr>
      </p:pic>
      <p:sp>
        <p:nvSpPr>
          <p:cNvPr id="2" name="TextBox 1">
            <a:extLst>
              <a:ext uri="{FF2B5EF4-FFF2-40B4-BE49-F238E27FC236}">
                <a16:creationId xmlns:a16="http://schemas.microsoft.com/office/drawing/2014/main" id="{9175A669-CE92-406B-B2D7-14A9C0BF17AD}"/>
              </a:ext>
            </a:extLst>
          </p:cNvPr>
          <p:cNvSpPr txBox="1"/>
          <p:nvPr/>
        </p:nvSpPr>
        <p:spPr>
          <a:xfrm>
            <a:off x="114300" y="114300"/>
            <a:ext cx="6191250" cy="584775"/>
          </a:xfrm>
          <a:prstGeom prst="rect">
            <a:avLst/>
          </a:prstGeom>
          <a:noFill/>
        </p:spPr>
        <p:txBody>
          <a:bodyPr wrap="square" rtlCol="0">
            <a:spAutoFit/>
          </a:bodyPr>
          <a:lstStyle/>
          <a:p>
            <a:r>
              <a:rPr lang="en-US" sz="3200" dirty="0">
                <a:latin typeface="Segoe UI" panose="020B0502040204020203" pitchFamily="34" charset="0"/>
                <a:cs typeface="Segoe UI" panose="020B0502040204020203" pitchFamily="34" charset="0"/>
              </a:rPr>
              <a:t>Paired plots for overview of data</a:t>
            </a:r>
          </a:p>
        </p:txBody>
      </p:sp>
    </p:spTree>
    <p:extLst>
      <p:ext uri="{BB962C8B-B14F-4D97-AF65-F5344CB8AC3E}">
        <p14:creationId xmlns:p14="http://schemas.microsoft.com/office/powerpoint/2010/main" val="308244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17" name="TextBox 16">
            <a:extLst>
              <a:ext uri="{FF2B5EF4-FFF2-40B4-BE49-F238E27FC236}">
                <a16:creationId xmlns:a16="http://schemas.microsoft.com/office/drawing/2014/main" id="{089ADBA6-8245-4A68-845E-DBF57525C0E9}"/>
              </a:ext>
            </a:extLst>
          </p:cNvPr>
          <p:cNvSpPr txBox="1"/>
          <p:nvPr/>
        </p:nvSpPr>
        <p:spPr>
          <a:xfrm>
            <a:off x="7018020" y="2567225"/>
            <a:ext cx="4772025" cy="1723549"/>
          </a:xfrm>
          <a:prstGeom prst="rect">
            <a:avLst/>
          </a:prstGeom>
          <a:noFill/>
        </p:spPr>
        <p:txBody>
          <a:bodyPr wrap="square" rtlCol="0">
            <a:spAutoFit/>
          </a:bodyPr>
          <a:lstStyle/>
          <a:p>
            <a:pPr algn="ctr">
              <a:spcAft>
                <a:spcPts val="600"/>
              </a:spcAft>
            </a:pPr>
            <a:r>
              <a:rPr lang="en-US" sz="3200" dirty="0">
                <a:latin typeface="Segoe UI" panose="020B0502040204020203" pitchFamily="34" charset="0"/>
                <a:cs typeface="Segoe UI" panose="020B0502040204020203" pitchFamily="34" charset="0"/>
              </a:rPr>
              <a:t>US and Global </a:t>
            </a:r>
          </a:p>
          <a:p>
            <a:pPr algn="ctr">
              <a:spcAft>
                <a:spcPts val="600"/>
              </a:spcAft>
            </a:pPr>
            <a:r>
              <a:rPr lang="en-US" sz="3200" dirty="0">
                <a:latin typeface="Segoe UI" panose="020B0502040204020203" pitchFamily="34" charset="0"/>
                <a:cs typeface="Segoe UI" panose="020B0502040204020203" pitchFamily="34" charset="0"/>
              </a:rPr>
              <a:t>percentage of total cases</a:t>
            </a:r>
          </a:p>
          <a:p>
            <a:pPr algn="ctr">
              <a:spcAft>
                <a:spcPts val="600"/>
              </a:spcAft>
            </a:pPr>
            <a:r>
              <a:rPr lang="en-US" sz="3200" dirty="0">
                <a:latin typeface="Segoe UI" panose="020B0502040204020203" pitchFamily="34" charset="0"/>
                <a:cs typeface="Segoe UI" panose="020B0502040204020203" pitchFamily="34" charset="0"/>
              </a:rPr>
              <a:t>measured against time </a:t>
            </a:r>
          </a:p>
        </p:txBody>
      </p:sp>
      <p:pic>
        <p:nvPicPr>
          <p:cNvPr id="3" name="Picture 2">
            <a:extLst>
              <a:ext uri="{FF2B5EF4-FFF2-40B4-BE49-F238E27FC236}">
                <a16:creationId xmlns:a16="http://schemas.microsoft.com/office/drawing/2014/main" id="{8E0BF6C4-8AF7-4AAD-9CA2-7D768C2814D9}"/>
              </a:ext>
            </a:extLst>
          </p:cNvPr>
          <p:cNvPicPr>
            <a:picLocks noChangeAspect="1"/>
          </p:cNvPicPr>
          <p:nvPr/>
        </p:nvPicPr>
        <p:blipFill>
          <a:blip r:embed="rId5"/>
          <a:stretch>
            <a:fillRect/>
          </a:stretch>
        </p:blipFill>
        <p:spPr>
          <a:xfrm>
            <a:off x="0" y="0"/>
            <a:ext cx="6096000" cy="3501715"/>
          </a:xfrm>
          <a:prstGeom prst="rect">
            <a:avLst/>
          </a:prstGeom>
        </p:spPr>
      </p:pic>
      <p:pic>
        <p:nvPicPr>
          <p:cNvPr id="6" name="Picture 5">
            <a:extLst>
              <a:ext uri="{FF2B5EF4-FFF2-40B4-BE49-F238E27FC236}">
                <a16:creationId xmlns:a16="http://schemas.microsoft.com/office/drawing/2014/main" id="{93E9D485-5A90-49B3-9625-B2DBE7166EED}"/>
              </a:ext>
            </a:extLst>
          </p:cNvPr>
          <p:cNvPicPr>
            <a:picLocks noChangeAspect="1"/>
          </p:cNvPicPr>
          <p:nvPr/>
        </p:nvPicPr>
        <p:blipFill>
          <a:blip r:embed="rId6"/>
          <a:stretch>
            <a:fillRect/>
          </a:stretch>
        </p:blipFill>
        <p:spPr>
          <a:xfrm>
            <a:off x="1" y="3501715"/>
            <a:ext cx="6096000" cy="3356284"/>
          </a:xfrm>
          <a:prstGeom prst="rect">
            <a:avLst/>
          </a:prstGeom>
        </p:spPr>
      </p:pic>
    </p:spTree>
    <p:extLst>
      <p:ext uri="{BB962C8B-B14F-4D97-AF65-F5344CB8AC3E}">
        <p14:creationId xmlns:p14="http://schemas.microsoft.com/office/powerpoint/2010/main" val="286831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8AEEF-1EE7-4F79-B71B-8163656B446F}"/>
              </a:ext>
            </a:extLst>
          </p:cNvPr>
          <p:cNvPicPr>
            <a:picLocks noChangeAspect="1"/>
          </p:cNvPicPr>
          <p:nvPr/>
        </p:nvPicPr>
        <p:blipFill>
          <a:blip r:embed="rId3"/>
          <a:stretch>
            <a:fillRect/>
          </a:stretch>
        </p:blipFill>
        <p:spPr>
          <a:xfrm>
            <a:off x="2542222" y="2538412"/>
            <a:ext cx="6422609" cy="1762125"/>
          </a:xfrm>
          <a:prstGeom prst="rect">
            <a:avLst/>
          </a:prstGeom>
        </p:spPr>
      </p:pic>
      <p:pic>
        <p:nvPicPr>
          <p:cNvPr id="3" name="Picture 2">
            <a:extLst>
              <a:ext uri="{FF2B5EF4-FFF2-40B4-BE49-F238E27FC236}">
                <a16:creationId xmlns:a16="http://schemas.microsoft.com/office/drawing/2014/main" id="{672E78D9-1638-4F20-8F63-3C9811115C1B}"/>
              </a:ext>
            </a:extLst>
          </p:cNvPr>
          <p:cNvPicPr>
            <a:picLocks noChangeAspect="1"/>
          </p:cNvPicPr>
          <p:nvPr/>
        </p:nvPicPr>
        <p:blipFill>
          <a:blip r:embed="rId4"/>
          <a:stretch>
            <a:fillRect/>
          </a:stretch>
        </p:blipFill>
        <p:spPr>
          <a:xfrm>
            <a:off x="441007" y="412433"/>
            <a:ext cx="3743325" cy="1762125"/>
          </a:xfrm>
          <a:prstGeom prst="rect">
            <a:avLst/>
          </a:prstGeom>
        </p:spPr>
      </p:pic>
      <p:sp>
        <p:nvSpPr>
          <p:cNvPr id="10" name="TextBox 9">
            <a:extLst>
              <a:ext uri="{FF2B5EF4-FFF2-40B4-BE49-F238E27FC236}">
                <a16:creationId xmlns:a16="http://schemas.microsoft.com/office/drawing/2014/main" id="{7BCF18A3-5646-4216-9D05-F43F7BFFCCC5}"/>
              </a:ext>
            </a:extLst>
          </p:cNvPr>
          <p:cNvSpPr txBox="1"/>
          <p:nvPr/>
        </p:nvSpPr>
        <p:spPr>
          <a:xfrm>
            <a:off x="5544766" y="554477"/>
            <a:ext cx="5544766" cy="1077218"/>
          </a:xfrm>
          <a:prstGeom prst="rect">
            <a:avLst/>
          </a:prstGeom>
          <a:noFill/>
        </p:spPr>
        <p:txBody>
          <a:bodyPr wrap="square" rtlCol="0">
            <a:spAutoFit/>
          </a:bodyPr>
          <a:lstStyle/>
          <a:p>
            <a:pPr algn="ctr"/>
            <a:r>
              <a:rPr lang="en-US" sz="3200" dirty="0">
                <a:latin typeface="Segoe UI" panose="020B0502040204020203" pitchFamily="34" charset="0"/>
                <a:cs typeface="Segoe UI" panose="020B0502040204020203" pitchFamily="34" charset="0"/>
              </a:rPr>
              <a:t>Comparison of confirmations over time</a:t>
            </a:r>
          </a:p>
        </p:txBody>
      </p:sp>
      <p:pic>
        <p:nvPicPr>
          <p:cNvPr id="14" name="Picture 13">
            <a:extLst>
              <a:ext uri="{FF2B5EF4-FFF2-40B4-BE49-F238E27FC236}">
                <a16:creationId xmlns:a16="http://schemas.microsoft.com/office/drawing/2014/main" id="{172059F2-7B0F-4F35-B5C6-4549821C8915}"/>
              </a:ext>
            </a:extLst>
          </p:cNvPr>
          <p:cNvPicPr>
            <a:picLocks noChangeAspect="1"/>
          </p:cNvPicPr>
          <p:nvPr/>
        </p:nvPicPr>
        <p:blipFill>
          <a:blip r:embed="rId5"/>
          <a:stretch>
            <a:fillRect/>
          </a:stretch>
        </p:blipFill>
        <p:spPr>
          <a:xfrm>
            <a:off x="5544766" y="4851968"/>
            <a:ext cx="6412712" cy="1720842"/>
          </a:xfrm>
          <a:prstGeom prst="rect">
            <a:avLst/>
          </a:prstGeom>
        </p:spPr>
      </p:pic>
    </p:spTree>
    <p:extLst>
      <p:ext uri="{BB962C8B-B14F-4D97-AF65-F5344CB8AC3E}">
        <p14:creationId xmlns:p14="http://schemas.microsoft.com/office/powerpoint/2010/main" val="233961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FD5E06-D1A6-4BBC-9AE4-3052AD2A08DD}"/>
              </a:ext>
            </a:extLst>
          </p:cNvPr>
          <p:cNvPicPr>
            <a:picLocks noChangeAspect="1"/>
          </p:cNvPicPr>
          <p:nvPr/>
        </p:nvPicPr>
        <p:blipFill>
          <a:blip r:embed="rId3"/>
          <a:stretch>
            <a:fillRect/>
          </a:stretch>
        </p:blipFill>
        <p:spPr>
          <a:xfrm>
            <a:off x="0" y="0"/>
            <a:ext cx="4366260" cy="2623313"/>
          </a:xfrm>
          <a:prstGeom prst="rect">
            <a:avLst/>
          </a:prstGeom>
        </p:spPr>
      </p:pic>
      <p:pic>
        <p:nvPicPr>
          <p:cNvPr id="5" name="Picture 4">
            <a:extLst>
              <a:ext uri="{FF2B5EF4-FFF2-40B4-BE49-F238E27FC236}">
                <a16:creationId xmlns:a16="http://schemas.microsoft.com/office/drawing/2014/main" id="{AAE295E5-0723-4CB1-9867-FAFA85804996}"/>
              </a:ext>
            </a:extLst>
          </p:cNvPr>
          <p:cNvPicPr>
            <a:picLocks noChangeAspect="1"/>
          </p:cNvPicPr>
          <p:nvPr/>
        </p:nvPicPr>
        <p:blipFill>
          <a:blip r:embed="rId4"/>
          <a:stretch>
            <a:fillRect/>
          </a:stretch>
        </p:blipFill>
        <p:spPr>
          <a:xfrm>
            <a:off x="7666005" y="0"/>
            <a:ext cx="4554572" cy="2664517"/>
          </a:xfrm>
          <a:prstGeom prst="rect">
            <a:avLst/>
          </a:prstGeom>
        </p:spPr>
      </p:pic>
      <p:sp>
        <p:nvSpPr>
          <p:cNvPr id="6" name="TextBox 5">
            <a:extLst>
              <a:ext uri="{FF2B5EF4-FFF2-40B4-BE49-F238E27FC236}">
                <a16:creationId xmlns:a16="http://schemas.microsoft.com/office/drawing/2014/main" id="{880702FD-7099-42BB-9E11-7DE78C62CF47}"/>
              </a:ext>
            </a:extLst>
          </p:cNvPr>
          <p:cNvSpPr txBox="1"/>
          <p:nvPr/>
        </p:nvSpPr>
        <p:spPr>
          <a:xfrm>
            <a:off x="1381125" y="3105835"/>
            <a:ext cx="9178290" cy="646331"/>
          </a:xfrm>
          <a:prstGeom prst="rect">
            <a:avLst/>
          </a:prstGeom>
          <a:noFill/>
        </p:spPr>
        <p:txBody>
          <a:bodyPr wrap="square" rtlCol="0">
            <a:spAutoFit/>
          </a:bodyPr>
          <a:lstStyle/>
          <a:p>
            <a:pPr algn="ctr"/>
            <a:r>
              <a:rPr lang="en-US" sz="3600" dirty="0">
                <a:latin typeface="Segoe UI" panose="020B0502040204020203" pitchFamily="34" charset="0"/>
                <a:cs typeface="Segoe UI" panose="020B0502040204020203" pitchFamily="34" charset="0"/>
              </a:rPr>
              <a:t>Looking at the data using density plots</a:t>
            </a:r>
          </a:p>
        </p:txBody>
      </p:sp>
      <p:pic>
        <p:nvPicPr>
          <p:cNvPr id="15" name="Picture 14">
            <a:extLst>
              <a:ext uri="{FF2B5EF4-FFF2-40B4-BE49-F238E27FC236}">
                <a16:creationId xmlns:a16="http://schemas.microsoft.com/office/drawing/2014/main" id="{90082DC6-BE80-4223-8788-DB99C6021FE0}"/>
              </a:ext>
            </a:extLst>
          </p:cNvPr>
          <p:cNvPicPr>
            <a:picLocks noChangeAspect="1"/>
          </p:cNvPicPr>
          <p:nvPr/>
        </p:nvPicPr>
        <p:blipFill>
          <a:blip r:embed="rId5"/>
          <a:stretch>
            <a:fillRect/>
          </a:stretch>
        </p:blipFill>
        <p:spPr>
          <a:xfrm>
            <a:off x="7715252" y="4152900"/>
            <a:ext cx="4505325" cy="2705100"/>
          </a:xfrm>
          <a:prstGeom prst="rect">
            <a:avLst/>
          </a:prstGeom>
        </p:spPr>
      </p:pic>
      <p:pic>
        <p:nvPicPr>
          <p:cNvPr id="18" name="Picture 17">
            <a:extLst>
              <a:ext uri="{FF2B5EF4-FFF2-40B4-BE49-F238E27FC236}">
                <a16:creationId xmlns:a16="http://schemas.microsoft.com/office/drawing/2014/main" id="{75FC8DC0-B113-4A2B-AD95-B2118CC05831}"/>
              </a:ext>
            </a:extLst>
          </p:cNvPr>
          <p:cNvPicPr>
            <a:picLocks noChangeAspect="1"/>
          </p:cNvPicPr>
          <p:nvPr/>
        </p:nvPicPr>
        <p:blipFill>
          <a:blip r:embed="rId6"/>
          <a:stretch>
            <a:fillRect/>
          </a:stretch>
        </p:blipFill>
        <p:spPr>
          <a:xfrm>
            <a:off x="0" y="4117265"/>
            <a:ext cx="4518212" cy="2752165"/>
          </a:xfrm>
          <a:prstGeom prst="rect">
            <a:avLst/>
          </a:prstGeom>
        </p:spPr>
      </p:pic>
    </p:spTree>
    <p:extLst>
      <p:ext uri="{BB962C8B-B14F-4D97-AF65-F5344CB8AC3E}">
        <p14:creationId xmlns:p14="http://schemas.microsoft.com/office/powerpoint/2010/main" val="95920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51D24F-895C-4E3A-A471-98A5D2D28806}"/>
              </a:ext>
            </a:extLst>
          </p:cNvPr>
          <p:cNvSpPr txBox="1"/>
          <p:nvPr/>
        </p:nvSpPr>
        <p:spPr>
          <a:xfrm>
            <a:off x="6963578" y="2967335"/>
            <a:ext cx="3631122" cy="923330"/>
          </a:xfrm>
          <a:prstGeom prst="rect">
            <a:avLst/>
          </a:prstGeom>
          <a:noFill/>
        </p:spPr>
        <p:txBody>
          <a:bodyPr wrap="none" rtlCol="0">
            <a:spAutoFit/>
          </a:bodyPr>
          <a:lstStyle/>
          <a:p>
            <a:pPr algn="ctr"/>
            <a:r>
              <a:rPr lang="en-US" b="0" dirty="0">
                <a:effectLst/>
                <a:latin typeface="Courier New" panose="02070309020205020404" pitchFamily="49" charset="0"/>
              </a:rPr>
              <a:t>['Global’],['US’]</a:t>
            </a:r>
          </a:p>
          <a:p>
            <a:endParaRPr lang="en-US" b="0" i="0" dirty="0">
              <a:effectLst/>
              <a:latin typeface="Courier New" panose="02070309020205020404" pitchFamily="49" charset="0"/>
            </a:endParaRPr>
          </a:p>
          <a:p>
            <a:r>
              <a:rPr lang="en-US" b="0" i="0" dirty="0">
                <a:effectLst/>
                <a:latin typeface="Courier New" panose="02070309020205020404" pitchFamily="49" charset="0"/>
              </a:rPr>
              <a:t>(0.9956845956729282, 0.0)</a:t>
            </a:r>
            <a:endParaRPr lang="en-US"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1BFA003C-697D-4FAF-8D48-7C3DAE83BFA1}"/>
              </a:ext>
            </a:extLst>
          </p:cNvPr>
          <p:cNvSpPr txBox="1"/>
          <p:nvPr/>
        </p:nvSpPr>
        <p:spPr>
          <a:xfrm>
            <a:off x="1597299" y="2967335"/>
            <a:ext cx="3768980" cy="923330"/>
          </a:xfrm>
          <a:prstGeom prst="rect">
            <a:avLst/>
          </a:prstGeom>
          <a:noFill/>
        </p:spPr>
        <p:txBody>
          <a:bodyPr wrap="none" rtlCol="0">
            <a:spAutoFit/>
          </a:bodyPr>
          <a:lstStyle/>
          <a:p>
            <a:pPr algn="ctr"/>
            <a:r>
              <a:rPr lang="en-US" dirty="0">
                <a:latin typeface="Courier New" panose="02070309020205020404" pitchFamily="49" charset="0"/>
              </a:rPr>
              <a:t>['GPR'],['USPR’]</a:t>
            </a:r>
          </a:p>
          <a:p>
            <a:pPr algn="ctr"/>
            <a:endParaRPr lang="en-US" dirty="0">
              <a:latin typeface="Courier New" panose="02070309020205020404" pitchFamily="49" charset="0"/>
            </a:endParaRPr>
          </a:p>
          <a:p>
            <a:r>
              <a:rPr lang="en-US" dirty="0">
                <a:latin typeface="Courier New" panose="02070309020205020404" pitchFamily="49" charset="0"/>
              </a:rPr>
              <a:t>(-0.9999999999999999, 0.0)</a:t>
            </a:r>
          </a:p>
        </p:txBody>
      </p:sp>
      <p:sp>
        <p:nvSpPr>
          <p:cNvPr id="9" name="TextBox 8">
            <a:extLst>
              <a:ext uri="{FF2B5EF4-FFF2-40B4-BE49-F238E27FC236}">
                <a16:creationId xmlns:a16="http://schemas.microsoft.com/office/drawing/2014/main" id="{A37B570C-86CB-4676-8D4B-22BD2E6EC9F3}"/>
              </a:ext>
            </a:extLst>
          </p:cNvPr>
          <p:cNvSpPr txBox="1"/>
          <p:nvPr/>
        </p:nvSpPr>
        <p:spPr>
          <a:xfrm>
            <a:off x="3074083" y="2091961"/>
            <a:ext cx="6043834"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The closer the number is to 1, the stronger the correlation</a:t>
            </a:r>
          </a:p>
        </p:txBody>
      </p:sp>
      <p:sp>
        <p:nvSpPr>
          <p:cNvPr id="10" name="TextBox 9">
            <a:extLst>
              <a:ext uri="{FF2B5EF4-FFF2-40B4-BE49-F238E27FC236}">
                <a16:creationId xmlns:a16="http://schemas.microsoft.com/office/drawing/2014/main" id="{59CB1053-AFF5-47D7-9126-C35778DD4BD4}"/>
              </a:ext>
            </a:extLst>
          </p:cNvPr>
          <p:cNvSpPr txBox="1"/>
          <p:nvPr/>
        </p:nvSpPr>
        <p:spPr>
          <a:xfrm>
            <a:off x="1213477" y="685800"/>
            <a:ext cx="9765046" cy="584775"/>
          </a:xfrm>
          <a:prstGeom prst="rect">
            <a:avLst/>
          </a:prstGeom>
          <a:noFill/>
        </p:spPr>
        <p:txBody>
          <a:bodyPr wrap="none" rtlCol="0">
            <a:spAutoFit/>
          </a:bodyPr>
          <a:lstStyle/>
          <a:p>
            <a:r>
              <a:rPr lang="en-US" sz="3200" dirty="0">
                <a:latin typeface="Segoe UI" panose="020B0502040204020203" pitchFamily="34" charset="0"/>
                <a:cs typeface="Segoe UI" panose="020B0502040204020203" pitchFamily="34" charset="0"/>
              </a:rPr>
              <a:t>Pearson r tests to measure the statistical relationship</a:t>
            </a:r>
          </a:p>
        </p:txBody>
      </p:sp>
      <p:cxnSp>
        <p:nvCxnSpPr>
          <p:cNvPr id="12" name="Straight Arrow Connector 11">
            <a:extLst>
              <a:ext uri="{FF2B5EF4-FFF2-40B4-BE49-F238E27FC236}">
                <a16:creationId xmlns:a16="http://schemas.microsoft.com/office/drawing/2014/main" id="{F07D5073-5234-4A57-B78E-290D87B2E40D}"/>
              </a:ext>
            </a:extLst>
          </p:cNvPr>
          <p:cNvCxnSpPr>
            <a:cxnSpLocks/>
          </p:cNvCxnSpPr>
          <p:nvPr/>
        </p:nvCxnSpPr>
        <p:spPr>
          <a:xfrm flipH="1">
            <a:off x="4373312" y="2461293"/>
            <a:ext cx="1232781" cy="107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4C2D6E-7DA2-4EE1-902C-DA4F9368AAF6}"/>
              </a:ext>
            </a:extLst>
          </p:cNvPr>
          <p:cNvCxnSpPr>
            <a:cxnSpLocks/>
          </p:cNvCxnSpPr>
          <p:nvPr/>
        </p:nvCxnSpPr>
        <p:spPr>
          <a:xfrm>
            <a:off x="6687610" y="2461293"/>
            <a:ext cx="547580" cy="107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7BCE176-0546-469C-ADFA-1333020D7706}"/>
              </a:ext>
            </a:extLst>
          </p:cNvPr>
          <p:cNvSpPr txBox="1"/>
          <p:nvPr/>
        </p:nvSpPr>
        <p:spPr>
          <a:xfrm>
            <a:off x="4373312" y="4945484"/>
            <a:ext cx="2899576"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Probability of Randomness</a:t>
            </a:r>
          </a:p>
        </p:txBody>
      </p:sp>
      <p:cxnSp>
        <p:nvCxnSpPr>
          <p:cNvPr id="23" name="Straight Arrow Connector 22">
            <a:extLst>
              <a:ext uri="{FF2B5EF4-FFF2-40B4-BE49-F238E27FC236}">
                <a16:creationId xmlns:a16="http://schemas.microsoft.com/office/drawing/2014/main" id="{E33B330A-FAD1-4DC9-AD19-BB954400FFC7}"/>
              </a:ext>
            </a:extLst>
          </p:cNvPr>
          <p:cNvCxnSpPr>
            <a:cxnSpLocks/>
          </p:cNvCxnSpPr>
          <p:nvPr/>
        </p:nvCxnSpPr>
        <p:spPr>
          <a:xfrm flipV="1">
            <a:off x="4560570" y="3872917"/>
            <a:ext cx="228600" cy="107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9C0F-A297-4857-9DB6-0510F331E991}"/>
              </a:ext>
            </a:extLst>
          </p:cNvPr>
          <p:cNvCxnSpPr>
            <a:cxnSpLocks/>
            <a:stCxn id="16" idx="3"/>
          </p:cNvCxnSpPr>
          <p:nvPr/>
        </p:nvCxnSpPr>
        <p:spPr>
          <a:xfrm flipV="1">
            <a:off x="7272888" y="3903192"/>
            <a:ext cx="2625492" cy="122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44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1947</TotalTime>
  <Words>1243</Words>
  <Application>Microsoft Office PowerPoint</Application>
  <PresentationFormat>Widescreen</PresentationFormat>
  <Paragraphs>74</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Calibri</vt:lpstr>
      <vt:lpstr>Calisto MT</vt:lpstr>
      <vt:lpstr>charter</vt:lpstr>
      <vt:lpstr>Courier New</vt:lpstr>
      <vt:lpstr>Helvetica</vt:lpstr>
      <vt:lpstr>Roboto</vt:lpstr>
      <vt:lpstr>Segoe UI</vt:lpstr>
      <vt:lpstr>Wingdings 2</vt:lpstr>
      <vt:lpstr>Slate</vt:lpstr>
      <vt:lpstr>2020 COVID-19 Containment measures effectiveness'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Cherie Cosby</dc:creator>
  <cp:lastModifiedBy>Cherie Cosby</cp:lastModifiedBy>
  <cp:revision>75</cp:revision>
  <dcterms:created xsi:type="dcterms:W3CDTF">2021-02-08T19:42:37Z</dcterms:created>
  <dcterms:modified xsi:type="dcterms:W3CDTF">2021-02-10T23:32:13Z</dcterms:modified>
</cp:coreProperties>
</file>