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ru-M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1" d="100"/>
          <a:sy n="31" d="100"/>
        </p:scale>
        <p:origin x="7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AF2F2DE-B380-49BD-828A-181CE5F2D24C}" type="datetimeFigureOut">
              <a:rPr lang="ru-MD" smtClean="0"/>
              <a:t>30.04.2019</a:t>
            </a:fld>
            <a:endParaRPr lang="ru-MD"/>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ru-M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346285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AF2F2DE-B380-49BD-828A-181CE5F2D24C}" type="datetimeFigureOut">
              <a:rPr lang="ru-MD" smtClean="0"/>
              <a:t>30.04.2019</a:t>
            </a:fld>
            <a:endParaRPr lang="ru-MD"/>
          </a:p>
        </p:txBody>
      </p:sp>
      <p:sp>
        <p:nvSpPr>
          <p:cNvPr id="6" name="Footer Placeholder 5"/>
          <p:cNvSpPr>
            <a:spLocks noGrp="1"/>
          </p:cNvSpPr>
          <p:nvPr>
            <p:ph type="ftr" sz="quarter" idx="11"/>
          </p:nvPr>
        </p:nvSpPr>
        <p:spPr/>
        <p:txBody>
          <a:bodyPr/>
          <a:lstStyle/>
          <a:p>
            <a:endParaRPr lang="ru-M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18295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FAF2F2DE-B380-49BD-828A-181CE5F2D24C}" type="datetimeFigureOut">
              <a:rPr lang="ru-MD" smtClean="0"/>
              <a:t>30.04.2019</a:t>
            </a:fld>
            <a:endParaRPr lang="ru-MD"/>
          </a:p>
        </p:txBody>
      </p:sp>
      <p:sp>
        <p:nvSpPr>
          <p:cNvPr id="5" name="Footer Placeholder 4"/>
          <p:cNvSpPr>
            <a:spLocks noGrp="1"/>
          </p:cNvSpPr>
          <p:nvPr>
            <p:ph type="ftr" sz="quarter" idx="11"/>
          </p:nvPr>
        </p:nvSpPr>
        <p:spPr/>
        <p:txBody>
          <a:bodyPr/>
          <a:lstStyle/>
          <a:p>
            <a:endParaRPr lang="ru-M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122549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smtClean="0"/>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FAF2F2DE-B380-49BD-828A-181CE5F2D24C}" type="datetimeFigureOut">
              <a:rPr lang="ru-MD" smtClean="0"/>
              <a:t>30.04.2019</a:t>
            </a:fld>
            <a:endParaRPr lang="ru-MD"/>
          </a:p>
        </p:txBody>
      </p:sp>
      <p:sp>
        <p:nvSpPr>
          <p:cNvPr id="5" name="Footer Placeholder 4"/>
          <p:cNvSpPr>
            <a:spLocks noGrp="1"/>
          </p:cNvSpPr>
          <p:nvPr>
            <p:ph type="ftr" sz="quarter" idx="11"/>
          </p:nvPr>
        </p:nvSpPr>
        <p:spPr/>
        <p:txBody>
          <a:bodyPr/>
          <a:lstStyle/>
          <a:p>
            <a:endParaRPr lang="ru-MD"/>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85549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AF2F2DE-B380-49BD-828A-181CE5F2D24C}" type="datetimeFigureOut">
              <a:rPr lang="ru-MD" smtClean="0"/>
              <a:t>30.04.2019</a:t>
            </a:fld>
            <a:endParaRPr lang="ru-MD"/>
          </a:p>
        </p:txBody>
      </p:sp>
      <p:sp>
        <p:nvSpPr>
          <p:cNvPr id="5" name="Footer Placeholder 4"/>
          <p:cNvSpPr>
            <a:spLocks noGrp="1"/>
          </p:cNvSpPr>
          <p:nvPr>
            <p:ph type="ftr" sz="quarter" idx="11"/>
          </p:nvPr>
        </p:nvSpPr>
        <p:spPr/>
        <p:txBody>
          <a:bodyPr/>
          <a:lstStyle/>
          <a:p>
            <a:endParaRPr lang="ru-M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798208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F2F2DE-B380-49BD-828A-181CE5F2D24C}" type="datetimeFigureOut">
              <a:rPr lang="ru-MD" smtClean="0"/>
              <a:t>30.04.2019</a:t>
            </a:fld>
            <a:endParaRPr lang="ru-MD"/>
          </a:p>
        </p:txBody>
      </p:sp>
      <p:sp>
        <p:nvSpPr>
          <p:cNvPr id="8" name="Footer Placeholder 7"/>
          <p:cNvSpPr>
            <a:spLocks noGrp="1"/>
          </p:cNvSpPr>
          <p:nvPr>
            <p:ph type="ftr" sz="quarter" idx="11"/>
          </p:nvPr>
        </p:nvSpPr>
        <p:spPr/>
        <p:txBody>
          <a:bodyPr/>
          <a:lstStyle/>
          <a:p>
            <a:endParaRPr lang="ru-MD"/>
          </a:p>
        </p:txBody>
      </p:sp>
      <p:sp>
        <p:nvSpPr>
          <p:cNvPr id="9" name="Slide Number Placeholder 8"/>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3301054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F2F2DE-B380-49BD-828A-181CE5F2D24C}" type="datetimeFigureOut">
              <a:rPr lang="ru-MD" smtClean="0"/>
              <a:t>30.04.2019</a:t>
            </a:fld>
            <a:endParaRPr lang="ru-MD"/>
          </a:p>
        </p:txBody>
      </p:sp>
      <p:sp>
        <p:nvSpPr>
          <p:cNvPr id="8" name="Footer Placeholder 7"/>
          <p:cNvSpPr>
            <a:spLocks noGrp="1"/>
          </p:cNvSpPr>
          <p:nvPr>
            <p:ph type="ftr" sz="quarter" idx="11"/>
          </p:nvPr>
        </p:nvSpPr>
        <p:spPr>
          <a:xfrm>
            <a:off x="561111" y="6391838"/>
            <a:ext cx="3644282" cy="304801"/>
          </a:xfrm>
        </p:spPr>
        <p:txBody>
          <a:bodyPr/>
          <a:lstStyle/>
          <a:p>
            <a:endParaRPr lang="ru-MD"/>
          </a:p>
        </p:txBody>
      </p:sp>
      <p:sp>
        <p:nvSpPr>
          <p:cNvPr id="9" name="Slide Number Placeholder 8"/>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1253973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AF2F2DE-B380-49BD-828A-181CE5F2D24C}" type="datetimeFigureOut">
              <a:rPr lang="ru-MD" smtClean="0"/>
              <a:t>30.04.2019</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2005625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AF2F2DE-B380-49BD-828A-181CE5F2D24C}" type="datetimeFigureOut">
              <a:rPr lang="ru-MD" smtClean="0"/>
              <a:t>30.04.2019</a:t>
            </a:fld>
            <a:endParaRPr lang="ru-MD"/>
          </a:p>
        </p:txBody>
      </p:sp>
      <p:sp>
        <p:nvSpPr>
          <p:cNvPr id="5" name="Footer Placeholder 4"/>
          <p:cNvSpPr>
            <a:spLocks noGrp="1"/>
          </p:cNvSpPr>
          <p:nvPr>
            <p:ph type="ftr" sz="quarter" idx="11"/>
          </p:nvPr>
        </p:nvSpPr>
        <p:spPr/>
        <p:txBody>
          <a:bodyPr/>
          <a:lstStyle/>
          <a:p>
            <a:endParaRPr lang="ru-M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241847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AF2F2DE-B380-49BD-828A-181CE5F2D24C}" type="datetimeFigureOut">
              <a:rPr lang="ru-MD" smtClean="0"/>
              <a:t>30.04.2019</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93300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AF2F2DE-B380-49BD-828A-181CE5F2D24C}" type="datetimeFigureOut">
              <a:rPr lang="ru-MD" smtClean="0"/>
              <a:t>30.04.2019</a:t>
            </a:fld>
            <a:endParaRPr lang="ru-MD"/>
          </a:p>
        </p:txBody>
      </p:sp>
      <p:sp>
        <p:nvSpPr>
          <p:cNvPr id="5" name="Footer Placeholder 4"/>
          <p:cNvSpPr>
            <a:spLocks noGrp="1"/>
          </p:cNvSpPr>
          <p:nvPr>
            <p:ph type="ftr" sz="quarter" idx="11"/>
          </p:nvPr>
        </p:nvSpPr>
        <p:spPr/>
        <p:txBody>
          <a:bodyPr/>
          <a:lstStyle/>
          <a:p>
            <a:endParaRPr lang="ru-M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101459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AF2F2DE-B380-49BD-828A-181CE5F2D24C}" type="datetimeFigureOut">
              <a:rPr lang="ru-MD" smtClean="0"/>
              <a:t>30.04.2019</a:t>
            </a:fld>
            <a:endParaRPr lang="ru-MD"/>
          </a:p>
        </p:txBody>
      </p:sp>
      <p:sp>
        <p:nvSpPr>
          <p:cNvPr id="6" name="Footer Placeholder 5"/>
          <p:cNvSpPr>
            <a:spLocks noGrp="1"/>
          </p:cNvSpPr>
          <p:nvPr>
            <p:ph type="ftr" sz="quarter" idx="11"/>
          </p:nvPr>
        </p:nvSpPr>
        <p:spPr/>
        <p:txBody>
          <a:bodyPr/>
          <a:lstStyle/>
          <a:p>
            <a:endParaRPr lang="ru-MD"/>
          </a:p>
        </p:txBody>
      </p:sp>
      <p:sp>
        <p:nvSpPr>
          <p:cNvPr id="7" name="Slide Number Placeholder 6"/>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422650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AF2F2DE-B380-49BD-828A-181CE5F2D24C}" type="datetimeFigureOut">
              <a:rPr lang="ru-MD" smtClean="0"/>
              <a:t>30.04.2019</a:t>
            </a:fld>
            <a:endParaRPr lang="ru-MD"/>
          </a:p>
        </p:txBody>
      </p:sp>
      <p:sp>
        <p:nvSpPr>
          <p:cNvPr id="8" name="Footer Placeholder 7"/>
          <p:cNvSpPr>
            <a:spLocks noGrp="1"/>
          </p:cNvSpPr>
          <p:nvPr>
            <p:ph type="ftr" sz="quarter" idx="11"/>
          </p:nvPr>
        </p:nvSpPr>
        <p:spPr/>
        <p:txBody>
          <a:bodyPr/>
          <a:lstStyle/>
          <a:p>
            <a:endParaRPr lang="ru-MD"/>
          </a:p>
        </p:txBody>
      </p:sp>
      <p:sp>
        <p:nvSpPr>
          <p:cNvPr id="9" name="Slide Number Placeholder 8"/>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403922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AF2F2DE-B380-49BD-828A-181CE5F2D24C}" type="datetimeFigureOut">
              <a:rPr lang="ru-MD" smtClean="0"/>
              <a:t>30.04.2019</a:t>
            </a:fld>
            <a:endParaRPr lang="ru-MD"/>
          </a:p>
        </p:txBody>
      </p:sp>
      <p:sp>
        <p:nvSpPr>
          <p:cNvPr id="4" name="Footer Placeholder 3"/>
          <p:cNvSpPr>
            <a:spLocks noGrp="1"/>
          </p:cNvSpPr>
          <p:nvPr>
            <p:ph type="ftr" sz="quarter" idx="11"/>
          </p:nvPr>
        </p:nvSpPr>
        <p:spPr/>
        <p:txBody>
          <a:bodyPr/>
          <a:lstStyle/>
          <a:p>
            <a:endParaRPr lang="ru-MD"/>
          </a:p>
        </p:txBody>
      </p:sp>
      <p:sp>
        <p:nvSpPr>
          <p:cNvPr id="5" name="Slide Number Placeholder 4"/>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321263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2F2DE-B380-49BD-828A-181CE5F2D24C}" type="datetimeFigureOut">
              <a:rPr lang="ru-MD" smtClean="0"/>
              <a:t>30.04.2019</a:t>
            </a:fld>
            <a:endParaRPr lang="ru-MD"/>
          </a:p>
        </p:txBody>
      </p:sp>
      <p:sp>
        <p:nvSpPr>
          <p:cNvPr id="3" name="Footer Placeholder 2"/>
          <p:cNvSpPr>
            <a:spLocks noGrp="1"/>
          </p:cNvSpPr>
          <p:nvPr>
            <p:ph type="ftr" sz="quarter" idx="11"/>
          </p:nvPr>
        </p:nvSpPr>
        <p:spPr/>
        <p:txBody>
          <a:bodyPr/>
          <a:lstStyle/>
          <a:p>
            <a:endParaRPr lang="ru-M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209598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AF2F2DE-B380-49BD-828A-181CE5F2D24C}" type="datetimeFigureOut">
              <a:rPr lang="ru-MD" smtClean="0"/>
              <a:t>30.04.2019</a:t>
            </a:fld>
            <a:endParaRPr lang="ru-MD"/>
          </a:p>
        </p:txBody>
      </p:sp>
      <p:sp>
        <p:nvSpPr>
          <p:cNvPr id="6" name="Footer Placeholder 5"/>
          <p:cNvSpPr>
            <a:spLocks noGrp="1"/>
          </p:cNvSpPr>
          <p:nvPr>
            <p:ph type="ftr" sz="quarter" idx="11"/>
          </p:nvPr>
        </p:nvSpPr>
        <p:spPr/>
        <p:txBody>
          <a:bodyPr/>
          <a:lstStyle/>
          <a:p>
            <a:endParaRPr lang="ru-M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39968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smtClean="0"/>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AF2F2DE-B380-49BD-828A-181CE5F2D24C}" type="datetimeFigureOut">
              <a:rPr lang="ru-MD" smtClean="0"/>
              <a:t>30.04.2019</a:t>
            </a:fld>
            <a:endParaRPr lang="ru-MD"/>
          </a:p>
        </p:txBody>
      </p:sp>
      <p:sp>
        <p:nvSpPr>
          <p:cNvPr id="6" name="Footer Placeholder 5"/>
          <p:cNvSpPr>
            <a:spLocks noGrp="1"/>
          </p:cNvSpPr>
          <p:nvPr>
            <p:ph type="ftr" sz="quarter" idx="11"/>
          </p:nvPr>
        </p:nvSpPr>
        <p:spPr/>
        <p:txBody>
          <a:bodyPr/>
          <a:lstStyle/>
          <a:p>
            <a:endParaRPr lang="ru-M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B44CA8-FCA7-47DE-9805-06378E03AA64}" type="slidenum">
              <a:rPr lang="ru-MD" smtClean="0"/>
              <a:t>‹#›</a:t>
            </a:fld>
            <a:endParaRPr lang="ru-MD"/>
          </a:p>
        </p:txBody>
      </p:sp>
    </p:spTree>
    <p:extLst>
      <p:ext uri="{BB962C8B-B14F-4D97-AF65-F5344CB8AC3E}">
        <p14:creationId xmlns:p14="http://schemas.microsoft.com/office/powerpoint/2010/main" val="310607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AF2F2DE-B380-49BD-828A-181CE5F2D24C}" type="datetimeFigureOut">
              <a:rPr lang="ru-MD" smtClean="0"/>
              <a:t>30.04.2019</a:t>
            </a:fld>
            <a:endParaRPr lang="ru-MD"/>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ru-MD"/>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B44CA8-FCA7-47DE-9805-06378E03AA64}" type="slidenum">
              <a:rPr lang="ru-MD" smtClean="0"/>
              <a:t>‹#›</a:t>
            </a:fld>
            <a:endParaRPr lang="ru-MD"/>
          </a:p>
        </p:txBody>
      </p:sp>
    </p:spTree>
    <p:extLst>
      <p:ext uri="{BB962C8B-B14F-4D97-AF65-F5344CB8AC3E}">
        <p14:creationId xmlns:p14="http://schemas.microsoft.com/office/powerpoint/2010/main" val="3751987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t>Structura</a:t>
            </a:r>
            <a:r>
              <a:rPr lang="en-US" dirty="0" smtClean="0"/>
              <a:t> </a:t>
            </a:r>
            <a:r>
              <a:rPr lang="ro-MD" dirty="0" smtClean="0"/>
              <a:t>și funcționarea calculatorului</a:t>
            </a:r>
            <a:endParaRPr lang="ru-MD" dirty="0"/>
          </a:p>
        </p:txBody>
      </p:sp>
      <p:sp>
        <p:nvSpPr>
          <p:cNvPr id="3" name="Подзаголовок 2"/>
          <p:cNvSpPr>
            <a:spLocks noGrp="1"/>
          </p:cNvSpPr>
          <p:nvPr>
            <p:ph type="subTitle" idx="1"/>
          </p:nvPr>
        </p:nvSpPr>
        <p:spPr/>
        <p:txBody>
          <a:bodyPr/>
          <a:lstStyle/>
          <a:p>
            <a:r>
              <a:rPr lang="ro-MD" dirty="0" smtClean="0"/>
              <a:t>Coșciug </a:t>
            </a:r>
            <a:r>
              <a:rPr lang="ro-MD" dirty="0" err="1" smtClean="0"/>
              <a:t>Andrian</a:t>
            </a:r>
            <a:r>
              <a:rPr lang="ro-MD" dirty="0" smtClean="0"/>
              <a:t> , cl X-a </a:t>
            </a:r>
            <a:r>
              <a:rPr lang="en-US" smtClean="0"/>
              <a:t>“D”</a:t>
            </a:r>
            <a:endParaRPr lang="ru-MD" dirty="0"/>
          </a:p>
        </p:txBody>
      </p:sp>
    </p:spTree>
    <p:extLst>
      <p:ext uri="{BB962C8B-B14F-4D97-AF65-F5344CB8AC3E}">
        <p14:creationId xmlns:p14="http://schemas.microsoft.com/office/powerpoint/2010/main" val="28758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err="1" smtClean="0"/>
              <a:t>Generaţia</a:t>
            </a:r>
            <a:r>
              <a:rPr lang="ro-MD" dirty="0" smtClean="0"/>
              <a:t> a III–a</a:t>
            </a:r>
            <a:endParaRPr lang="ru-MD" dirty="0"/>
          </a:p>
        </p:txBody>
      </p:sp>
      <p:sp>
        <p:nvSpPr>
          <p:cNvPr id="3" name="Объект 2"/>
          <p:cNvSpPr>
            <a:spLocks noGrp="1"/>
          </p:cNvSpPr>
          <p:nvPr>
            <p:ph idx="1"/>
          </p:nvPr>
        </p:nvSpPr>
        <p:spPr/>
        <p:txBody>
          <a:bodyPr>
            <a:normAutofit fontScale="85000" lnSpcReduction="10000"/>
          </a:bodyPr>
          <a:lstStyle/>
          <a:p>
            <a:r>
              <a:rPr lang="ro-MD" dirty="0" err="1" smtClean="0"/>
              <a:t>Generaţia</a:t>
            </a:r>
            <a:r>
              <a:rPr lang="ro-MD" dirty="0" smtClean="0"/>
              <a:t> a III–a (1964- 1981) caracterizată prin :</a:t>
            </a:r>
          </a:p>
          <a:p>
            <a:r>
              <a:rPr lang="ro-MD" dirty="0" smtClean="0"/>
              <a:t>·         Hardware : circuite integrate ( la început pe scara redusă, apoi pe scara medie si largă ; scara de integrare se refera la </a:t>
            </a:r>
            <a:r>
              <a:rPr lang="ro-MD" dirty="0" err="1" smtClean="0"/>
              <a:t>numarul</a:t>
            </a:r>
            <a:r>
              <a:rPr lang="ro-MD" dirty="0" smtClean="0"/>
              <a:t> de componente electronice pe unitatea de </a:t>
            </a:r>
            <a:r>
              <a:rPr lang="ro-MD" dirty="0" err="1" smtClean="0"/>
              <a:t>suprafată</a:t>
            </a:r>
            <a:r>
              <a:rPr lang="ro-MD" dirty="0" smtClean="0"/>
              <a:t> ), cablaje imprimate multistrat , discuri magnetice, </a:t>
            </a:r>
            <a:r>
              <a:rPr lang="ro-MD" dirty="0" err="1" smtClean="0"/>
              <a:t>aparariţia</a:t>
            </a:r>
            <a:r>
              <a:rPr lang="ro-MD" dirty="0" smtClean="0"/>
              <a:t> primelor microprocesoare ;</a:t>
            </a:r>
          </a:p>
          <a:p>
            <a:r>
              <a:rPr lang="ro-MD" dirty="0" smtClean="0"/>
              <a:t>·         Software : limbaje de nivel foarte înalt, programare orientate pe obiecte </a:t>
            </a:r>
            <a:r>
              <a:rPr lang="ro-MD" dirty="0" err="1" smtClean="0"/>
              <a:t>B.Pascal</a:t>
            </a:r>
            <a:r>
              <a:rPr lang="ro-MD" dirty="0" smtClean="0"/>
              <a:t>, programare structurate LISP, primele programe pentru grafică </a:t>
            </a:r>
            <a:r>
              <a:rPr lang="ro-MD" dirty="0" err="1" smtClean="0"/>
              <a:t>şi</a:t>
            </a:r>
            <a:r>
              <a:rPr lang="ro-MD" dirty="0" smtClean="0"/>
              <a:t> baze de date .</a:t>
            </a:r>
          </a:p>
          <a:p>
            <a:r>
              <a:rPr lang="ro-MD" dirty="0" smtClean="0"/>
              <a:t>·         Memorie : 1÷2 </a:t>
            </a:r>
            <a:r>
              <a:rPr lang="ro-MD" dirty="0" err="1" smtClean="0"/>
              <a:t>Mocteţi</a:t>
            </a:r>
            <a:r>
              <a:rPr lang="ro-MD" dirty="0" smtClean="0"/>
              <a:t> ;</a:t>
            </a:r>
          </a:p>
          <a:p>
            <a:r>
              <a:rPr lang="ro-MD" dirty="0" smtClean="0"/>
              <a:t>·         Viteza : 5.000.000 de </a:t>
            </a:r>
            <a:r>
              <a:rPr lang="ro-MD" dirty="0" err="1" smtClean="0"/>
              <a:t>operaţii</a:t>
            </a:r>
            <a:r>
              <a:rPr lang="ro-MD" dirty="0" smtClean="0"/>
              <a:t>/sec ;</a:t>
            </a:r>
          </a:p>
          <a:p>
            <a:r>
              <a:rPr lang="ro-MD" dirty="0" smtClean="0"/>
              <a:t>·         Calculatoare : IBM 370 , FELIX</a:t>
            </a:r>
          </a:p>
          <a:p>
            <a:r>
              <a:rPr lang="ro-MD" dirty="0" smtClean="0"/>
              <a:t>·         </a:t>
            </a:r>
            <a:r>
              <a:rPr lang="ro-MD" dirty="0" err="1" smtClean="0"/>
              <a:t>Comunicatii</a:t>
            </a:r>
            <a:r>
              <a:rPr lang="ro-MD" dirty="0" smtClean="0"/>
              <a:t> : Primele </a:t>
            </a:r>
            <a:r>
              <a:rPr lang="ro-MD" dirty="0" err="1" smtClean="0"/>
              <a:t>comunicaţii</a:t>
            </a:r>
            <a:r>
              <a:rPr lang="ro-MD" dirty="0" smtClean="0"/>
              <a:t> prin satelit, transmisia de date prin fibra optică.</a:t>
            </a:r>
            <a:endParaRPr lang="ro-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5" y="4817382"/>
            <a:ext cx="2524125" cy="1809750"/>
          </a:xfrm>
          <a:prstGeom prst="rect">
            <a:avLst/>
          </a:prstGeom>
        </p:spPr>
      </p:pic>
    </p:spTree>
    <p:extLst>
      <p:ext uri="{BB962C8B-B14F-4D97-AF65-F5344CB8AC3E}">
        <p14:creationId xmlns:p14="http://schemas.microsoft.com/office/powerpoint/2010/main" val="159145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err="1" smtClean="0"/>
              <a:t>Generaţia</a:t>
            </a:r>
            <a:r>
              <a:rPr lang="ro-MD" dirty="0" smtClean="0"/>
              <a:t> a IV-a  </a:t>
            </a:r>
            <a:endParaRPr lang="ru-MD" dirty="0"/>
          </a:p>
        </p:txBody>
      </p:sp>
      <p:sp>
        <p:nvSpPr>
          <p:cNvPr id="3" name="Объект 2"/>
          <p:cNvSpPr>
            <a:spLocks noGrp="1"/>
          </p:cNvSpPr>
          <p:nvPr>
            <p:ph idx="1"/>
          </p:nvPr>
        </p:nvSpPr>
        <p:spPr/>
        <p:txBody>
          <a:bodyPr>
            <a:normAutofit lnSpcReduction="10000"/>
          </a:bodyPr>
          <a:lstStyle/>
          <a:p>
            <a:r>
              <a:rPr lang="ro-MD" dirty="0" err="1" smtClean="0"/>
              <a:t>Generaţia</a:t>
            </a:r>
            <a:r>
              <a:rPr lang="ro-MD" dirty="0" smtClean="0"/>
              <a:t> a IV-a (1982-1989) caracterizată prin :</a:t>
            </a:r>
          </a:p>
          <a:p>
            <a:r>
              <a:rPr lang="ro-MD" dirty="0" smtClean="0"/>
              <a:t>·         Hardware: circuite integrate pe scară foarte mare ( VLSI ) , sisteme distribuite de calcul, apar microprocesoarele de 16/32 </a:t>
            </a:r>
            <a:r>
              <a:rPr lang="ro-MD" dirty="0" err="1" smtClean="0"/>
              <a:t>biţi</a:t>
            </a:r>
            <a:r>
              <a:rPr lang="ro-MD" dirty="0" smtClean="0"/>
              <a:t>, primele elemente optice (discurile optice ) ;</a:t>
            </a:r>
          </a:p>
          <a:p>
            <a:r>
              <a:rPr lang="ro-MD" dirty="0" smtClean="0"/>
              <a:t>·         Software : Pachete de programe de largă utilizare, sisteme expert , sisteme de operare, se </a:t>
            </a:r>
            <a:r>
              <a:rPr lang="ro-MD" dirty="0" err="1" smtClean="0"/>
              <a:t>perfecţioneaza</a:t>
            </a:r>
            <a:r>
              <a:rPr lang="ro-MD" dirty="0" smtClean="0"/>
              <a:t> limbajele de programare orientate pe obiect, baze de date </a:t>
            </a:r>
            <a:r>
              <a:rPr lang="ro-MD" dirty="0" err="1" smtClean="0"/>
              <a:t>relationale</a:t>
            </a:r>
            <a:r>
              <a:rPr lang="ro-MD" dirty="0" smtClean="0"/>
              <a:t> ;</a:t>
            </a:r>
          </a:p>
          <a:p>
            <a:r>
              <a:rPr lang="ro-MD" dirty="0" smtClean="0"/>
              <a:t>·         Memorie : 8÷10 </a:t>
            </a:r>
            <a:r>
              <a:rPr lang="ro-MD" dirty="0" err="1" smtClean="0"/>
              <a:t>Mocteţi</a:t>
            </a:r>
            <a:r>
              <a:rPr lang="ro-MD" dirty="0" smtClean="0"/>
              <a:t> ;</a:t>
            </a:r>
          </a:p>
          <a:p>
            <a:r>
              <a:rPr lang="ro-MD" dirty="0" smtClean="0"/>
              <a:t>·         Viteza : 30 de milioane de </a:t>
            </a:r>
            <a:r>
              <a:rPr lang="ro-MD" dirty="0" err="1" smtClean="0"/>
              <a:t>instrucţiuni</a:t>
            </a:r>
            <a:r>
              <a:rPr lang="ro-MD" dirty="0" smtClean="0"/>
              <a:t>/sec ;</a:t>
            </a:r>
          </a:p>
          <a:p>
            <a:r>
              <a:rPr lang="ro-MD" dirty="0" smtClean="0"/>
              <a:t>·         </a:t>
            </a:r>
            <a:r>
              <a:rPr lang="ro-MD" dirty="0" err="1" smtClean="0"/>
              <a:t>Caculatoare</a:t>
            </a:r>
            <a:r>
              <a:rPr lang="ro-MD" dirty="0" smtClean="0"/>
              <a:t> : INDEPENDENT, CORAL, IBM (apar mai multe versiuni)</a:t>
            </a:r>
            <a:endParaRPr lang="ro-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5975" y="4803094"/>
            <a:ext cx="2486025" cy="1838325"/>
          </a:xfrm>
          <a:prstGeom prst="rect">
            <a:avLst/>
          </a:prstGeom>
        </p:spPr>
      </p:pic>
    </p:spTree>
    <p:extLst>
      <p:ext uri="{BB962C8B-B14F-4D97-AF65-F5344CB8AC3E}">
        <p14:creationId xmlns:p14="http://schemas.microsoft.com/office/powerpoint/2010/main" val="426562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 </a:t>
            </a:r>
            <a:r>
              <a:rPr lang="ro-MD" dirty="0" err="1" smtClean="0"/>
              <a:t>Generaţia</a:t>
            </a:r>
            <a:r>
              <a:rPr lang="ro-MD" dirty="0" smtClean="0"/>
              <a:t> a V-a </a:t>
            </a:r>
            <a:endParaRPr lang="ru-MD" dirty="0"/>
          </a:p>
        </p:txBody>
      </p:sp>
      <p:sp>
        <p:nvSpPr>
          <p:cNvPr id="3" name="Объект 2"/>
          <p:cNvSpPr>
            <a:spLocks noGrp="1"/>
          </p:cNvSpPr>
          <p:nvPr>
            <p:ph idx="1"/>
          </p:nvPr>
        </p:nvSpPr>
        <p:spPr/>
        <p:txBody>
          <a:bodyPr>
            <a:normAutofit fontScale="77500" lnSpcReduction="20000"/>
          </a:bodyPr>
          <a:lstStyle/>
          <a:p>
            <a:r>
              <a:rPr lang="ro-MD" dirty="0" err="1" smtClean="0"/>
              <a:t>Generaţia</a:t>
            </a:r>
            <a:r>
              <a:rPr lang="ro-MD" dirty="0" smtClean="0"/>
              <a:t> a V-a ( 1991- 2002 ) în curs de </a:t>
            </a:r>
            <a:r>
              <a:rPr lang="ro-MD" dirty="0" err="1" smtClean="0"/>
              <a:t>dezvolatare</a:t>
            </a:r>
            <a:r>
              <a:rPr lang="ro-MD" dirty="0" smtClean="0"/>
              <a:t>:</a:t>
            </a:r>
          </a:p>
          <a:p>
            <a:r>
              <a:rPr lang="ro-MD" dirty="0" smtClean="0"/>
              <a:t>Hardware : circuite integrate pe scara ultralargă ULSI ( proiectare circuite integrate 3D ), arhitecturi paralele, alte </a:t>
            </a:r>
            <a:r>
              <a:rPr lang="ro-MD" dirty="0" err="1" smtClean="0"/>
              <a:t>soluţii</a:t>
            </a:r>
            <a:r>
              <a:rPr lang="ro-MD" dirty="0" smtClean="0"/>
              <a:t> arhitecturale noi ( </a:t>
            </a:r>
            <a:r>
              <a:rPr lang="ro-MD" dirty="0" err="1" smtClean="0"/>
              <a:t>retele</a:t>
            </a:r>
            <a:r>
              <a:rPr lang="ro-MD" dirty="0" smtClean="0"/>
              <a:t> neurale etc. ), proiectele galiu-arsen .</a:t>
            </a:r>
          </a:p>
          <a:p>
            <a:r>
              <a:rPr lang="ro-MD" dirty="0" smtClean="0"/>
              <a:t>Software : limbaje </a:t>
            </a:r>
            <a:r>
              <a:rPr lang="ro-MD" dirty="0" err="1" smtClean="0"/>
              <a:t>concurente,programare</a:t>
            </a:r>
            <a:r>
              <a:rPr lang="ro-MD" dirty="0" smtClean="0"/>
              <a:t> </a:t>
            </a:r>
            <a:r>
              <a:rPr lang="ro-MD" dirty="0" err="1" smtClean="0"/>
              <a:t>functională</a:t>
            </a:r>
            <a:r>
              <a:rPr lang="ro-MD" dirty="0" smtClean="0"/>
              <a:t>, prelucrare simbolică , baze de </a:t>
            </a:r>
            <a:r>
              <a:rPr lang="ro-MD" dirty="0" err="1" smtClean="0"/>
              <a:t>cunostiinţe</a:t>
            </a:r>
            <a:r>
              <a:rPr lang="ro-MD" dirty="0" smtClean="0"/>
              <a:t>, sisteme expert </a:t>
            </a:r>
            <a:r>
              <a:rPr lang="ro-MD" dirty="0" err="1" smtClean="0"/>
              <a:t>evoluate,programe</a:t>
            </a:r>
            <a:r>
              <a:rPr lang="ro-MD" dirty="0" smtClean="0"/>
              <a:t> de realitate virtuale, acum apar </a:t>
            </a:r>
            <a:r>
              <a:rPr lang="ro-MD" dirty="0" err="1" smtClean="0"/>
              <a:t>şi</a:t>
            </a:r>
            <a:r>
              <a:rPr lang="ro-MD" dirty="0" smtClean="0"/>
              <a:t> sistemele de operare </a:t>
            </a:r>
            <a:r>
              <a:rPr lang="ro-MD" dirty="0" err="1" smtClean="0"/>
              <a:t>windows</a:t>
            </a:r>
            <a:r>
              <a:rPr lang="ro-MD" dirty="0" smtClean="0"/>
              <a:t>. Aceasta perioada este marcată de </a:t>
            </a:r>
            <a:r>
              <a:rPr lang="ro-MD" dirty="0" err="1" smtClean="0"/>
              <a:t>apariţia</a:t>
            </a:r>
            <a:r>
              <a:rPr lang="ro-MD" dirty="0" smtClean="0"/>
              <a:t> internetului </a:t>
            </a:r>
            <a:r>
              <a:rPr lang="ro-MD" dirty="0" err="1" smtClean="0"/>
              <a:t>şi</a:t>
            </a:r>
            <a:r>
              <a:rPr lang="ro-MD" dirty="0" smtClean="0"/>
              <a:t> extinderea rapidă a acestei </a:t>
            </a:r>
            <a:r>
              <a:rPr lang="ro-MD" dirty="0" err="1" smtClean="0"/>
              <a:t>reţele</a:t>
            </a:r>
            <a:r>
              <a:rPr lang="ro-MD" dirty="0" smtClean="0"/>
              <a:t> mondiale.</a:t>
            </a:r>
          </a:p>
          <a:p>
            <a:r>
              <a:rPr lang="ro-MD" dirty="0" smtClean="0"/>
              <a:t>Memorie : de la </a:t>
            </a:r>
            <a:r>
              <a:rPr lang="ro-MD" dirty="0" err="1" smtClean="0"/>
              <a:t>zeci,sute</a:t>
            </a:r>
            <a:r>
              <a:rPr lang="ro-MD" dirty="0" smtClean="0"/>
              <a:t> de </a:t>
            </a:r>
            <a:r>
              <a:rPr lang="ro-MD" dirty="0" err="1" smtClean="0"/>
              <a:t>Mocteti</a:t>
            </a:r>
            <a:r>
              <a:rPr lang="ro-MD" dirty="0" smtClean="0"/>
              <a:t> </a:t>
            </a:r>
            <a:r>
              <a:rPr lang="ro-MD" dirty="0" err="1" smtClean="0"/>
              <a:t>pînă</a:t>
            </a:r>
            <a:r>
              <a:rPr lang="ro-MD" dirty="0" smtClean="0"/>
              <a:t> la </a:t>
            </a:r>
            <a:r>
              <a:rPr lang="ro-MD" dirty="0" err="1" smtClean="0"/>
              <a:t>Gocteţi</a:t>
            </a:r>
            <a:r>
              <a:rPr lang="ro-MD" dirty="0" smtClean="0"/>
              <a:t> ;</a:t>
            </a:r>
          </a:p>
          <a:p>
            <a:endParaRPr lang="ro-MD" dirty="0" smtClean="0"/>
          </a:p>
          <a:p>
            <a:r>
              <a:rPr lang="ro-MD" dirty="0" smtClean="0"/>
              <a:t>Viteza : 1G de </a:t>
            </a:r>
            <a:r>
              <a:rPr lang="ro-MD" dirty="0" err="1" smtClean="0"/>
              <a:t>instructiuni</a:t>
            </a:r>
            <a:r>
              <a:rPr lang="ro-MD" dirty="0" smtClean="0"/>
              <a:t> /sec – 3 G de </a:t>
            </a:r>
            <a:r>
              <a:rPr lang="ro-MD" dirty="0" err="1" smtClean="0"/>
              <a:t>instrucţiuni</a:t>
            </a:r>
            <a:r>
              <a:rPr lang="ro-MD" dirty="0" smtClean="0"/>
              <a:t>/sec</a:t>
            </a:r>
          </a:p>
          <a:p>
            <a:r>
              <a:rPr lang="ro-MD" dirty="0" err="1" smtClean="0"/>
              <a:t>Comunicaţiile</a:t>
            </a:r>
            <a:r>
              <a:rPr lang="ro-MD" dirty="0" smtClean="0"/>
              <a:t>: au atins un nivel </a:t>
            </a:r>
            <a:r>
              <a:rPr lang="ro-MD" dirty="0" err="1" smtClean="0"/>
              <a:t>nemaîintîlnit</a:t>
            </a:r>
            <a:r>
              <a:rPr lang="ro-MD" dirty="0" smtClean="0"/>
              <a:t>.. emisiile radio de ordinul GHz, </a:t>
            </a:r>
            <a:r>
              <a:rPr lang="ro-MD" dirty="0" err="1" smtClean="0"/>
              <a:t>reţele</a:t>
            </a:r>
            <a:r>
              <a:rPr lang="ro-MD" dirty="0" smtClean="0"/>
              <a:t> globale pe fibra optică , </a:t>
            </a:r>
            <a:r>
              <a:rPr lang="ro-MD" dirty="0" err="1" smtClean="0"/>
              <a:t>reţele</a:t>
            </a:r>
            <a:r>
              <a:rPr lang="ro-MD" dirty="0" smtClean="0"/>
              <a:t> de comunicare prin satelit.</a:t>
            </a:r>
          </a:p>
          <a:p>
            <a:r>
              <a:rPr lang="ro-MD" dirty="0" smtClean="0"/>
              <a:t>Calculatoare : o gama foarte largă de calculatoare .</a:t>
            </a:r>
            <a:endParaRPr lang="ru-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6900" y="4685846"/>
            <a:ext cx="2705100" cy="1695450"/>
          </a:xfrm>
          <a:prstGeom prst="rect">
            <a:avLst/>
          </a:prstGeom>
        </p:spPr>
      </p:pic>
    </p:spTree>
    <p:extLst>
      <p:ext uri="{BB962C8B-B14F-4D97-AF65-F5344CB8AC3E}">
        <p14:creationId xmlns:p14="http://schemas.microsoft.com/office/powerpoint/2010/main" val="257683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Dispozitivele de intrare ale unui calculator</a:t>
            </a:r>
            <a:endParaRPr lang="ru-MD" dirty="0"/>
          </a:p>
        </p:txBody>
      </p:sp>
      <p:sp>
        <p:nvSpPr>
          <p:cNvPr id="3" name="Объект 2"/>
          <p:cNvSpPr>
            <a:spLocks noGrp="1"/>
          </p:cNvSpPr>
          <p:nvPr>
            <p:ph idx="1"/>
          </p:nvPr>
        </p:nvSpPr>
        <p:spPr/>
        <p:txBody>
          <a:bodyPr>
            <a:normAutofit/>
          </a:bodyPr>
          <a:lstStyle/>
          <a:p>
            <a:r>
              <a:rPr lang="ro-MD" dirty="0" smtClean="0"/>
              <a:t>Dispozitivele periferice se conectează la calculator prin intermediul porturilor. În </a:t>
            </a:r>
            <a:r>
              <a:rPr lang="ro-MD" dirty="0" err="1" smtClean="0"/>
              <a:t>funcţie</a:t>
            </a:r>
            <a:r>
              <a:rPr lang="ro-MD" dirty="0" smtClean="0"/>
              <a:t> de</a:t>
            </a:r>
          </a:p>
          <a:p>
            <a:r>
              <a:rPr lang="ro-MD" dirty="0" smtClean="0"/>
              <a:t>modul de transmitere a </a:t>
            </a:r>
            <a:r>
              <a:rPr lang="ro-MD" dirty="0" err="1" smtClean="0"/>
              <a:t>informaţilor</a:t>
            </a:r>
            <a:r>
              <a:rPr lang="ro-MD" dirty="0" smtClean="0"/>
              <a:t> porturile se clasifică în:</a:t>
            </a:r>
          </a:p>
          <a:p>
            <a:r>
              <a:rPr lang="ro-MD" dirty="0" smtClean="0"/>
              <a:t>- porturi seriale – la un moment dat se transmite un singur bit (tastatura, modem, mouse);</a:t>
            </a:r>
          </a:p>
          <a:p>
            <a:r>
              <a:rPr lang="ro-MD" dirty="0" smtClean="0"/>
              <a:t>- porturi paralele – la un moment dat se transmit mai </a:t>
            </a:r>
            <a:r>
              <a:rPr lang="ro-MD" dirty="0" err="1" smtClean="0"/>
              <a:t>mulţi</a:t>
            </a:r>
            <a:r>
              <a:rPr lang="ro-MD" dirty="0" smtClean="0"/>
              <a:t> </a:t>
            </a:r>
            <a:r>
              <a:rPr lang="ro-MD" dirty="0" err="1" smtClean="0"/>
              <a:t>biţi</a:t>
            </a:r>
            <a:r>
              <a:rPr lang="ro-MD" dirty="0" smtClean="0"/>
              <a:t> (imprimanta).</a:t>
            </a:r>
          </a:p>
          <a:p>
            <a:r>
              <a:rPr lang="ro-MD" dirty="0" smtClean="0"/>
              <a:t>Dispozitivele periferice de intrare au rolul de a permite introducerea datelor în calculator.</a:t>
            </a:r>
            <a:endParaRPr lang="ru-MD" dirty="0"/>
          </a:p>
        </p:txBody>
      </p:sp>
    </p:spTree>
    <p:extLst>
      <p:ext uri="{BB962C8B-B14F-4D97-AF65-F5344CB8AC3E}">
        <p14:creationId xmlns:p14="http://schemas.microsoft.com/office/powerpoint/2010/main" val="4211947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Tastatura</a:t>
            </a:r>
            <a:endParaRPr lang="ru-MD" dirty="0"/>
          </a:p>
        </p:txBody>
      </p:sp>
      <p:sp>
        <p:nvSpPr>
          <p:cNvPr id="3" name="Объект 2"/>
          <p:cNvSpPr>
            <a:spLocks noGrp="1"/>
          </p:cNvSpPr>
          <p:nvPr>
            <p:ph idx="1"/>
          </p:nvPr>
        </p:nvSpPr>
        <p:spPr/>
        <p:txBody>
          <a:bodyPr>
            <a:normAutofit/>
          </a:bodyPr>
          <a:lstStyle/>
          <a:p>
            <a:r>
              <a:rPr lang="ro-MD" dirty="0" smtClean="0"/>
              <a:t> Tastatura unui calculator este asemănătoare cu cea a unei </a:t>
            </a:r>
            <a:r>
              <a:rPr lang="ro-MD" dirty="0" err="1" smtClean="0"/>
              <a:t>maşini</a:t>
            </a:r>
            <a:r>
              <a:rPr lang="ro-MD" dirty="0" smtClean="0"/>
              <a:t> de scris </a:t>
            </a:r>
            <a:r>
              <a:rPr lang="ro-MD" dirty="0" err="1" smtClean="0"/>
              <a:t>obişnuite</a:t>
            </a:r>
            <a:r>
              <a:rPr lang="ro-MD" dirty="0" smtClean="0"/>
              <a:t> </a:t>
            </a:r>
            <a:r>
              <a:rPr lang="ro-MD" dirty="0" err="1" smtClean="0"/>
              <a:t>şi</a:t>
            </a:r>
            <a:r>
              <a:rPr lang="ro-MD" dirty="0" smtClean="0"/>
              <a:t> are rolul de a permite introducerea datelor în calculator prin apăsarea tastelor.</a:t>
            </a:r>
          </a:p>
          <a:p>
            <a:r>
              <a:rPr lang="ro-MD" dirty="0" smtClean="0"/>
              <a:t>Tastatura </a:t>
            </a:r>
            <a:r>
              <a:rPr lang="ro-MD" dirty="0" err="1" smtClean="0"/>
              <a:t>contine</a:t>
            </a:r>
            <a:r>
              <a:rPr lang="ro-MD" dirty="0" smtClean="0"/>
              <a:t> 3 categorii de taste </a:t>
            </a:r>
          </a:p>
          <a:p>
            <a:r>
              <a:rPr lang="ro-MD" dirty="0" smtClean="0"/>
              <a:t>1.</a:t>
            </a:r>
            <a:r>
              <a:rPr lang="it-IT" dirty="0" smtClean="0"/>
              <a:t> Tastele alfanumerice – conţin: taste alfabetice (A–Z), numerice (0–9) şi tastele cu caractere</a:t>
            </a:r>
            <a:r>
              <a:rPr lang="ro-MD" dirty="0" smtClean="0"/>
              <a:t> </a:t>
            </a:r>
            <a:r>
              <a:rPr lang="it-IT" dirty="0" smtClean="0"/>
              <a:t>speciale (“.”, “,”, “/” etc.).</a:t>
            </a:r>
            <a:endParaRPr lang="ro-MD" dirty="0" smtClean="0"/>
          </a:p>
          <a:p>
            <a:r>
              <a:rPr lang="ro-MD" dirty="0" smtClean="0"/>
              <a:t>2. Tastele </a:t>
            </a:r>
            <a:r>
              <a:rPr lang="ro-MD" dirty="0" err="1" smtClean="0"/>
              <a:t>funcţionale</a:t>
            </a:r>
            <a:r>
              <a:rPr lang="ro-MD" dirty="0" smtClean="0"/>
              <a:t> – sunt dispuse pe primul rând al tastaturii, au scris pe ele F1…F12 </a:t>
            </a:r>
            <a:r>
              <a:rPr lang="ro-MD" dirty="0" err="1" smtClean="0"/>
              <a:t>şi</a:t>
            </a:r>
            <a:r>
              <a:rPr lang="ro-MD" dirty="0" smtClean="0"/>
              <a:t> au diferite </a:t>
            </a:r>
            <a:r>
              <a:rPr lang="ro-MD" dirty="0" err="1" smtClean="0"/>
              <a:t>funcţii</a:t>
            </a:r>
            <a:r>
              <a:rPr lang="ro-MD" dirty="0" smtClean="0"/>
              <a:t> în diferite produse soft</a:t>
            </a:r>
          </a:p>
          <a:p>
            <a:r>
              <a:rPr lang="ro-MD" dirty="0" smtClean="0"/>
              <a:t> 3. Tastele speciale sunt folosite pentru executarea unor comenzi speciale de </a:t>
            </a:r>
            <a:r>
              <a:rPr lang="ro-MD" dirty="0" err="1" smtClean="0"/>
              <a:t>catre</a:t>
            </a:r>
            <a:r>
              <a:rPr lang="ro-MD" dirty="0" smtClean="0"/>
              <a:t> calculator </a:t>
            </a:r>
          </a:p>
        </p:txBody>
      </p:sp>
    </p:spTree>
    <p:extLst>
      <p:ext uri="{BB962C8B-B14F-4D97-AF65-F5344CB8AC3E}">
        <p14:creationId xmlns:p14="http://schemas.microsoft.com/office/powerpoint/2010/main" val="233972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Mouse-ul</a:t>
            </a:r>
            <a:endParaRPr lang="ru-MD" dirty="0"/>
          </a:p>
        </p:txBody>
      </p:sp>
      <p:sp>
        <p:nvSpPr>
          <p:cNvPr id="3" name="Объект 2"/>
          <p:cNvSpPr>
            <a:spLocks noGrp="1"/>
          </p:cNvSpPr>
          <p:nvPr>
            <p:ph idx="1"/>
          </p:nvPr>
        </p:nvSpPr>
        <p:spPr/>
        <p:txBody>
          <a:bodyPr>
            <a:normAutofit fontScale="92500" lnSpcReduction="20000"/>
          </a:bodyPr>
          <a:lstStyle/>
          <a:p>
            <a:r>
              <a:rPr lang="ro-MD" dirty="0" smtClean="0"/>
              <a:t> Mouse-ul – este dispozitivul ce controlează </a:t>
            </a:r>
            <a:r>
              <a:rPr lang="ro-MD" dirty="0" err="1" smtClean="0"/>
              <a:t>mişcarea</a:t>
            </a:r>
            <a:r>
              <a:rPr lang="ro-MD" dirty="0" smtClean="0"/>
              <a:t> cursorului pe ecranul</a:t>
            </a:r>
          </a:p>
          <a:p>
            <a:r>
              <a:rPr lang="ro-MD" dirty="0" smtClean="0"/>
              <a:t>monitorului </a:t>
            </a:r>
            <a:r>
              <a:rPr lang="ro-MD" dirty="0" err="1" smtClean="0"/>
              <a:t>şi</a:t>
            </a:r>
            <a:r>
              <a:rPr lang="ro-MD" dirty="0" smtClean="0"/>
              <a:t> permite selectarea sau activarea unor obiecte de pe ecran prin </a:t>
            </a:r>
            <a:r>
              <a:rPr lang="ro-MD" dirty="0" err="1" smtClean="0"/>
              <a:t>acţionarea</a:t>
            </a:r>
            <a:endParaRPr lang="ro-MD" dirty="0" smtClean="0"/>
          </a:p>
          <a:p>
            <a:r>
              <a:rPr lang="ro-MD" dirty="0" smtClean="0"/>
              <a:t>unor butoane.</a:t>
            </a:r>
          </a:p>
          <a:p>
            <a:r>
              <a:rPr lang="ro-MD" dirty="0" err="1" smtClean="0"/>
              <a:t>Operaţiile</a:t>
            </a:r>
            <a:r>
              <a:rPr lang="ro-MD" dirty="0" smtClean="0"/>
              <a:t> ce se pot executa cu mouse-ul sunt:</a:t>
            </a:r>
          </a:p>
          <a:p>
            <a:r>
              <a:rPr lang="ro-MD" dirty="0" smtClean="0"/>
              <a:t>- indicare;</a:t>
            </a:r>
          </a:p>
          <a:p>
            <a:r>
              <a:rPr lang="ro-MD" dirty="0" smtClean="0"/>
              <a:t>- clic;</a:t>
            </a:r>
          </a:p>
          <a:p>
            <a:r>
              <a:rPr lang="ro-MD" dirty="0" smtClean="0"/>
              <a:t>- dublu clic – </a:t>
            </a:r>
            <a:r>
              <a:rPr lang="ro-MD" dirty="0" err="1" smtClean="0"/>
              <a:t>acţionarea</a:t>
            </a:r>
            <a:r>
              <a:rPr lang="ro-MD" dirty="0" smtClean="0"/>
              <a:t> scurtă de două ori a butonului din partea stângă a </a:t>
            </a:r>
            <a:r>
              <a:rPr lang="ro-MD" dirty="0" err="1" smtClean="0"/>
              <a:t>mouseului</a:t>
            </a:r>
            <a:r>
              <a:rPr lang="ro-MD" dirty="0" smtClean="0"/>
              <a:t>;</a:t>
            </a:r>
          </a:p>
          <a:p>
            <a:r>
              <a:rPr lang="ro-MD" dirty="0" smtClean="0"/>
              <a:t>- glisare – deplasarea mouse-ului cu un buton </a:t>
            </a:r>
            <a:r>
              <a:rPr lang="ro-MD" dirty="0" err="1" smtClean="0"/>
              <a:t>acţionat</a:t>
            </a:r>
            <a:r>
              <a:rPr lang="ro-MD" dirty="0" smtClean="0"/>
              <a:t>;</a:t>
            </a:r>
          </a:p>
          <a:p>
            <a:r>
              <a:rPr lang="ro-MD" dirty="0" smtClean="0"/>
              <a:t>- derulare (</a:t>
            </a:r>
            <a:r>
              <a:rPr lang="ro-MD" dirty="0" err="1" smtClean="0"/>
              <a:t>scrolling</a:t>
            </a:r>
            <a:r>
              <a:rPr lang="ro-MD" dirty="0" smtClean="0"/>
              <a:t>).</a:t>
            </a:r>
            <a:endParaRPr lang="ru-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9087" y="3677187"/>
            <a:ext cx="2452914" cy="2996663"/>
          </a:xfrm>
          <a:prstGeom prst="rect">
            <a:avLst/>
          </a:prstGeom>
        </p:spPr>
      </p:pic>
    </p:spTree>
    <p:extLst>
      <p:ext uri="{BB962C8B-B14F-4D97-AF65-F5344CB8AC3E}">
        <p14:creationId xmlns:p14="http://schemas.microsoft.com/office/powerpoint/2010/main" val="412289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Componentele mouse-ului</a:t>
            </a:r>
            <a:endParaRPr lang="ru-MD" dirty="0"/>
          </a:p>
        </p:txBody>
      </p:sp>
      <p:sp>
        <p:nvSpPr>
          <p:cNvPr id="3" name="Объект 2"/>
          <p:cNvSpPr>
            <a:spLocks noGrp="1"/>
          </p:cNvSpPr>
          <p:nvPr>
            <p:ph idx="1"/>
          </p:nvPr>
        </p:nvSpPr>
        <p:spPr/>
        <p:txBody>
          <a:bodyPr/>
          <a:lstStyle/>
          <a:p>
            <a:r>
              <a:rPr lang="ro-MD" dirty="0" smtClean="0"/>
              <a:t>În general mouse-ul este format din: carcasă, bilă, butoane </a:t>
            </a:r>
            <a:r>
              <a:rPr lang="ro-MD" dirty="0" err="1" smtClean="0"/>
              <a:t>şi</a:t>
            </a:r>
            <a:r>
              <a:rPr lang="ro-MD" dirty="0" smtClean="0"/>
              <a:t> circuite electrice.</a:t>
            </a:r>
          </a:p>
          <a:p>
            <a:r>
              <a:rPr lang="ro-MD" dirty="0" smtClean="0"/>
              <a:t>Clasificarea acestor dispozitive se poate face în </a:t>
            </a:r>
            <a:r>
              <a:rPr lang="ro-MD" dirty="0" err="1" smtClean="0"/>
              <a:t>funcţie</a:t>
            </a:r>
            <a:r>
              <a:rPr lang="ro-MD" dirty="0" smtClean="0"/>
              <a:t> de:</a:t>
            </a:r>
          </a:p>
          <a:p>
            <a:r>
              <a:rPr lang="ro-MD" dirty="0" smtClean="0"/>
              <a:t>- numărul de butoane – de la 2 la 5 sau mai multe;</a:t>
            </a:r>
          </a:p>
          <a:p>
            <a:r>
              <a:rPr lang="ro-MD" dirty="0" smtClean="0"/>
              <a:t>- tipul portului prin care se conectează – serial sau paralel;</a:t>
            </a:r>
          </a:p>
          <a:p>
            <a:r>
              <a:rPr lang="ro-MD" dirty="0" smtClean="0"/>
              <a:t>- compatibilitate: Microsoft, Genius, </a:t>
            </a:r>
            <a:r>
              <a:rPr lang="ro-MD" dirty="0" err="1" smtClean="0"/>
              <a:t>Logintech</a:t>
            </a:r>
            <a:r>
              <a:rPr lang="ro-MD" dirty="0" smtClean="0"/>
              <a:t> etc.;</a:t>
            </a:r>
          </a:p>
          <a:p>
            <a:r>
              <a:rPr lang="ro-MD" dirty="0" smtClean="0"/>
              <a:t>- tehnologia folosită în transmiterea semnalului: mecanic, optic, radio.</a:t>
            </a:r>
            <a:endParaRPr lang="ru-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7725" y="4470626"/>
            <a:ext cx="2266950" cy="2009775"/>
          </a:xfrm>
          <a:prstGeom prst="rect">
            <a:avLst/>
          </a:prstGeom>
        </p:spPr>
      </p:pic>
    </p:spTree>
    <p:extLst>
      <p:ext uri="{BB962C8B-B14F-4D97-AF65-F5344CB8AC3E}">
        <p14:creationId xmlns:p14="http://schemas.microsoft.com/office/powerpoint/2010/main" val="45349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Dispozitive de intrare</a:t>
            </a:r>
            <a:endParaRPr lang="ru-MD" dirty="0"/>
          </a:p>
        </p:txBody>
      </p:sp>
      <p:sp>
        <p:nvSpPr>
          <p:cNvPr id="3" name="Объект 2"/>
          <p:cNvSpPr>
            <a:spLocks noGrp="1"/>
          </p:cNvSpPr>
          <p:nvPr>
            <p:ph idx="1"/>
          </p:nvPr>
        </p:nvSpPr>
        <p:spPr/>
        <p:txBody>
          <a:bodyPr/>
          <a:lstStyle/>
          <a:p>
            <a:r>
              <a:rPr lang="ro-MD" dirty="0" smtClean="0"/>
              <a:t>Alte dispozitive de intrare care nu sunt primordiale pentru </a:t>
            </a:r>
            <a:r>
              <a:rPr lang="ro-MD" dirty="0" err="1" smtClean="0"/>
              <a:t>functionarea</a:t>
            </a:r>
            <a:r>
              <a:rPr lang="ro-MD" dirty="0" smtClean="0"/>
              <a:t> si utilizarea calculatorului sunt </a:t>
            </a:r>
            <a:r>
              <a:rPr lang="en-US" dirty="0"/>
              <a:t>:</a:t>
            </a:r>
            <a:endParaRPr lang="ro-MD" dirty="0" smtClean="0"/>
          </a:p>
          <a:p>
            <a:r>
              <a:rPr lang="ro-MD" dirty="0" smtClean="0"/>
              <a:t>1. Creion optic (</a:t>
            </a:r>
            <a:r>
              <a:rPr lang="ro-MD" dirty="0" err="1" smtClean="0"/>
              <a:t>light</a:t>
            </a:r>
            <a:r>
              <a:rPr lang="ro-MD" dirty="0" smtClean="0"/>
              <a:t> </a:t>
            </a:r>
            <a:r>
              <a:rPr lang="ro-MD" dirty="0" err="1" smtClean="0"/>
              <a:t>pen</a:t>
            </a:r>
            <a:r>
              <a:rPr lang="ro-MD" dirty="0" smtClean="0"/>
              <a:t>) – un dispozitiv asemănător unui creion ce are în vârf </a:t>
            </a:r>
            <a:r>
              <a:rPr lang="ro-MD" dirty="0" err="1" smtClean="0"/>
              <a:t>unsenzor</a:t>
            </a:r>
            <a:r>
              <a:rPr lang="ro-MD" dirty="0" smtClean="0"/>
              <a:t> optic.</a:t>
            </a:r>
          </a:p>
          <a:p>
            <a:r>
              <a:rPr lang="ro-MD" dirty="0"/>
              <a:t>2</a:t>
            </a:r>
            <a:r>
              <a:rPr lang="ro-MD" dirty="0" smtClean="0"/>
              <a:t>. Tableta grafică (</a:t>
            </a:r>
            <a:r>
              <a:rPr lang="ro-MD" dirty="0" err="1" smtClean="0"/>
              <a:t>graphics</a:t>
            </a:r>
            <a:r>
              <a:rPr lang="ro-MD" dirty="0" smtClean="0"/>
              <a:t> </a:t>
            </a:r>
            <a:r>
              <a:rPr lang="ro-MD" dirty="0" err="1" smtClean="0"/>
              <a:t>tablet</a:t>
            </a:r>
            <a:r>
              <a:rPr lang="ro-MD" dirty="0" smtClean="0"/>
              <a:t>) – dispozitiv ce permite introducerea facilă a desenelor </a:t>
            </a:r>
            <a:r>
              <a:rPr lang="ro-MD" dirty="0" err="1" smtClean="0"/>
              <a:t>şi</a:t>
            </a:r>
            <a:r>
              <a:rPr lang="ro-MD" dirty="0"/>
              <a:t> </a:t>
            </a:r>
            <a:r>
              <a:rPr lang="ro-MD" dirty="0" err="1" smtClean="0"/>
              <a:t>schiţelor</a:t>
            </a:r>
            <a:r>
              <a:rPr lang="ro-MD" dirty="0" smtClean="0"/>
              <a:t>. Este alcătuită dintr-un creion cu vârf electronic </a:t>
            </a:r>
            <a:r>
              <a:rPr lang="ro-MD" dirty="0" err="1" smtClean="0"/>
              <a:t>şi</a:t>
            </a:r>
            <a:r>
              <a:rPr lang="ro-MD" dirty="0" smtClean="0"/>
              <a:t> o </a:t>
            </a:r>
            <a:r>
              <a:rPr lang="ro-MD" dirty="0" err="1" smtClean="0"/>
              <a:t>plăcuţă</a:t>
            </a:r>
            <a:r>
              <a:rPr lang="ro-MD" dirty="0" smtClean="0"/>
              <a:t> electronică, capabilă să detecteze </a:t>
            </a:r>
            <a:r>
              <a:rPr lang="ro-MD" dirty="0" err="1" smtClean="0"/>
              <a:t>mişcările</a:t>
            </a:r>
            <a:r>
              <a:rPr lang="ro-MD" dirty="0" smtClean="0"/>
              <a:t> creionului </a:t>
            </a:r>
            <a:r>
              <a:rPr lang="ro-MD" dirty="0" err="1" smtClean="0"/>
              <a:t>şi</a:t>
            </a:r>
            <a:r>
              <a:rPr lang="ro-MD" dirty="0" smtClean="0"/>
              <a:t> să le </a:t>
            </a:r>
            <a:r>
              <a:rPr lang="ro-MD" dirty="0" err="1" smtClean="0"/>
              <a:t>transmita</a:t>
            </a:r>
            <a:r>
              <a:rPr lang="ro-MD" dirty="0" smtClean="0"/>
              <a:t> calculatorului.</a:t>
            </a:r>
          </a:p>
          <a:p>
            <a:endParaRPr lang="ru-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086" y="4537303"/>
            <a:ext cx="2162627" cy="1792514"/>
          </a:xfrm>
          <a:prstGeom prst="rect">
            <a:avLst/>
          </a:prstGeom>
        </p:spPr>
      </p:pic>
    </p:spTree>
    <p:extLst>
      <p:ext uri="{BB962C8B-B14F-4D97-AF65-F5344CB8AC3E}">
        <p14:creationId xmlns:p14="http://schemas.microsoft.com/office/powerpoint/2010/main" val="3567020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Dispozitive de intrare</a:t>
            </a:r>
            <a:endParaRPr lang="ru-MD" dirty="0"/>
          </a:p>
        </p:txBody>
      </p:sp>
      <p:sp>
        <p:nvSpPr>
          <p:cNvPr id="3" name="Объект 2"/>
          <p:cNvSpPr>
            <a:spLocks noGrp="1"/>
          </p:cNvSpPr>
          <p:nvPr>
            <p:ph idx="1"/>
          </p:nvPr>
        </p:nvSpPr>
        <p:spPr/>
        <p:txBody>
          <a:bodyPr>
            <a:normAutofit fontScale="92500" lnSpcReduction="10000"/>
          </a:bodyPr>
          <a:lstStyle/>
          <a:p>
            <a:r>
              <a:rPr lang="ro-MD" dirty="0" smtClean="0"/>
              <a:t>3. Scanner – dispozitiv ce permite digitizarea imaginilor </a:t>
            </a:r>
            <a:r>
              <a:rPr lang="ro-MD" dirty="0" err="1" smtClean="0"/>
              <a:t>şi</a:t>
            </a:r>
            <a:r>
              <a:rPr lang="ro-MD" dirty="0" smtClean="0"/>
              <a:t> introducerea lor în calculator. În </a:t>
            </a:r>
            <a:r>
              <a:rPr lang="ro-MD" dirty="0" err="1" smtClean="0"/>
              <a:t>funcţie</a:t>
            </a:r>
            <a:r>
              <a:rPr lang="ro-MD" dirty="0" smtClean="0"/>
              <a:t> de modul de utilizare </a:t>
            </a:r>
            <a:r>
              <a:rPr lang="ro-MD" dirty="0" err="1" smtClean="0"/>
              <a:t>şi</a:t>
            </a:r>
            <a:r>
              <a:rPr lang="ro-MD" dirty="0" smtClean="0"/>
              <a:t> dimensiune sunt:</a:t>
            </a:r>
          </a:p>
          <a:p>
            <a:r>
              <a:rPr lang="ro-MD" dirty="0" smtClean="0"/>
              <a:t>- fixe – imaginea e plasată pe o </a:t>
            </a:r>
            <a:r>
              <a:rPr lang="ro-MD" dirty="0" err="1" smtClean="0"/>
              <a:t>suprafaţă</a:t>
            </a:r>
            <a:r>
              <a:rPr lang="ro-MD" dirty="0" smtClean="0"/>
              <a:t> de scanare (ca la xerox);</a:t>
            </a:r>
          </a:p>
          <a:p>
            <a:r>
              <a:rPr lang="ro-MD" dirty="0" smtClean="0"/>
              <a:t>- mobile – de dimensiuni mici </a:t>
            </a:r>
            <a:r>
              <a:rPr lang="ro-MD" dirty="0" err="1" smtClean="0"/>
              <a:t>şi</a:t>
            </a:r>
            <a:r>
              <a:rPr lang="ro-MD" dirty="0" smtClean="0"/>
              <a:t> se deplasează pe imaginea ce urmează a fi digitizată (cititorul de coduri de bare).</a:t>
            </a:r>
          </a:p>
          <a:p>
            <a:r>
              <a:rPr lang="ro-MD" dirty="0" smtClean="0"/>
              <a:t>4. Joystick</a:t>
            </a:r>
          </a:p>
          <a:p>
            <a:r>
              <a:rPr lang="ro-MD" dirty="0"/>
              <a:t>5</a:t>
            </a:r>
            <a:r>
              <a:rPr lang="ro-MD" dirty="0" smtClean="0"/>
              <a:t>. Microfon</a:t>
            </a:r>
          </a:p>
          <a:p>
            <a:r>
              <a:rPr lang="ro-MD" dirty="0"/>
              <a:t>6</a:t>
            </a:r>
            <a:r>
              <a:rPr lang="ro-MD" dirty="0" smtClean="0"/>
              <a:t>. Camera video, aparat de fotografiat digital</a:t>
            </a:r>
          </a:p>
          <a:p>
            <a:r>
              <a:rPr lang="ro-MD" dirty="0"/>
              <a:t>7</a:t>
            </a:r>
            <a:r>
              <a:rPr lang="ro-MD" dirty="0" smtClean="0"/>
              <a:t>. GIS (</a:t>
            </a:r>
            <a:r>
              <a:rPr lang="ro-MD" dirty="0" err="1" smtClean="0"/>
              <a:t>Georaphic</a:t>
            </a:r>
            <a:r>
              <a:rPr lang="ro-MD" dirty="0" smtClean="0"/>
              <a:t> Information </a:t>
            </a:r>
            <a:r>
              <a:rPr lang="ro-MD" dirty="0" err="1" smtClean="0"/>
              <a:t>System</a:t>
            </a:r>
            <a:r>
              <a:rPr lang="ro-MD" dirty="0" smtClean="0"/>
              <a:t>) – permite introducerea de date geografice preluate, în general, de la </a:t>
            </a:r>
            <a:r>
              <a:rPr lang="ro-MD" dirty="0" err="1" smtClean="0"/>
              <a:t>sateliţi</a:t>
            </a:r>
            <a:endParaRPr lang="ru-MD" dirty="0"/>
          </a:p>
        </p:txBody>
      </p:sp>
    </p:spTree>
    <p:extLst>
      <p:ext uri="{BB962C8B-B14F-4D97-AF65-F5344CB8AC3E}">
        <p14:creationId xmlns:p14="http://schemas.microsoft.com/office/powerpoint/2010/main" val="272207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o-MD" dirty="0" smtClean="0"/>
              <a:t>Dispozitive periferice de </a:t>
            </a:r>
            <a:r>
              <a:rPr lang="ro-MD" dirty="0" err="1" smtClean="0"/>
              <a:t>ieşire</a:t>
            </a:r>
            <a:endParaRPr lang="ru-MD" dirty="0"/>
          </a:p>
        </p:txBody>
      </p:sp>
      <p:sp>
        <p:nvSpPr>
          <p:cNvPr id="3" name="Объект 2"/>
          <p:cNvSpPr>
            <a:spLocks noGrp="1"/>
          </p:cNvSpPr>
          <p:nvPr>
            <p:ph idx="1"/>
          </p:nvPr>
        </p:nvSpPr>
        <p:spPr/>
        <p:txBody>
          <a:bodyPr/>
          <a:lstStyle/>
          <a:p>
            <a:r>
              <a:rPr lang="ro-MD" dirty="0" smtClean="0"/>
              <a:t>Dispozitivele periferice de </a:t>
            </a:r>
            <a:r>
              <a:rPr lang="ro-MD" dirty="0" err="1" smtClean="0"/>
              <a:t>ieşire</a:t>
            </a:r>
            <a:r>
              <a:rPr lang="ro-MD" dirty="0" smtClean="0"/>
              <a:t> permit extragerea </a:t>
            </a:r>
            <a:r>
              <a:rPr lang="ro-MD" dirty="0" err="1" smtClean="0"/>
              <a:t>informaţiilor</a:t>
            </a:r>
            <a:r>
              <a:rPr lang="ro-MD" dirty="0" smtClean="0"/>
              <a:t> dintr-un sistem de calcul.</a:t>
            </a:r>
          </a:p>
          <a:p>
            <a:r>
              <a:rPr lang="ro-MD" dirty="0" smtClean="0"/>
              <a:t>Aceste dispozitive sunt</a:t>
            </a:r>
            <a:r>
              <a:rPr lang="en-US" dirty="0" smtClean="0"/>
              <a:t>: </a:t>
            </a:r>
            <a:r>
              <a:rPr lang="en-US" dirty="0" err="1" smtClean="0"/>
              <a:t>monitorul,imprimanta,plotter,difuzor</a:t>
            </a:r>
            <a:endParaRPr lang="ru-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4311650"/>
            <a:ext cx="2143125" cy="214312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242" y="4123190"/>
            <a:ext cx="2143125" cy="2143125"/>
          </a:xfrm>
          <a:prstGeom prst="rect">
            <a:avLst/>
          </a:prstGeom>
        </p:spPr>
      </p:pic>
    </p:spTree>
    <p:extLst>
      <p:ext uri="{BB962C8B-B14F-4D97-AF65-F5344CB8AC3E}">
        <p14:creationId xmlns:p14="http://schemas.microsoft.com/office/powerpoint/2010/main" val="321586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Caracteristicile generale ale unui calculator</a:t>
            </a:r>
            <a:endParaRPr lang="ru-MD" dirty="0"/>
          </a:p>
        </p:txBody>
      </p:sp>
      <p:sp>
        <p:nvSpPr>
          <p:cNvPr id="3" name="Объект 2"/>
          <p:cNvSpPr>
            <a:spLocks noGrp="1"/>
          </p:cNvSpPr>
          <p:nvPr>
            <p:ph idx="1"/>
          </p:nvPr>
        </p:nvSpPr>
        <p:spPr/>
        <p:txBody>
          <a:bodyPr/>
          <a:lstStyle/>
          <a:p>
            <a:r>
              <a:rPr lang="ro-MD" dirty="0" smtClean="0"/>
              <a:t>Caracteristica generală a unui calculator </a:t>
            </a:r>
            <a:r>
              <a:rPr lang="ro-MD" smtClean="0"/>
              <a:t>include următoarele </a:t>
            </a:r>
            <a:r>
              <a:rPr lang="ro-MD" dirty="0" smtClean="0"/>
              <a:t>date:</a:t>
            </a:r>
          </a:p>
          <a:p>
            <a:r>
              <a:rPr lang="ro-MD" dirty="0" smtClean="0"/>
              <a:t>- viteza de operare;</a:t>
            </a:r>
          </a:p>
          <a:p>
            <a:r>
              <a:rPr lang="ro-MD" dirty="0" smtClean="0"/>
              <a:t>- capacitatea memoriei interne;</a:t>
            </a:r>
          </a:p>
          <a:p>
            <a:r>
              <a:rPr lang="ro-MD" dirty="0" smtClean="0"/>
              <a:t>- componența, capacitatea și timpul de acces ale unităților de memorie externă;</a:t>
            </a:r>
          </a:p>
          <a:p>
            <a:r>
              <a:rPr lang="ro-MD" dirty="0" smtClean="0"/>
              <a:t>- componența și parametrii tehnici respectivi ai </a:t>
            </a:r>
            <a:r>
              <a:rPr lang="ro-MD" dirty="0" err="1" smtClean="0"/>
              <a:t>echipamnetelor</a:t>
            </a:r>
            <a:r>
              <a:rPr lang="ro-MD" dirty="0" smtClean="0"/>
              <a:t> periferice;</a:t>
            </a:r>
          </a:p>
          <a:p>
            <a:r>
              <a:rPr lang="ro-MD" dirty="0" smtClean="0"/>
              <a:t>- parametrii de bază și gabarit;</a:t>
            </a:r>
          </a:p>
          <a:p>
            <a:r>
              <a:rPr lang="ro-MD" dirty="0" smtClean="0"/>
              <a:t>- costul.</a:t>
            </a:r>
            <a:endParaRPr lang="ru-MD" dirty="0"/>
          </a:p>
        </p:txBody>
      </p:sp>
    </p:spTree>
    <p:extLst>
      <p:ext uri="{BB962C8B-B14F-4D97-AF65-F5344CB8AC3E}">
        <p14:creationId xmlns:p14="http://schemas.microsoft.com/office/powerpoint/2010/main" val="1366172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Monitorul</a:t>
            </a:r>
            <a:endParaRPr lang="ru-MD" dirty="0"/>
          </a:p>
        </p:txBody>
      </p:sp>
      <p:sp>
        <p:nvSpPr>
          <p:cNvPr id="3" name="Объект 2"/>
          <p:cNvSpPr>
            <a:spLocks noGrp="1"/>
          </p:cNvSpPr>
          <p:nvPr>
            <p:ph idx="1"/>
          </p:nvPr>
        </p:nvSpPr>
        <p:spPr/>
        <p:txBody>
          <a:bodyPr>
            <a:normAutofit fontScale="92500"/>
          </a:bodyPr>
          <a:lstStyle/>
          <a:p>
            <a:r>
              <a:rPr lang="ro-MD" dirty="0" smtClean="0"/>
              <a:t>. Monitorul – permite vizualizarea pe ecran a rezultatelor </a:t>
            </a:r>
            <a:r>
              <a:rPr lang="ro-MD" dirty="0" err="1" smtClean="0"/>
              <a:t>execuţiei</a:t>
            </a:r>
            <a:r>
              <a:rPr lang="ro-MD" dirty="0" smtClean="0"/>
              <a:t> programelor.</a:t>
            </a:r>
          </a:p>
          <a:p>
            <a:r>
              <a:rPr lang="ro-MD" dirty="0" smtClean="0"/>
              <a:t>Caracterizări </a:t>
            </a:r>
            <a:r>
              <a:rPr lang="ro-MD" dirty="0" err="1" smtClean="0"/>
              <a:t>şi</a:t>
            </a:r>
            <a:r>
              <a:rPr lang="ro-MD" dirty="0" smtClean="0"/>
              <a:t> clasificări:</a:t>
            </a:r>
          </a:p>
          <a:p>
            <a:r>
              <a:rPr lang="ro-MD" dirty="0" smtClean="0"/>
              <a:t>a) În </a:t>
            </a:r>
            <a:r>
              <a:rPr lang="ro-MD" dirty="0" err="1" smtClean="0"/>
              <a:t>funcţie</a:t>
            </a:r>
            <a:r>
              <a:rPr lang="ro-MD" dirty="0" smtClean="0"/>
              <a:t> de numărul de culori </a:t>
            </a:r>
            <a:r>
              <a:rPr lang="ro-MD" dirty="0" err="1" smtClean="0"/>
              <a:t>afişate</a:t>
            </a:r>
            <a:r>
              <a:rPr lang="ro-MD" dirty="0" smtClean="0"/>
              <a:t>:</a:t>
            </a:r>
          </a:p>
          <a:p>
            <a:r>
              <a:rPr lang="ro-MD" dirty="0" smtClean="0"/>
              <a:t>- monocrom – două culori (alb-negru, portocaliu-negru);</a:t>
            </a:r>
          </a:p>
          <a:p>
            <a:r>
              <a:rPr lang="ro-MD" dirty="0" smtClean="0"/>
              <a:t>- </a:t>
            </a:r>
            <a:r>
              <a:rPr lang="ro-MD" dirty="0" err="1" smtClean="0"/>
              <a:t>gray</a:t>
            </a:r>
            <a:r>
              <a:rPr lang="ro-MD" dirty="0" smtClean="0"/>
              <a:t> scale – </a:t>
            </a:r>
            <a:r>
              <a:rPr lang="ro-MD" dirty="0" err="1" smtClean="0"/>
              <a:t>nuanţe</a:t>
            </a:r>
            <a:r>
              <a:rPr lang="ro-MD" dirty="0" smtClean="0"/>
              <a:t> de gri;</a:t>
            </a:r>
          </a:p>
          <a:p>
            <a:r>
              <a:rPr lang="ro-MD" dirty="0" smtClean="0"/>
              <a:t>- color – între 16 </a:t>
            </a:r>
            <a:r>
              <a:rPr lang="ro-MD" dirty="0" err="1" smtClean="0"/>
              <a:t>şi</a:t>
            </a:r>
            <a:r>
              <a:rPr lang="ro-MD" dirty="0" smtClean="0"/>
              <a:t> 16*106 culori.</a:t>
            </a:r>
          </a:p>
          <a:p>
            <a:r>
              <a:rPr lang="ro-MD" dirty="0" smtClean="0"/>
              <a:t>b) Dimensiunea ecranului – este caracterizată de lungimea diagonalei măsurată în inch: 9", 14",</a:t>
            </a:r>
          </a:p>
          <a:p>
            <a:r>
              <a:rPr lang="ro-MD" dirty="0" smtClean="0"/>
              <a:t>15", 17", 21"…42".</a:t>
            </a:r>
          </a:p>
          <a:p>
            <a:endParaRPr lang="ru-MD" dirty="0"/>
          </a:p>
        </p:txBody>
      </p:sp>
    </p:spTree>
    <p:extLst>
      <p:ext uri="{BB962C8B-B14F-4D97-AF65-F5344CB8AC3E}">
        <p14:creationId xmlns:p14="http://schemas.microsoft.com/office/powerpoint/2010/main" val="256075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Imprimanta</a:t>
            </a:r>
            <a:endParaRPr lang="ru-MD" dirty="0"/>
          </a:p>
        </p:txBody>
      </p:sp>
      <p:sp>
        <p:nvSpPr>
          <p:cNvPr id="3" name="Объект 2"/>
          <p:cNvSpPr>
            <a:spLocks noGrp="1"/>
          </p:cNvSpPr>
          <p:nvPr>
            <p:ph idx="1"/>
          </p:nvPr>
        </p:nvSpPr>
        <p:spPr/>
        <p:txBody>
          <a:bodyPr>
            <a:normAutofit/>
          </a:bodyPr>
          <a:lstStyle/>
          <a:p>
            <a:r>
              <a:rPr lang="ro-MD" dirty="0" smtClean="0"/>
              <a:t> Imprimanta – este dispozitivul ce realizează </a:t>
            </a:r>
            <a:r>
              <a:rPr lang="ro-MD" dirty="0" err="1" smtClean="0"/>
              <a:t>afişarea</a:t>
            </a:r>
            <a:r>
              <a:rPr lang="ro-MD" dirty="0" smtClean="0"/>
              <a:t> </a:t>
            </a:r>
            <a:r>
              <a:rPr lang="ro-MD" dirty="0" err="1" smtClean="0"/>
              <a:t>informaţiilor</a:t>
            </a:r>
            <a:r>
              <a:rPr lang="ro-MD" dirty="0" smtClean="0"/>
              <a:t> pe hârtie.</a:t>
            </a:r>
          </a:p>
          <a:p>
            <a:r>
              <a:rPr lang="ro-MD" dirty="0" smtClean="0"/>
              <a:t>Principalele caracteristici ale imprimantelor sunt:</a:t>
            </a:r>
          </a:p>
          <a:p>
            <a:r>
              <a:rPr lang="ro-MD" dirty="0" smtClean="0"/>
              <a:t>- viteza de tipărire – măsurată în </a:t>
            </a:r>
            <a:r>
              <a:rPr lang="ro-MD" dirty="0" err="1" smtClean="0"/>
              <a:t>cps</a:t>
            </a:r>
            <a:r>
              <a:rPr lang="ro-MD" dirty="0" smtClean="0"/>
              <a:t> sau </a:t>
            </a:r>
            <a:r>
              <a:rPr lang="ro-MD" dirty="0" err="1" smtClean="0"/>
              <a:t>ppm</a:t>
            </a:r>
            <a:r>
              <a:rPr lang="ro-MD" dirty="0" smtClean="0"/>
              <a:t>;</a:t>
            </a:r>
          </a:p>
          <a:p>
            <a:r>
              <a:rPr lang="ro-MD" dirty="0" smtClean="0"/>
              <a:t>- </a:t>
            </a:r>
            <a:r>
              <a:rPr lang="ro-MD" dirty="0" err="1" smtClean="0"/>
              <a:t>rezoluţia</a:t>
            </a:r>
            <a:r>
              <a:rPr lang="ro-MD" dirty="0" smtClean="0"/>
              <a:t> – exprimată în număr de puncte de imagine pe inch (dpi – </a:t>
            </a:r>
            <a:r>
              <a:rPr lang="ro-MD" dirty="0" err="1" smtClean="0"/>
              <a:t>dots</a:t>
            </a:r>
            <a:r>
              <a:rPr lang="ro-MD" dirty="0" smtClean="0"/>
              <a:t> per inch);</a:t>
            </a:r>
          </a:p>
          <a:p>
            <a:r>
              <a:rPr lang="ro-MD" dirty="0" smtClean="0"/>
              <a:t>- posibilitatea de a tipări text </a:t>
            </a:r>
            <a:r>
              <a:rPr lang="ro-MD" dirty="0" err="1" smtClean="0"/>
              <a:t>şi</a:t>
            </a:r>
            <a:r>
              <a:rPr lang="ro-MD" dirty="0" smtClean="0"/>
              <a:t> grafică sau numai text;</a:t>
            </a:r>
          </a:p>
          <a:p>
            <a:r>
              <a:rPr lang="ro-MD" dirty="0" smtClean="0"/>
              <a:t>- dimensiunea maximă a hârtiei: A3, A4, A5 etc.;</a:t>
            </a:r>
          </a:p>
          <a:p>
            <a:r>
              <a:rPr lang="ro-MD" dirty="0" smtClean="0"/>
              <a:t>- memoria imprimantei – stochează </a:t>
            </a:r>
            <a:r>
              <a:rPr lang="ro-MD" dirty="0" err="1" smtClean="0"/>
              <a:t>informaţiile</a:t>
            </a:r>
            <a:r>
              <a:rPr lang="ro-MD" dirty="0" smtClean="0"/>
              <a:t> ce urmează a fi tipărite.</a:t>
            </a:r>
          </a:p>
          <a:p>
            <a:endParaRPr lang="ru-MD" dirty="0"/>
          </a:p>
        </p:txBody>
      </p:sp>
    </p:spTree>
    <p:extLst>
      <p:ext uri="{BB962C8B-B14F-4D97-AF65-F5344CB8AC3E}">
        <p14:creationId xmlns:p14="http://schemas.microsoft.com/office/powerpoint/2010/main" val="245733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Plotter , </a:t>
            </a:r>
            <a:r>
              <a:rPr lang="en-US" dirty="0" err="1" smtClean="0"/>
              <a:t>Difuzor</a:t>
            </a:r>
            <a:endParaRPr lang="ru-MD" dirty="0"/>
          </a:p>
        </p:txBody>
      </p:sp>
      <p:sp>
        <p:nvSpPr>
          <p:cNvPr id="3" name="Объект 2"/>
          <p:cNvSpPr>
            <a:spLocks noGrp="1"/>
          </p:cNvSpPr>
          <p:nvPr>
            <p:ph idx="1"/>
          </p:nvPr>
        </p:nvSpPr>
        <p:spPr/>
        <p:txBody>
          <a:bodyPr/>
          <a:lstStyle/>
          <a:p>
            <a:r>
              <a:rPr lang="en-US" dirty="0"/>
              <a:t>1</a:t>
            </a:r>
            <a:r>
              <a:rPr lang="ro-MD" dirty="0" smtClean="0"/>
              <a:t>. Plotter – dispozitiv asemănător imprimantei dar hârtia poate fi parcursă în ambele sensuri,</a:t>
            </a:r>
          </a:p>
          <a:p>
            <a:r>
              <a:rPr lang="ro-MD" dirty="0" smtClean="0"/>
              <a:t>acceptă formate mari de hârtie </a:t>
            </a:r>
            <a:r>
              <a:rPr lang="ro-MD" dirty="0" err="1" smtClean="0"/>
              <a:t>şi</a:t>
            </a:r>
            <a:r>
              <a:rPr lang="ro-MD" dirty="0" smtClean="0"/>
              <a:t> precizia desenelor este foarte mare. Este folosită pentru </a:t>
            </a:r>
            <a:r>
              <a:rPr lang="ro-MD" dirty="0" err="1" smtClean="0"/>
              <a:t>schiţe</a:t>
            </a:r>
            <a:r>
              <a:rPr lang="ro-MD" dirty="0" smtClean="0"/>
              <a:t>,</a:t>
            </a:r>
          </a:p>
          <a:p>
            <a:r>
              <a:rPr lang="ro-MD" dirty="0" smtClean="0"/>
              <a:t>grafice, desene etc.</a:t>
            </a:r>
          </a:p>
          <a:p>
            <a:r>
              <a:rPr lang="en-US" dirty="0"/>
              <a:t>2</a:t>
            </a:r>
            <a:r>
              <a:rPr lang="ro-MD" dirty="0" smtClean="0"/>
              <a:t>. Difuzor – dispozitiv de </a:t>
            </a:r>
            <a:r>
              <a:rPr lang="ro-MD" dirty="0" err="1" smtClean="0"/>
              <a:t>ieşire</a:t>
            </a:r>
            <a:r>
              <a:rPr lang="ro-MD" dirty="0" smtClean="0"/>
              <a:t> audio</a:t>
            </a:r>
            <a:endParaRPr lang="ru-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469" y="5057775"/>
            <a:ext cx="2543175" cy="180022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002" y="4714875"/>
            <a:ext cx="2143125" cy="2143125"/>
          </a:xfrm>
          <a:prstGeom prst="rect">
            <a:avLst/>
          </a:prstGeom>
        </p:spPr>
      </p:pic>
    </p:spTree>
    <p:extLst>
      <p:ext uri="{BB962C8B-B14F-4D97-AF65-F5344CB8AC3E}">
        <p14:creationId xmlns:p14="http://schemas.microsoft.com/office/powerpoint/2010/main" val="3721033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Dispozitive</a:t>
            </a:r>
            <a:r>
              <a:rPr lang="en-US" dirty="0" smtClean="0"/>
              <a:t> de </a:t>
            </a:r>
            <a:r>
              <a:rPr lang="en-US" dirty="0" err="1" smtClean="0"/>
              <a:t>intrare-iesire</a:t>
            </a:r>
            <a:endParaRPr lang="ru-MD" dirty="0"/>
          </a:p>
        </p:txBody>
      </p:sp>
      <p:sp>
        <p:nvSpPr>
          <p:cNvPr id="3" name="Объект 2"/>
          <p:cNvSpPr>
            <a:spLocks noGrp="1"/>
          </p:cNvSpPr>
          <p:nvPr>
            <p:ph idx="1"/>
          </p:nvPr>
        </p:nvSpPr>
        <p:spPr/>
        <p:txBody>
          <a:bodyPr/>
          <a:lstStyle/>
          <a:p>
            <a:r>
              <a:rPr lang="ro-MD" dirty="0" smtClean="0"/>
              <a:t>1. Modem – dispozitiv ce permite comunicarea între calculatoare aflate la </a:t>
            </a:r>
            <a:r>
              <a:rPr lang="ro-MD" dirty="0" err="1" smtClean="0"/>
              <a:t>distanţă</a:t>
            </a:r>
            <a:r>
              <a:rPr lang="ro-MD" dirty="0" smtClean="0"/>
              <a:t>.</a:t>
            </a:r>
            <a:endParaRPr lang="en-US" dirty="0" smtClean="0"/>
          </a:p>
          <a:p>
            <a:r>
              <a:rPr lang="ro-MD" dirty="0" smtClean="0"/>
              <a:t>În </a:t>
            </a:r>
            <a:r>
              <a:rPr lang="ro-MD" dirty="0" err="1" smtClean="0"/>
              <a:t>funcţie</a:t>
            </a:r>
            <a:r>
              <a:rPr lang="ro-MD" dirty="0" smtClean="0"/>
              <a:t> de modul de conectare</a:t>
            </a:r>
            <a:r>
              <a:rPr lang="en-US" dirty="0" smtClean="0"/>
              <a:t> </a:t>
            </a:r>
            <a:r>
              <a:rPr lang="ro-MD" dirty="0" smtClean="0"/>
              <a:t>există</a:t>
            </a:r>
            <a:r>
              <a:rPr lang="en-US" dirty="0" smtClean="0"/>
              <a:t> 2 </a:t>
            </a:r>
            <a:r>
              <a:rPr lang="en-US" dirty="0" err="1" smtClean="0"/>
              <a:t>tipuri</a:t>
            </a:r>
            <a:r>
              <a:rPr lang="en-US" dirty="0" smtClean="0"/>
              <a:t> de </a:t>
            </a:r>
            <a:r>
              <a:rPr lang="en-US" dirty="0" err="1" smtClean="0"/>
              <a:t>modeme</a:t>
            </a:r>
            <a:r>
              <a:rPr lang="en-US" dirty="0" smtClean="0"/>
              <a:t> </a:t>
            </a:r>
            <a:r>
              <a:rPr lang="ro-MD" dirty="0" smtClean="0"/>
              <a:t>:</a:t>
            </a:r>
          </a:p>
          <a:p>
            <a:r>
              <a:rPr lang="ro-MD" dirty="0" smtClean="0"/>
              <a:t>- modem intern – conectat pe placa de bază;</a:t>
            </a:r>
          </a:p>
          <a:p>
            <a:r>
              <a:rPr lang="ro-MD" dirty="0" smtClean="0"/>
              <a:t>- modem extern – conectat pe un port serial.</a:t>
            </a:r>
          </a:p>
        </p:txBody>
      </p:sp>
      <p:sp>
        <p:nvSpPr>
          <p:cNvPr id="4" name="AutoShape 2" descr="Image result for us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MD"/>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86" y="4676775"/>
            <a:ext cx="2438400" cy="1876425"/>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4211" y="5065485"/>
            <a:ext cx="1504950" cy="1502229"/>
          </a:xfrm>
          <a:prstGeom prst="rect">
            <a:avLst/>
          </a:prstGeom>
        </p:spPr>
      </p:pic>
    </p:spTree>
    <p:extLst>
      <p:ext uri="{BB962C8B-B14F-4D97-AF65-F5344CB8AC3E}">
        <p14:creationId xmlns:p14="http://schemas.microsoft.com/office/powerpoint/2010/main" val="386808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Touchscreen , </a:t>
            </a:r>
            <a:r>
              <a:rPr lang="en-US" dirty="0" err="1" smtClean="0"/>
              <a:t>Placa</a:t>
            </a:r>
            <a:r>
              <a:rPr lang="en-US" dirty="0" smtClean="0"/>
              <a:t> de </a:t>
            </a:r>
            <a:r>
              <a:rPr lang="en-US" dirty="0" err="1" smtClean="0"/>
              <a:t>sunet</a:t>
            </a:r>
            <a:endParaRPr lang="ru-MD" dirty="0"/>
          </a:p>
        </p:txBody>
      </p:sp>
      <p:sp>
        <p:nvSpPr>
          <p:cNvPr id="3" name="Объект 2"/>
          <p:cNvSpPr>
            <a:spLocks noGrp="1"/>
          </p:cNvSpPr>
          <p:nvPr>
            <p:ph idx="1"/>
          </p:nvPr>
        </p:nvSpPr>
        <p:spPr/>
        <p:txBody>
          <a:bodyPr/>
          <a:lstStyle/>
          <a:p>
            <a:r>
              <a:rPr lang="ro-MD" dirty="0" smtClean="0"/>
              <a:t>2. </a:t>
            </a:r>
            <a:r>
              <a:rPr lang="ro-MD" dirty="0" err="1" smtClean="0"/>
              <a:t>Touchscreen</a:t>
            </a:r>
            <a:r>
              <a:rPr lang="ro-MD" dirty="0" smtClean="0"/>
              <a:t> – dispozitiv ce permite selectarea prin atingere a unor </a:t>
            </a:r>
            <a:r>
              <a:rPr lang="ro-MD" dirty="0" err="1" smtClean="0"/>
              <a:t>opţiuni</a:t>
            </a:r>
            <a:r>
              <a:rPr lang="ro-MD" dirty="0" smtClean="0"/>
              <a:t> </a:t>
            </a:r>
            <a:r>
              <a:rPr lang="ro-MD" dirty="0" err="1" smtClean="0"/>
              <a:t>afişate</a:t>
            </a:r>
            <a:r>
              <a:rPr lang="ro-MD" dirty="0" smtClean="0"/>
              <a:t> pe ecranul</a:t>
            </a:r>
          </a:p>
          <a:p>
            <a:r>
              <a:rPr lang="ro-MD" dirty="0" smtClean="0"/>
              <a:t>care este dotat cu senzori.</a:t>
            </a:r>
          </a:p>
          <a:p>
            <a:r>
              <a:rPr lang="ro-MD" dirty="0" smtClean="0"/>
              <a:t>3. Placa de sunet (sound card) – permite calculatorului să redea sunete prin intermediul</a:t>
            </a:r>
            <a:r>
              <a:rPr lang="en-US" dirty="0" smtClean="0"/>
              <a:t> </a:t>
            </a:r>
            <a:r>
              <a:rPr lang="ro-MD" dirty="0" smtClean="0"/>
              <a:t>difuzorului, să înregistreze sunete prin intermediul unui microfon sau să opereze cu sunete</a:t>
            </a:r>
            <a:r>
              <a:rPr lang="en-US" dirty="0" smtClean="0"/>
              <a:t> </a:t>
            </a:r>
            <a:r>
              <a:rPr lang="ro-MD" dirty="0" smtClean="0"/>
              <a:t>stocate în format digital.</a:t>
            </a:r>
            <a:endParaRPr lang="ru-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220" y="4948237"/>
            <a:ext cx="2143125" cy="214312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770" y="4799543"/>
            <a:ext cx="2143125" cy="2143125"/>
          </a:xfrm>
          <a:prstGeom prst="rect">
            <a:avLst/>
          </a:prstGeom>
        </p:spPr>
      </p:pic>
    </p:spTree>
    <p:extLst>
      <p:ext uri="{BB962C8B-B14F-4D97-AF65-F5344CB8AC3E}">
        <p14:creationId xmlns:p14="http://schemas.microsoft.com/office/powerpoint/2010/main" val="84434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Tipurile de calculatoare in </a:t>
            </a:r>
            <a:r>
              <a:rPr lang="ro-MD" dirty="0" err="1" smtClean="0"/>
              <a:t>functie</a:t>
            </a:r>
            <a:r>
              <a:rPr lang="ro-MD" dirty="0" smtClean="0"/>
              <a:t> de caracteristicile lor generale</a:t>
            </a:r>
            <a:endParaRPr lang="ru-MD" dirty="0"/>
          </a:p>
        </p:txBody>
      </p:sp>
      <p:sp>
        <p:nvSpPr>
          <p:cNvPr id="3" name="Объект 2"/>
          <p:cNvSpPr>
            <a:spLocks noGrp="1"/>
          </p:cNvSpPr>
          <p:nvPr>
            <p:ph idx="1"/>
          </p:nvPr>
        </p:nvSpPr>
        <p:spPr/>
        <p:txBody>
          <a:bodyPr/>
          <a:lstStyle/>
          <a:p>
            <a:r>
              <a:rPr lang="ro-MD" dirty="0" smtClean="0"/>
              <a:t>În funcție de aceste date, calculatoarele moderne se clasifică în 4 categorii:</a:t>
            </a:r>
          </a:p>
          <a:p>
            <a:r>
              <a:rPr lang="ro-MD" dirty="0" smtClean="0"/>
              <a:t>- supercalculatoare;</a:t>
            </a:r>
          </a:p>
          <a:p>
            <a:r>
              <a:rPr lang="ro-MD" dirty="0" smtClean="0"/>
              <a:t>- calculatoare mari (</a:t>
            </a:r>
            <a:r>
              <a:rPr lang="ro-MD" dirty="0" err="1" smtClean="0"/>
              <a:t>macrocalculatoare</a:t>
            </a:r>
            <a:r>
              <a:rPr lang="ro-MD" dirty="0" smtClean="0"/>
              <a:t>);</a:t>
            </a:r>
          </a:p>
          <a:p>
            <a:r>
              <a:rPr lang="ro-MD" dirty="0" smtClean="0"/>
              <a:t>- minicalculatoare;</a:t>
            </a:r>
            <a:endParaRPr lang="ru-MD" dirty="0"/>
          </a:p>
        </p:txBody>
      </p:sp>
    </p:spTree>
    <p:extLst>
      <p:ext uri="{BB962C8B-B14F-4D97-AF65-F5344CB8AC3E}">
        <p14:creationId xmlns:p14="http://schemas.microsoft.com/office/powerpoint/2010/main" val="371087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Supercalculatoarele</a:t>
            </a:r>
            <a:endParaRPr lang="ru-MD" dirty="0"/>
          </a:p>
        </p:txBody>
      </p:sp>
      <p:sp>
        <p:nvSpPr>
          <p:cNvPr id="3" name="Объект 2"/>
          <p:cNvSpPr>
            <a:spLocks noGrp="1"/>
          </p:cNvSpPr>
          <p:nvPr>
            <p:ph idx="1"/>
          </p:nvPr>
        </p:nvSpPr>
        <p:spPr/>
        <p:txBody>
          <a:bodyPr/>
          <a:lstStyle/>
          <a:p>
            <a:r>
              <a:rPr lang="ro-MD" dirty="0" smtClean="0"/>
              <a:t>Supercalculatoarele pot executa peste 10 bilioane de operații pe secundă, iar prețul lor depășește 20 de milioane de dolari. Cercetări și proiectări în industria supercalculatoarelor se realizează în SUA și Japonia de firmele Gray </a:t>
            </a:r>
            <a:r>
              <a:rPr lang="ro-MD" dirty="0" err="1" smtClean="0"/>
              <a:t>Reseach</a:t>
            </a:r>
            <a:r>
              <a:rPr lang="ro-MD" dirty="0" smtClean="0"/>
              <a:t>, Fujitsu EAT </a:t>
            </a:r>
            <a:r>
              <a:rPr lang="ro-MD" dirty="0" err="1" smtClean="0"/>
              <a:t>Systems</a:t>
            </a:r>
            <a:r>
              <a:rPr lang="ro-MD" dirty="0" smtClean="0"/>
              <a:t>, Sutherland etc, Supercalculatoarele se utilizează în prelucrări extrem de complexe ale datelor în aeronautică, fizica nucleară, astronautică, seismologie, prognoza meteo etc.</a:t>
            </a:r>
            <a:endParaRPr lang="ru-MD" dirty="0"/>
          </a:p>
        </p:txBody>
      </p:sp>
      <p:sp>
        <p:nvSpPr>
          <p:cNvPr id="4" name="AutoShape 2" descr="Image result for supercalculato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MD"/>
          </a:p>
        </p:txBody>
      </p:sp>
      <p:sp>
        <p:nvSpPr>
          <p:cNvPr id="5" name="AutoShape 4" descr="Image result for supercalculatoare"/>
          <p:cNvSpPr>
            <a:spLocks noChangeAspect="1" noChangeArrowheads="1"/>
          </p:cNvSpPr>
          <p:nvPr/>
        </p:nvSpPr>
        <p:spPr bwMode="auto">
          <a:xfrm>
            <a:off x="5262983" y="479765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MD"/>
          </a:p>
        </p:txBody>
      </p:sp>
      <p:sp>
        <p:nvSpPr>
          <p:cNvPr id="6" name="AutoShape 6" descr="Image result for supercalculatoa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MD"/>
          </a:p>
        </p:txBody>
      </p:sp>
      <p:sp>
        <p:nvSpPr>
          <p:cNvPr id="7" name="AutoShape 8" descr="Image result for supercalculatoa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MD"/>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9626" y="4441371"/>
            <a:ext cx="3164374" cy="1959428"/>
          </a:xfrm>
          <a:prstGeom prst="rect">
            <a:avLst/>
          </a:prstGeom>
        </p:spPr>
      </p:pic>
    </p:spTree>
    <p:extLst>
      <p:ext uri="{BB962C8B-B14F-4D97-AF65-F5344CB8AC3E}">
        <p14:creationId xmlns:p14="http://schemas.microsoft.com/office/powerpoint/2010/main" val="374514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Calculatoarele mari</a:t>
            </a:r>
            <a:endParaRPr lang="ru-MD" dirty="0"/>
          </a:p>
        </p:txBody>
      </p:sp>
      <p:sp>
        <p:nvSpPr>
          <p:cNvPr id="3" name="Объект 2"/>
          <p:cNvSpPr>
            <a:spLocks noGrp="1"/>
          </p:cNvSpPr>
          <p:nvPr>
            <p:ph idx="1"/>
          </p:nvPr>
        </p:nvSpPr>
        <p:spPr/>
        <p:txBody>
          <a:bodyPr/>
          <a:lstStyle/>
          <a:p>
            <a:r>
              <a:rPr lang="ro-MD" dirty="0" smtClean="0"/>
              <a:t>Calculatoarele mari pot executa 1 bilion de operații pe secundă, prețul variind între 20 de mii și </a:t>
            </a:r>
            <a:r>
              <a:rPr lang="ro-MD" dirty="0" err="1" smtClean="0"/>
              <a:t>cîteva</a:t>
            </a:r>
            <a:r>
              <a:rPr lang="ro-MD" dirty="0" smtClean="0"/>
              <a:t> milioane de dolari. Calculatoarele mari includ zeci de unități de disc magnetic și imprimante, sute de console aflate la diferite distanțe de unitatea centrală. Aceste calculatoare se </a:t>
            </a:r>
            <a:r>
              <a:rPr lang="ro-MD" dirty="0" err="1" smtClean="0"/>
              <a:t>urtilizează</a:t>
            </a:r>
            <a:r>
              <a:rPr lang="ro-MD" dirty="0" smtClean="0"/>
              <a:t> în cadrul unor mari centre de calcul și funcționează în regim non-stop. </a:t>
            </a:r>
            <a:r>
              <a:rPr lang="ro-MD" dirty="0" err="1" smtClean="0"/>
              <a:t>Pricipalele</a:t>
            </a:r>
            <a:r>
              <a:rPr lang="ro-MD" dirty="0" smtClean="0"/>
              <a:t> firme producătoare de calculatoare mari </a:t>
            </a:r>
            <a:r>
              <a:rPr lang="ro-MD" dirty="0" err="1" smtClean="0"/>
              <a:t>sînt</a:t>
            </a:r>
            <a:r>
              <a:rPr lang="ro-MD" dirty="0" smtClean="0"/>
              <a:t> IBM, UNYSIS, HONEYWELL etc.</a:t>
            </a:r>
            <a:endParaRPr lang="ru-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057" y="4397829"/>
            <a:ext cx="3302000" cy="2264228"/>
          </a:xfrm>
          <a:prstGeom prst="rect">
            <a:avLst/>
          </a:prstGeom>
        </p:spPr>
      </p:pic>
    </p:spTree>
    <p:extLst>
      <p:ext uri="{BB962C8B-B14F-4D97-AF65-F5344CB8AC3E}">
        <p14:creationId xmlns:p14="http://schemas.microsoft.com/office/powerpoint/2010/main" val="336902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Minicalculatoarele</a:t>
            </a:r>
            <a:endParaRPr lang="ru-MD" dirty="0"/>
          </a:p>
        </p:txBody>
      </p:sp>
      <p:sp>
        <p:nvSpPr>
          <p:cNvPr id="3" name="Объект 2"/>
          <p:cNvSpPr>
            <a:spLocks noGrp="1"/>
          </p:cNvSpPr>
          <p:nvPr>
            <p:ph idx="1"/>
          </p:nvPr>
        </p:nvSpPr>
        <p:spPr/>
        <p:txBody>
          <a:bodyPr/>
          <a:lstStyle/>
          <a:p>
            <a:r>
              <a:rPr lang="ro-MD" dirty="0" err="1" smtClean="0"/>
              <a:t>Minicalcultoarele</a:t>
            </a:r>
            <a:r>
              <a:rPr lang="ro-MD" dirty="0" smtClean="0"/>
              <a:t> pot </a:t>
            </a:r>
            <a:r>
              <a:rPr lang="ro-MD" dirty="0" err="1" smtClean="0"/>
              <a:t>efctua</a:t>
            </a:r>
            <a:r>
              <a:rPr lang="ro-MD" dirty="0" smtClean="0"/>
              <a:t> sute de milioane de operații pe secundă, iar prețul lor nu depășește 200-300 de mii de dolari. Echipamentele periferice ale unui minicalculator includ </a:t>
            </a:r>
            <a:r>
              <a:rPr lang="ro-MD" dirty="0" err="1" smtClean="0"/>
              <a:t>cîteva</a:t>
            </a:r>
            <a:r>
              <a:rPr lang="ro-MD" dirty="0" smtClean="0"/>
              <a:t> discuri magnetice, una sau două imprimante, mai multe console. Minicalculatoarele </a:t>
            </a:r>
            <a:r>
              <a:rPr lang="ro-MD" dirty="0" err="1" smtClean="0"/>
              <a:t>sînt</a:t>
            </a:r>
            <a:r>
              <a:rPr lang="ro-MD" dirty="0" smtClean="0"/>
              <a:t> mai ușor de utilizat și operat </a:t>
            </a:r>
            <a:r>
              <a:rPr lang="ro-MD" dirty="0" err="1" smtClean="0"/>
              <a:t>decît</a:t>
            </a:r>
            <a:r>
              <a:rPr lang="ro-MD" dirty="0" smtClean="0"/>
              <a:t> calculatoarele mari și se utilizează în proiectarea </a:t>
            </a:r>
            <a:r>
              <a:rPr lang="ro-MD" dirty="0" err="1" smtClean="0"/>
              <a:t>asisată</a:t>
            </a:r>
            <a:r>
              <a:rPr lang="ro-MD" dirty="0" smtClean="0"/>
              <a:t> de calculator, în automatizări industriale, pentru prelucrarea datelor în experimentele științifice etc. Dintre firmele producătoare de minicalculatoare vom remarca IBM, Wang, Texas </a:t>
            </a:r>
            <a:r>
              <a:rPr lang="ro-MD" dirty="0" err="1" smtClean="0"/>
              <a:t>Instruments</a:t>
            </a:r>
            <a:r>
              <a:rPr lang="ro-MD" dirty="0" smtClean="0"/>
              <a:t>, Data General, DEC, Hewlett-Packard etc.</a:t>
            </a:r>
            <a:endParaRPr lang="ru-MD" dirty="0"/>
          </a:p>
        </p:txBody>
      </p:sp>
    </p:spTree>
    <p:extLst>
      <p:ext uri="{BB962C8B-B14F-4D97-AF65-F5344CB8AC3E}">
        <p14:creationId xmlns:p14="http://schemas.microsoft.com/office/powerpoint/2010/main" val="203599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Microcalculatoarele</a:t>
            </a:r>
            <a:endParaRPr lang="ru-MD" dirty="0"/>
          </a:p>
        </p:txBody>
      </p:sp>
      <p:sp>
        <p:nvSpPr>
          <p:cNvPr id="3" name="Объект 2"/>
          <p:cNvSpPr>
            <a:spLocks noGrp="1"/>
          </p:cNvSpPr>
          <p:nvPr>
            <p:ph idx="1"/>
          </p:nvPr>
        </p:nvSpPr>
        <p:spPr/>
        <p:txBody>
          <a:bodyPr/>
          <a:lstStyle/>
          <a:p>
            <a:r>
              <a:rPr lang="ro-MD" dirty="0" smtClean="0"/>
              <a:t>Microcalculatoarele, denumite și </a:t>
            </a:r>
            <a:r>
              <a:rPr lang="ro-MD" dirty="0" err="1" smtClean="0"/>
              <a:t>calculatore</a:t>
            </a:r>
            <a:r>
              <a:rPr lang="ro-MD" dirty="0" smtClean="0"/>
              <a:t> personale, </a:t>
            </a:r>
            <a:r>
              <a:rPr lang="ro-MD" dirty="0" err="1" smtClean="0"/>
              <a:t>sînt</a:t>
            </a:r>
            <a:r>
              <a:rPr lang="ro-MD" dirty="0" smtClean="0"/>
              <a:t> realizate la prețuri scăzute - între 100 și 15000 de dolari și asigură o viteză de calcul de ordinul milioanelor de operații pe secundă. Echipamentele periferice ale unui microcalculator includ o unitate de disc rigid, una sau două unități de disc flexibil, o imprimantă și o consolă. Structura modulară și gruparea tuturor echipamentelor în jurul unei magistrale permite configurarea microcalculatorului în funcție de necesitățile individuale ale fiecărui utilizator. Corporații care produc microcalculatoare există în foarte multe țări, însă lideri mondiali, unanim recunoscuți, </a:t>
            </a:r>
            <a:r>
              <a:rPr lang="ro-MD" dirty="0" err="1" smtClean="0"/>
              <a:t>sînt</a:t>
            </a:r>
            <a:r>
              <a:rPr lang="ro-MD" dirty="0" smtClean="0"/>
              <a:t> firmele IBM, DEC, Hewlett-Packard, Apple, Olivetti etc.</a:t>
            </a:r>
            <a:endParaRPr lang="ru-MD" dirty="0"/>
          </a:p>
        </p:txBody>
      </p:sp>
    </p:spTree>
    <p:extLst>
      <p:ext uri="{BB962C8B-B14F-4D97-AF65-F5344CB8AC3E}">
        <p14:creationId xmlns:p14="http://schemas.microsoft.com/office/powerpoint/2010/main" val="135202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err="1" smtClean="0"/>
              <a:t>Generaţia</a:t>
            </a:r>
            <a:r>
              <a:rPr lang="ro-MD" dirty="0" smtClean="0"/>
              <a:t> I</a:t>
            </a:r>
            <a:endParaRPr lang="ru-MD" dirty="0"/>
          </a:p>
        </p:txBody>
      </p:sp>
      <p:sp>
        <p:nvSpPr>
          <p:cNvPr id="3" name="Объект 2"/>
          <p:cNvSpPr>
            <a:spLocks noGrp="1"/>
          </p:cNvSpPr>
          <p:nvPr>
            <p:ph idx="1"/>
          </p:nvPr>
        </p:nvSpPr>
        <p:spPr/>
        <p:txBody>
          <a:bodyPr/>
          <a:lstStyle/>
          <a:p>
            <a:r>
              <a:rPr lang="ro-MD" dirty="0" err="1" smtClean="0"/>
              <a:t>Generaţia</a:t>
            </a:r>
            <a:r>
              <a:rPr lang="ro-MD" dirty="0" smtClean="0"/>
              <a:t> I (1946-1956) caracterizată prin :</a:t>
            </a:r>
          </a:p>
          <a:p>
            <a:r>
              <a:rPr lang="ro-MD" dirty="0" smtClean="0"/>
              <a:t>·        Hardware: relee, tuburi electronice ;</a:t>
            </a:r>
          </a:p>
          <a:p>
            <a:r>
              <a:rPr lang="ro-MD" dirty="0" smtClean="0"/>
              <a:t>·        Software: programe cablate, cod </a:t>
            </a:r>
            <a:r>
              <a:rPr lang="ro-MD" dirty="0" err="1" smtClean="0"/>
              <a:t>masină</a:t>
            </a:r>
            <a:r>
              <a:rPr lang="ro-MD" dirty="0" smtClean="0"/>
              <a:t>, limbaj de asamblare ;</a:t>
            </a:r>
          </a:p>
          <a:p>
            <a:r>
              <a:rPr lang="ro-MD" dirty="0" smtClean="0"/>
              <a:t>·        Capacitate de memorie : 2 </a:t>
            </a:r>
            <a:r>
              <a:rPr lang="ro-MD" dirty="0" err="1" smtClean="0"/>
              <a:t>Kocteti</a:t>
            </a:r>
            <a:r>
              <a:rPr lang="ro-MD" dirty="0" smtClean="0"/>
              <a:t> ;</a:t>
            </a:r>
          </a:p>
          <a:p>
            <a:r>
              <a:rPr lang="ro-MD" dirty="0" smtClean="0"/>
              <a:t>·        Viteză de operare : 10.000 de </a:t>
            </a:r>
            <a:r>
              <a:rPr lang="ro-MD" dirty="0" err="1" smtClean="0"/>
              <a:t>operatii</a:t>
            </a:r>
            <a:r>
              <a:rPr lang="ro-MD" dirty="0" smtClean="0"/>
              <a:t>/sec.  ;</a:t>
            </a:r>
          </a:p>
          <a:p>
            <a:r>
              <a:rPr lang="ro-MD" dirty="0" smtClean="0"/>
              <a:t>·        </a:t>
            </a:r>
            <a:r>
              <a:rPr lang="ro-MD" dirty="0" err="1" smtClean="0"/>
              <a:t>Calulatoare</a:t>
            </a:r>
            <a:r>
              <a:rPr lang="ro-MD" dirty="0" smtClean="0"/>
              <a:t> : ENIAC, UNIVAC, IBM ;</a:t>
            </a:r>
            <a:endParaRPr lang="ru-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57" y="3868511"/>
            <a:ext cx="2518456" cy="2716668"/>
          </a:xfrm>
          <a:prstGeom prst="rect">
            <a:avLst/>
          </a:prstGeom>
        </p:spPr>
      </p:pic>
    </p:spTree>
    <p:extLst>
      <p:ext uri="{BB962C8B-B14F-4D97-AF65-F5344CB8AC3E}">
        <p14:creationId xmlns:p14="http://schemas.microsoft.com/office/powerpoint/2010/main" val="127039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err="1" smtClean="0"/>
              <a:t>Generaţia</a:t>
            </a:r>
            <a:r>
              <a:rPr lang="ro-MD" dirty="0" smtClean="0"/>
              <a:t> a II–a</a:t>
            </a:r>
            <a:endParaRPr lang="ru-MD" dirty="0"/>
          </a:p>
        </p:txBody>
      </p:sp>
      <p:sp>
        <p:nvSpPr>
          <p:cNvPr id="3" name="Объект 2"/>
          <p:cNvSpPr>
            <a:spLocks noGrp="1"/>
          </p:cNvSpPr>
          <p:nvPr>
            <p:ph idx="1"/>
          </p:nvPr>
        </p:nvSpPr>
        <p:spPr/>
        <p:txBody>
          <a:bodyPr/>
          <a:lstStyle/>
          <a:p>
            <a:r>
              <a:rPr lang="ro-MD" dirty="0" err="1" smtClean="0"/>
              <a:t>Generaţia</a:t>
            </a:r>
            <a:r>
              <a:rPr lang="ro-MD" dirty="0" smtClean="0"/>
              <a:t> a II–a (1957-1963) marcată de </a:t>
            </a:r>
            <a:r>
              <a:rPr lang="ro-MD" dirty="0" err="1" smtClean="0"/>
              <a:t>apariţia</a:t>
            </a:r>
            <a:r>
              <a:rPr lang="ro-MD" dirty="0" smtClean="0"/>
              <a:t> tranzistorului</a:t>
            </a:r>
          </a:p>
          <a:p>
            <a:r>
              <a:rPr lang="ro-MD" dirty="0" smtClean="0"/>
              <a:t>·         Hardware: tranzistoare, memorii cu ferite, cablaj imprimat ;</a:t>
            </a:r>
          </a:p>
          <a:p>
            <a:r>
              <a:rPr lang="ro-MD" dirty="0" smtClean="0"/>
              <a:t>·         Software : limbaj de nivel înalt ( Algol, </a:t>
            </a:r>
            <a:r>
              <a:rPr lang="ro-MD" dirty="0" err="1" smtClean="0"/>
              <a:t>Fortan</a:t>
            </a:r>
            <a:r>
              <a:rPr lang="ro-MD" dirty="0" smtClean="0"/>
              <a:t>)</a:t>
            </a:r>
          </a:p>
          <a:p>
            <a:r>
              <a:rPr lang="ro-MD" dirty="0" smtClean="0"/>
              <a:t>·         Memorie : 32 </a:t>
            </a:r>
            <a:r>
              <a:rPr lang="ro-MD" dirty="0" err="1" smtClean="0"/>
              <a:t>Kocteţi</a:t>
            </a:r>
            <a:r>
              <a:rPr lang="ro-MD" dirty="0" smtClean="0"/>
              <a:t> ;</a:t>
            </a:r>
          </a:p>
          <a:p>
            <a:r>
              <a:rPr lang="ro-MD" dirty="0" smtClean="0"/>
              <a:t>·         Viteza : 200.000 de </a:t>
            </a:r>
            <a:r>
              <a:rPr lang="ro-MD" dirty="0" err="1" smtClean="0"/>
              <a:t>instrucţiuni</a:t>
            </a:r>
            <a:r>
              <a:rPr lang="ro-MD" dirty="0" smtClean="0"/>
              <a:t>/sec</a:t>
            </a:r>
          </a:p>
          <a:p>
            <a:r>
              <a:rPr lang="ro-MD" dirty="0" smtClean="0"/>
              <a:t>·         Calculatoare : IBM 7040, NCR501 ;</a:t>
            </a:r>
            <a:endParaRPr lang="ru-MD"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714" y="3530600"/>
            <a:ext cx="3251200" cy="2489200"/>
          </a:xfrm>
          <a:prstGeom prst="rect">
            <a:avLst/>
          </a:prstGeom>
        </p:spPr>
      </p:pic>
    </p:spTree>
    <p:extLst>
      <p:ext uri="{BB962C8B-B14F-4D97-AF65-F5344CB8AC3E}">
        <p14:creationId xmlns:p14="http://schemas.microsoft.com/office/powerpoint/2010/main" val="2231138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конференц-зал)">
  <a:themeElements>
    <a:clrScheme name="Ион (конференц-зал)">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Ион (конференц-зал)">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конференц-зал)">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75</TotalTime>
  <Words>1815</Words>
  <Application>Microsoft Office PowerPoint</Application>
  <PresentationFormat>Широкоэкранный</PresentationFormat>
  <Paragraphs>136</Paragraphs>
  <Slides>24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24</vt:i4>
      </vt:variant>
    </vt:vector>
  </HeadingPairs>
  <TitlesOfParts>
    <vt:vector size="28" baseType="lpstr">
      <vt:lpstr>Arial</vt:lpstr>
      <vt:lpstr>Century Gothic</vt:lpstr>
      <vt:lpstr>Wingdings 3</vt:lpstr>
      <vt:lpstr>Ион (конференц-зал)</vt:lpstr>
      <vt:lpstr>Structura și funcționarea calculatorului</vt:lpstr>
      <vt:lpstr>Caracteristicile generale ale unui calculator</vt:lpstr>
      <vt:lpstr>Tipurile de calculatoare in functie de caracteristicile lor generale</vt:lpstr>
      <vt:lpstr>Supercalculatoarele</vt:lpstr>
      <vt:lpstr>Calculatoarele mari</vt:lpstr>
      <vt:lpstr>Minicalculatoarele</vt:lpstr>
      <vt:lpstr>Microcalculatoarele</vt:lpstr>
      <vt:lpstr>Generaţia I</vt:lpstr>
      <vt:lpstr>Generaţia a II–a</vt:lpstr>
      <vt:lpstr>Generaţia a III–a</vt:lpstr>
      <vt:lpstr>Generaţia a IV-a  </vt:lpstr>
      <vt:lpstr> Generaţia a V-a </vt:lpstr>
      <vt:lpstr>Dispozitivele de intrare ale unui calculator</vt:lpstr>
      <vt:lpstr>Tastatura</vt:lpstr>
      <vt:lpstr>Mouse-ul</vt:lpstr>
      <vt:lpstr>Componentele mouse-ului</vt:lpstr>
      <vt:lpstr>Dispozitive de intrare</vt:lpstr>
      <vt:lpstr>Dispozitive de intrare</vt:lpstr>
      <vt:lpstr>Dispozitive periferice de ieşire</vt:lpstr>
      <vt:lpstr>Monitorul</vt:lpstr>
      <vt:lpstr>Imprimanta</vt:lpstr>
      <vt:lpstr>Plotter , Difuzor</vt:lpstr>
      <vt:lpstr>Dispozitive de intrare-iesire</vt:lpstr>
      <vt:lpstr>Touchscreen , Placa de sunet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15</cp:revision>
  <dcterms:created xsi:type="dcterms:W3CDTF">2019-04-20T09:56:08Z</dcterms:created>
  <dcterms:modified xsi:type="dcterms:W3CDTF">2019-04-30T15:06:29Z</dcterms:modified>
</cp:coreProperties>
</file>