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6" r:id="rId9"/>
    <p:sldId id="271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11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Medical Device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Becky Joseph &amp; Essi Monneus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2">
            <a:extLst>
              <a:ext uri="{FF2B5EF4-FFF2-40B4-BE49-F238E27FC236}">
                <a16:creationId xmlns:a16="http://schemas.microsoft.com/office/drawing/2014/main" id="{4FF97D5E-59BF-44BD-AE44-7920A4AD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Specialty in the FDA Database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E3B37324-5D80-4263-91D4-22A8C76C8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API provided by the FDA, data of various Medical Devices were obtained.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devices can be grouped in the categories shown on the “Number of devices per Medical Specialty” graph.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539477-53B8-4339-812C-CDA17820F2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031713" y="2103120"/>
            <a:ext cx="3523533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19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2">
            <a:extLst>
              <a:ext uri="{FF2B5EF4-FFF2-40B4-BE49-F238E27FC236}">
                <a16:creationId xmlns:a16="http://schemas.microsoft.com/office/drawing/2014/main" id="{042397B7-D784-4152-B1DF-C4922CE6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Devices Classification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62B96CE9-1205-4651-959D-2CC7C4001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risk that the device represent for a patient, medical devices can be listed into different classes.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1 has low to moderate risk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2 has moderate to high risk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3 has really high risk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the devices in the FDA’s database, the majority were class 2 devices.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212B8E-3B6C-4051-829C-31BFAF1321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r="6961" b="-2"/>
          <a:stretch/>
        </p:blipFill>
        <p:spPr bwMode="auto">
          <a:xfrm>
            <a:off x="6461760" y="2103120"/>
            <a:ext cx="4663440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293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621606-A859-42FF-934D-3F4BCFC1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Adverse Events Related to Medical Devices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0C1A2-14E4-4039-9F03-EDD5A54A5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Unfortunately, some devices do not meet the quality standards.</a:t>
            </a:r>
          </a:p>
          <a:p>
            <a:r>
              <a:rPr lang="en-US" dirty="0"/>
              <a:t>When defective devices are used on patient it can lead to an adverse event: Malfunction during a diagnosis, Injury or even death. 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8D4E25-3978-4DB9-9E7F-967278415E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8589" y="2103120"/>
            <a:ext cx="3229782" cy="37490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4160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C5E879-E726-45D8-868E-1BF599D8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Analysis of Adverse Events versus Years</a:t>
            </a:r>
          </a:p>
        </p:txBody>
      </p:sp>
      <p:pic>
        <p:nvPicPr>
          <p:cNvPr id="6" name="Picture Placeholder 5" descr="Icon&#10;&#10;Description automatically generated">
            <a:extLst>
              <a:ext uri="{FF2B5EF4-FFF2-40B4-BE49-F238E27FC236}">
                <a16:creationId xmlns:a16="http://schemas.microsoft.com/office/drawing/2014/main" id="{1F6F1B6F-5E87-4C54-B2B6-68DF3BEC01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266867"/>
            <a:ext cx="3260942" cy="2392539"/>
          </a:xfrm>
          <a:noFill/>
        </p:spPr>
      </p:pic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BCECDE19-6311-4C31-9F4D-458496B73D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3641" y="2232730"/>
            <a:ext cx="3260942" cy="2392539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598E8E8-F1D0-4C47-B5C6-B245B3BA9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055" y="2232730"/>
            <a:ext cx="3260943" cy="2392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DF0CB5-EAB9-4C33-90CC-1D03D8F83A4C}"/>
              </a:ext>
            </a:extLst>
          </p:cNvPr>
          <p:cNvSpPr txBox="1"/>
          <p:nvPr/>
        </p:nvSpPr>
        <p:spPr>
          <a:xfrm>
            <a:off x="1233598" y="5430982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state of California for example, &gt;80 adverse events were registered in 2015. Five(5) years later, the adverse event number is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 around 80.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1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C603DC-6A33-4380-B2D0-E0C8B99C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Medical Devices Recalls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E1C208-CBAF-4271-978A-B68D7A56C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/>
          <a:p>
            <a:r>
              <a:rPr lang="en-US" dirty="0"/>
              <a:t>When a company registers too many adverse events  with their devices, the FDA can order a recall. This prevents more customers from being harmed.</a:t>
            </a:r>
          </a:p>
          <a:p>
            <a:r>
              <a:rPr lang="en-US" dirty="0"/>
              <a:t>Here are the open recalls per medical specialty in the FDA database.</a:t>
            </a:r>
          </a:p>
        </p:txBody>
      </p:sp>
      <p:pic>
        <p:nvPicPr>
          <p:cNvPr id="10" name="Content Placeholder 9" descr="Icon&#10;&#10;Description automatically generated">
            <a:extLst>
              <a:ext uri="{FF2B5EF4-FFF2-40B4-BE49-F238E27FC236}">
                <a16:creationId xmlns:a16="http://schemas.microsoft.com/office/drawing/2014/main" id="{81EA3C5B-D2D3-4036-B6F8-9C6D69856B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9137" y="2143919"/>
            <a:ext cx="3448050" cy="3667125"/>
          </a:xfrm>
        </p:spPr>
      </p:pic>
    </p:spTree>
    <p:extLst>
      <p:ext uri="{BB962C8B-B14F-4D97-AF65-F5344CB8AC3E}">
        <p14:creationId xmlns:p14="http://schemas.microsoft.com/office/powerpoint/2010/main" val="97593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A615-46C6-4203-979A-910A2E9E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Recalls In Radiology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DAE3277-042E-4342-9C62-941B326762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1233" y="2103438"/>
            <a:ext cx="4636899" cy="3748087"/>
          </a:xfrm>
        </p:spPr>
      </p:pic>
      <p:pic>
        <p:nvPicPr>
          <p:cNvPr id="8" name="Content Placeholder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D27CFF6-0AED-4A9C-9D3F-E7FC44DD6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6868" y="2103439"/>
            <a:ext cx="5339537" cy="1453954"/>
          </a:xfrm>
        </p:spPr>
      </p:pic>
    </p:spTree>
    <p:extLst>
      <p:ext uri="{BB962C8B-B14F-4D97-AF65-F5344CB8AC3E}">
        <p14:creationId xmlns:p14="http://schemas.microsoft.com/office/powerpoint/2010/main" val="286552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8A21898-DB73-4A25-ABAF-9BA1AC19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69327A5F-6586-4B86-B27D-466EB749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021" y="2103120"/>
            <a:ext cx="9807957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312885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Garamond</vt:lpstr>
      <vt:lpstr>Times New Roman</vt:lpstr>
      <vt:lpstr>SavonVTI</vt:lpstr>
      <vt:lpstr>Medical Device Report </vt:lpstr>
      <vt:lpstr>The Medical Specialty in the FDA Database</vt:lpstr>
      <vt:lpstr>The Medical Devices Classification</vt:lpstr>
      <vt:lpstr>Adverse Events Related to Medical Devices</vt:lpstr>
      <vt:lpstr>Analysis of Adverse Events versus Years</vt:lpstr>
      <vt:lpstr>Medical Devices Recalls</vt:lpstr>
      <vt:lpstr>Recalls In Radiology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Device Report </dc:title>
  <dc:creator>Essi Monneus</dc:creator>
  <cp:lastModifiedBy>Essi Monneus</cp:lastModifiedBy>
  <cp:revision>4</cp:revision>
  <dcterms:created xsi:type="dcterms:W3CDTF">2020-10-28T00:51:17Z</dcterms:created>
  <dcterms:modified xsi:type="dcterms:W3CDTF">2020-10-28T21:53:07Z</dcterms:modified>
</cp:coreProperties>
</file>