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9" r:id="rId6"/>
    <p:sldId id="267" r:id="rId7"/>
    <p:sldId id="268" r:id="rId8"/>
    <p:sldId id="262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iRDr3reNajMlNYPXCOJKUiaAD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65424" autoAdjust="0"/>
  </p:normalViewPr>
  <p:slideViewPr>
    <p:cSldViewPr snapToGrid="0">
      <p:cViewPr varScale="1">
        <p:scale>
          <a:sx n="54" d="100"/>
          <a:sy n="54" d="100"/>
        </p:scale>
        <p:origin x="1694" y="48"/>
      </p:cViewPr>
      <p:guideLst>
        <p:guide orient="horz" pos="195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9029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74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13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7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AT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0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50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25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3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405448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515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5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5921" y="0"/>
            <a:ext cx="2926080" cy="32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624686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4815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0" y="0"/>
            <a:ext cx="12192000" cy="9492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ftr" idx="11"/>
          </p:nvPr>
        </p:nvSpPr>
        <p:spPr>
          <a:xfrm>
            <a:off x="0" y="6572178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33555" y="1"/>
            <a:ext cx="857237" cy="9492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11696" y="975360"/>
            <a:ext cx="10825734" cy="328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endParaRPr sz="7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lang="de-DE" sz="8000" dirty="0"/>
              <a:t>Representing and Reasoing over Legal Policies</a:t>
            </a:r>
            <a:endParaRPr sz="8000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667512" y="4136380"/>
            <a:ext cx="10671048" cy="24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de-DE" sz="3300" dirty="0"/>
              <a:t>Ines Akaichi</a:t>
            </a:r>
          </a:p>
          <a:p>
            <a:pPr marL="0" lvl="0" indent="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de-DE" sz="3300" dirty="0"/>
              <a:t>Online Biweekly Colloquium</a:t>
            </a:r>
          </a:p>
          <a:p>
            <a:pPr marL="0" lvl="0" indent="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br>
              <a:rPr lang="de-DE" sz="3300" dirty="0"/>
            </a:br>
            <a:r>
              <a:rPr lang="de-DE" sz="3300" dirty="0"/>
              <a:t>05/02/2020</a:t>
            </a:r>
            <a:br>
              <a:rPr lang="de-DE" sz="2960" dirty="0"/>
            </a:br>
            <a:endParaRPr sz="296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87" y="5315764"/>
            <a:ext cx="2478363" cy="1283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Requirements for Policy Specification</a:t>
            </a:r>
            <a:endParaRPr lang="en-GB" sz="4000" dirty="0"/>
          </a:p>
        </p:txBody>
      </p:sp>
      <p:sp>
        <p:nvSpPr>
          <p:cNvPr id="4" name="Rectangle 3"/>
          <p:cNvSpPr/>
          <p:nvPr/>
        </p:nvSpPr>
        <p:spPr>
          <a:xfrm>
            <a:off x="167640" y="645396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Approaches for policy specification </a:t>
            </a:r>
            <a:br>
              <a:rPr lang="de-AT" sz="4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1020" y="1932920"/>
            <a:ext cx="11109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Well-defined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Flexibility and extensibility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" y="5778927"/>
            <a:ext cx="114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Clemente, F. J. G.,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Martínez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Pérez, G.,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Botía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Blaya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J. A., &amp; Gómez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Skarmeta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A. F.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n.d.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Representing Security Policies in Web Information Systems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65238"/>
            <a:ext cx="12192000" cy="949234"/>
          </a:xfrm>
        </p:spPr>
        <p:txBody>
          <a:bodyPr>
            <a:normAutofit/>
          </a:bodyPr>
          <a:lstStyle/>
          <a:p>
            <a:r>
              <a:rPr lang="de-AT" sz="4000" dirty="0"/>
              <a:t>Semantics and Deontic Logic </a:t>
            </a:r>
            <a:endParaRPr lang="en-GB" sz="4000" dirty="0"/>
          </a:p>
        </p:txBody>
      </p:sp>
      <p:sp>
        <p:nvSpPr>
          <p:cNvPr id="4" name="Rectangle 3"/>
          <p:cNvSpPr/>
          <p:nvPr/>
        </p:nvSpPr>
        <p:spPr>
          <a:xfrm>
            <a:off x="505460" y="1606481"/>
            <a:ext cx="1151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Existing work in the area focuses on modelling legal requirements using: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Semantic technologies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Rule/ Deontic based concepts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A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Example of languages: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KAoS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Protune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" y="645396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Approaches for policy specification </a:t>
            </a:r>
            <a:br>
              <a:rPr lang="de-AT" sz="4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</a:b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2124" y="5999531"/>
            <a:ext cx="1090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Vos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M.,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Kirrane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Padget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J., &amp; Satoh, K.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n.d.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ODRL policy modelling and compliance checking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4563" y="4376470"/>
            <a:ext cx="5788977" cy="120032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lack of standardised mechanisms for representing policies, such that compliance can be checked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12260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" y="152400"/>
            <a:ext cx="12192000" cy="807720"/>
          </a:xfrm>
        </p:spPr>
        <p:txBody>
          <a:bodyPr/>
          <a:lstStyle/>
          <a:p>
            <a:r>
              <a:rPr lang="de-AT" dirty="0"/>
              <a:t>Existing Work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2560" y="2880486"/>
            <a:ext cx="1184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>
                <a:latin typeface="Calibri" panose="020F0502020204030204" pitchFamily="34" charset="0"/>
                <a:cs typeface="Calibri" panose="020F0502020204030204" pitchFamily="34" charset="0"/>
              </a:rPr>
              <a:t>How to model and automatically reason over legal text?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45" y="3662191"/>
            <a:ext cx="2956255" cy="29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45721"/>
            <a:ext cx="12192000" cy="949234"/>
          </a:xfrm>
        </p:spPr>
        <p:txBody>
          <a:bodyPr>
            <a:normAutofit/>
          </a:bodyPr>
          <a:lstStyle/>
          <a:p>
            <a:r>
              <a:rPr lang="de-AT" sz="3600" dirty="0"/>
              <a:t>ODRL policy modelling and compliance checking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137850"/>
            <a:ext cx="4693920" cy="4266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" y="6426815"/>
            <a:ext cx="195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Work </a:t>
            </a:r>
            <a:endPara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861" y="1412141"/>
            <a:ext cx="77666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b="1" dirty="0"/>
              <a:t>Modelling:</a:t>
            </a:r>
          </a:p>
          <a:p>
            <a:pPr marL="342900" lvl="2" indent="22225">
              <a:buFont typeface="Wingdings" panose="05000000000000000000" pitchFamily="2" charset="2"/>
              <a:buChar char="§"/>
            </a:pPr>
            <a:r>
              <a:rPr lang="de-AT" sz="2400" dirty="0"/>
              <a:t>   Create a model and an ontology that woud present regulations (an extension of ODRL</a:t>
            </a:r>
            <a:r>
              <a:rPr lang="de-AT" sz="2400" baseline="30000" dirty="0"/>
              <a:t>1</a:t>
            </a:r>
            <a:r>
              <a:rPr lang="de-AT" sz="2400" dirty="0"/>
              <a:t>)</a:t>
            </a:r>
          </a:p>
          <a:p>
            <a:pPr marL="342900" lvl="2" indent="22225">
              <a:buFont typeface="Wingdings" panose="05000000000000000000" pitchFamily="2" charset="2"/>
              <a:buChar char="§"/>
            </a:pPr>
            <a:r>
              <a:rPr lang="de-AT" sz="2400" dirty="0"/>
              <a:t>   Annotate the GDPR articles based on the model (manually)</a:t>
            </a:r>
          </a:p>
          <a:p>
            <a:pPr marL="342900" lvl="2" indent="22225">
              <a:buFont typeface="Wingdings" panose="05000000000000000000" pitchFamily="2" charset="2"/>
              <a:buChar char="§"/>
            </a:pPr>
            <a:r>
              <a:rPr lang="en-GB" sz="2400" dirty="0"/>
              <a:t>   Encode </a:t>
            </a:r>
            <a:r>
              <a:rPr lang="de-AT" sz="2400" dirty="0"/>
              <a:t>the GDPR articles</a:t>
            </a:r>
          </a:p>
          <a:p>
            <a:pPr marL="342900" lvl="2" indent="22225">
              <a:buFont typeface="Wingdings" panose="05000000000000000000" pitchFamily="2" charset="2"/>
              <a:buChar char="§"/>
            </a:pPr>
            <a:r>
              <a:rPr lang="de-AT" sz="2400" dirty="0"/>
              <a:t>   Encode The company business processes</a:t>
            </a:r>
          </a:p>
          <a:p>
            <a:pPr marL="342900" lvl="2"/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b="1" dirty="0"/>
              <a:t>Compliance checking:</a:t>
            </a:r>
          </a:p>
          <a:p>
            <a:pPr marL="342900" lvl="1" indent="22225">
              <a:buFont typeface="Wingdings" panose="05000000000000000000" pitchFamily="2" charset="2"/>
              <a:buChar char="§"/>
            </a:pPr>
            <a:r>
              <a:rPr lang="de-AT" sz="2400" dirty="0"/>
              <a:t>   Fedding the model along with the encoded business processes to an answer set solver </a:t>
            </a:r>
          </a:p>
          <a:p>
            <a:pPr marL="342900" lvl="1" indent="22225">
              <a:buFont typeface="Wingdings" panose="05000000000000000000" pitchFamily="2" charset="2"/>
              <a:buChar char="§"/>
            </a:pPr>
            <a:r>
              <a:rPr lang="en-GB" sz="2400" dirty="0"/>
              <a:t>   Provide evidence in support of the compliance decision</a:t>
            </a:r>
          </a:p>
          <a:p>
            <a:pPr marL="342900" lvl="1" indent="22225"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AT" sz="2400" dirty="0"/>
          </a:p>
          <a:p>
            <a:endParaRPr lang="en-GB" sz="24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7537133" y="5099085"/>
            <a:ext cx="4548187" cy="121147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Manually encoding by annotating</a:t>
            </a:r>
          </a:p>
          <a:p>
            <a:r>
              <a:rPr lang="de-A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compliance checking</a:t>
            </a:r>
          </a:p>
          <a:p>
            <a:r>
              <a:rPr lang="de-A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enforcement/Imposition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6519148"/>
            <a:ext cx="9204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sz="1800" dirty="0"/>
              <a:t>The Open Digital Rights Language -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https://www.w3.org/TR/odrl-model/</a:t>
            </a:r>
          </a:p>
        </p:txBody>
      </p:sp>
    </p:spTree>
    <p:extLst>
      <p:ext uri="{BB962C8B-B14F-4D97-AF65-F5344CB8AC3E}">
        <p14:creationId xmlns:p14="http://schemas.microsoft.com/office/powerpoint/2010/main" val="295587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30480"/>
            <a:ext cx="12192000" cy="949234"/>
          </a:xfrm>
        </p:spPr>
        <p:txBody>
          <a:bodyPr>
            <a:noAutofit/>
          </a:bodyPr>
          <a:lstStyle/>
          <a:p>
            <a:r>
              <a:rPr lang="de-AT" sz="3600" dirty="0"/>
              <a:t>ALDA: Cognitive Assistant for Legal Document Analytics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1001647"/>
            <a:ext cx="3964304" cy="4207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" y="6442055"/>
            <a:ext cx="195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Work </a:t>
            </a:r>
            <a:endPara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388745"/>
            <a:ext cx="7010400" cy="432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703" y="5618530"/>
            <a:ext cx="70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System Architecture of the proposed system to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legal documents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7321441" y="5230586"/>
            <a:ext cx="4548187" cy="969590"/>
          </a:xfrm>
          <a:prstGeom prst="snip1Rect">
            <a:avLst>
              <a:gd name="adj" fmla="val 1289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Encoding </a:t>
            </a:r>
          </a:p>
          <a:p>
            <a:r>
              <a:rPr lang="de-A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compliance checking</a:t>
            </a:r>
          </a:p>
        </p:txBody>
      </p:sp>
    </p:spTree>
    <p:extLst>
      <p:ext uri="{BB962C8B-B14F-4D97-AF65-F5344CB8AC3E}">
        <p14:creationId xmlns:p14="http://schemas.microsoft.com/office/powerpoint/2010/main" val="5757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6" y="85061"/>
            <a:ext cx="12192000" cy="949234"/>
          </a:xfrm>
        </p:spPr>
        <p:txBody>
          <a:bodyPr/>
          <a:lstStyle/>
          <a:p>
            <a:r>
              <a:rPr lang="de-AT" dirty="0"/>
              <a:t>Outline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55121" y="2179547"/>
            <a:ext cx="10738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AT" sz="3600" dirty="0"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A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AT" sz="3600" dirty="0">
                <a:latin typeface="Calibri" panose="020F0502020204030204" pitchFamily="34" charset="0"/>
                <a:cs typeface="Calibri" panose="020F0502020204030204" pitchFamily="34" charset="0"/>
              </a:rPr>
              <a:t>Approaches for Policy Specification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A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AT" sz="3600" dirty="0">
                <a:latin typeface="Calibri" panose="020F0502020204030204" pitchFamily="34" charset="0"/>
                <a:cs typeface="Calibri" panose="020F0502020204030204" pitchFamily="34" charset="0"/>
              </a:rPr>
              <a:t>Existing Work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Callout 14"/>
          <p:cNvSpPr/>
          <p:nvPr/>
        </p:nvSpPr>
        <p:spPr>
          <a:xfrm>
            <a:off x="1269757" y="1033851"/>
            <a:ext cx="10213597" cy="5251133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/>
            <a:endParaRPr lang="en-GB" sz="162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656301" y="2497473"/>
            <a:ext cx="2775359" cy="25831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22960"/>
            <a:endParaRPr lang="en-GB" sz="2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7024" y="1351277"/>
            <a:ext cx="4686025" cy="4723046"/>
          </a:xfrm>
          <a:prstGeom prst="ellipse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22960"/>
            <a:endParaRPr lang="en-GB" sz="2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469" y="142816"/>
            <a:ext cx="2058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59" y="2205034"/>
            <a:ext cx="1544399" cy="1442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23" y="2860061"/>
            <a:ext cx="1383514" cy="1261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3" y="2809845"/>
            <a:ext cx="1387723" cy="1254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04" y="4049876"/>
            <a:ext cx="1371872" cy="1289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43" y="1503015"/>
            <a:ext cx="1254394" cy="12543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73484" y="5139634"/>
            <a:ext cx="200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/>
            <a:r>
              <a:rPr lang="de-AT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lang="en-GB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8982" y="6063948"/>
            <a:ext cx="236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/>
            <a:r>
              <a:rPr lang="de-AT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consumers</a:t>
            </a:r>
            <a:endParaRPr lang="en-GB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80" y="2954599"/>
            <a:ext cx="1600884" cy="1600884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6781800" y="1191392"/>
            <a:ext cx="2549877" cy="938820"/>
          </a:xfrm>
          <a:prstGeom prst="wedgeEllipseCallout">
            <a:avLst>
              <a:gd name="adj1" fmla="val 45411"/>
              <a:gd name="adj2" fmla="val 9725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policy to use my data ...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54" y="3659418"/>
            <a:ext cx="809644" cy="809644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flipV="1">
            <a:off x="5541399" y="3879206"/>
            <a:ext cx="980935" cy="370066"/>
          </a:xfrm>
          <a:prstGeom prst="rightArrow">
            <a:avLst>
              <a:gd name="adj1" fmla="val 50000"/>
              <a:gd name="adj2" fmla="val 4268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0" dirty="0"/>
          </a:p>
        </p:txBody>
      </p:sp>
      <p:sp>
        <p:nvSpPr>
          <p:cNvPr id="25" name="Right Arrow 24"/>
          <p:cNvSpPr/>
          <p:nvPr/>
        </p:nvSpPr>
        <p:spPr>
          <a:xfrm rot="10800000" flipV="1">
            <a:off x="7595418" y="3879206"/>
            <a:ext cx="980935" cy="370066"/>
          </a:xfrm>
          <a:prstGeom prst="rightArrow">
            <a:avLst>
              <a:gd name="adj1" fmla="val 50000"/>
              <a:gd name="adj2" fmla="val 4268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0" dirty="0"/>
          </a:p>
        </p:txBody>
      </p:sp>
      <p:sp>
        <p:nvSpPr>
          <p:cNvPr id="26" name="TextBox 25"/>
          <p:cNvSpPr txBox="1"/>
          <p:nvPr/>
        </p:nvSpPr>
        <p:spPr>
          <a:xfrm>
            <a:off x="6181365" y="4652804"/>
            <a:ext cx="2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ODRL policy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77193" y="4203154"/>
            <a:ext cx="89865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8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GB" sz="16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1933" y="2750755"/>
            <a:ext cx="10481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80" dirty="0">
                <a:latin typeface="Calibri" panose="020F0502020204030204" pitchFamily="34" charset="0"/>
                <a:cs typeface="Calibri" panose="020F0502020204030204" pitchFamily="34" charset="0"/>
              </a:rPr>
              <a:t>Maral</a:t>
            </a:r>
            <a:endParaRPr lang="en-GB" sz="16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533" y="4203154"/>
            <a:ext cx="89865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80" dirty="0">
                <a:latin typeface="Calibri" panose="020F0502020204030204" pitchFamily="34" charset="0"/>
                <a:cs typeface="Calibri" panose="020F0502020204030204" pitchFamily="34" charset="0"/>
              </a:rPr>
              <a:t>John</a:t>
            </a:r>
            <a:endParaRPr lang="en-GB" sz="16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7894" y="5393344"/>
            <a:ext cx="89865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80" dirty="0">
                <a:latin typeface="Calibri" panose="020F0502020204030204" pitchFamily="34" charset="0"/>
                <a:cs typeface="Calibri" panose="020F0502020204030204" pitchFamily="34" charset="0"/>
              </a:rPr>
              <a:t>Alex</a:t>
            </a:r>
            <a:endParaRPr lang="en-GB" sz="16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5720" y="6466371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0101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/>
      <p:bldP spid="2" grpId="0"/>
      <p:bldP spid="23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203" y="-55997"/>
            <a:ext cx="8208000" cy="1084586"/>
          </a:xfrm>
        </p:spPr>
        <p:txBody>
          <a:bodyPr>
            <a:normAutofit/>
          </a:bodyPr>
          <a:lstStyle/>
          <a:p>
            <a:r>
              <a:rPr lang="de-AT" sz="4000" dirty="0"/>
              <a:t>Example of a policy - ODRL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37" y="1322454"/>
            <a:ext cx="1362799" cy="1362799"/>
          </a:xfrm>
          <a:prstGeom prst="rect">
            <a:avLst/>
          </a:prstGeom>
        </p:spPr>
      </p:pic>
      <p:sp>
        <p:nvSpPr>
          <p:cNvPr id="7" name="Vertical Scroll 6"/>
          <p:cNvSpPr/>
          <p:nvPr/>
        </p:nvSpPr>
        <p:spPr>
          <a:xfrm>
            <a:off x="720506" y="2003854"/>
            <a:ext cx="7591697" cy="3963532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0" dirty="0"/>
          </a:p>
        </p:txBody>
      </p:sp>
      <p:sp>
        <p:nvSpPr>
          <p:cNvPr id="10" name="TextBox 9"/>
          <p:cNvSpPr txBox="1"/>
          <p:nvPr/>
        </p:nvSpPr>
        <p:spPr>
          <a:xfrm>
            <a:off x="1332907" y="2884357"/>
            <a:ext cx="6366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John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watch  Harry Potter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–permission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AT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000" i="1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can not  watch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  Harry Potter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de-AT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prohibition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Alex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must pay 5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euros to watch the movie Harry Potter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–obligation</a:t>
            </a:r>
          </a:p>
          <a:p>
            <a:endParaRPr lang="de-AT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000" i="1" dirty="0">
                <a:latin typeface="Calibri" panose="020F0502020204030204" pitchFamily="34" charset="0"/>
                <a:cs typeface="Calibri" panose="020F0502020204030204" pitchFamily="34" charset="0"/>
              </a:rPr>
              <a:t>Maral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 can watch the movie Harry Potter </a:t>
            </a:r>
            <a:r>
              <a:rPr lang="de-AT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without paying </a:t>
            </a:r>
            <a:r>
              <a:rPr lang="de-AT" sz="2000" dirty="0">
                <a:latin typeface="Calibri" panose="020F0502020204030204" pitchFamily="34" charset="0"/>
                <a:cs typeface="Calibri" panose="020F0502020204030204" pitchFamily="34" charset="0"/>
              </a:rPr>
              <a:t>if she is an employee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de-A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dispensation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4600" y="6501153"/>
            <a:ext cx="9170268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8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inspired from https://www.w3.org/TR/odrl-model/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55433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5818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543" y="1103769"/>
            <a:ext cx="114858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Policies constrain the behaviour of system components:</a:t>
            </a:r>
          </a:p>
          <a:p>
            <a:pPr marL="342900" lvl="0" indent="22225">
              <a:buFont typeface="Wingdings" panose="05000000000000000000" pitchFamily="2" charset="2"/>
              <a:buChar char="§"/>
            </a:pP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   A set of rules</a:t>
            </a:r>
          </a:p>
          <a:p>
            <a:pPr marL="342900" lvl="0"/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to: </a:t>
            </a:r>
          </a:p>
          <a:p>
            <a:pPr marL="715963" lvl="1" indent="-3429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</a:t>
            </a:r>
          </a:p>
          <a:p>
            <a:pPr marL="719138" lvl="1" indent="-346075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</a:p>
          <a:p>
            <a:pPr marL="715963" lvl="1" indent="-3429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715963" lvl="1" indent="-3429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7825"/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of:</a:t>
            </a:r>
          </a:p>
          <a:p>
            <a:pPr marL="441325" lvl="1" indent="-762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Intellectual property protection</a:t>
            </a:r>
          </a:p>
          <a:p>
            <a:pPr marL="441325" lvl="1" indent="-762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Privacy protection</a:t>
            </a:r>
          </a:p>
          <a:p>
            <a:pPr marL="441325" lvl="1" indent="-762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de-AT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with regulations</a:t>
            </a:r>
          </a:p>
          <a:p>
            <a:pPr marL="441325" lvl="1" indent="-76200"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Digital rights management</a:t>
            </a:r>
          </a:p>
          <a:p>
            <a:pPr marL="365125" lvl="1"/>
            <a:endParaRPr lang="de-AT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AT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377825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2055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39859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Usage Control: An extension of Access Control</a:t>
            </a:r>
            <a:endPara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40193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945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6701"/>
            <a:ext cx="12192000" cy="949234"/>
          </a:xfrm>
        </p:spPr>
        <p:txBody>
          <a:bodyPr>
            <a:normAutofit/>
          </a:bodyPr>
          <a:lstStyle/>
          <a:p>
            <a:r>
              <a:rPr lang="de-AT" sz="4400" dirty="0"/>
              <a:t>What if no compliance is enforced ?</a:t>
            </a:r>
            <a:endParaRPr lang="en-GB" sz="4400" dirty="0"/>
          </a:p>
        </p:txBody>
      </p:sp>
      <p:sp>
        <p:nvSpPr>
          <p:cNvPr id="3" name="Rectangle 2"/>
          <p:cNvSpPr/>
          <p:nvPr/>
        </p:nvSpPr>
        <p:spPr>
          <a:xfrm>
            <a:off x="320040" y="2012135"/>
            <a:ext cx="4450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Costly fines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Loss of reputation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Liability for material and non-material damages</a:t>
            </a:r>
            <a:endParaRPr lang="en-GB" sz="1600" strike="sngStri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1563984"/>
            <a:ext cx="679704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1040" y="6040976"/>
            <a:ext cx="891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Examples for fines regarding GDPR compliance issues </a:t>
            </a:r>
            <a:r>
              <a:rPr lang="de-AT" dirty="0"/>
              <a:t>https://www.enforcementtracker.com/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6455433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78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8" y="1140231"/>
            <a:ext cx="5030388" cy="51785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172" y="0"/>
            <a:ext cx="8208000" cy="1084586"/>
          </a:xfrm>
        </p:spPr>
        <p:txBody>
          <a:bodyPr>
            <a:normAutofit/>
          </a:bodyPr>
          <a:lstStyle/>
          <a:p>
            <a:r>
              <a:rPr lang="de-AT" sz="4000" dirty="0"/>
              <a:t>Definitions - ODRL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61520" y="1991444"/>
            <a:ext cx="6017508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2940" lvl="1" indent="-342900" defTabSz="1097167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Policy: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or more rules</a:t>
            </a:r>
          </a:p>
          <a:p>
            <a:pPr marL="662940" lvl="1" indent="-342900" defTabSz="1097167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2940" lvl="1" indent="-342900" defTabSz="1097167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abstract concept that represents the common characteristics of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obligations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dispensations</a:t>
            </a:r>
          </a:p>
          <a:p>
            <a:pPr marL="647700" lvl="1" indent="-327660" defTabSz="10971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6D3"/>
              </a:buClr>
              <a:buSzPct val="100000"/>
              <a:buFont typeface="Wingdings" charset="2"/>
              <a:buChar char="§"/>
            </a:pPr>
            <a:endParaRPr lang="en-US" altLang="en-US" sz="2400" dirty="0">
              <a:latin typeface="Montserrat"/>
            </a:endParaRPr>
          </a:p>
          <a:p>
            <a:pPr marL="647700" lvl="1" indent="-327660" defTabSz="10971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6D3"/>
              </a:buClr>
              <a:buSzPct val="100000"/>
              <a:buFont typeface="Wingdings" charset="2"/>
              <a:buChar char="§"/>
            </a:pPr>
            <a:endParaRPr lang="en-US" altLang="en-US" sz="1920" dirty="0">
              <a:latin typeface="Montserrat"/>
            </a:endParaRPr>
          </a:p>
          <a:p>
            <a:pPr marL="647700" lvl="1" indent="-327660" defTabSz="10971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6D3"/>
              </a:buClr>
              <a:buSzPct val="100000"/>
              <a:buFont typeface="Wingdings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647700" lvl="1" indent="-327660" defTabSz="109716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6D3"/>
              </a:buClr>
              <a:buSzPct val="100000"/>
              <a:buFont typeface="Wingdings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8413" y="6495592"/>
            <a:ext cx="5631670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80" dirty="0">
                <a:solidFill>
                  <a:schemeClr val="tx1"/>
                </a:solidFill>
              </a:rPr>
              <a:t>Definitions taken from https://www.w3.org/TR/odrl-model/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6765769" y="5189513"/>
            <a:ext cx="1510542" cy="1710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0" dirty="0"/>
          </a:p>
        </p:txBody>
      </p:sp>
      <p:sp>
        <p:nvSpPr>
          <p:cNvPr id="9" name="Rectangle 8"/>
          <p:cNvSpPr/>
          <p:nvPr/>
        </p:nvSpPr>
        <p:spPr>
          <a:xfrm>
            <a:off x="0" y="6440193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Control Policies Overview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010490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237350"/>
            <a:ext cx="8224520" cy="1606690"/>
          </a:xfrm>
        </p:spPr>
        <p:txBody>
          <a:bodyPr>
            <a:noAutofit/>
          </a:bodyPr>
          <a:lstStyle/>
          <a:p>
            <a:pPr>
              <a:tabLst>
                <a:tab pos="2865438" algn="l"/>
              </a:tabLst>
            </a:pPr>
            <a:r>
              <a:rPr lang="de-AT" sz="4000" dirty="0"/>
              <a:t>Adopting policy based approach</a:t>
            </a:r>
            <a:br>
              <a:rPr lang="en-GB" sz="4000" dirty="0"/>
            </a:br>
            <a:br>
              <a:rPr lang="de-AT" sz="4000" dirty="0"/>
            </a:b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284480" y="1844040"/>
            <a:ext cx="11247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 adoption of a policy-based approach for controlling a system requires: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An appropriate policy representation regarding both syntax and semantics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 design and  development of a policy management framework to transfer, store and enforce the policy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" y="645396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Approaches for policy specification </a:t>
            </a:r>
            <a:br>
              <a:rPr lang="de-AT" sz="4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4163" y="5761404"/>
            <a:ext cx="114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Clemente, F. J. G.,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Martínez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Pérez, G.,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Botía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Blaya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J. A., &amp; Gómez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Skarmeta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A. F. 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n.d.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Representing Security Policies in Web Information Systems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-173194"/>
            <a:ext cx="12192000" cy="1209040"/>
          </a:xfrm>
        </p:spPr>
        <p:txBody>
          <a:bodyPr>
            <a:noAutofit/>
          </a:bodyPr>
          <a:lstStyle/>
          <a:p>
            <a:r>
              <a:rPr lang="de-AT" sz="4000" dirty="0"/>
              <a:t>How to specify a policy? 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01320" y="1581656"/>
            <a:ext cx="11389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Approaches:</a:t>
            </a:r>
          </a:p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 formal policy languages that a computer can directly process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Rule-based policy notation using an if-then-else format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 representation of policies based on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deontic logic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for obligation and permissibility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" y="645396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Approaches for policy specification </a:t>
            </a:r>
            <a:br>
              <a:rPr lang="de-AT" sz="4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1320" y="5747267"/>
            <a:ext cx="11638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Kagal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L.,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Finin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T., &amp; Joshi, A. (2003).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LNCS 2870 - A Policy Based Approach to Security for the Semantic Web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http://www.w3.org/TR/webont-req/</a:t>
            </a:r>
            <a:endParaRPr lang="en-GB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005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717</Words>
  <Application>Microsoft Office PowerPoint</Application>
  <PresentationFormat>Widescreen</PresentationFormat>
  <Paragraphs>125</Paragraphs>
  <Slides>14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</vt:lpstr>
      <vt:lpstr>Wingdings</vt:lpstr>
      <vt:lpstr>Metropolitan</vt:lpstr>
      <vt:lpstr> Representing and Reasoing over Legal Policies</vt:lpstr>
      <vt:lpstr>Outline</vt:lpstr>
      <vt:lpstr>PowerPoint Presentation</vt:lpstr>
      <vt:lpstr>Example of a policy - ODRL</vt:lpstr>
      <vt:lpstr>PowerPoint Presentation</vt:lpstr>
      <vt:lpstr>What if no compliance is enforced ?</vt:lpstr>
      <vt:lpstr>Definitions - ODRL</vt:lpstr>
      <vt:lpstr>Adopting policy based approach  </vt:lpstr>
      <vt:lpstr>How to specify a policy? </vt:lpstr>
      <vt:lpstr>Requirements for Policy Specification</vt:lpstr>
      <vt:lpstr>Semantics and Deontic Logic </vt:lpstr>
      <vt:lpstr>Existing Work </vt:lpstr>
      <vt:lpstr>ODRL policy modelling and compliance checking</vt:lpstr>
      <vt:lpstr>ALDA: Cognitive Assistant for Legal Document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Axel Ngonga</dc:creator>
  <cp:lastModifiedBy>Efstratios Koulierakis</cp:lastModifiedBy>
  <cp:revision>68</cp:revision>
  <dcterms:created xsi:type="dcterms:W3CDTF">2019-09-05T00:52:18Z</dcterms:created>
  <dcterms:modified xsi:type="dcterms:W3CDTF">2021-05-05T08:55:06Z</dcterms:modified>
</cp:coreProperties>
</file>