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2" r:id="rId5"/>
    <p:sldId id="265" r:id="rId6"/>
    <p:sldId id="259" r:id="rId7"/>
    <p:sldId id="264" r:id="rId8"/>
    <p:sldId id="263" r:id="rId9"/>
    <p:sldId id="266" r:id="rId10"/>
    <p:sldId id="267" r:id="rId11"/>
    <p:sldId id="260" r:id="rId12"/>
    <p:sldId id="261" r:id="rId13"/>
    <p:sldId id="268" r:id="rId14"/>
  </p:sldIdLst>
  <p:sldSz cx="12192000" cy="6858000"/>
  <p:notesSz cx="6858000" cy="9144000"/>
  <p:defaultTextStyle>
    <a:defPPr>
      <a:defRPr lang="en-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1859-06EB-A945-9185-6D05CF18F8D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RO"/>
          </a:p>
        </p:txBody>
      </p:sp>
      <p:sp>
        <p:nvSpPr>
          <p:cNvPr id="3" name="Subtitle 2">
            <a:extLst>
              <a:ext uri="{FF2B5EF4-FFF2-40B4-BE49-F238E27FC236}">
                <a16:creationId xmlns:a16="http://schemas.microsoft.com/office/drawing/2014/main" id="{B2E17582-B597-4D4D-8C60-8B8363AC35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RO"/>
          </a:p>
        </p:txBody>
      </p:sp>
      <p:sp>
        <p:nvSpPr>
          <p:cNvPr id="4" name="Date Placeholder 3">
            <a:extLst>
              <a:ext uri="{FF2B5EF4-FFF2-40B4-BE49-F238E27FC236}">
                <a16:creationId xmlns:a16="http://schemas.microsoft.com/office/drawing/2014/main" id="{98D36A8E-1E73-424B-98ED-EC958C465F9F}"/>
              </a:ext>
            </a:extLst>
          </p:cNvPr>
          <p:cNvSpPr>
            <a:spLocks noGrp="1"/>
          </p:cNvSpPr>
          <p:nvPr>
            <p:ph type="dt" sz="half" idx="10"/>
          </p:nvPr>
        </p:nvSpPr>
        <p:spPr/>
        <p:txBody>
          <a:bodyPr/>
          <a:lstStyle/>
          <a:p>
            <a:fld id="{8A1122C4-E9DB-D84E-A4AE-6EADCBCB0031}" type="datetimeFigureOut">
              <a:rPr lang="en-RO" smtClean="0"/>
              <a:t>05/20/2021</a:t>
            </a:fld>
            <a:endParaRPr lang="en-RO"/>
          </a:p>
        </p:txBody>
      </p:sp>
      <p:sp>
        <p:nvSpPr>
          <p:cNvPr id="5" name="Footer Placeholder 4">
            <a:extLst>
              <a:ext uri="{FF2B5EF4-FFF2-40B4-BE49-F238E27FC236}">
                <a16:creationId xmlns:a16="http://schemas.microsoft.com/office/drawing/2014/main" id="{AD4E17F0-CD32-0F4F-8EEB-635BDE3B4E6E}"/>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7BB982E3-B7F8-A24E-BA45-28E98F132BE6}"/>
              </a:ext>
            </a:extLst>
          </p:cNvPr>
          <p:cNvSpPr>
            <a:spLocks noGrp="1"/>
          </p:cNvSpPr>
          <p:nvPr>
            <p:ph type="sldNum" sz="quarter" idx="12"/>
          </p:nvPr>
        </p:nvSpPr>
        <p:spPr/>
        <p:txBody>
          <a:bodyPr/>
          <a:lstStyle/>
          <a:p>
            <a:fld id="{79F61DCB-27F7-1942-B0FA-D980A27944A1}" type="slidenum">
              <a:rPr lang="en-RO" smtClean="0"/>
              <a:t>‹#›</a:t>
            </a:fld>
            <a:endParaRPr lang="en-RO"/>
          </a:p>
        </p:txBody>
      </p:sp>
    </p:spTree>
    <p:extLst>
      <p:ext uri="{BB962C8B-B14F-4D97-AF65-F5344CB8AC3E}">
        <p14:creationId xmlns:p14="http://schemas.microsoft.com/office/powerpoint/2010/main" val="1133074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730A4-8110-0E44-AC1C-8C7E2F45F904}"/>
              </a:ext>
            </a:extLst>
          </p:cNvPr>
          <p:cNvSpPr>
            <a:spLocks noGrp="1"/>
          </p:cNvSpPr>
          <p:nvPr>
            <p:ph type="title"/>
          </p:nvPr>
        </p:nvSpPr>
        <p:spPr/>
        <p:txBody>
          <a:bodyPr/>
          <a:lstStyle/>
          <a:p>
            <a:r>
              <a:rPr lang="en-GB"/>
              <a:t>Click to edit Master title style</a:t>
            </a:r>
            <a:endParaRPr lang="en-RO"/>
          </a:p>
        </p:txBody>
      </p:sp>
      <p:sp>
        <p:nvSpPr>
          <p:cNvPr id="3" name="Vertical Text Placeholder 2">
            <a:extLst>
              <a:ext uri="{FF2B5EF4-FFF2-40B4-BE49-F238E27FC236}">
                <a16:creationId xmlns:a16="http://schemas.microsoft.com/office/drawing/2014/main" id="{529BA6A0-6459-BD44-B4EF-6A781FBFAF2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Date Placeholder 3">
            <a:extLst>
              <a:ext uri="{FF2B5EF4-FFF2-40B4-BE49-F238E27FC236}">
                <a16:creationId xmlns:a16="http://schemas.microsoft.com/office/drawing/2014/main" id="{B18B774D-AAFB-8E45-A444-311B1B51A650}"/>
              </a:ext>
            </a:extLst>
          </p:cNvPr>
          <p:cNvSpPr>
            <a:spLocks noGrp="1"/>
          </p:cNvSpPr>
          <p:nvPr>
            <p:ph type="dt" sz="half" idx="10"/>
          </p:nvPr>
        </p:nvSpPr>
        <p:spPr/>
        <p:txBody>
          <a:bodyPr/>
          <a:lstStyle/>
          <a:p>
            <a:fld id="{8A1122C4-E9DB-D84E-A4AE-6EADCBCB0031}" type="datetimeFigureOut">
              <a:rPr lang="en-RO" smtClean="0"/>
              <a:t>05/20/2021</a:t>
            </a:fld>
            <a:endParaRPr lang="en-RO"/>
          </a:p>
        </p:txBody>
      </p:sp>
      <p:sp>
        <p:nvSpPr>
          <p:cNvPr id="5" name="Footer Placeholder 4">
            <a:extLst>
              <a:ext uri="{FF2B5EF4-FFF2-40B4-BE49-F238E27FC236}">
                <a16:creationId xmlns:a16="http://schemas.microsoft.com/office/drawing/2014/main" id="{09C499DE-2DF0-A245-878D-CE712D6344AA}"/>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2D690698-F700-194E-A13B-2FBFC4E029A2}"/>
              </a:ext>
            </a:extLst>
          </p:cNvPr>
          <p:cNvSpPr>
            <a:spLocks noGrp="1"/>
          </p:cNvSpPr>
          <p:nvPr>
            <p:ph type="sldNum" sz="quarter" idx="12"/>
          </p:nvPr>
        </p:nvSpPr>
        <p:spPr/>
        <p:txBody>
          <a:bodyPr/>
          <a:lstStyle/>
          <a:p>
            <a:fld id="{79F61DCB-27F7-1942-B0FA-D980A27944A1}" type="slidenum">
              <a:rPr lang="en-RO" smtClean="0"/>
              <a:t>‹#›</a:t>
            </a:fld>
            <a:endParaRPr lang="en-RO"/>
          </a:p>
        </p:txBody>
      </p:sp>
    </p:spTree>
    <p:extLst>
      <p:ext uri="{BB962C8B-B14F-4D97-AF65-F5344CB8AC3E}">
        <p14:creationId xmlns:p14="http://schemas.microsoft.com/office/powerpoint/2010/main" val="3275489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926E10-2D46-3C42-87B3-881E5F7DC89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RO"/>
          </a:p>
        </p:txBody>
      </p:sp>
      <p:sp>
        <p:nvSpPr>
          <p:cNvPr id="3" name="Vertical Text Placeholder 2">
            <a:extLst>
              <a:ext uri="{FF2B5EF4-FFF2-40B4-BE49-F238E27FC236}">
                <a16:creationId xmlns:a16="http://schemas.microsoft.com/office/drawing/2014/main" id="{625AF4FD-8067-0F48-82D4-5CE86243AE7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Date Placeholder 3">
            <a:extLst>
              <a:ext uri="{FF2B5EF4-FFF2-40B4-BE49-F238E27FC236}">
                <a16:creationId xmlns:a16="http://schemas.microsoft.com/office/drawing/2014/main" id="{827B44A3-487A-DA47-99F9-8B42920B77F6}"/>
              </a:ext>
            </a:extLst>
          </p:cNvPr>
          <p:cNvSpPr>
            <a:spLocks noGrp="1"/>
          </p:cNvSpPr>
          <p:nvPr>
            <p:ph type="dt" sz="half" idx="10"/>
          </p:nvPr>
        </p:nvSpPr>
        <p:spPr/>
        <p:txBody>
          <a:bodyPr/>
          <a:lstStyle/>
          <a:p>
            <a:fld id="{8A1122C4-E9DB-D84E-A4AE-6EADCBCB0031}" type="datetimeFigureOut">
              <a:rPr lang="en-RO" smtClean="0"/>
              <a:t>05/20/2021</a:t>
            </a:fld>
            <a:endParaRPr lang="en-RO"/>
          </a:p>
        </p:txBody>
      </p:sp>
      <p:sp>
        <p:nvSpPr>
          <p:cNvPr id="5" name="Footer Placeholder 4">
            <a:extLst>
              <a:ext uri="{FF2B5EF4-FFF2-40B4-BE49-F238E27FC236}">
                <a16:creationId xmlns:a16="http://schemas.microsoft.com/office/drawing/2014/main" id="{2A44C064-4D48-B340-9DA1-2E7EDB6FFB61}"/>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665950CF-DC95-5643-8456-8169167C4018}"/>
              </a:ext>
            </a:extLst>
          </p:cNvPr>
          <p:cNvSpPr>
            <a:spLocks noGrp="1"/>
          </p:cNvSpPr>
          <p:nvPr>
            <p:ph type="sldNum" sz="quarter" idx="12"/>
          </p:nvPr>
        </p:nvSpPr>
        <p:spPr/>
        <p:txBody>
          <a:bodyPr/>
          <a:lstStyle/>
          <a:p>
            <a:fld id="{79F61DCB-27F7-1942-B0FA-D980A27944A1}" type="slidenum">
              <a:rPr lang="en-RO" smtClean="0"/>
              <a:t>‹#›</a:t>
            </a:fld>
            <a:endParaRPr lang="en-RO"/>
          </a:p>
        </p:txBody>
      </p:sp>
    </p:spTree>
    <p:extLst>
      <p:ext uri="{BB962C8B-B14F-4D97-AF65-F5344CB8AC3E}">
        <p14:creationId xmlns:p14="http://schemas.microsoft.com/office/powerpoint/2010/main" val="1525665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F919-AE93-4144-A77E-1020AF3E0EEF}"/>
              </a:ext>
            </a:extLst>
          </p:cNvPr>
          <p:cNvSpPr>
            <a:spLocks noGrp="1"/>
          </p:cNvSpPr>
          <p:nvPr>
            <p:ph type="title"/>
          </p:nvPr>
        </p:nvSpPr>
        <p:spPr/>
        <p:txBody>
          <a:bodyPr/>
          <a:lstStyle/>
          <a:p>
            <a:r>
              <a:rPr lang="en-GB"/>
              <a:t>Click to edit Master title style</a:t>
            </a:r>
            <a:endParaRPr lang="en-RO"/>
          </a:p>
        </p:txBody>
      </p:sp>
      <p:sp>
        <p:nvSpPr>
          <p:cNvPr id="3" name="Content Placeholder 2">
            <a:extLst>
              <a:ext uri="{FF2B5EF4-FFF2-40B4-BE49-F238E27FC236}">
                <a16:creationId xmlns:a16="http://schemas.microsoft.com/office/drawing/2014/main" id="{93976CD8-1F2C-4045-A3D1-6E6E1FC5C50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Date Placeholder 3">
            <a:extLst>
              <a:ext uri="{FF2B5EF4-FFF2-40B4-BE49-F238E27FC236}">
                <a16:creationId xmlns:a16="http://schemas.microsoft.com/office/drawing/2014/main" id="{2200642C-09DD-114D-BBDE-EA39E4BE9E4C}"/>
              </a:ext>
            </a:extLst>
          </p:cNvPr>
          <p:cNvSpPr>
            <a:spLocks noGrp="1"/>
          </p:cNvSpPr>
          <p:nvPr>
            <p:ph type="dt" sz="half" idx="10"/>
          </p:nvPr>
        </p:nvSpPr>
        <p:spPr/>
        <p:txBody>
          <a:bodyPr/>
          <a:lstStyle/>
          <a:p>
            <a:fld id="{8A1122C4-E9DB-D84E-A4AE-6EADCBCB0031}" type="datetimeFigureOut">
              <a:rPr lang="en-RO" smtClean="0"/>
              <a:t>05/20/2021</a:t>
            </a:fld>
            <a:endParaRPr lang="en-RO"/>
          </a:p>
        </p:txBody>
      </p:sp>
      <p:sp>
        <p:nvSpPr>
          <p:cNvPr id="5" name="Footer Placeholder 4">
            <a:extLst>
              <a:ext uri="{FF2B5EF4-FFF2-40B4-BE49-F238E27FC236}">
                <a16:creationId xmlns:a16="http://schemas.microsoft.com/office/drawing/2014/main" id="{2C17D3C8-7EB7-4249-AD93-5A6ED33C316F}"/>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53D3198C-7449-5F4B-A56C-0879CD9BB829}"/>
              </a:ext>
            </a:extLst>
          </p:cNvPr>
          <p:cNvSpPr>
            <a:spLocks noGrp="1"/>
          </p:cNvSpPr>
          <p:nvPr>
            <p:ph type="sldNum" sz="quarter" idx="12"/>
          </p:nvPr>
        </p:nvSpPr>
        <p:spPr/>
        <p:txBody>
          <a:bodyPr/>
          <a:lstStyle/>
          <a:p>
            <a:fld id="{79F61DCB-27F7-1942-B0FA-D980A27944A1}" type="slidenum">
              <a:rPr lang="en-RO" smtClean="0"/>
              <a:t>‹#›</a:t>
            </a:fld>
            <a:endParaRPr lang="en-RO"/>
          </a:p>
        </p:txBody>
      </p:sp>
    </p:spTree>
    <p:extLst>
      <p:ext uri="{BB962C8B-B14F-4D97-AF65-F5344CB8AC3E}">
        <p14:creationId xmlns:p14="http://schemas.microsoft.com/office/powerpoint/2010/main" val="2378376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13CB6-386E-8046-9CAE-E6A5AB9F542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RO"/>
          </a:p>
        </p:txBody>
      </p:sp>
      <p:sp>
        <p:nvSpPr>
          <p:cNvPr id="3" name="Text Placeholder 2">
            <a:extLst>
              <a:ext uri="{FF2B5EF4-FFF2-40B4-BE49-F238E27FC236}">
                <a16:creationId xmlns:a16="http://schemas.microsoft.com/office/drawing/2014/main" id="{B8CC87CE-176F-6341-BACD-A570EF302F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0177610-5AA8-6840-9578-3A90D4A5E1F6}"/>
              </a:ext>
            </a:extLst>
          </p:cNvPr>
          <p:cNvSpPr>
            <a:spLocks noGrp="1"/>
          </p:cNvSpPr>
          <p:nvPr>
            <p:ph type="dt" sz="half" idx="10"/>
          </p:nvPr>
        </p:nvSpPr>
        <p:spPr/>
        <p:txBody>
          <a:bodyPr/>
          <a:lstStyle/>
          <a:p>
            <a:fld id="{8A1122C4-E9DB-D84E-A4AE-6EADCBCB0031}" type="datetimeFigureOut">
              <a:rPr lang="en-RO" smtClean="0"/>
              <a:t>05/20/2021</a:t>
            </a:fld>
            <a:endParaRPr lang="en-RO"/>
          </a:p>
        </p:txBody>
      </p:sp>
      <p:sp>
        <p:nvSpPr>
          <p:cNvPr id="5" name="Footer Placeholder 4">
            <a:extLst>
              <a:ext uri="{FF2B5EF4-FFF2-40B4-BE49-F238E27FC236}">
                <a16:creationId xmlns:a16="http://schemas.microsoft.com/office/drawing/2014/main" id="{6BE6C2FC-0D74-A143-951A-344746F813AC}"/>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48C144E6-B7B5-7C4D-B894-7077F377546F}"/>
              </a:ext>
            </a:extLst>
          </p:cNvPr>
          <p:cNvSpPr>
            <a:spLocks noGrp="1"/>
          </p:cNvSpPr>
          <p:nvPr>
            <p:ph type="sldNum" sz="quarter" idx="12"/>
          </p:nvPr>
        </p:nvSpPr>
        <p:spPr/>
        <p:txBody>
          <a:bodyPr/>
          <a:lstStyle/>
          <a:p>
            <a:fld id="{79F61DCB-27F7-1942-B0FA-D980A27944A1}" type="slidenum">
              <a:rPr lang="en-RO" smtClean="0"/>
              <a:t>‹#›</a:t>
            </a:fld>
            <a:endParaRPr lang="en-RO"/>
          </a:p>
        </p:txBody>
      </p:sp>
    </p:spTree>
    <p:extLst>
      <p:ext uri="{BB962C8B-B14F-4D97-AF65-F5344CB8AC3E}">
        <p14:creationId xmlns:p14="http://schemas.microsoft.com/office/powerpoint/2010/main" val="407940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B7F7D-601A-734D-8A2B-C2857D841EC2}"/>
              </a:ext>
            </a:extLst>
          </p:cNvPr>
          <p:cNvSpPr>
            <a:spLocks noGrp="1"/>
          </p:cNvSpPr>
          <p:nvPr>
            <p:ph type="title"/>
          </p:nvPr>
        </p:nvSpPr>
        <p:spPr/>
        <p:txBody>
          <a:bodyPr/>
          <a:lstStyle/>
          <a:p>
            <a:r>
              <a:rPr lang="en-GB"/>
              <a:t>Click to edit Master title style</a:t>
            </a:r>
            <a:endParaRPr lang="en-RO"/>
          </a:p>
        </p:txBody>
      </p:sp>
      <p:sp>
        <p:nvSpPr>
          <p:cNvPr id="3" name="Content Placeholder 2">
            <a:extLst>
              <a:ext uri="{FF2B5EF4-FFF2-40B4-BE49-F238E27FC236}">
                <a16:creationId xmlns:a16="http://schemas.microsoft.com/office/drawing/2014/main" id="{FAD155B9-B7D2-B84A-8326-031E37CDC29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Content Placeholder 3">
            <a:extLst>
              <a:ext uri="{FF2B5EF4-FFF2-40B4-BE49-F238E27FC236}">
                <a16:creationId xmlns:a16="http://schemas.microsoft.com/office/drawing/2014/main" id="{A5D53EF4-6724-D545-9931-F479086159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5" name="Date Placeholder 4">
            <a:extLst>
              <a:ext uri="{FF2B5EF4-FFF2-40B4-BE49-F238E27FC236}">
                <a16:creationId xmlns:a16="http://schemas.microsoft.com/office/drawing/2014/main" id="{B49C9FD2-A8E4-A248-88C2-D0BC48D2C6BD}"/>
              </a:ext>
            </a:extLst>
          </p:cNvPr>
          <p:cNvSpPr>
            <a:spLocks noGrp="1"/>
          </p:cNvSpPr>
          <p:nvPr>
            <p:ph type="dt" sz="half" idx="10"/>
          </p:nvPr>
        </p:nvSpPr>
        <p:spPr/>
        <p:txBody>
          <a:bodyPr/>
          <a:lstStyle/>
          <a:p>
            <a:fld id="{8A1122C4-E9DB-D84E-A4AE-6EADCBCB0031}" type="datetimeFigureOut">
              <a:rPr lang="en-RO" smtClean="0"/>
              <a:t>05/20/2021</a:t>
            </a:fld>
            <a:endParaRPr lang="en-RO"/>
          </a:p>
        </p:txBody>
      </p:sp>
      <p:sp>
        <p:nvSpPr>
          <p:cNvPr id="6" name="Footer Placeholder 5">
            <a:extLst>
              <a:ext uri="{FF2B5EF4-FFF2-40B4-BE49-F238E27FC236}">
                <a16:creationId xmlns:a16="http://schemas.microsoft.com/office/drawing/2014/main" id="{5DA0F918-F670-454B-850F-1C3D55960FBD}"/>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60346170-4408-DF47-ACF1-E1D10BB3BFA9}"/>
              </a:ext>
            </a:extLst>
          </p:cNvPr>
          <p:cNvSpPr>
            <a:spLocks noGrp="1"/>
          </p:cNvSpPr>
          <p:nvPr>
            <p:ph type="sldNum" sz="quarter" idx="12"/>
          </p:nvPr>
        </p:nvSpPr>
        <p:spPr/>
        <p:txBody>
          <a:bodyPr/>
          <a:lstStyle/>
          <a:p>
            <a:fld id="{79F61DCB-27F7-1942-B0FA-D980A27944A1}" type="slidenum">
              <a:rPr lang="en-RO" smtClean="0"/>
              <a:t>‹#›</a:t>
            </a:fld>
            <a:endParaRPr lang="en-RO"/>
          </a:p>
        </p:txBody>
      </p:sp>
    </p:spTree>
    <p:extLst>
      <p:ext uri="{BB962C8B-B14F-4D97-AF65-F5344CB8AC3E}">
        <p14:creationId xmlns:p14="http://schemas.microsoft.com/office/powerpoint/2010/main" val="1567291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C2E9E-092E-1246-AC30-A6CD5548FED4}"/>
              </a:ext>
            </a:extLst>
          </p:cNvPr>
          <p:cNvSpPr>
            <a:spLocks noGrp="1"/>
          </p:cNvSpPr>
          <p:nvPr>
            <p:ph type="title"/>
          </p:nvPr>
        </p:nvSpPr>
        <p:spPr>
          <a:xfrm>
            <a:off x="839788" y="365125"/>
            <a:ext cx="10515600" cy="1325563"/>
          </a:xfrm>
        </p:spPr>
        <p:txBody>
          <a:bodyPr/>
          <a:lstStyle/>
          <a:p>
            <a:r>
              <a:rPr lang="en-GB"/>
              <a:t>Click to edit Master title style</a:t>
            </a:r>
            <a:endParaRPr lang="en-RO"/>
          </a:p>
        </p:txBody>
      </p:sp>
      <p:sp>
        <p:nvSpPr>
          <p:cNvPr id="3" name="Text Placeholder 2">
            <a:extLst>
              <a:ext uri="{FF2B5EF4-FFF2-40B4-BE49-F238E27FC236}">
                <a16:creationId xmlns:a16="http://schemas.microsoft.com/office/drawing/2014/main" id="{A9E79CB4-00B0-6044-A82C-CCDAC779E2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E17ABA5-936D-E94C-A174-FCE45DF720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5" name="Text Placeholder 4">
            <a:extLst>
              <a:ext uri="{FF2B5EF4-FFF2-40B4-BE49-F238E27FC236}">
                <a16:creationId xmlns:a16="http://schemas.microsoft.com/office/drawing/2014/main" id="{CCFCBFD0-A88A-4A41-B328-C0C494B141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B78FFF4-C216-B74D-9018-0918672AD6E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7" name="Date Placeholder 6">
            <a:extLst>
              <a:ext uri="{FF2B5EF4-FFF2-40B4-BE49-F238E27FC236}">
                <a16:creationId xmlns:a16="http://schemas.microsoft.com/office/drawing/2014/main" id="{9B25D685-EA39-5947-B916-FDDEBEEE966E}"/>
              </a:ext>
            </a:extLst>
          </p:cNvPr>
          <p:cNvSpPr>
            <a:spLocks noGrp="1"/>
          </p:cNvSpPr>
          <p:nvPr>
            <p:ph type="dt" sz="half" idx="10"/>
          </p:nvPr>
        </p:nvSpPr>
        <p:spPr/>
        <p:txBody>
          <a:bodyPr/>
          <a:lstStyle/>
          <a:p>
            <a:fld id="{8A1122C4-E9DB-D84E-A4AE-6EADCBCB0031}" type="datetimeFigureOut">
              <a:rPr lang="en-RO" smtClean="0"/>
              <a:t>05/20/2021</a:t>
            </a:fld>
            <a:endParaRPr lang="en-RO"/>
          </a:p>
        </p:txBody>
      </p:sp>
      <p:sp>
        <p:nvSpPr>
          <p:cNvPr id="8" name="Footer Placeholder 7">
            <a:extLst>
              <a:ext uri="{FF2B5EF4-FFF2-40B4-BE49-F238E27FC236}">
                <a16:creationId xmlns:a16="http://schemas.microsoft.com/office/drawing/2014/main" id="{D95C9CC0-FE9D-C54A-90E0-519124760A0B}"/>
              </a:ext>
            </a:extLst>
          </p:cNvPr>
          <p:cNvSpPr>
            <a:spLocks noGrp="1"/>
          </p:cNvSpPr>
          <p:nvPr>
            <p:ph type="ftr" sz="quarter" idx="11"/>
          </p:nvPr>
        </p:nvSpPr>
        <p:spPr/>
        <p:txBody>
          <a:bodyPr/>
          <a:lstStyle/>
          <a:p>
            <a:endParaRPr lang="en-RO"/>
          </a:p>
        </p:txBody>
      </p:sp>
      <p:sp>
        <p:nvSpPr>
          <p:cNvPr id="9" name="Slide Number Placeholder 8">
            <a:extLst>
              <a:ext uri="{FF2B5EF4-FFF2-40B4-BE49-F238E27FC236}">
                <a16:creationId xmlns:a16="http://schemas.microsoft.com/office/drawing/2014/main" id="{3CC6A991-F65F-A84C-AC62-5C9454551421}"/>
              </a:ext>
            </a:extLst>
          </p:cNvPr>
          <p:cNvSpPr>
            <a:spLocks noGrp="1"/>
          </p:cNvSpPr>
          <p:nvPr>
            <p:ph type="sldNum" sz="quarter" idx="12"/>
          </p:nvPr>
        </p:nvSpPr>
        <p:spPr/>
        <p:txBody>
          <a:bodyPr/>
          <a:lstStyle/>
          <a:p>
            <a:fld id="{79F61DCB-27F7-1942-B0FA-D980A27944A1}" type="slidenum">
              <a:rPr lang="en-RO" smtClean="0"/>
              <a:t>‹#›</a:t>
            </a:fld>
            <a:endParaRPr lang="en-RO"/>
          </a:p>
        </p:txBody>
      </p:sp>
    </p:spTree>
    <p:extLst>
      <p:ext uri="{BB962C8B-B14F-4D97-AF65-F5344CB8AC3E}">
        <p14:creationId xmlns:p14="http://schemas.microsoft.com/office/powerpoint/2010/main" val="1066266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35DFF-8391-0C45-8865-C28E80D4586D}"/>
              </a:ext>
            </a:extLst>
          </p:cNvPr>
          <p:cNvSpPr>
            <a:spLocks noGrp="1"/>
          </p:cNvSpPr>
          <p:nvPr>
            <p:ph type="title"/>
          </p:nvPr>
        </p:nvSpPr>
        <p:spPr/>
        <p:txBody>
          <a:bodyPr/>
          <a:lstStyle/>
          <a:p>
            <a:r>
              <a:rPr lang="en-GB"/>
              <a:t>Click to edit Master title style</a:t>
            </a:r>
            <a:endParaRPr lang="en-RO"/>
          </a:p>
        </p:txBody>
      </p:sp>
      <p:sp>
        <p:nvSpPr>
          <p:cNvPr id="3" name="Date Placeholder 2">
            <a:extLst>
              <a:ext uri="{FF2B5EF4-FFF2-40B4-BE49-F238E27FC236}">
                <a16:creationId xmlns:a16="http://schemas.microsoft.com/office/drawing/2014/main" id="{2EF80BD0-AF00-0245-AB00-A551BEB56501}"/>
              </a:ext>
            </a:extLst>
          </p:cNvPr>
          <p:cNvSpPr>
            <a:spLocks noGrp="1"/>
          </p:cNvSpPr>
          <p:nvPr>
            <p:ph type="dt" sz="half" idx="10"/>
          </p:nvPr>
        </p:nvSpPr>
        <p:spPr/>
        <p:txBody>
          <a:bodyPr/>
          <a:lstStyle/>
          <a:p>
            <a:fld id="{8A1122C4-E9DB-D84E-A4AE-6EADCBCB0031}" type="datetimeFigureOut">
              <a:rPr lang="en-RO" smtClean="0"/>
              <a:t>05/20/2021</a:t>
            </a:fld>
            <a:endParaRPr lang="en-RO"/>
          </a:p>
        </p:txBody>
      </p:sp>
      <p:sp>
        <p:nvSpPr>
          <p:cNvPr id="4" name="Footer Placeholder 3">
            <a:extLst>
              <a:ext uri="{FF2B5EF4-FFF2-40B4-BE49-F238E27FC236}">
                <a16:creationId xmlns:a16="http://schemas.microsoft.com/office/drawing/2014/main" id="{69FF1CDE-4CCE-8543-AA43-B68973F16C8A}"/>
              </a:ext>
            </a:extLst>
          </p:cNvPr>
          <p:cNvSpPr>
            <a:spLocks noGrp="1"/>
          </p:cNvSpPr>
          <p:nvPr>
            <p:ph type="ftr" sz="quarter" idx="11"/>
          </p:nvPr>
        </p:nvSpPr>
        <p:spPr/>
        <p:txBody>
          <a:bodyPr/>
          <a:lstStyle/>
          <a:p>
            <a:endParaRPr lang="en-RO"/>
          </a:p>
        </p:txBody>
      </p:sp>
      <p:sp>
        <p:nvSpPr>
          <p:cNvPr id="5" name="Slide Number Placeholder 4">
            <a:extLst>
              <a:ext uri="{FF2B5EF4-FFF2-40B4-BE49-F238E27FC236}">
                <a16:creationId xmlns:a16="http://schemas.microsoft.com/office/drawing/2014/main" id="{33497AF1-D2BE-A044-A5D0-3FC4D7F22DD7}"/>
              </a:ext>
            </a:extLst>
          </p:cNvPr>
          <p:cNvSpPr>
            <a:spLocks noGrp="1"/>
          </p:cNvSpPr>
          <p:nvPr>
            <p:ph type="sldNum" sz="quarter" idx="12"/>
          </p:nvPr>
        </p:nvSpPr>
        <p:spPr/>
        <p:txBody>
          <a:bodyPr/>
          <a:lstStyle/>
          <a:p>
            <a:fld id="{79F61DCB-27F7-1942-B0FA-D980A27944A1}" type="slidenum">
              <a:rPr lang="en-RO" smtClean="0"/>
              <a:t>‹#›</a:t>
            </a:fld>
            <a:endParaRPr lang="en-RO"/>
          </a:p>
        </p:txBody>
      </p:sp>
    </p:spTree>
    <p:extLst>
      <p:ext uri="{BB962C8B-B14F-4D97-AF65-F5344CB8AC3E}">
        <p14:creationId xmlns:p14="http://schemas.microsoft.com/office/powerpoint/2010/main" val="4109656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6666B6-6400-E64B-B0B2-8178C923CB2C}"/>
              </a:ext>
            </a:extLst>
          </p:cNvPr>
          <p:cNvSpPr>
            <a:spLocks noGrp="1"/>
          </p:cNvSpPr>
          <p:nvPr>
            <p:ph type="dt" sz="half" idx="10"/>
          </p:nvPr>
        </p:nvSpPr>
        <p:spPr/>
        <p:txBody>
          <a:bodyPr/>
          <a:lstStyle/>
          <a:p>
            <a:fld id="{8A1122C4-E9DB-D84E-A4AE-6EADCBCB0031}" type="datetimeFigureOut">
              <a:rPr lang="en-RO" smtClean="0"/>
              <a:t>05/20/2021</a:t>
            </a:fld>
            <a:endParaRPr lang="en-RO"/>
          </a:p>
        </p:txBody>
      </p:sp>
      <p:sp>
        <p:nvSpPr>
          <p:cNvPr id="3" name="Footer Placeholder 2">
            <a:extLst>
              <a:ext uri="{FF2B5EF4-FFF2-40B4-BE49-F238E27FC236}">
                <a16:creationId xmlns:a16="http://schemas.microsoft.com/office/drawing/2014/main" id="{9CF3918C-9386-2C44-A614-77236596283D}"/>
              </a:ext>
            </a:extLst>
          </p:cNvPr>
          <p:cNvSpPr>
            <a:spLocks noGrp="1"/>
          </p:cNvSpPr>
          <p:nvPr>
            <p:ph type="ftr" sz="quarter" idx="11"/>
          </p:nvPr>
        </p:nvSpPr>
        <p:spPr/>
        <p:txBody>
          <a:bodyPr/>
          <a:lstStyle/>
          <a:p>
            <a:endParaRPr lang="en-RO"/>
          </a:p>
        </p:txBody>
      </p:sp>
      <p:sp>
        <p:nvSpPr>
          <p:cNvPr id="4" name="Slide Number Placeholder 3">
            <a:extLst>
              <a:ext uri="{FF2B5EF4-FFF2-40B4-BE49-F238E27FC236}">
                <a16:creationId xmlns:a16="http://schemas.microsoft.com/office/drawing/2014/main" id="{95EBA195-0110-BE41-87D7-A4E67349E6CB}"/>
              </a:ext>
            </a:extLst>
          </p:cNvPr>
          <p:cNvSpPr>
            <a:spLocks noGrp="1"/>
          </p:cNvSpPr>
          <p:nvPr>
            <p:ph type="sldNum" sz="quarter" idx="12"/>
          </p:nvPr>
        </p:nvSpPr>
        <p:spPr/>
        <p:txBody>
          <a:bodyPr/>
          <a:lstStyle/>
          <a:p>
            <a:fld id="{79F61DCB-27F7-1942-B0FA-D980A27944A1}" type="slidenum">
              <a:rPr lang="en-RO" smtClean="0"/>
              <a:t>‹#›</a:t>
            </a:fld>
            <a:endParaRPr lang="en-RO"/>
          </a:p>
        </p:txBody>
      </p:sp>
    </p:spTree>
    <p:extLst>
      <p:ext uri="{BB962C8B-B14F-4D97-AF65-F5344CB8AC3E}">
        <p14:creationId xmlns:p14="http://schemas.microsoft.com/office/powerpoint/2010/main" val="267805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936F8-F48E-6E49-B571-3F50883CAB6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O"/>
          </a:p>
        </p:txBody>
      </p:sp>
      <p:sp>
        <p:nvSpPr>
          <p:cNvPr id="3" name="Content Placeholder 2">
            <a:extLst>
              <a:ext uri="{FF2B5EF4-FFF2-40B4-BE49-F238E27FC236}">
                <a16:creationId xmlns:a16="http://schemas.microsoft.com/office/drawing/2014/main" id="{3C454E53-2779-9344-A5C0-DA7BC3A8F1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Text Placeholder 3">
            <a:extLst>
              <a:ext uri="{FF2B5EF4-FFF2-40B4-BE49-F238E27FC236}">
                <a16:creationId xmlns:a16="http://schemas.microsoft.com/office/drawing/2014/main" id="{4858F67E-D3D7-7E42-9D4D-F6D65466A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C70B688-1C56-B841-8500-AB67F3759893}"/>
              </a:ext>
            </a:extLst>
          </p:cNvPr>
          <p:cNvSpPr>
            <a:spLocks noGrp="1"/>
          </p:cNvSpPr>
          <p:nvPr>
            <p:ph type="dt" sz="half" idx="10"/>
          </p:nvPr>
        </p:nvSpPr>
        <p:spPr/>
        <p:txBody>
          <a:bodyPr/>
          <a:lstStyle/>
          <a:p>
            <a:fld id="{8A1122C4-E9DB-D84E-A4AE-6EADCBCB0031}" type="datetimeFigureOut">
              <a:rPr lang="en-RO" smtClean="0"/>
              <a:t>05/20/2021</a:t>
            </a:fld>
            <a:endParaRPr lang="en-RO"/>
          </a:p>
        </p:txBody>
      </p:sp>
      <p:sp>
        <p:nvSpPr>
          <p:cNvPr id="6" name="Footer Placeholder 5">
            <a:extLst>
              <a:ext uri="{FF2B5EF4-FFF2-40B4-BE49-F238E27FC236}">
                <a16:creationId xmlns:a16="http://schemas.microsoft.com/office/drawing/2014/main" id="{E1A8A577-D822-C643-841C-E50EDEDBD243}"/>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1F379FDE-C8AB-084C-BFED-19D08F2AC883}"/>
              </a:ext>
            </a:extLst>
          </p:cNvPr>
          <p:cNvSpPr>
            <a:spLocks noGrp="1"/>
          </p:cNvSpPr>
          <p:nvPr>
            <p:ph type="sldNum" sz="quarter" idx="12"/>
          </p:nvPr>
        </p:nvSpPr>
        <p:spPr/>
        <p:txBody>
          <a:bodyPr/>
          <a:lstStyle/>
          <a:p>
            <a:fld id="{79F61DCB-27F7-1942-B0FA-D980A27944A1}" type="slidenum">
              <a:rPr lang="en-RO" smtClean="0"/>
              <a:t>‹#›</a:t>
            </a:fld>
            <a:endParaRPr lang="en-RO"/>
          </a:p>
        </p:txBody>
      </p:sp>
    </p:spTree>
    <p:extLst>
      <p:ext uri="{BB962C8B-B14F-4D97-AF65-F5344CB8AC3E}">
        <p14:creationId xmlns:p14="http://schemas.microsoft.com/office/powerpoint/2010/main" val="3123170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2F3BD-739F-2F47-9067-CD4BAF97428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O"/>
          </a:p>
        </p:txBody>
      </p:sp>
      <p:sp>
        <p:nvSpPr>
          <p:cNvPr id="3" name="Picture Placeholder 2">
            <a:extLst>
              <a:ext uri="{FF2B5EF4-FFF2-40B4-BE49-F238E27FC236}">
                <a16:creationId xmlns:a16="http://schemas.microsoft.com/office/drawing/2014/main" id="{E549B13A-2C32-FC41-8D13-62D9F7B950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RO"/>
          </a:p>
        </p:txBody>
      </p:sp>
      <p:sp>
        <p:nvSpPr>
          <p:cNvPr id="4" name="Text Placeholder 3">
            <a:extLst>
              <a:ext uri="{FF2B5EF4-FFF2-40B4-BE49-F238E27FC236}">
                <a16:creationId xmlns:a16="http://schemas.microsoft.com/office/drawing/2014/main" id="{0A4F31D9-E258-6647-8C41-09326DBAE9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3B578E5-9537-1A44-B6C9-6FBFF47641DF}"/>
              </a:ext>
            </a:extLst>
          </p:cNvPr>
          <p:cNvSpPr>
            <a:spLocks noGrp="1"/>
          </p:cNvSpPr>
          <p:nvPr>
            <p:ph type="dt" sz="half" idx="10"/>
          </p:nvPr>
        </p:nvSpPr>
        <p:spPr/>
        <p:txBody>
          <a:bodyPr/>
          <a:lstStyle/>
          <a:p>
            <a:fld id="{8A1122C4-E9DB-D84E-A4AE-6EADCBCB0031}" type="datetimeFigureOut">
              <a:rPr lang="en-RO" smtClean="0"/>
              <a:t>05/20/2021</a:t>
            </a:fld>
            <a:endParaRPr lang="en-RO"/>
          </a:p>
        </p:txBody>
      </p:sp>
      <p:sp>
        <p:nvSpPr>
          <p:cNvPr id="6" name="Footer Placeholder 5">
            <a:extLst>
              <a:ext uri="{FF2B5EF4-FFF2-40B4-BE49-F238E27FC236}">
                <a16:creationId xmlns:a16="http://schemas.microsoft.com/office/drawing/2014/main" id="{14DDC75C-B68F-384B-94A6-43E57999C0B4}"/>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431852D2-F28D-D145-B91E-5E37DC270C35}"/>
              </a:ext>
            </a:extLst>
          </p:cNvPr>
          <p:cNvSpPr>
            <a:spLocks noGrp="1"/>
          </p:cNvSpPr>
          <p:nvPr>
            <p:ph type="sldNum" sz="quarter" idx="12"/>
          </p:nvPr>
        </p:nvSpPr>
        <p:spPr/>
        <p:txBody>
          <a:bodyPr/>
          <a:lstStyle/>
          <a:p>
            <a:fld id="{79F61DCB-27F7-1942-B0FA-D980A27944A1}" type="slidenum">
              <a:rPr lang="en-RO" smtClean="0"/>
              <a:t>‹#›</a:t>
            </a:fld>
            <a:endParaRPr lang="en-RO"/>
          </a:p>
        </p:txBody>
      </p:sp>
    </p:spTree>
    <p:extLst>
      <p:ext uri="{BB962C8B-B14F-4D97-AF65-F5344CB8AC3E}">
        <p14:creationId xmlns:p14="http://schemas.microsoft.com/office/powerpoint/2010/main" val="4242198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39FEFF-B95C-3C4D-9830-70E8FAE30F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RO"/>
          </a:p>
        </p:txBody>
      </p:sp>
      <p:sp>
        <p:nvSpPr>
          <p:cNvPr id="3" name="Text Placeholder 2">
            <a:extLst>
              <a:ext uri="{FF2B5EF4-FFF2-40B4-BE49-F238E27FC236}">
                <a16:creationId xmlns:a16="http://schemas.microsoft.com/office/drawing/2014/main" id="{B7DE79FB-B553-B348-9111-F46F83E2B9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Date Placeholder 3">
            <a:extLst>
              <a:ext uri="{FF2B5EF4-FFF2-40B4-BE49-F238E27FC236}">
                <a16:creationId xmlns:a16="http://schemas.microsoft.com/office/drawing/2014/main" id="{1077B143-6FC5-E94B-8735-9675259DB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1122C4-E9DB-D84E-A4AE-6EADCBCB0031}" type="datetimeFigureOut">
              <a:rPr lang="en-RO" smtClean="0"/>
              <a:t>05/20/2021</a:t>
            </a:fld>
            <a:endParaRPr lang="en-RO"/>
          </a:p>
        </p:txBody>
      </p:sp>
      <p:sp>
        <p:nvSpPr>
          <p:cNvPr id="5" name="Footer Placeholder 4">
            <a:extLst>
              <a:ext uri="{FF2B5EF4-FFF2-40B4-BE49-F238E27FC236}">
                <a16:creationId xmlns:a16="http://schemas.microsoft.com/office/drawing/2014/main" id="{09F00FAA-3290-D64F-87B3-E4E948E2FF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O"/>
          </a:p>
        </p:txBody>
      </p:sp>
      <p:sp>
        <p:nvSpPr>
          <p:cNvPr id="6" name="Slide Number Placeholder 5">
            <a:extLst>
              <a:ext uri="{FF2B5EF4-FFF2-40B4-BE49-F238E27FC236}">
                <a16:creationId xmlns:a16="http://schemas.microsoft.com/office/drawing/2014/main" id="{43A0F008-31E2-D74E-953C-C7E0AC8ACE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61DCB-27F7-1942-B0FA-D980A27944A1}" type="slidenum">
              <a:rPr lang="en-RO" smtClean="0"/>
              <a:t>‹#›</a:t>
            </a:fld>
            <a:endParaRPr lang="en-RO"/>
          </a:p>
        </p:txBody>
      </p:sp>
    </p:spTree>
    <p:extLst>
      <p:ext uri="{BB962C8B-B14F-4D97-AF65-F5344CB8AC3E}">
        <p14:creationId xmlns:p14="http://schemas.microsoft.com/office/powerpoint/2010/main" val="1715428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curia.europa.eu/juris/document/document.jsf?text=&amp;docid=184668&amp;pageIndex=0&amp;doclang=en&amp;mode=lst&amp;dir=&amp;occ=first&amp;part=1&amp;cid=3426463"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35F98-02BE-5046-9C21-7C55C34019DD}"/>
              </a:ext>
            </a:extLst>
          </p:cNvPr>
          <p:cNvSpPr>
            <a:spLocks noGrp="1"/>
          </p:cNvSpPr>
          <p:nvPr>
            <p:ph type="ctrTitle"/>
          </p:nvPr>
        </p:nvSpPr>
        <p:spPr/>
        <p:txBody>
          <a:bodyPr>
            <a:normAutofit fontScale="90000"/>
          </a:bodyPr>
          <a:lstStyle/>
          <a:p>
            <a:r>
              <a:rPr lang="en-GB" dirty="0">
                <a:hlinkClick r:id="rId2" tooltip="http://curia.europa.eu/juris/document/document.jsf?text=&amp;docid=184668&amp;pageIndex=0&amp;doclang=en&amp;mode=lst&amp;dir=&amp;occ=first&amp;part=1&amp;cid=3426463">
                  <a:extLst>
                    <a:ext uri="{A12FA001-AC4F-418D-AE19-62706E023703}">
                      <ahyp:hlinkClr xmlns:ahyp="http://schemas.microsoft.com/office/drawing/2018/hyperlinkcolor" val="tx"/>
                    </a:ext>
                  </a:extLst>
                </a:hlinkClick>
              </a:rPr>
              <a:t>Case C-582/14</a:t>
            </a:r>
            <a:r>
              <a:rPr lang="en-GB" dirty="0"/>
              <a:t> Patrick </a:t>
            </a:r>
            <a:r>
              <a:rPr lang="en-GB" dirty="0" err="1"/>
              <a:t>Breyer</a:t>
            </a:r>
            <a:r>
              <a:rPr lang="en-GB" dirty="0"/>
              <a:t> v </a:t>
            </a:r>
            <a:r>
              <a:rPr lang="en-GB" dirty="0" err="1"/>
              <a:t>Bundesrepublik</a:t>
            </a:r>
            <a:r>
              <a:rPr lang="en-GB" dirty="0"/>
              <a:t> Deutschland </a:t>
            </a:r>
            <a:endParaRPr lang="en-RO" dirty="0"/>
          </a:p>
        </p:txBody>
      </p:sp>
      <p:sp>
        <p:nvSpPr>
          <p:cNvPr id="3" name="Subtitle 2">
            <a:extLst>
              <a:ext uri="{FF2B5EF4-FFF2-40B4-BE49-F238E27FC236}">
                <a16:creationId xmlns:a16="http://schemas.microsoft.com/office/drawing/2014/main" id="{F306BBAC-627A-CA45-BF52-CCB7BC2832A3}"/>
              </a:ext>
            </a:extLst>
          </p:cNvPr>
          <p:cNvSpPr>
            <a:spLocks noGrp="1"/>
          </p:cNvSpPr>
          <p:nvPr>
            <p:ph type="subTitle" idx="1"/>
          </p:nvPr>
        </p:nvSpPr>
        <p:spPr>
          <a:xfrm>
            <a:off x="7437120" y="4754880"/>
            <a:ext cx="4236720" cy="1468437"/>
          </a:xfrm>
        </p:spPr>
        <p:txBody>
          <a:bodyPr>
            <a:normAutofit fontScale="92500" lnSpcReduction="10000"/>
          </a:bodyPr>
          <a:lstStyle/>
          <a:p>
            <a:r>
              <a:rPr lang="en-RO" dirty="0"/>
              <a:t>Marcu Florea, Ph.D. Student University of Groningen</a:t>
            </a:r>
          </a:p>
          <a:p>
            <a:r>
              <a:rPr lang="en-RO" dirty="0"/>
              <a:t>KnowGraphs Colloquium </a:t>
            </a:r>
          </a:p>
          <a:p>
            <a:r>
              <a:rPr lang="en-RO" dirty="0"/>
              <a:t>5 March 2021 (online)</a:t>
            </a:r>
          </a:p>
        </p:txBody>
      </p:sp>
    </p:spTree>
    <p:extLst>
      <p:ext uri="{BB962C8B-B14F-4D97-AF65-F5344CB8AC3E}">
        <p14:creationId xmlns:p14="http://schemas.microsoft.com/office/powerpoint/2010/main" val="2180442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51C46-4B04-2A4B-AFFF-E15C95EA7C7E}"/>
              </a:ext>
            </a:extLst>
          </p:cNvPr>
          <p:cNvSpPr>
            <a:spLocks noGrp="1"/>
          </p:cNvSpPr>
          <p:nvPr>
            <p:ph type="title"/>
          </p:nvPr>
        </p:nvSpPr>
        <p:spPr/>
        <p:txBody>
          <a:bodyPr/>
          <a:lstStyle/>
          <a:p>
            <a:r>
              <a:rPr lang="en-RO" dirty="0"/>
              <a:t>The Court of Justice of </a:t>
            </a:r>
            <a:r>
              <a:rPr lang="en-GB" dirty="0" err="1"/>
              <a:t>th</a:t>
            </a:r>
            <a:r>
              <a:rPr lang="en-RO" dirty="0"/>
              <a:t>e European Union (interprets EU law) (3) </a:t>
            </a:r>
          </a:p>
        </p:txBody>
      </p:sp>
      <p:sp>
        <p:nvSpPr>
          <p:cNvPr id="3" name="Content Placeholder 2">
            <a:extLst>
              <a:ext uri="{FF2B5EF4-FFF2-40B4-BE49-F238E27FC236}">
                <a16:creationId xmlns:a16="http://schemas.microsoft.com/office/drawing/2014/main" id="{FDC55B0E-7D75-0F4F-917D-D7B790ED0947}"/>
              </a:ext>
            </a:extLst>
          </p:cNvPr>
          <p:cNvSpPr>
            <a:spLocks noGrp="1"/>
          </p:cNvSpPr>
          <p:nvPr>
            <p:ph idx="1"/>
          </p:nvPr>
        </p:nvSpPr>
        <p:spPr/>
        <p:txBody>
          <a:bodyPr/>
          <a:lstStyle/>
          <a:p>
            <a:pPr marL="0" indent="0">
              <a:buNone/>
            </a:pPr>
            <a:r>
              <a:rPr lang="en-RO" dirty="0"/>
              <a:t>Dynamic IP is not personal data if the identification of </a:t>
            </a:r>
            <a:r>
              <a:rPr lang="en-GB" dirty="0" err="1"/>
              <a:t>th</a:t>
            </a:r>
            <a:r>
              <a:rPr lang="en-RO" dirty="0"/>
              <a:t>e data subject (the individual) if:</a:t>
            </a:r>
          </a:p>
          <a:p>
            <a:pPr marL="514350" indent="-514350">
              <a:buAutoNum type="alphaLcParenR"/>
            </a:pPr>
            <a:endParaRPr lang="en-RO" dirty="0"/>
          </a:p>
          <a:p>
            <a:pPr marL="514350" indent="-514350">
              <a:buAutoNum type="alphaLcParenR"/>
            </a:pPr>
            <a:r>
              <a:rPr lang="en-RO" dirty="0"/>
              <a:t>Prohibited by the law</a:t>
            </a:r>
          </a:p>
          <a:p>
            <a:pPr marL="514350" indent="-514350">
              <a:buAutoNum type="alphaLcParenR"/>
            </a:pPr>
            <a:r>
              <a:rPr lang="en-RO" dirty="0"/>
              <a:t>Practically impossible on account of </a:t>
            </a:r>
            <a:r>
              <a:rPr lang="en-GB" dirty="0" err="1"/>
              <a:t>th</a:t>
            </a:r>
            <a:r>
              <a:rPr lang="en-RO" dirty="0"/>
              <a:t>e fact that it requires a disproportionata effort in terms of time, cost and man-power, so that the risk of identification appears in reality to be insignificant </a:t>
            </a:r>
          </a:p>
        </p:txBody>
      </p:sp>
    </p:spTree>
    <p:extLst>
      <p:ext uri="{BB962C8B-B14F-4D97-AF65-F5344CB8AC3E}">
        <p14:creationId xmlns:p14="http://schemas.microsoft.com/office/powerpoint/2010/main" val="4109927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070E-EF2E-8841-AAF9-CD13227723BE}"/>
              </a:ext>
            </a:extLst>
          </p:cNvPr>
          <p:cNvSpPr>
            <a:spLocks noGrp="1"/>
          </p:cNvSpPr>
          <p:nvPr>
            <p:ph type="title"/>
          </p:nvPr>
        </p:nvSpPr>
        <p:spPr/>
        <p:txBody>
          <a:bodyPr/>
          <a:lstStyle/>
          <a:p>
            <a:r>
              <a:rPr lang="en-RO" dirty="0"/>
              <a:t>The GDPR (started to apply in 2018)</a:t>
            </a:r>
          </a:p>
        </p:txBody>
      </p:sp>
      <p:sp>
        <p:nvSpPr>
          <p:cNvPr id="3" name="Content Placeholder 2">
            <a:extLst>
              <a:ext uri="{FF2B5EF4-FFF2-40B4-BE49-F238E27FC236}">
                <a16:creationId xmlns:a16="http://schemas.microsoft.com/office/drawing/2014/main" id="{FBC6370D-590D-674D-B4AF-1A295E46C871}"/>
              </a:ext>
            </a:extLst>
          </p:cNvPr>
          <p:cNvSpPr>
            <a:spLocks noGrp="1"/>
          </p:cNvSpPr>
          <p:nvPr>
            <p:ph idx="1"/>
          </p:nvPr>
        </p:nvSpPr>
        <p:spPr/>
        <p:txBody>
          <a:bodyPr>
            <a:normAutofit fontScale="77500" lnSpcReduction="20000"/>
          </a:bodyPr>
          <a:lstStyle/>
          <a:p>
            <a:pPr marL="0" indent="0" algn="just">
              <a:buNone/>
            </a:pPr>
            <a:r>
              <a:rPr lang="en-GB" dirty="0"/>
              <a:t>Recital 26 The principles of data protection should apply to any information concerning an identified or identifiable natural person. Personal data which have undergone pseudonymisation, which could be attributed to a natural person by the use of additional information should be considered to be information on an identifiable natural person. To determine whether a natural person is </a:t>
            </a:r>
            <a:r>
              <a:rPr lang="en-GB" b="1" dirty="0"/>
              <a:t>identifiable</a:t>
            </a:r>
            <a:r>
              <a:rPr lang="en-GB" dirty="0"/>
              <a:t>, account should be taken of all the </a:t>
            </a:r>
            <a:r>
              <a:rPr lang="en-GB" b="1" dirty="0"/>
              <a:t>means reasonably likely to be used</a:t>
            </a:r>
            <a:r>
              <a:rPr lang="en-GB" dirty="0"/>
              <a:t>, such as singling out, either by the controller or by </a:t>
            </a:r>
            <a:r>
              <a:rPr lang="en-GB" b="1" dirty="0"/>
              <a:t>another person </a:t>
            </a:r>
            <a:r>
              <a:rPr lang="en-GB" dirty="0"/>
              <a:t>to identify the natural person directly or indirectly. To ascertain whether means are </a:t>
            </a:r>
            <a:r>
              <a:rPr lang="en-GB" b="1" dirty="0">
                <a:solidFill>
                  <a:srgbClr val="FF0000"/>
                </a:solidFill>
              </a:rPr>
              <a:t>reasonably likely to be used </a:t>
            </a:r>
            <a:r>
              <a:rPr lang="en-GB" dirty="0"/>
              <a:t>to identify the natural person, account should be taken of </a:t>
            </a:r>
            <a:r>
              <a:rPr lang="en-GB" dirty="0">
                <a:solidFill>
                  <a:srgbClr val="FF0000"/>
                </a:solidFill>
              </a:rPr>
              <a:t>all objective factors</a:t>
            </a:r>
            <a:r>
              <a:rPr lang="en-GB" dirty="0"/>
              <a:t>, such as the </a:t>
            </a:r>
            <a:r>
              <a:rPr lang="en-GB" dirty="0">
                <a:solidFill>
                  <a:srgbClr val="FF0000"/>
                </a:solidFill>
              </a:rPr>
              <a:t>costs of and the amount of time required for identification, taking into consideration the available technology at the time of the processing and technological developments</a:t>
            </a:r>
            <a:r>
              <a:rPr lang="en-GB" dirty="0"/>
              <a:t>. The principles of data protection should therefore not apply to anonymous information, namely information which does not relate to an identified or identifiable natural person or to personal data rendered anonymous in such a manner that the data subject is not or no longer identifiable. This Regulation does not therefore concern the processing of such anonymous information, including for statistical or research purposes.</a:t>
            </a:r>
            <a:endParaRPr lang="en-RO" dirty="0"/>
          </a:p>
        </p:txBody>
      </p:sp>
    </p:spTree>
    <p:extLst>
      <p:ext uri="{BB962C8B-B14F-4D97-AF65-F5344CB8AC3E}">
        <p14:creationId xmlns:p14="http://schemas.microsoft.com/office/powerpoint/2010/main" val="2597096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2D157-B5FC-2D4E-A9C0-13CC208DD580}"/>
              </a:ext>
            </a:extLst>
          </p:cNvPr>
          <p:cNvSpPr>
            <a:spLocks noGrp="1"/>
          </p:cNvSpPr>
          <p:nvPr>
            <p:ph type="title"/>
          </p:nvPr>
        </p:nvSpPr>
        <p:spPr/>
        <p:txBody>
          <a:bodyPr/>
          <a:lstStyle/>
          <a:p>
            <a:r>
              <a:rPr lang="en-RO" dirty="0"/>
              <a:t>Questions? </a:t>
            </a:r>
          </a:p>
        </p:txBody>
      </p:sp>
      <p:sp>
        <p:nvSpPr>
          <p:cNvPr id="3" name="Content Placeholder 2">
            <a:extLst>
              <a:ext uri="{FF2B5EF4-FFF2-40B4-BE49-F238E27FC236}">
                <a16:creationId xmlns:a16="http://schemas.microsoft.com/office/drawing/2014/main" id="{B9E5E004-719C-444F-85AA-63A57CFF4A20}"/>
              </a:ext>
            </a:extLst>
          </p:cNvPr>
          <p:cNvSpPr>
            <a:spLocks noGrp="1"/>
          </p:cNvSpPr>
          <p:nvPr>
            <p:ph idx="1"/>
          </p:nvPr>
        </p:nvSpPr>
        <p:spPr/>
        <p:txBody>
          <a:bodyPr/>
          <a:lstStyle/>
          <a:p>
            <a:pPr marL="0" indent="0">
              <a:buNone/>
            </a:pPr>
            <a:endParaRPr lang="en-RO" dirty="0"/>
          </a:p>
        </p:txBody>
      </p:sp>
    </p:spTree>
    <p:extLst>
      <p:ext uri="{BB962C8B-B14F-4D97-AF65-F5344CB8AC3E}">
        <p14:creationId xmlns:p14="http://schemas.microsoft.com/office/powerpoint/2010/main" val="3510375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64C1-E18B-F84F-B941-25D32BA846DE}"/>
              </a:ext>
            </a:extLst>
          </p:cNvPr>
          <p:cNvSpPr>
            <a:spLocks noGrp="1"/>
          </p:cNvSpPr>
          <p:nvPr>
            <p:ph type="title"/>
          </p:nvPr>
        </p:nvSpPr>
        <p:spPr/>
        <p:txBody>
          <a:bodyPr/>
          <a:lstStyle/>
          <a:p>
            <a:r>
              <a:rPr lang="en-RO" dirty="0"/>
              <a:t>Thank you!</a:t>
            </a:r>
          </a:p>
        </p:txBody>
      </p:sp>
      <p:sp>
        <p:nvSpPr>
          <p:cNvPr id="3" name="Content Placeholder 2">
            <a:extLst>
              <a:ext uri="{FF2B5EF4-FFF2-40B4-BE49-F238E27FC236}">
                <a16:creationId xmlns:a16="http://schemas.microsoft.com/office/drawing/2014/main" id="{CCCBC7FD-327E-5C41-A1D7-113C2B5E8912}"/>
              </a:ext>
            </a:extLst>
          </p:cNvPr>
          <p:cNvSpPr>
            <a:spLocks noGrp="1"/>
          </p:cNvSpPr>
          <p:nvPr>
            <p:ph idx="1"/>
          </p:nvPr>
        </p:nvSpPr>
        <p:spPr/>
        <p:txBody>
          <a:bodyPr/>
          <a:lstStyle/>
          <a:p>
            <a:endParaRPr lang="en-RO"/>
          </a:p>
        </p:txBody>
      </p:sp>
    </p:spTree>
    <p:extLst>
      <p:ext uri="{BB962C8B-B14F-4D97-AF65-F5344CB8AC3E}">
        <p14:creationId xmlns:p14="http://schemas.microsoft.com/office/powerpoint/2010/main" val="2826268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18BF5-3E7E-C645-B516-6147E0B05CD3}"/>
              </a:ext>
            </a:extLst>
          </p:cNvPr>
          <p:cNvSpPr>
            <a:spLocks noGrp="1"/>
          </p:cNvSpPr>
          <p:nvPr>
            <p:ph type="title"/>
          </p:nvPr>
        </p:nvSpPr>
        <p:spPr/>
        <p:txBody>
          <a:bodyPr/>
          <a:lstStyle/>
          <a:p>
            <a:r>
              <a:rPr lang="en-RO" dirty="0"/>
              <a:t>What is personal data? (GDPR)</a:t>
            </a:r>
          </a:p>
        </p:txBody>
      </p:sp>
      <p:sp>
        <p:nvSpPr>
          <p:cNvPr id="3" name="Content Placeholder 2">
            <a:extLst>
              <a:ext uri="{FF2B5EF4-FFF2-40B4-BE49-F238E27FC236}">
                <a16:creationId xmlns:a16="http://schemas.microsoft.com/office/drawing/2014/main" id="{36B198BB-FE6A-3743-BABE-EEB3D0960FED}"/>
              </a:ext>
            </a:extLst>
          </p:cNvPr>
          <p:cNvSpPr>
            <a:spLocks noGrp="1"/>
          </p:cNvSpPr>
          <p:nvPr>
            <p:ph idx="1"/>
          </p:nvPr>
        </p:nvSpPr>
        <p:spPr/>
        <p:txBody>
          <a:bodyPr>
            <a:normAutofit lnSpcReduction="10000"/>
          </a:bodyPr>
          <a:lstStyle/>
          <a:p>
            <a:pPr marL="0" indent="0" algn="just">
              <a:buNone/>
            </a:pPr>
            <a:r>
              <a:rPr lang="en-RO" dirty="0"/>
              <a:t>Art. 4 (1) ‘personal data’ means any </a:t>
            </a:r>
            <a:r>
              <a:rPr lang="en-RO" b="1" dirty="0"/>
              <a:t>information</a:t>
            </a:r>
            <a:r>
              <a:rPr lang="en-RO" dirty="0"/>
              <a:t> relating to an identified or </a:t>
            </a:r>
            <a:r>
              <a:rPr lang="en-RO" dirty="0">
                <a:solidFill>
                  <a:srgbClr val="FF0000"/>
                </a:solidFill>
              </a:rPr>
              <a:t>identifiable</a:t>
            </a:r>
            <a:r>
              <a:rPr lang="en-RO" dirty="0"/>
              <a:t> natural person (‘data subject’); </a:t>
            </a:r>
          </a:p>
          <a:p>
            <a:pPr marL="0" indent="0" algn="just">
              <a:buNone/>
            </a:pPr>
            <a:r>
              <a:rPr lang="en-RO" dirty="0"/>
              <a:t>an identifiable natural person is one who can be identified, </a:t>
            </a:r>
            <a:r>
              <a:rPr lang="en-RO" dirty="0">
                <a:solidFill>
                  <a:srgbClr val="FF0000"/>
                </a:solidFill>
              </a:rPr>
              <a:t>directly</a:t>
            </a:r>
            <a:r>
              <a:rPr lang="en-RO" dirty="0"/>
              <a:t> or </a:t>
            </a:r>
            <a:r>
              <a:rPr lang="en-RO" dirty="0">
                <a:solidFill>
                  <a:srgbClr val="FF0000"/>
                </a:solidFill>
              </a:rPr>
              <a:t>indirectly</a:t>
            </a:r>
            <a:r>
              <a:rPr lang="en-RO" dirty="0"/>
              <a:t>, in particular by reference to an identifier such as a name, an identification number, location data, an online identifier or to one or more factors specific to the physical, physiological, genetic, mental, economic, cultural or social identity of that natural person;</a:t>
            </a:r>
          </a:p>
          <a:p>
            <a:pPr marL="0" indent="0">
              <a:buNone/>
            </a:pPr>
            <a:endParaRPr lang="en-RO" dirty="0"/>
          </a:p>
          <a:p>
            <a:pPr marL="0" indent="0">
              <a:buNone/>
            </a:pPr>
            <a:r>
              <a:rPr lang="en-RO" dirty="0"/>
              <a:t>Does an IP address (e.g. 172.16.254.1) fall under this definition? </a:t>
            </a:r>
          </a:p>
          <a:p>
            <a:pPr marL="0" indent="0">
              <a:buNone/>
            </a:pPr>
            <a:r>
              <a:rPr lang="en-RO" dirty="0"/>
              <a:t>Please answer Yes/ No in the chat</a:t>
            </a:r>
          </a:p>
        </p:txBody>
      </p:sp>
    </p:spTree>
    <p:extLst>
      <p:ext uri="{BB962C8B-B14F-4D97-AF65-F5344CB8AC3E}">
        <p14:creationId xmlns:p14="http://schemas.microsoft.com/office/powerpoint/2010/main" val="226808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2B5FE-4E89-F04A-ADF9-03C2A103680A}"/>
              </a:ext>
            </a:extLst>
          </p:cNvPr>
          <p:cNvSpPr>
            <a:spLocks noGrp="1"/>
          </p:cNvSpPr>
          <p:nvPr>
            <p:ph type="title"/>
          </p:nvPr>
        </p:nvSpPr>
        <p:spPr/>
        <p:txBody>
          <a:bodyPr/>
          <a:lstStyle/>
          <a:p>
            <a:r>
              <a:rPr lang="en-RO" dirty="0"/>
              <a:t>The facts (1)</a:t>
            </a:r>
          </a:p>
        </p:txBody>
      </p:sp>
      <p:sp>
        <p:nvSpPr>
          <p:cNvPr id="3" name="Content Placeholder 2">
            <a:extLst>
              <a:ext uri="{FF2B5EF4-FFF2-40B4-BE49-F238E27FC236}">
                <a16:creationId xmlns:a16="http://schemas.microsoft.com/office/drawing/2014/main" id="{2AAC61D9-20E1-6F49-AB71-7A34E7B139DB}"/>
              </a:ext>
            </a:extLst>
          </p:cNvPr>
          <p:cNvSpPr>
            <a:spLocks noGrp="1"/>
          </p:cNvSpPr>
          <p:nvPr>
            <p:ph idx="1"/>
          </p:nvPr>
        </p:nvSpPr>
        <p:spPr/>
        <p:txBody>
          <a:bodyPr/>
          <a:lstStyle/>
          <a:p>
            <a:r>
              <a:rPr lang="en-RO" dirty="0"/>
              <a:t>Mr. Breyer accesses a websites run by German Federal Institutions (as </a:t>
            </a:r>
            <a:r>
              <a:rPr lang="en-GB" dirty="0"/>
              <a:t>online media services provider – the “Provider”</a:t>
            </a:r>
            <a:r>
              <a:rPr lang="en-RO" dirty="0"/>
              <a:t>)</a:t>
            </a:r>
          </a:p>
          <a:p>
            <a:r>
              <a:rPr lang="en-RO" dirty="0"/>
              <a:t>The P</a:t>
            </a:r>
            <a:r>
              <a:rPr lang="en-GB" dirty="0"/>
              <a:t>r</a:t>
            </a:r>
            <a:r>
              <a:rPr lang="en-RO" dirty="0"/>
              <a:t>ovider stores log files containing</a:t>
            </a:r>
            <a:r>
              <a:rPr lang="en-RO" dirty="0">
                <a:effectLst/>
              </a:rPr>
              <a:t> information about the visit (including the IP address of the computer used to access the website)</a:t>
            </a:r>
          </a:p>
          <a:p>
            <a:r>
              <a:rPr lang="en-RO" dirty="0">
                <a:effectLst/>
              </a:rPr>
              <a:t>Mr. Breyer requests the court to restrain the Provider from storing the IP address after the consultation of </a:t>
            </a:r>
            <a:r>
              <a:rPr lang="en-GB" dirty="0" err="1">
                <a:effectLst/>
              </a:rPr>
              <a:t>th</a:t>
            </a:r>
            <a:r>
              <a:rPr lang="en-RO" dirty="0">
                <a:effectLst/>
              </a:rPr>
              <a:t>e website (except for the storage necessary to restore the availability of the media in the event of a fault occuring)</a:t>
            </a:r>
          </a:p>
          <a:p>
            <a:endParaRPr lang="en-RO" dirty="0"/>
          </a:p>
        </p:txBody>
      </p:sp>
    </p:spTree>
    <p:extLst>
      <p:ext uri="{BB962C8B-B14F-4D97-AF65-F5344CB8AC3E}">
        <p14:creationId xmlns:p14="http://schemas.microsoft.com/office/powerpoint/2010/main" val="1285329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2B5FE-4E89-F04A-ADF9-03C2A103680A}"/>
              </a:ext>
            </a:extLst>
          </p:cNvPr>
          <p:cNvSpPr>
            <a:spLocks noGrp="1"/>
          </p:cNvSpPr>
          <p:nvPr>
            <p:ph type="title"/>
          </p:nvPr>
        </p:nvSpPr>
        <p:spPr/>
        <p:txBody>
          <a:bodyPr/>
          <a:lstStyle/>
          <a:p>
            <a:r>
              <a:rPr lang="en-RO" dirty="0"/>
              <a:t>The facts (2)</a:t>
            </a:r>
          </a:p>
        </p:txBody>
      </p:sp>
      <p:sp>
        <p:nvSpPr>
          <p:cNvPr id="3" name="Content Placeholder 2">
            <a:extLst>
              <a:ext uri="{FF2B5EF4-FFF2-40B4-BE49-F238E27FC236}">
                <a16:creationId xmlns:a16="http://schemas.microsoft.com/office/drawing/2014/main" id="{2AAC61D9-20E1-6F49-AB71-7A34E7B139DB}"/>
              </a:ext>
            </a:extLst>
          </p:cNvPr>
          <p:cNvSpPr>
            <a:spLocks noGrp="1"/>
          </p:cNvSpPr>
          <p:nvPr>
            <p:ph idx="1"/>
          </p:nvPr>
        </p:nvSpPr>
        <p:spPr/>
        <p:txBody>
          <a:bodyPr/>
          <a:lstStyle/>
          <a:p>
            <a:r>
              <a:rPr lang="en-RO" dirty="0"/>
              <a:t>What is an IP address?</a:t>
            </a:r>
          </a:p>
          <a:p>
            <a:pPr lvl="1"/>
            <a:r>
              <a:rPr lang="en-RO" dirty="0"/>
              <a:t>A series of digits assigned to network computers to facilitate communications</a:t>
            </a:r>
          </a:p>
          <a:p>
            <a:pPr lvl="1"/>
            <a:r>
              <a:rPr lang="en-RO" dirty="0"/>
              <a:t>The address of the PC seeking information is communicated to the server on which the information is stored</a:t>
            </a:r>
          </a:p>
          <a:p>
            <a:pPr lvl="1"/>
            <a:endParaRPr lang="en-RO" dirty="0"/>
          </a:p>
          <a:p>
            <a:pPr marL="228600" lvl="1">
              <a:spcBef>
                <a:spcPts val="1000"/>
              </a:spcBef>
            </a:pPr>
            <a:r>
              <a:rPr lang="en-RO" sz="2800" dirty="0"/>
              <a:t>Types of IP address</a:t>
            </a:r>
          </a:p>
          <a:p>
            <a:pPr marL="685800" lvl="2">
              <a:spcBef>
                <a:spcPts val="1000"/>
              </a:spcBef>
            </a:pPr>
            <a:r>
              <a:rPr lang="en-RO" sz="2400" dirty="0"/>
              <a:t>Static: invariable, allows continous identification of </a:t>
            </a:r>
            <a:r>
              <a:rPr lang="en-GB" sz="2400" dirty="0" err="1"/>
              <a:t>th</a:t>
            </a:r>
            <a:r>
              <a:rPr lang="en-RO" sz="2400" dirty="0"/>
              <a:t>e device </a:t>
            </a:r>
          </a:p>
          <a:p>
            <a:pPr marL="685800" lvl="2">
              <a:spcBef>
                <a:spcPts val="1000"/>
              </a:spcBef>
            </a:pPr>
            <a:r>
              <a:rPr lang="en-RO" sz="2400" dirty="0"/>
              <a:t>Dynamic: IP changes each time there is a new connection to the internet </a:t>
            </a:r>
          </a:p>
        </p:txBody>
      </p:sp>
    </p:spTree>
    <p:extLst>
      <p:ext uri="{BB962C8B-B14F-4D97-AF65-F5344CB8AC3E}">
        <p14:creationId xmlns:p14="http://schemas.microsoft.com/office/powerpoint/2010/main" val="1803772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FB0C3-0F60-CB4E-9035-7E92C74A0338}"/>
              </a:ext>
            </a:extLst>
          </p:cNvPr>
          <p:cNvSpPr>
            <a:spLocks noGrp="1"/>
          </p:cNvSpPr>
          <p:nvPr>
            <p:ph type="title"/>
          </p:nvPr>
        </p:nvSpPr>
        <p:spPr/>
        <p:txBody>
          <a:bodyPr/>
          <a:lstStyle/>
          <a:p>
            <a:r>
              <a:rPr lang="en-RO" dirty="0"/>
              <a:t>The law - Directive 95/46</a:t>
            </a:r>
          </a:p>
        </p:txBody>
      </p:sp>
      <p:sp>
        <p:nvSpPr>
          <p:cNvPr id="3" name="Content Placeholder 2">
            <a:extLst>
              <a:ext uri="{FF2B5EF4-FFF2-40B4-BE49-F238E27FC236}">
                <a16:creationId xmlns:a16="http://schemas.microsoft.com/office/drawing/2014/main" id="{D5EACE43-7B6D-6542-9433-044C7948372E}"/>
              </a:ext>
            </a:extLst>
          </p:cNvPr>
          <p:cNvSpPr>
            <a:spLocks noGrp="1"/>
          </p:cNvSpPr>
          <p:nvPr>
            <p:ph idx="1"/>
          </p:nvPr>
        </p:nvSpPr>
        <p:spPr/>
        <p:txBody>
          <a:bodyPr>
            <a:normAutofit lnSpcReduction="10000"/>
          </a:bodyPr>
          <a:lstStyle/>
          <a:p>
            <a:pPr algn="just"/>
            <a:r>
              <a:rPr lang="en-GB" dirty="0"/>
              <a:t>Recital 26 ‘Whereas the principles of protection must apply to any information concerning an </a:t>
            </a:r>
            <a:r>
              <a:rPr lang="en-GB" dirty="0">
                <a:solidFill>
                  <a:srgbClr val="FF0000"/>
                </a:solidFill>
              </a:rPr>
              <a:t>identified</a:t>
            </a:r>
            <a:r>
              <a:rPr lang="en-GB" dirty="0"/>
              <a:t> or </a:t>
            </a:r>
            <a:r>
              <a:rPr lang="en-GB" dirty="0">
                <a:solidFill>
                  <a:srgbClr val="FF0000"/>
                </a:solidFill>
              </a:rPr>
              <a:t>identifiable</a:t>
            </a:r>
            <a:r>
              <a:rPr lang="en-GB" dirty="0"/>
              <a:t> person; whereas, to determine whether a person is identifiable, account should be taken of all the </a:t>
            </a:r>
            <a:r>
              <a:rPr lang="en-GB" dirty="0">
                <a:solidFill>
                  <a:srgbClr val="FF0000"/>
                </a:solidFill>
              </a:rPr>
              <a:t>means likely reasonably to be used </a:t>
            </a:r>
            <a:r>
              <a:rPr lang="en-GB" dirty="0"/>
              <a:t>either by </a:t>
            </a:r>
            <a:r>
              <a:rPr lang="en-GB" b="1" dirty="0"/>
              <a:t>the controller </a:t>
            </a:r>
            <a:r>
              <a:rPr lang="en-GB" dirty="0"/>
              <a:t>[</a:t>
            </a:r>
            <a:r>
              <a:rPr lang="en-GB" i="1" dirty="0"/>
              <a:t>note: person responsible for the processing of data</a:t>
            </a:r>
            <a:r>
              <a:rPr lang="en-GB" dirty="0"/>
              <a:t>] or </a:t>
            </a:r>
            <a:r>
              <a:rPr lang="en-GB" b="1" dirty="0"/>
              <a:t>by any other person </a:t>
            </a:r>
            <a:r>
              <a:rPr lang="en-GB" dirty="0"/>
              <a:t>to identify the said person; […]</a:t>
            </a:r>
          </a:p>
          <a:p>
            <a:pPr algn="just"/>
            <a:r>
              <a:rPr lang="en-GB" dirty="0"/>
              <a:t>2 (a)      “Personal data” shall mean any information relating to an identified or identifiable natural person (“data subject”); an </a:t>
            </a:r>
            <a:r>
              <a:rPr lang="en-GB" dirty="0">
                <a:highlight>
                  <a:srgbClr val="FFFF00"/>
                </a:highlight>
              </a:rPr>
              <a:t>identifiable person </a:t>
            </a:r>
            <a:r>
              <a:rPr lang="en-GB" dirty="0"/>
              <a:t>is one who can be identified, directly or </a:t>
            </a:r>
            <a:r>
              <a:rPr lang="en-GB" dirty="0">
                <a:highlight>
                  <a:srgbClr val="FFFF00"/>
                </a:highlight>
              </a:rPr>
              <a:t>indirectly</a:t>
            </a:r>
            <a:r>
              <a:rPr lang="en-GB" dirty="0"/>
              <a:t>, in particular by reference to an identification number or to one or more factors specific to his physical, physiological, mental, economic, cultural or social identity;</a:t>
            </a:r>
            <a:endParaRPr lang="en-RO" dirty="0"/>
          </a:p>
        </p:txBody>
      </p:sp>
    </p:spTree>
    <p:extLst>
      <p:ext uri="{BB962C8B-B14F-4D97-AF65-F5344CB8AC3E}">
        <p14:creationId xmlns:p14="http://schemas.microsoft.com/office/powerpoint/2010/main" val="2072007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F0E47-D8E8-D841-B913-00694A3F6FD5}"/>
              </a:ext>
            </a:extLst>
          </p:cNvPr>
          <p:cNvSpPr>
            <a:spLocks noGrp="1"/>
          </p:cNvSpPr>
          <p:nvPr>
            <p:ph type="title"/>
          </p:nvPr>
        </p:nvSpPr>
        <p:spPr/>
        <p:txBody>
          <a:bodyPr/>
          <a:lstStyle/>
          <a:p>
            <a:r>
              <a:rPr lang="en-RO" dirty="0"/>
              <a:t>National courts (apply national and EU law) (1)</a:t>
            </a:r>
          </a:p>
        </p:txBody>
      </p:sp>
      <p:sp>
        <p:nvSpPr>
          <p:cNvPr id="3" name="Content Placeholder 2">
            <a:extLst>
              <a:ext uri="{FF2B5EF4-FFF2-40B4-BE49-F238E27FC236}">
                <a16:creationId xmlns:a16="http://schemas.microsoft.com/office/drawing/2014/main" id="{3269D229-49AC-3C4C-8801-89591BF93F47}"/>
              </a:ext>
            </a:extLst>
          </p:cNvPr>
          <p:cNvSpPr>
            <a:spLocks noGrp="1"/>
          </p:cNvSpPr>
          <p:nvPr>
            <p:ph idx="1"/>
          </p:nvPr>
        </p:nvSpPr>
        <p:spPr/>
        <p:txBody>
          <a:bodyPr/>
          <a:lstStyle/>
          <a:p>
            <a:pPr marL="0" indent="0">
              <a:buNone/>
            </a:pPr>
            <a:r>
              <a:rPr lang="en-RO" dirty="0"/>
              <a:t>Lower court (CoA)</a:t>
            </a:r>
          </a:p>
          <a:p>
            <a:r>
              <a:rPr lang="en-RO" dirty="0"/>
              <a:t>More facts:</a:t>
            </a:r>
          </a:p>
          <a:p>
            <a:pPr lvl="1"/>
            <a:r>
              <a:rPr lang="en-RO" dirty="0"/>
              <a:t>Data collected: IP address, the data of consultation period to which it relates and data that Mr Breyer has revealed during the use </a:t>
            </a:r>
          </a:p>
          <a:p>
            <a:pPr lvl="1"/>
            <a:r>
              <a:rPr lang="en-RO" dirty="0"/>
              <a:t>Mr Breyer did not reveal his identity during the use -&gt; the Provider cannot identify him by linking his name to this IP address</a:t>
            </a:r>
          </a:p>
          <a:p>
            <a:pPr marL="228600" lvl="1">
              <a:spcBef>
                <a:spcPts val="1000"/>
              </a:spcBef>
            </a:pPr>
            <a:r>
              <a:rPr lang="en-RO" sz="2800" dirty="0"/>
              <a:t>Decision: </a:t>
            </a:r>
          </a:p>
          <a:p>
            <a:pPr marL="685800" lvl="2">
              <a:spcBef>
                <a:spcPts val="1000"/>
              </a:spcBef>
            </a:pPr>
            <a:r>
              <a:rPr lang="en-GB" sz="2400" dirty="0"/>
              <a:t>I</a:t>
            </a:r>
            <a:r>
              <a:rPr lang="en-RO" sz="2400" dirty="0"/>
              <a:t>n the hands of </a:t>
            </a:r>
            <a:r>
              <a:rPr lang="en-GB" sz="2400" dirty="0" err="1"/>
              <a:t>th</a:t>
            </a:r>
            <a:r>
              <a:rPr lang="en-RO" sz="2400" dirty="0"/>
              <a:t>e Provider, the IP is not personal data</a:t>
            </a:r>
          </a:p>
        </p:txBody>
      </p:sp>
    </p:spTree>
    <p:extLst>
      <p:ext uri="{BB962C8B-B14F-4D97-AF65-F5344CB8AC3E}">
        <p14:creationId xmlns:p14="http://schemas.microsoft.com/office/powerpoint/2010/main" val="1041426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F0E47-D8E8-D841-B913-00694A3F6FD5}"/>
              </a:ext>
            </a:extLst>
          </p:cNvPr>
          <p:cNvSpPr>
            <a:spLocks noGrp="1"/>
          </p:cNvSpPr>
          <p:nvPr>
            <p:ph type="title"/>
          </p:nvPr>
        </p:nvSpPr>
        <p:spPr/>
        <p:txBody>
          <a:bodyPr/>
          <a:lstStyle/>
          <a:p>
            <a:r>
              <a:rPr lang="en-RO" dirty="0"/>
              <a:t>National courts (apply national and EU law) (2)</a:t>
            </a:r>
          </a:p>
        </p:txBody>
      </p:sp>
      <p:sp>
        <p:nvSpPr>
          <p:cNvPr id="3" name="Content Placeholder 2">
            <a:extLst>
              <a:ext uri="{FF2B5EF4-FFF2-40B4-BE49-F238E27FC236}">
                <a16:creationId xmlns:a16="http://schemas.microsoft.com/office/drawing/2014/main" id="{3269D229-49AC-3C4C-8801-89591BF93F47}"/>
              </a:ext>
            </a:extLst>
          </p:cNvPr>
          <p:cNvSpPr>
            <a:spLocks noGrp="1"/>
          </p:cNvSpPr>
          <p:nvPr>
            <p:ph idx="1"/>
          </p:nvPr>
        </p:nvSpPr>
        <p:spPr/>
        <p:txBody>
          <a:bodyPr/>
          <a:lstStyle/>
          <a:p>
            <a:pPr marL="0" indent="0">
              <a:buNone/>
            </a:pPr>
            <a:r>
              <a:rPr lang="en-RO" dirty="0"/>
              <a:t>Higher court (Federal CJ)</a:t>
            </a:r>
          </a:p>
          <a:p>
            <a:pPr marL="0" indent="0">
              <a:buNone/>
            </a:pPr>
            <a:endParaRPr lang="en-RO" dirty="0"/>
          </a:p>
          <a:p>
            <a:pPr marL="0" indent="0">
              <a:buNone/>
            </a:pPr>
            <a:r>
              <a:rPr lang="en-RO" dirty="0"/>
              <a:t>Objective vs. relative criterion </a:t>
            </a:r>
          </a:p>
          <a:p>
            <a:pPr marL="0" indent="0">
              <a:buNone/>
            </a:pPr>
            <a:endParaRPr lang="en-RO" dirty="0"/>
          </a:p>
          <a:p>
            <a:pPr marL="0" indent="0">
              <a:buNone/>
            </a:pPr>
            <a:endParaRPr lang="en-RO" dirty="0"/>
          </a:p>
        </p:txBody>
      </p:sp>
      <p:sp>
        <p:nvSpPr>
          <p:cNvPr id="4" name="TextBox 3">
            <a:extLst>
              <a:ext uri="{FF2B5EF4-FFF2-40B4-BE49-F238E27FC236}">
                <a16:creationId xmlns:a16="http://schemas.microsoft.com/office/drawing/2014/main" id="{71B287F0-6139-5C42-92CB-42D14880AB92}"/>
              </a:ext>
            </a:extLst>
          </p:cNvPr>
          <p:cNvSpPr txBox="1"/>
          <p:nvPr/>
        </p:nvSpPr>
        <p:spPr>
          <a:xfrm>
            <a:off x="1104637" y="3559065"/>
            <a:ext cx="1767840" cy="646331"/>
          </a:xfrm>
          <a:prstGeom prst="rect">
            <a:avLst/>
          </a:prstGeom>
          <a:noFill/>
        </p:spPr>
        <p:txBody>
          <a:bodyPr wrap="square" rtlCol="0">
            <a:spAutoFit/>
          </a:bodyPr>
          <a:lstStyle/>
          <a:p>
            <a:r>
              <a:rPr lang="en-RO" dirty="0"/>
              <a:t>Internet Service Provider </a:t>
            </a:r>
          </a:p>
        </p:txBody>
      </p:sp>
      <p:sp>
        <p:nvSpPr>
          <p:cNvPr id="5" name="TextBox 4">
            <a:extLst>
              <a:ext uri="{FF2B5EF4-FFF2-40B4-BE49-F238E27FC236}">
                <a16:creationId xmlns:a16="http://schemas.microsoft.com/office/drawing/2014/main" id="{16F861E1-6D60-4447-B2A2-DF7B0BAA7D55}"/>
              </a:ext>
            </a:extLst>
          </p:cNvPr>
          <p:cNvSpPr txBox="1"/>
          <p:nvPr/>
        </p:nvSpPr>
        <p:spPr>
          <a:xfrm>
            <a:off x="1104637" y="4868014"/>
            <a:ext cx="1767840" cy="646331"/>
          </a:xfrm>
          <a:prstGeom prst="rect">
            <a:avLst/>
          </a:prstGeom>
          <a:noFill/>
        </p:spPr>
        <p:txBody>
          <a:bodyPr wrap="square" rtlCol="0">
            <a:spAutoFit/>
          </a:bodyPr>
          <a:lstStyle/>
          <a:p>
            <a:r>
              <a:rPr lang="en-RO" dirty="0"/>
              <a:t>Media service provider </a:t>
            </a:r>
          </a:p>
        </p:txBody>
      </p:sp>
      <p:sp>
        <p:nvSpPr>
          <p:cNvPr id="6" name="TextBox 5">
            <a:extLst>
              <a:ext uri="{FF2B5EF4-FFF2-40B4-BE49-F238E27FC236}">
                <a16:creationId xmlns:a16="http://schemas.microsoft.com/office/drawing/2014/main" id="{D155C121-E003-F74C-AA02-011CA28A535F}"/>
              </a:ext>
            </a:extLst>
          </p:cNvPr>
          <p:cNvSpPr txBox="1"/>
          <p:nvPr/>
        </p:nvSpPr>
        <p:spPr>
          <a:xfrm>
            <a:off x="4503420" y="3678128"/>
            <a:ext cx="1767840" cy="369332"/>
          </a:xfrm>
          <a:prstGeom prst="rect">
            <a:avLst/>
          </a:prstGeom>
          <a:noFill/>
        </p:spPr>
        <p:txBody>
          <a:bodyPr wrap="square" rtlCol="0">
            <a:spAutoFit/>
          </a:bodyPr>
          <a:lstStyle/>
          <a:p>
            <a:r>
              <a:rPr lang="en-RO" dirty="0"/>
              <a:t>IP Address</a:t>
            </a:r>
          </a:p>
        </p:txBody>
      </p:sp>
      <p:sp>
        <p:nvSpPr>
          <p:cNvPr id="7" name="TextBox 6">
            <a:extLst>
              <a:ext uri="{FF2B5EF4-FFF2-40B4-BE49-F238E27FC236}">
                <a16:creationId xmlns:a16="http://schemas.microsoft.com/office/drawing/2014/main" id="{B5D07E52-D819-0643-816E-AB39E8752F57}"/>
              </a:ext>
            </a:extLst>
          </p:cNvPr>
          <p:cNvSpPr txBox="1"/>
          <p:nvPr/>
        </p:nvSpPr>
        <p:spPr>
          <a:xfrm>
            <a:off x="4503420" y="5006513"/>
            <a:ext cx="1767840" cy="369332"/>
          </a:xfrm>
          <a:prstGeom prst="rect">
            <a:avLst/>
          </a:prstGeom>
          <a:noFill/>
        </p:spPr>
        <p:txBody>
          <a:bodyPr wrap="square" rtlCol="0">
            <a:spAutoFit/>
          </a:bodyPr>
          <a:lstStyle/>
          <a:p>
            <a:r>
              <a:rPr lang="en-RO" dirty="0"/>
              <a:t>IP Address</a:t>
            </a:r>
          </a:p>
        </p:txBody>
      </p:sp>
      <p:pic>
        <p:nvPicPr>
          <p:cNvPr id="9" name="Picture 8">
            <a:extLst>
              <a:ext uri="{FF2B5EF4-FFF2-40B4-BE49-F238E27FC236}">
                <a16:creationId xmlns:a16="http://schemas.microsoft.com/office/drawing/2014/main" id="{A631721E-382F-964B-A9BF-65986A66BB56}"/>
              </a:ext>
            </a:extLst>
          </p:cNvPr>
          <p:cNvPicPr>
            <a:picLocks noChangeAspect="1"/>
          </p:cNvPicPr>
          <p:nvPr/>
        </p:nvPicPr>
        <p:blipFill>
          <a:blip r:embed="rId2"/>
          <a:stretch>
            <a:fillRect/>
          </a:stretch>
        </p:blipFill>
        <p:spPr>
          <a:xfrm>
            <a:off x="9377856" y="4562263"/>
            <a:ext cx="1261415" cy="1463565"/>
          </a:xfrm>
          <a:prstGeom prst="rect">
            <a:avLst/>
          </a:prstGeom>
        </p:spPr>
      </p:pic>
      <p:cxnSp>
        <p:nvCxnSpPr>
          <p:cNvPr id="13" name="Straight Arrow Connector 12">
            <a:extLst>
              <a:ext uri="{FF2B5EF4-FFF2-40B4-BE49-F238E27FC236}">
                <a16:creationId xmlns:a16="http://schemas.microsoft.com/office/drawing/2014/main" id="{EA2813E4-3147-CB4E-A67C-3C57D68795B4}"/>
              </a:ext>
            </a:extLst>
          </p:cNvPr>
          <p:cNvCxnSpPr>
            <a:cxnSpLocks/>
            <a:endCxn id="6" idx="1"/>
          </p:cNvCxnSpPr>
          <p:nvPr/>
        </p:nvCxnSpPr>
        <p:spPr>
          <a:xfrm flipV="1">
            <a:off x="2872477" y="3862794"/>
            <a:ext cx="1630943" cy="19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CDE0FCF-E274-E349-9590-E5CB4DFEF876}"/>
              </a:ext>
            </a:extLst>
          </p:cNvPr>
          <p:cNvCxnSpPr>
            <a:cxnSpLocks/>
            <a:stCxn id="5" idx="3"/>
          </p:cNvCxnSpPr>
          <p:nvPr/>
        </p:nvCxnSpPr>
        <p:spPr>
          <a:xfrm>
            <a:off x="2872477" y="5191180"/>
            <a:ext cx="1630943" cy="2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6B85905-BDDE-DD4A-8968-E37202067378}"/>
              </a:ext>
            </a:extLst>
          </p:cNvPr>
          <p:cNvCxnSpPr>
            <a:cxnSpLocks/>
          </p:cNvCxnSpPr>
          <p:nvPr/>
        </p:nvCxnSpPr>
        <p:spPr>
          <a:xfrm flipV="1">
            <a:off x="5972175" y="3836721"/>
            <a:ext cx="3377568" cy="35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4B76866-2CAC-BC4E-BB2C-D7DEC75C120F}"/>
              </a:ext>
            </a:extLst>
          </p:cNvPr>
          <p:cNvCxnSpPr>
            <a:cxnSpLocks/>
            <a:stCxn id="7" idx="3"/>
          </p:cNvCxnSpPr>
          <p:nvPr/>
        </p:nvCxnSpPr>
        <p:spPr>
          <a:xfrm>
            <a:off x="6271260" y="5191179"/>
            <a:ext cx="31065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F3F49E2-E3D7-DF40-AB78-88A3385E5086}"/>
              </a:ext>
            </a:extLst>
          </p:cNvPr>
          <p:cNvSpPr txBox="1"/>
          <p:nvPr/>
        </p:nvSpPr>
        <p:spPr>
          <a:xfrm>
            <a:off x="1019504" y="5770179"/>
            <a:ext cx="7987862" cy="369332"/>
          </a:xfrm>
          <a:prstGeom prst="rect">
            <a:avLst/>
          </a:prstGeom>
          <a:noFill/>
        </p:spPr>
        <p:txBody>
          <a:bodyPr wrap="square" rtlCol="0">
            <a:spAutoFit/>
          </a:bodyPr>
          <a:lstStyle/>
          <a:p>
            <a:r>
              <a:rPr lang="en-RO" dirty="0"/>
              <a:t>Decision: ask the Court of Justice of the European Union</a:t>
            </a:r>
          </a:p>
        </p:txBody>
      </p:sp>
      <p:sp>
        <p:nvSpPr>
          <p:cNvPr id="27" name="TextBox 26">
            <a:extLst>
              <a:ext uri="{FF2B5EF4-FFF2-40B4-BE49-F238E27FC236}">
                <a16:creationId xmlns:a16="http://schemas.microsoft.com/office/drawing/2014/main" id="{095A127B-07FB-5E47-BBC4-B3494D18FB2C}"/>
              </a:ext>
            </a:extLst>
          </p:cNvPr>
          <p:cNvSpPr txBox="1"/>
          <p:nvPr/>
        </p:nvSpPr>
        <p:spPr>
          <a:xfrm>
            <a:off x="10854728" y="3050627"/>
            <a:ext cx="491184" cy="378373"/>
          </a:xfrm>
          <a:prstGeom prst="rect">
            <a:avLst/>
          </a:prstGeom>
          <a:noFill/>
        </p:spPr>
        <p:txBody>
          <a:bodyPr wrap="square" rtlCol="0">
            <a:spAutoFit/>
          </a:bodyPr>
          <a:lstStyle/>
          <a:p>
            <a:r>
              <a:rPr lang="en-RO" dirty="0"/>
              <a:t>*</a:t>
            </a:r>
          </a:p>
        </p:txBody>
      </p:sp>
      <p:sp>
        <p:nvSpPr>
          <p:cNvPr id="28" name="TextBox 27">
            <a:extLst>
              <a:ext uri="{FF2B5EF4-FFF2-40B4-BE49-F238E27FC236}">
                <a16:creationId xmlns:a16="http://schemas.microsoft.com/office/drawing/2014/main" id="{2170F34C-0AB2-A448-A0E9-93B8804D742F}"/>
              </a:ext>
            </a:extLst>
          </p:cNvPr>
          <p:cNvSpPr txBox="1"/>
          <p:nvPr/>
        </p:nvSpPr>
        <p:spPr>
          <a:xfrm>
            <a:off x="977461" y="6461208"/>
            <a:ext cx="9661809" cy="276999"/>
          </a:xfrm>
          <a:prstGeom prst="rect">
            <a:avLst/>
          </a:prstGeom>
          <a:noFill/>
        </p:spPr>
        <p:txBody>
          <a:bodyPr wrap="square" rtlCol="0">
            <a:spAutoFit/>
          </a:bodyPr>
          <a:lstStyle/>
          <a:p>
            <a:r>
              <a:rPr lang="en-GB" sz="1200" i="1" dirty="0"/>
              <a:t>* By </a:t>
            </a:r>
            <a:r>
              <a:rPr lang="en-GB" sz="1200" i="1" dirty="0" err="1"/>
              <a:t>Kryp</a:t>
            </a:r>
            <a:r>
              <a:rPr lang="en-GB" sz="1200" i="1" dirty="0"/>
              <a:t> - Own work, CC0, https://</a:t>
            </a:r>
            <a:r>
              <a:rPr lang="en-GB" sz="1200" i="1" dirty="0" err="1"/>
              <a:t>commons.wikimedia.org</a:t>
            </a:r>
            <a:r>
              <a:rPr lang="en-GB" sz="1200" i="1" dirty="0"/>
              <a:t>/w/</a:t>
            </a:r>
            <a:r>
              <a:rPr lang="en-GB" sz="1200" i="1" dirty="0" err="1"/>
              <a:t>index.php?curid</a:t>
            </a:r>
            <a:r>
              <a:rPr lang="en-GB" sz="1200" i="1" dirty="0"/>
              <a:t>=78372298</a:t>
            </a:r>
            <a:endParaRPr lang="en-RO" sz="1200" dirty="0"/>
          </a:p>
        </p:txBody>
      </p:sp>
      <p:pic>
        <p:nvPicPr>
          <p:cNvPr id="31" name="Picture 30">
            <a:extLst>
              <a:ext uri="{FF2B5EF4-FFF2-40B4-BE49-F238E27FC236}">
                <a16:creationId xmlns:a16="http://schemas.microsoft.com/office/drawing/2014/main" id="{D94B69F8-3177-9747-980B-CADAFE6BEA28}"/>
              </a:ext>
            </a:extLst>
          </p:cNvPr>
          <p:cNvPicPr>
            <a:picLocks noChangeAspect="1"/>
          </p:cNvPicPr>
          <p:nvPr/>
        </p:nvPicPr>
        <p:blipFill>
          <a:blip r:embed="rId3"/>
          <a:stretch>
            <a:fillRect/>
          </a:stretch>
        </p:blipFill>
        <p:spPr>
          <a:xfrm>
            <a:off x="9542386" y="3067021"/>
            <a:ext cx="1261414" cy="1427774"/>
          </a:xfrm>
          <a:prstGeom prst="rect">
            <a:avLst/>
          </a:prstGeom>
        </p:spPr>
      </p:pic>
    </p:spTree>
    <p:extLst>
      <p:ext uri="{BB962C8B-B14F-4D97-AF65-F5344CB8AC3E}">
        <p14:creationId xmlns:p14="http://schemas.microsoft.com/office/powerpoint/2010/main" val="2215640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51C46-4B04-2A4B-AFFF-E15C95EA7C7E}"/>
              </a:ext>
            </a:extLst>
          </p:cNvPr>
          <p:cNvSpPr>
            <a:spLocks noGrp="1"/>
          </p:cNvSpPr>
          <p:nvPr>
            <p:ph type="title"/>
          </p:nvPr>
        </p:nvSpPr>
        <p:spPr/>
        <p:txBody>
          <a:bodyPr/>
          <a:lstStyle/>
          <a:p>
            <a:r>
              <a:rPr lang="en-RO" dirty="0"/>
              <a:t>The Court of Justice of </a:t>
            </a:r>
            <a:r>
              <a:rPr lang="en-GB" dirty="0" err="1"/>
              <a:t>th</a:t>
            </a:r>
            <a:r>
              <a:rPr lang="en-RO" dirty="0"/>
              <a:t>e European Union (interprets EU law) (1)</a:t>
            </a:r>
          </a:p>
        </p:txBody>
      </p:sp>
      <p:sp>
        <p:nvSpPr>
          <p:cNvPr id="3" name="Content Placeholder 2">
            <a:extLst>
              <a:ext uri="{FF2B5EF4-FFF2-40B4-BE49-F238E27FC236}">
                <a16:creationId xmlns:a16="http://schemas.microsoft.com/office/drawing/2014/main" id="{FDC55B0E-7D75-0F4F-917D-D7B790ED0947}"/>
              </a:ext>
            </a:extLst>
          </p:cNvPr>
          <p:cNvSpPr>
            <a:spLocks noGrp="1"/>
          </p:cNvSpPr>
          <p:nvPr>
            <p:ph idx="1"/>
          </p:nvPr>
        </p:nvSpPr>
        <p:spPr/>
        <p:txBody>
          <a:bodyPr/>
          <a:lstStyle/>
          <a:p>
            <a:r>
              <a:rPr lang="en-RO" dirty="0"/>
              <a:t>What does identifiable mean?</a:t>
            </a:r>
          </a:p>
          <a:p>
            <a:r>
              <a:rPr lang="en-RO" dirty="0"/>
              <a:t>What does indirectly identifiable mean?</a:t>
            </a:r>
          </a:p>
          <a:p>
            <a:pPr lvl="1"/>
            <a:r>
              <a:rPr lang="en-RO" dirty="0"/>
              <a:t>in order for the information to be personal data, it is not necessary for the information </a:t>
            </a:r>
            <a:r>
              <a:rPr lang="en-GB" b="1" dirty="0"/>
              <a:t>a</a:t>
            </a:r>
            <a:r>
              <a:rPr lang="en-RO" b="1" dirty="0"/>
              <a:t>lone </a:t>
            </a:r>
            <a:r>
              <a:rPr lang="en-RO" dirty="0"/>
              <a:t>to allow for the the individual to be identified</a:t>
            </a:r>
            <a:r>
              <a:rPr lang="en-RO" dirty="0">
                <a:effectLst/>
              </a:rPr>
              <a:t> </a:t>
            </a:r>
          </a:p>
          <a:p>
            <a:pPr lvl="1"/>
            <a:r>
              <a:rPr lang="en-GB" dirty="0"/>
              <a:t>a</a:t>
            </a:r>
            <a:r>
              <a:rPr lang="en-RO" dirty="0"/>
              <a:t>ccount shall be taken of all </a:t>
            </a:r>
            <a:r>
              <a:rPr lang="en-RO" b="1" dirty="0"/>
              <a:t>means</a:t>
            </a:r>
            <a:r>
              <a:rPr lang="en-RO" dirty="0"/>
              <a:t> likely </a:t>
            </a:r>
            <a:r>
              <a:rPr lang="en-RO" b="1" dirty="0"/>
              <a:t>reasonable to be used</a:t>
            </a:r>
            <a:r>
              <a:rPr lang="en-RO" dirty="0"/>
              <a:t>, either by the controller (entity responsible for the processing of the data) or by any </a:t>
            </a:r>
            <a:r>
              <a:rPr lang="en-RO" b="1" dirty="0"/>
              <a:t>other person </a:t>
            </a:r>
            <a:r>
              <a:rPr lang="en-RO" dirty="0"/>
              <a:t>to identify the said person</a:t>
            </a:r>
          </a:p>
          <a:p>
            <a:pPr lvl="1"/>
            <a:r>
              <a:rPr lang="en-GB" dirty="0"/>
              <a:t>it is not required that all information enabling the identification of the DS must be in the hands of one person</a:t>
            </a:r>
          </a:p>
          <a:p>
            <a:pPr lvl="1"/>
            <a:r>
              <a:rPr lang="en-GB" dirty="0"/>
              <a:t>f</a:t>
            </a:r>
            <a:r>
              <a:rPr lang="en-RO" dirty="0"/>
              <a:t>act that the additional data are held by a 3rd party and not by the Provider is not such as to exclude that dynamic IP constitutes personal data</a:t>
            </a:r>
          </a:p>
          <a:p>
            <a:pPr lvl="1"/>
            <a:endParaRPr lang="en-RO" dirty="0">
              <a:effectLst/>
            </a:endParaRPr>
          </a:p>
        </p:txBody>
      </p:sp>
    </p:spTree>
    <p:extLst>
      <p:ext uri="{BB962C8B-B14F-4D97-AF65-F5344CB8AC3E}">
        <p14:creationId xmlns:p14="http://schemas.microsoft.com/office/powerpoint/2010/main" val="2785056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F0E47-D8E8-D841-B913-00694A3F6FD5}"/>
              </a:ext>
            </a:extLst>
          </p:cNvPr>
          <p:cNvSpPr>
            <a:spLocks noGrp="1"/>
          </p:cNvSpPr>
          <p:nvPr>
            <p:ph type="title"/>
          </p:nvPr>
        </p:nvSpPr>
        <p:spPr/>
        <p:txBody>
          <a:bodyPr/>
          <a:lstStyle/>
          <a:p>
            <a:r>
              <a:rPr lang="en-RO" dirty="0"/>
              <a:t>The Court of Justice of </a:t>
            </a:r>
            <a:r>
              <a:rPr lang="en-GB" dirty="0" err="1"/>
              <a:t>th</a:t>
            </a:r>
            <a:r>
              <a:rPr lang="en-RO" dirty="0"/>
              <a:t>e European Union (interprets EU law) (2)</a:t>
            </a:r>
          </a:p>
        </p:txBody>
      </p:sp>
      <p:sp>
        <p:nvSpPr>
          <p:cNvPr id="3" name="Content Placeholder 2">
            <a:extLst>
              <a:ext uri="{FF2B5EF4-FFF2-40B4-BE49-F238E27FC236}">
                <a16:creationId xmlns:a16="http://schemas.microsoft.com/office/drawing/2014/main" id="{3269D229-49AC-3C4C-8801-89591BF93F47}"/>
              </a:ext>
            </a:extLst>
          </p:cNvPr>
          <p:cNvSpPr>
            <a:spLocks noGrp="1"/>
          </p:cNvSpPr>
          <p:nvPr>
            <p:ph idx="1"/>
          </p:nvPr>
        </p:nvSpPr>
        <p:spPr/>
        <p:txBody>
          <a:bodyPr/>
          <a:lstStyle/>
          <a:p>
            <a:pPr marL="0" indent="0">
              <a:buNone/>
            </a:pPr>
            <a:r>
              <a:rPr lang="en-RO" dirty="0"/>
              <a:t>CJEU</a:t>
            </a:r>
          </a:p>
          <a:p>
            <a:pPr marL="0" indent="0">
              <a:buNone/>
            </a:pPr>
            <a:r>
              <a:rPr lang="en-RO" dirty="0"/>
              <a:t>Is the possibility to combine the data a means </a:t>
            </a:r>
            <a:r>
              <a:rPr lang="en-RO" b="1" dirty="0"/>
              <a:t>likely to be used </a:t>
            </a:r>
            <a:r>
              <a:rPr lang="en-RO" dirty="0"/>
              <a:t>to identify the data subject?</a:t>
            </a:r>
          </a:p>
          <a:p>
            <a:pPr marL="0" indent="0">
              <a:buNone/>
            </a:pPr>
            <a:endParaRPr lang="en-RO" dirty="0"/>
          </a:p>
          <a:p>
            <a:pPr marL="0" indent="0">
              <a:buNone/>
            </a:pPr>
            <a:endParaRPr lang="en-RO" dirty="0"/>
          </a:p>
          <a:p>
            <a:pPr marL="0" indent="0">
              <a:buNone/>
            </a:pPr>
            <a:endParaRPr lang="en-RO" dirty="0"/>
          </a:p>
        </p:txBody>
      </p:sp>
      <p:sp>
        <p:nvSpPr>
          <p:cNvPr id="4" name="TextBox 3">
            <a:extLst>
              <a:ext uri="{FF2B5EF4-FFF2-40B4-BE49-F238E27FC236}">
                <a16:creationId xmlns:a16="http://schemas.microsoft.com/office/drawing/2014/main" id="{71B287F0-6139-5C42-92CB-42D14880AB92}"/>
              </a:ext>
            </a:extLst>
          </p:cNvPr>
          <p:cNvSpPr txBox="1"/>
          <p:nvPr/>
        </p:nvSpPr>
        <p:spPr>
          <a:xfrm>
            <a:off x="1104637" y="3559065"/>
            <a:ext cx="1767840" cy="646331"/>
          </a:xfrm>
          <a:prstGeom prst="rect">
            <a:avLst/>
          </a:prstGeom>
          <a:noFill/>
        </p:spPr>
        <p:txBody>
          <a:bodyPr wrap="square" rtlCol="0">
            <a:spAutoFit/>
          </a:bodyPr>
          <a:lstStyle/>
          <a:p>
            <a:r>
              <a:rPr lang="en-RO" dirty="0"/>
              <a:t>Internet Service Provider </a:t>
            </a:r>
          </a:p>
        </p:txBody>
      </p:sp>
      <p:sp>
        <p:nvSpPr>
          <p:cNvPr id="5" name="TextBox 4">
            <a:extLst>
              <a:ext uri="{FF2B5EF4-FFF2-40B4-BE49-F238E27FC236}">
                <a16:creationId xmlns:a16="http://schemas.microsoft.com/office/drawing/2014/main" id="{16F861E1-6D60-4447-B2A2-DF7B0BAA7D55}"/>
              </a:ext>
            </a:extLst>
          </p:cNvPr>
          <p:cNvSpPr txBox="1"/>
          <p:nvPr/>
        </p:nvSpPr>
        <p:spPr>
          <a:xfrm>
            <a:off x="1104637" y="4868014"/>
            <a:ext cx="1767840" cy="646331"/>
          </a:xfrm>
          <a:prstGeom prst="rect">
            <a:avLst/>
          </a:prstGeom>
          <a:noFill/>
        </p:spPr>
        <p:txBody>
          <a:bodyPr wrap="square" rtlCol="0">
            <a:spAutoFit/>
          </a:bodyPr>
          <a:lstStyle/>
          <a:p>
            <a:r>
              <a:rPr lang="en-RO" dirty="0"/>
              <a:t>Media service provider </a:t>
            </a:r>
          </a:p>
        </p:txBody>
      </p:sp>
      <p:sp>
        <p:nvSpPr>
          <p:cNvPr id="6" name="TextBox 5">
            <a:extLst>
              <a:ext uri="{FF2B5EF4-FFF2-40B4-BE49-F238E27FC236}">
                <a16:creationId xmlns:a16="http://schemas.microsoft.com/office/drawing/2014/main" id="{D155C121-E003-F74C-AA02-011CA28A535F}"/>
              </a:ext>
            </a:extLst>
          </p:cNvPr>
          <p:cNvSpPr txBox="1"/>
          <p:nvPr/>
        </p:nvSpPr>
        <p:spPr>
          <a:xfrm>
            <a:off x="4503420" y="3678128"/>
            <a:ext cx="1767840" cy="369332"/>
          </a:xfrm>
          <a:prstGeom prst="rect">
            <a:avLst/>
          </a:prstGeom>
          <a:noFill/>
        </p:spPr>
        <p:txBody>
          <a:bodyPr wrap="square" rtlCol="0">
            <a:spAutoFit/>
          </a:bodyPr>
          <a:lstStyle/>
          <a:p>
            <a:r>
              <a:rPr lang="en-RO" dirty="0"/>
              <a:t>IP Address</a:t>
            </a:r>
          </a:p>
        </p:txBody>
      </p:sp>
      <p:sp>
        <p:nvSpPr>
          <p:cNvPr id="7" name="TextBox 6">
            <a:extLst>
              <a:ext uri="{FF2B5EF4-FFF2-40B4-BE49-F238E27FC236}">
                <a16:creationId xmlns:a16="http://schemas.microsoft.com/office/drawing/2014/main" id="{B5D07E52-D819-0643-816E-AB39E8752F57}"/>
              </a:ext>
            </a:extLst>
          </p:cNvPr>
          <p:cNvSpPr txBox="1"/>
          <p:nvPr/>
        </p:nvSpPr>
        <p:spPr>
          <a:xfrm>
            <a:off x="4503420" y="5006513"/>
            <a:ext cx="1767840" cy="369332"/>
          </a:xfrm>
          <a:prstGeom prst="rect">
            <a:avLst/>
          </a:prstGeom>
          <a:noFill/>
        </p:spPr>
        <p:txBody>
          <a:bodyPr wrap="square" rtlCol="0">
            <a:spAutoFit/>
          </a:bodyPr>
          <a:lstStyle/>
          <a:p>
            <a:r>
              <a:rPr lang="en-RO" dirty="0"/>
              <a:t>IP</a:t>
            </a:r>
            <a:r>
              <a:rPr lang="en-RO" dirty="0">
                <a:solidFill>
                  <a:srgbClr val="FF0000"/>
                </a:solidFill>
              </a:rPr>
              <a:t> </a:t>
            </a:r>
            <a:r>
              <a:rPr lang="en-RO" dirty="0"/>
              <a:t>Address</a:t>
            </a:r>
          </a:p>
        </p:txBody>
      </p:sp>
      <p:cxnSp>
        <p:nvCxnSpPr>
          <p:cNvPr id="13" name="Straight Arrow Connector 12">
            <a:extLst>
              <a:ext uri="{FF2B5EF4-FFF2-40B4-BE49-F238E27FC236}">
                <a16:creationId xmlns:a16="http://schemas.microsoft.com/office/drawing/2014/main" id="{EA2813E4-3147-CB4E-A67C-3C57D68795B4}"/>
              </a:ext>
            </a:extLst>
          </p:cNvPr>
          <p:cNvCxnSpPr>
            <a:cxnSpLocks/>
            <a:endCxn id="6" idx="1"/>
          </p:cNvCxnSpPr>
          <p:nvPr/>
        </p:nvCxnSpPr>
        <p:spPr>
          <a:xfrm flipV="1">
            <a:off x="2872477" y="3862794"/>
            <a:ext cx="1630943" cy="19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CDE0FCF-E274-E349-9590-E5CB4DFEF876}"/>
              </a:ext>
            </a:extLst>
          </p:cNvPr>
          <p:cNvCxnSpPr>
            <a:cxnSpLocks/>
            <a:stCxn id="5" idx="3"/>
          </p:cNvCxnSpPr>
          <p:nvPr/>
        </p:nvCxnSpPr>
        <p:spPr>
          <a:xfrm>
            <a:off x="2872477" y="5191180"/>
            <a:ext cx="1630943" cy="2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6B85905-BDDE-DD4A-8968-E37202067378}"/>
              </a:ext>
            </a:extLst>
          </p:cNvPr>
          <p:cNvCxnSpPr>
            <a:cxnSpLocks/>
          </p:cNvCxnSpPr>
          <p:nvPr/>
        </p:nvCxnSpPr>
        <p:spPr>
          <a:xfrm flipV="1">
            <a:off x="5972175" y="3836721"/>
            <a:ext cx="3377568" cy="35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4B76866-2CAC-BC4E-BB2C-D7DEC75C120F}"/>
              </a:ext>
            </a:extLst>
          </p:cNvPr>
          <p:cNvCxnSpPr>
            <a:cxnSpLocks/>
            <a:stCxn id="7" idx="3"/>
          </p:cNvCxnSpPr>
          <p:nvPr/>
        </p:nvCxnSpPr>
        <p:spPr>
          <a:xfrm>
            <a:off x="6271260" y="5191179"/>
            <a:ext cx="31065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A30515-87AD-884A-B286-4785B3052CEE}"/>
              </a:ext>
            </a:extLst>
          </p:cNvPr>
          <p:cNvCxnSpPr>
            <a:cxnSpLocks/>
            <a:endCxn id="5" idx="0"/>
          </p:cNvCxnSpPr>
          <p:nvPr/>
        </p:nvCxnSpPr>
        <p:spPr>
          <a:xfrm>
            <a:off x="1988557" y="4205396"/>
            <a:ext cx="0" cy="6626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03F2D2E-E9AE-E64B-B31A-61D73163CEBA}"/>
              </a:ext>
            </a:extLst>
          </p:cNvPr>
          <p:cNvSpPr txBox="1"/>
          <p:nvPr/>
        </p:nvSpPr>
        <p:spPr>
          <a:xfrm>
            <a:off x="2016671" y="4332603"/>
            <a:ext cx="2917018" cy="369332"/>
          </a:xfrm>
          <a:prstGeom prst="rect">
            <a:avLst/>
          </a:prstGeom>
          <a:noFill/>
        </p:spPr>
        <p:txBody>
          <a:bodyPr wrap="square" rtlCol="0">
            <a:spAutoFit/>
          </a:bodyPr>
          <a:lstStyle/>
          <a:p>
            <a:r>
              <a:rPr lang="en-GB" dirty="0">
                <a:solidFill>
                  <a:srgbClr val="FF0000"/>
                </a:solidFill>
              </a:rPr>
              <a:t>I</a:t>
            </a:r>
            <a:r>
              <a:rPr lang="en-RO" dirty="0">
                <a:solidFill>
                  <a:srgbClr val="FF0000"/>
                </a:solidFill>
              </a:rPr>
              <a:t>n case of cyberattacks</a:t>
            </a:r>
          </a:p>
        </p:txBody>
      </p:sp>
      <p:pic>
        <p:nvPicPr>
          <p:cNvPr id="21" name="Picture 20">
            <a:extLst>
              <a:ext uri="{FF2B5EF4-FFF2-40B4-BE49-F238E27FC236}">
                <a16:creationId xmlns:a16="http://schemas.microsoft.com/office/drawing/2014/main" id="{EB5BA625-9A24-2A4E-8DAD-804750294B6F}"/>
              </a:ext>
            </a:extLst>
          </p:cNvPr>
          <p:cNvPicPr>
            <a:picLocks noChangeAspect="1"/>
          </p:cNvPicPr>
          <p:nvPr/>
        </p:nvPicPr>
        <p:blipFill>
          <a:blip r:embed="rId2"/>
          <a:stretch>
            <a:fillRect/>
          </a:stretch>
        </p:blipFill>
        <p:spPr>
          <a:xfrm>
            <a:off x="9542386" y="3067021"/>
            <a:ext cx="1261414" cy="1427774"/>
          </a:xfrm>
          <a:prstGeom prst="rect">
            <a:avLst/>
          </a:prstGeom>
        </p:spPr>
      </p:pic>
      <p:pic>
        <p:nvPicPr>
          <p:cNvPr id="22" name="Picture 21">
            <a:extLst>
              <a:ext uri="{FF2B5EF4-FFF2-40B4-BE49-F238E27FC236}">
                <a16:creationId xmlns:a16="http://schemas.microsoft.com/office/drawing/2014/main" id="{4061563B-A789-154F-8339-B8277397A85F}"/>
              </a:ext>
            </a:extLst>
          </p:cNvPr>
          <p:cNvPicPr>
            <a:picLocks noChangeAspect="1"/>
          </p:cNvPicPr>
          <p:nvPr/>
        </p:nvPicPr>
        <p:blipFill>
          <a:blip r:embed="rId2"/>
          <a:stretch>
            <a:fillRect/>
          </a:stretch>
        </p:blipFill>
        <p:spPr>
          <a:xfrm>
            <a:off x="9542386" y="4860131"/>
            <a:ext cx="1261414" cy="1427774"/>
          </a:xfrm>
          <a:prstGeom prst="rect">
            <a:avLst/>
          </a:prstGeom>
        </p:spPr>
      </p:pic>
    </p:spTree>
    <p:extLst>
      <p:ext uri="{BB962C8B-B14F-4D97-AF65-F5344CB8AC3E}">
        <p14:creationId xmlns:p14="http://schemas.microsoft.com/office/powerpoint/2010/main" val="1148348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848</TotalTime>
  <Words>1120</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Case C-582/14 Patrick Breyer v Bundesrepublik Deutschland </vt:lpstr>
      <vt:lpstr>What is personal data? (GDPR)</vt:lpstr>
      <vt:lpstr>The facts (1)</vt:lpstr>
      <vt:lpstr>The facts (2)</vt:lpstr>
      <vt:lpstr>The law - Directive 95/46</vt:lpstr>
      <vt:lpstr>National courts (apply national and EU law) (1)</vt:lpstr>
      <vt:lpstr>National courts (apply national and EU law) (2)</vt:lpstr>
      <vt:lpstr>The Court of Justice of the European Union (interprets EU law) (1)</vt:lpstr>
      <vt:lpstr>The Court of Justice of the European Union (interprets EU law) (2)</vt:lpstr>
      <vt:lpstr>The Court of Justice of the European Union (interprets EU law) (3) </vt:lpstr>
      <vt:lpstr>The GDPR (started to apply in 2018)</vt:lpstr>
      <vt:lpstr>Questions?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 Florea</dc:creator>
  <cp:lastModifiedBy>Efstratios Koulierakis</cp:lastModifiedBy>
  <cp:revision>23</cp:revision>
  <dcterms:created xsi:type="dcterms:W3CDTF">2021-03-04T19:50:13Z</dcterms:created>
  <dcterms:modified xsi:type="dcterms:W3CDTF">2021-05-20T12:41:30Z</dcterms:modified>
</cp:coreProperties>
</file>