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8" r:id="rId3"/>
    <p:sldId id="277" r:id="rId4"/>
    <p:sldId id="278" r:id="rId5"/>
    <p:sldId id="279" r:id="rId6"/>
    <p:sldId id="281" r:id="rId7"/>
    <p:sldId id="258" r:id="rId8"/>
    <p:sldId id="289" r:id="rId9"/>
    <p:sldId id="283" r:id="rId10"/>
    <p:sldId id="282" r:id="rId11"/>
    <p:sldId id="284" r:id="rId12"/>
    <p:sldId id="285" r:id="rId13"/>
    <p:sldId id="260" r:id="rId14"/>
    <p:sldId id="262" r:id="rId15"/>
    <p:sldId id="261" r:id="rId16"/>
    <p:sldId id="286" r:id="rId17"/>
    <p:sldId id="287" r:id="rId18"/>
    <p:sldId id="26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RDr3reNajMlNYPXCOJKUiaAD4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5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5921" y="0"/>
            <a:ext cx="2926080" cy="32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4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0" y="45167"/>
            <a:ext cx="12192000" cy="87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728910" y="1091484"/>
            <a:ext cx="10753725" cy="530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/>
            </a:lvl1pPr>
            <a:lvl2pPr marL="914400" lvl="1" indent="-350519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Courier New"/>
              <a:buChar char="o"/>
              <a:defRPr/>
            </a:lvl2pPr>
            <a:lvl3pPr marL="1371600" lvl="2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▪"/>
              <a:defRPr i="0"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/>
          <p:nvPr/>
        </p:nvSpPr>
        <p:spPr>
          <a:xfrm>
            <a:off x="10690152" y="5319755"/>
            <a:ext cx="230777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9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4354" y="6462541"/>
            <a:ext cx="60916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ETN KnowGraphs</a:t>
            </a:r>
            <a:endParaRPr sz="2400"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4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4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4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marL="914400" lvl="1" indent="-406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marL="1371600" lvl="2" indent="-381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marL="1828800" lvl="3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marL="2286000" lvl="4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marL="2743200" lvl="5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marL="3200400" lvl="6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marL="3657600" lvl="7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marL="4114800" lvl="8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B7E0E9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" name="Google Shape;8;p3"/>
          <p:cNvSpPr/>
          <p:nvPr/>
        </p:nvSpPr>
        <p:spPr>
          <a:xfrm>
            <a:off x="0" y="0"/>
            <a:ext cx="12192000" cy="94923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A83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0" y="6522720"/>
            <a:ext cx="12192000" cy="3352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A83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>
            <a:spLocks noGrp="1"/>
          </p:cNvSpPr>
          <p:nvPr>
            <p:ph type="ftr" idx="11"/>
          </p:nvPr>
        </p:nvSpPr>
        <p:spPr>
          <a:xfrm>
            <a:off x="0" y="6572178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4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333555" y="1"/>
            <a:ext cx="857237" cy="9492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-183077" y="1281745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Ontology-based Access Control for FAIR Data</a:t>
            </a:r>
            <a:b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Christopher Brewster1,2, Barry Nouwt1, Stephan Raaijmakers1 &amp; Jack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Verhoosel</a:t>
            </a:r>
            <a:b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Intelligence</a:t>
            </a:r>
            <a:b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2(2020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75000"/>
              </a:lnSpc>
              <a:buSzPts val="2960"/>
            </a:pPr>
            <a:r>
              <a:rPr lang="de-DE" sz="2400" dirty="0">
                <a:latin typeface="+mn-lt"/>
              </a:rPr>
              <a:t>Bi-</a:t>
            </a:r>
            <a:r>
              <a:rPr lang="de-DE" sz="2400" dirty="0" err="1">
                <a:latin typeface="+mn-lt"/>
              </a:rPr>
              <a:t>weekly</a:t>
            </a:r>
            <a:r>
              <a:rPr lang="de-DE" sz="2400" dirty="0">
                <a:latin typeface="+mn-lt"/>
              </a:rPr>
              <a:t> Colloquium</a:t>
            </a:r>
            <a:br>
              <a:rPr lang="de-DE" sz="2400" dirty="0">
                <a:latin typeface="+mn-lt"/>
              </a:rPr>
            </a:br>
            <a:r>
              <a:rPr lang="de-DE" sz="2400" dirty="0">
                <a:latin typeface="+mn-lt"/>
              </a:rPr>
              <a:t>30/4/2021</a:t>
            </a:r>
            <a:br>
              <a:rPr lang="de-DE" sz="2400" dirty="0">
                <a:latin typeface="+mn-lt"/>
              </a:rPr>
            </a:br>
            <a:r>
              <a:rPr lang="de-DE" sz="2400" dirty="0">
                <a:latin typeface="+mn-lt"/>
              </a:rPr>
              <a:t>Online</a:t>
            </a:r>
            <a:endParaRPr sz="24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6" y="1091484"/>
            <a:ext cx="11069680" cy="5309316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</a:b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XACML</a:t>
            </a:r>
          </a:p>
          <a:p>
            <a:r>
              <a:rPr lang="en-US" dirty="0"/>
              <a:t>XACML is a standard under development since 2001 by OASIS for attribute-based access control usually expressed in XML or JSON providing a means among other things for the description of security policies.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AuthzForce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r>
              <a:rPr lang="en-US" dirty="0"/>
              <a:t>implements the XACML standard and consists of an authorization policy engine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8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 patterns for the role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USA_drugs_officer_limited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620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?item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dwo:hasTitle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?object .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?item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rdf:type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dwo:Item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?item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dwo:hasDestination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dwd:USA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?item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dwo:hasOrigin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dwd:USA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?item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dwo:hasTopic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?topic 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?topic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rdf:type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topicType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topicType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rdfs:subClassOf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dwo:Drugs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836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Officer query: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?item ?title ?topic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?item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dwo:Item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?item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dwo:hasTitle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?title 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?item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dwo:hasTopic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?topic 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38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of the query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238375"/>
            <a:ext cx="95631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0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2619" y="12232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graph patterns for the role </a:t>
            </a:r>
            <a:r>
              <a:rPr lang="en-US" sz="1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USA_drugs_officer_broad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800" dirty="0">
              <a:latin typeface="Optima-Regular"/>
            </a:endParaRPr>
          </a:p>
          <a:p>
            <a:r>
              <a:rPr lang="en-US" sz="1800" dirty="0">
                <a:latin typeface="Optima-Regular"/>
              </a:rPr>
              <a:t>?item </a:t>
            </a:r>
            <a:r>
              <a:rPr lang="en-US" sz="1800" b="1" dirty="0">
                <a:latin typeface="Optima-Bold"/>
              </a:rPr>
              <a:t>?predicate </a:t>
            </a:r>
            <a:r>
              <a:rPr lang="en-US" sz="1800" dirty="0">
                <a:latin typeface="Optima-Regular"/>
              </a:rPr>
              <a:t>?object .</a:t>
            </a:r>
          </a:p>
          <a:p>
            <a:r>
              <a:rPr lang="en-US" sz="1800" i="1" dirty="0">
                <a:latin typeface="Optima-Italic"/>
              </a:rPr>
              <a:t>IF</a:t>
            </a:r>
          </a:p>
          <a:p>
            <a:r>
              <a:rPr lang="en-US" sz="1800" dirty="0">
                <a:latin typeface="Optima-Regular"/>
              </a:rPr>
              <a:t>?item </a:t>
            </a:r>
            <a:r>
              <a:rPr lang="en-US" sz="1800" dirty="0" err="1">
                <a:latin typeface="Optima-Regular"/>
              </a:rPr>
              <a:t>rdf:type</a:t>
            </a:r>
            <a:r>
              <a:rPr lang="en-US" sz="1800" dirty="0">
                <a:latin typeface="Optima-Regular"/>
              </a:rPr>
              <a:t> </a:t>
            </a:r>
            <a:r>
              <a:rPr lang="en-US" sz="1800" dirty="0" err="1">
                <a:latin typeface="Optima-Regular"/>
              </a:rPr>
              <a:t>dwo:Item</a:t>
            </a:r>
            <a:r>
              <a:rPr lang="en-US" sz="1800" dirty="0">
                <a:latin typeface="Optima-Regular"/>
              </a:rPr>
              <a:t> .</a:t>
            </a:r>
          </a:p>
          <a:p>
            <a:r>
              <a:rPr lang="en-US" sz="1800" dirty="0">
                <a:latin typeface="Optima-Regular"/>
              </a:rPr>
              <a:t>?item </a:t>
            </a:r>
            <a:r>
              <a:rPr lang="en-US" sz="1800" dirty="0" err="1">
                <a:latin typeface="Optima-Regular"/>
              </a:rPr>
              <a:t>dwo:hasDestination</a:t>
            </a:r>
            <a:r>
              <a:rPr lang="en-US" sz="1800" dirty="0">
                <a:latin typeface="Optima-Regular"/>
              </a:rPr>
              <a:t> </a:t>
            </a:r>
            <a:r>
              <a:rPr lang="en-US" sz="1800" b="1" dirty="0" err="1">
                <a:latin typeface="Optima-Bold"/>
              </a:rPr>
              <a:t>dwd:USA</a:t>
            </a:r>
            <a:r>
              <a:rPr lang="en-US" sz="1800" b="1" dirty="0">
                <a:latin typeface="Optima-Bold"/>
              </a:rPr>
              <a:t> </a:t>
            </a:r>
            <a:r>
              <a:rPr lang="en-US" sz="1800" dirty="0">
                <a:latin typeface="Optima-Regular"/>
              </a:rPr>
              <a:t>.</a:t>
            </a:r>
          </a:p>
          <a:p>
            <a:r>
              <a:rPr lang="en-US" sz="1800" dirty="0">
                <a:latin typeface="Optima-Regular"/>
              </a:rPr>
              <a:t>?item </a:t>
            </a:r>
            <a:r>
              <a:rPr lang="en-US" sz="1800" dirty="0" err="1">
                <a:latin typeface="Optima-Regular"/>
              </a:rPr>
              <a:t>dwo:hasOrigin</a:t>
            </a:r>
            <a:r>
              <a:rPr lang="en-US" sz="1800" dirty="0">
                <a:latin typeface="Optima-Regular"/>
              </a:rPr>
              <a:t> </a:t>
            </a:r>
            <a:r>
              <a:rPr lang="en-US" sz="1800" b="1" dirty="0" err="1">
                <a:latin typeface="Optima-Bold"/>
              </a:rPr>
              <a:t>dwd:USA</a:t>
            </a:r>
            <a:r>
              <a:rPr lang="en-US" sz="1800" b="1" dirty="0">
                <a:latin typeface="Optima-Bold"/>
              </a:rPr>
              <a:t> </a:t>
            </a:r>
            <a:r>
              <a:rPr lang="en-US" sz="1800" dirty="0">
                <a:latin typeface="Optima-Regular"/>
              </a:rPr>
              <a:t>.</a:t>
            </a:r>
          </a:p>
          <a:p>
            <a:r>
              <a:rPr lang="en-US" sz="1800" dirty="0">
                <a:latin typeface="Optima-Regular"/>
              </a:rPr>
              <a:t>?item </a:t>
            </a:r>
            <a:r>
              <a:rPr lang="en-US" sz="1800" dirty="0" err="1">
                <a:latin typeface="Optima-Regular"/>
              </a:rPr>
              <a:t>dwo:hasTopic</a:t>
            </a:r>
            <a:r>
              <a:rPr lang="en-US" sz="1800" dirty="0">
                <a:latin typeface="Optima-Regular"/>
              </a:rPr>
              <a:t> ?topic .</a:t>
            </a:r>
          </a:p>
          <a:p>
            <a:r>
              <a:rPr lang="en-US" sz="1800" dirty="0">
                <a:latin typeface="Optima-Regular"/>
              </a:rPr>
              <a:t>?topic </a:t>
            </a:r>
            <a:r>
              <a:rPr lang="en-US" sz="1800" dirty="0" err="1">
                <a:latin typeface="Optima-Regular"/>
              </a:rPr>
              <a:t>rdf:type</a:t>
            </a:r>
            <a:r>
              <a:rPr lang="en-US" sz="1800" dirty="0">
                <a:latin typeface="Optima-Regular"/>
              </a:rPr>
              <a:t> ?</a:t>
            </a:r>
            <a:r>
              <a:rPr lang="en-US" sz="1800" dirty="0" err="1">
                <a:latin typeface="Optima-Regular"/>
              </a:rPr>
              <a:t>topicType</a:t>
            </a:r>
            <a:r>
              <a:rPr lang="en-US" sz="1800" dirty="0">
                <a:latin typeface="Optima-Regular"/>
              </a:rPr>
              <a:t> .</a:t>
            </a:r>
          </a:p>
          <a:p>
            <a:r>
              <a:rPr lang="en-US" sz="1800" dirty="0">
                <a:latin typeface="Optima-Regular"/>
              </a:rPr>
              <a:t>?</a:t>
            </a:r>
            <a:r>
              <a:rPr lang="en-US" sz="1800" dirty="0" err="1">
                <a:latin typeface="Optima-Regular"/>
              </a:rPr>
              <a:t>topicType</a:t>
            </a:r>
            <a:r>
              <a:rPr lang="en-US" sz="1800" dirty="0">
                <a:latin typeface="Optima-Regular"/>
              </a:rPr>
              <a:t> </a:t>
            </a:r>
            <a:r>
              <a:rPr lang="en-US" sz="1800" dirty="0" err="1">
                <a:latin typeface="Optima-Regular"/>
              </a:rPr>
              <a:t>rdfs:subClassOf</a:t>
            </a:r>
            <a:r>
              <a:rPr lang="en-US" sz="1800" dirty="0">
                <a:latin typeface="Optima-Regular"/>
              </a:rPr>
              <a:t>+ </a:t>
            </a:r>
            <a:r>
              <a:rPr lang="en-US" sz="1800" b="1" dirty="0" err="1">
                <a:latin typeface="Optima-Bold"/>
              </a:rPr>
              <a:t>dwo:Steroids</a:t>
            </a:r>
            <a:r>
              <a:rPr lang="en-US" sz="1800" b="1" dirty="0">
                <a:latin typeface="Optima-Bold"/>
              </a:rPr>
              <a:t> </a:t>
            </a:r>
            <a:r>
              <a:rPr lang="en-US" dirty="0">
                <a:latin typeface="Optima-Regular"/>
              </a:rPr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2619" y="4231006"/>
            <a:ext cx="69317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Officer query:</a:t>
            </a:r>
          </a:p>
          <a:p>
            <a:endParaRPr lang="en-US" dirty="0">
              <a:latin typeface="Optima-Regular"/>
            </a:endParaRPr>
          </a:p>
          <a:p>
            <a:r>
              <a:rPr lang="en-US" sz="1800" dirty="0">
                <a:latin typeface="Optima-Regular"/>
              </a:rPr>
              <a:t>SELECT ?item ?title ?vendor</a:t>
            </a:r>
          </a:p>
          <a:p>
            <a:r>
              <a:rPr lang="en-US" sz="1800" dirty="0">
                <a:latin typeface="Optima-Regular"/>
              </a:rPr>
              <a:t>WHERE {</a:t>
            </a:r>
          </a:p>
          <a:p>
            <a:r>
              <a:rPr lang="en-US" sz="1800" dirty="0">
                <a:latin typeface="Optima-Regular"/>
              </a:rPr>
              <a:t>?item a </a:t>
            </a:r>
            <a:r>
              <a:rPr lang="en-US" sz="1800" dirty="0" err="1">
                <a:latin typeface="Optima-Regular"/>
              </a:rPr>
              <a:t>dwo:Item</a:t>
            </a:r>
            <a:r>
              <a:rPr lang="en-US" sz="1800" dirty="0">
                <a:latin typeface="Optima-Regular"/>
              </a:rPr>
              <a:t> .</a:t>
            </a:r>
          </a:p>
          <a:p>
            <a:r>
              <a:rPr lang="en-US" sz="1800" dirty="0">
                <a:latin typeface="Optima-Regular"/>
              </a:rPr>
              <a:t>?item </a:t>
            </a:r>
            <a:r>
              <a:rPr lang="en-US" sz="1800" dirty="0" err="1">
                <a:latin typeface="Optima-Regular"/>
              </a:rPr>
              <a:t>dwo:hasTitle</a:t>
            </a:r>
            <a:r>
              <a:rPr lang="en-US" sz="1800" dirty="0">
                <a:latin typeface="Optima-Regular"/>
              </a:rPr>
              <a:t> ?title .</a:t>
            </a:r>
          </a:p>
          <a:p>
            <a:r>
              <a:rPr lang="en-US" sz="1800" dirty="0">
                <a:latin typeface="Optima-Regular"/>
              </a:rPr>
              <a:t>?item </a:t>
            </a:r>
            <a:r>
              <a:rPr lang="en-US" sz="1800" dirty="0" err="1">
                <a:latin typeface="Optima-Regular"/>
              </a:rPr>
              <a:t>dwo:hasVendor</a:t>
            </a:r>
            <a:r>
              <a:rPr lang="en-US" sz="1800" dirty="0">
                <a:latin typeface="Optima-Regular"/>
              </a:rPr>
              <a:t> ?vendor .</a:t>
            </a:r>
          </a:p>
          <a:p>
            <a:r>
              <a:rPr lang="en-US" sz="1800" dirty="0">
                <a:latin typeface="Optima-Regular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224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of the query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443162"/>
            <a:ext cx="96774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2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RELATED WORK: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Ontology-based Access Control 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 to a single specific triple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fine-grained level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Traditional method: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high level access policies that use “all-or-nothing”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like user name/password mechanisms.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/>
              <a:t>Attribute based access control (ABAC) </a:t>
            </a:r>
            <a:r>
              <a:rPr lang="en-US" dirty="0"/>
              <a:t>: providing differential access to data in databases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8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FUTURE WORK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Apply OBAC to other domains 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Health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GDPR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protection of copyright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79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a-IR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82186" y="3196454"/>
            <a:ext cx="42434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6000" b="1" dirty="0">
                <a:latin typeface="Arial" panose="020B0604020202020204" pitchFamily="34" charset="0"/>
                <a:ea typeface="Calibri" panose="020F050202020403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58667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4" y="0"/>
            <a:ext cx="12192000" cy="877565"/>
          </a:xfrm>
        </p:spPr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246" y="1277065"/>
            <a:ext cx="10753725" cy="530931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dark Web marketplace: </a:t>
            </a:r>
          </a:p>
          <a:p>
            <a:pPr marL="76200" indent="0">
              <a:buNone/>
            </a:pPr>
            <a:r>
              <a:rPr lang="en-US" dirty="0"/>
              <a:t>a commercial website that operates via </a:t>
            </a:r>
            <a:r>
              <a:rPr lang="en-US" dirty="0" err="1"/>
              <a:t>darknets</a:t>
            </a:r>
            <a:r>
              <a:rPr lang="en-US" dirty="0"/>
              <a:t> such as Tor or I2P.</a:t>
            </a:r>
          </a:p>
          <a:p>
            <a:pPr marL="76200" indent="0">
              <a:buNone/>
            </a:pPr>
            <a:r>
              <a:rPr lang="en-US" dirty="0" err="1"/>
              <a:t>Darknet</a:t>
            </a:r>
            <a:r>
              <a:rPr lang="en-US" dirty="0"/>
              <a:t> is a network that can only be accessed with specific software, configurations, or authorization, and often uses a unique customized communication protocol.</a:t>
            </a:r>
          </a:p>
          <a:p>
            <a:pPr marL="76200" indent="0">
              <a:buNone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6200" indent="0">
              <a:buNone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data: are data which meet principles of findability, accessibility, interoperability, and reusability.</a:t>
            </a:r>
            <a:endParaRPr lang="en-US" dirty="0"/>
          </a:p>
        </p:txBody>
      </p:sp>
      <p:pic>
        <p:nvPicPr>
          <p:cNvPr id="4" name="Picture 2" descr="FAIR data princip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70" y="4080387"/>
            <a:ext cx="3517819" cy="119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721" y="3181706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1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Problem?</a:t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Defining policy for accessing to FAIR data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>
                <a:latin typeface="Optima-Regular"/>
              </a:rPr>
              <a:t>Scenario</a:t>
            </a:r>
            <a:r>
              <a:rPr lang="en-US" dirty="0">
                <a:latin typeface="Optima-Regular"/>
              </a:rPr>
              <a:t>: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Court wants to investigate a dark Web marketplace</a:t>
            </a:r>
            <a:endParaRPr lang="en-US" dirty="0">
              <a:latin typeface="Optima-Regular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Two narcotics police officers</a:t>
            </a:r>
            <a:endParaRPr lang="fa-I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from the United States and      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from Australia, receive a limited mandate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for narcotics that  both originate from and are shipped to their own country.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088" y="345481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8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About proposed method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6" y="589935"/>
            <a:ext cx="11069680" cy="581086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Targets the FAIR principles A1.2 and R1.1 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</a:pPr>
            <a:r>
              <a:rPr lang="en-US" dirty="0"/>
              <a:t>  A1. (Meta)data are retrievable by their identifier using a </a:t>
            </a:r>
            <a:r>
              <a:rPr lang="en-US" dirty="0" err="1"/>
              <a:t>standardised</a:t>
            </a:r>
            <a:r>
              <a:rPr lang="en-US" dirty="0"/>
              <a:t> communications protocol</a:t>
            </a:r>
            <a:endParaRPr lang="en-US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/>
              <a:t>A1.2 The protocol allows for an authentication and </a:t>
            </a:r>
            <a:r>
              <a:rPr lang="en-US" dirty="0" err="1"/>
              <a:t>authorisation</a:t>
            </a:r>
            <a:r>
              <a:rPr lang="en-US" dirty="0"/>
              <a:t> procedure, where necessary</a:t>
            </a:r>
          </a:p>
          <a:p>
            <a:r>
              <a:rPr lang="en-US" dirty="0"/>
              <a:t>R1. (Meta)data are richly described with a plurality of accurate and relevant attributes</a:t>
            </a:r>
          </a:p>
          <a:p>
            <a:r>
              <a:rPr lang="en-US" dirty="0"/>
              <a:t>R1.1. (Meta)data are released with a clear and accessible data usage license</a:t>
            </a:r>
          </a:p>
          <a:p>
            <a:r>
              <a:rPr lang="en-US" dirty="0"/>
              <a:t>R1.2. (Meta)data are associated with detailed provenance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Tripartite approach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associated metadata expressing FAIR information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additional metadata about users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6200" indent="0">
              <a:lnSpc>
                <a:spcPct val="107000"/>
              </a:lnSpc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0" name="Picture 2" descr="FAIR data princip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543" y="3931723"/>
            <a:ext cx="2916431" cy="99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94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security and intelligence domains need data to be shared under tight controls, with widely varying individual access rights.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legal requirements such GDPR 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protection of copyright 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health and life science research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506" y="1766601"/>
            <a:ext cx="2550031" cy="1275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506" y="3088320"/>
            <a:ext cx="2594226" cy="1187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506" y="4322741"/>
            <a:ext cx="2691559" cy="13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7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122" y="1189703"/>
            <a:ext cx="111596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Agora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dark Web marketplace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  <a:r>
              <a:rPr lang="fa-IR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CSV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100,000 rows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 columns </a:t>
            </a:r>
            <a:r>
              <a:rPr lang="en-US" sz="2400" dirty="0">
                <a:latin typeface="Optima-Regular"/>
              </a:rPr>
              <a:t>(Vendor, Category, Item, Item Description, Price, Origin, Destination, Rating and Remarks)</a:t>
            </a:r>
            <a:endParaRPr lang="en-US" sz="2400" dirty="0"/>
          </a:p>
          <a:p>
            <a:endParaRPr lang="fa-I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OpenRefine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tool: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convert the CSV Agora data set into RDF data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load this RDF data into an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Apache Jena triple store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AuthzForce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XACML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description of security policies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590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Metadata graph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38" y="1091484"/>
            <a:ext cx="11002297" cy="50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0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Optima-Regular"/>
              </a:rPr>
            </a:br>
            <a:r>
              <a:rPr lang="en-US" dirty="0">
                <a:latin typeface="Optima-Regular"/>
              </a:rPr>
              <a:t>Scenario:</a:t>
            </a:r>
            <a:br>
              <a:rPr lang="en-US" dirty="0">
                <a:latin typeface="Optima-Regular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8910" y="1445446"/>
            <a:ext cx="973393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+mn-lt"/>
            </a:endParaRPr>
          </a:p>
          <a:p>
            <a:r>
              <a:rPr lang="en-US" sz="2000" i="1" dirty="0">
                <a:latin typeface="Optima-Regular"/>
              </a:rPr>
              <a:t>The </a:t>
            </a:r>
            <a:r>
              <a:rPr lang="en-US" sz="2000" b="1" i="1" dirty="0">
                <a:latin typeface="Optima-Regular"/>
              </a:rPr>
              <a:t>limited mandate </a:t>
            </a:r>
            <a:r>
              <a:rPr lang="en-US" sz="2000" i="1" dirty="0">
                <a:latin typeface="Optima-Regular"/>
              </a:rPr>
              <a:t>only allows them to look at the title, origin and destination of items.</a:t>
            </a:r>
          </a:p>
          <a:p>
            <a:endParaRPr lang="en-US" sz="2000" i="1" dirty="0">
              <a:latin typeface="Optima-Regular"/>
            </a:endParaRPr>
          </a:p>
          <a:p>
            <a:r>
              <a:rPr lang="en-US" sz="2000" i="1" dirty="0">
                <a:latin typeface="Optima-Regular"/>
              </a:rPr>
              <a:t>The narcotics officers use their mandate to browse the data and collect facts that might be worth further investigation.</a:t>
            </a:r>
          </a:p>
          <a:p>
            <a:endParaRPr lang="en-US" sz="2000" i="1" dirty="0">
              <a:latin typeface="Optima-Regular"/>
            </a:endParaRPr>
          </a:p>
          <a:p>
            <a:r>
              <a:rPr lang="en-US" sz="2000" b="1" i="1" dirty="0">
                <a:latin typeface="Optima-Regular"/>
              </a:rPr>
              <a:t>If approved</a:t>
            </a:r>
            <a:r>
              <a:rPr lang="en-US" sz="2000" i="1" dirty="0">
                <a:latin typeface="Optima-Regular"/>
              </a:rPr>
              <a:t>, they will be allowed to work with a </a:t>
            </a:r>
            <a:r>
              <a:rPr lang="en-US" sz="2000" b="1" i="1" dirty="0">
                <a:latin typeface="Optima-Regular"/>
              </a:rPr>
              <a:t>broader mandate</a:t>
            </a:r>
            <a:r>
              <a:rPr lang="en-US" sz="2000" i="1" dirty="0">
                <a:latin typeface="Optima-Regular"/>
              </a:rPr>
              <a:t> which allows them to hone in on a more specific class of drugs (Steroids) in the data set.</a:t>
            </a:r>
          </a:p>
          <a:p>
            <a:endParaRPr lang="en-US" sz="2000" i="1" dirty="0">
              <a:latin typeface="Optima-Regular"/>
            </a:endParaRPr>
          </a:p>
          <a:p>
            <a:endParaRPr lang="en-US" sz="2000" i="1" dirty="0">
              <a:latin typeface="Optima-Regular"/>
            </a:endParaRPr>
          </a:p>
          <a:p>
            <a:endParaRPr lang="en-US" sz="2000" i="1" dirty="0">
              <a:latin typeface="Optima-Regular"/>
            </a:endParaRPr>
          </a:p>
          <a:p>
            <a:endParaRPr lang="en-US" sz="2000" dirty="0">
              <a:latin typeface="Optima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7579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policies for this scenario has 4 roles</a:t>
            </a: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110" y="2442400"/>
            <a:ext cx="103912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>
                <a:latin typeface="+mn-lt"/>
              </a:rPr>
              <a:t>USA_drugs_officer_limited</a:t>
            </a:r>
            <a:r>
              <a:rPr lang="en-US" sz="2000" dirty="0">
                <a:latin typeface="+mn-lt"/>
              </a:rPr>
              <a:t>: the role for a drugs officer from the United States with a limited mandate.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+mn-lt"/>
              </a:rPr>
              <a:t>AUS_drugs_officer_limited</a:t>
            </a:r>
            <a:r>
              <a:rPr lang="en-US" sz="2000" dirty="0">
                <a:latin typeface="+mn-lt"/>
              </a:rPr>
              <a:t>: the role for a drugs officer from Australia with a limited mandate.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+mn-lt"/>
              </a:rPr>
              <a:t>USA_drugs_officer_broad</a:t>
            </a:r>
            <a:r>
              <a:rPr lang="en-US" sz="2000" dirty="0">
                <a:latin typeface="+mn-lt"/>
              </a:rPr>
              <a:t>: the role for a drugs officer from the United States with a broad mandate.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+mn-lt"/>
              </a:rPr>
              <a:t>AUS_drugs_officer_broad</a:t>
            </a:r>
            <a:r>
              <a:rPr lang="en-US" sz="2000" dirty="0">
                <a:latin typeface="+mn-lt"/>
              </a:rPr>
              <a:t>: the role for a drugs officer from Australia with a broad mandate.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8926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896</Words>
  <Application>Microsoft Office PowerPoint</Application>
  <PresentationFormat>Widescreen</PresentationFormat>
  <Paragraphs>135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Noto Sans Symbols</vt:lpstr>
      <vt:lpstr>Optima-Bold</vt:lpstr>
      <vt:lpstr>Optima-Italic</vt:lpstr>
      <vt:lpstr>Optima-Regular</vt:lpstr>
      <vt:lpstr>Metropolitan</vt:lpstr>
      <vt:lpstr> Ontology-based Access Control for FAIR Data   Christopher Brewster1,2, Barry Nouwt1, Stephan Raaijmakers1 &amp; Jack Verhoosel Data Intelligence 2(2020)</vt:lpstr>
      <vt:lpstr>preliminaries</vt:lpstr>
      <vt:lpstr> Problem? </vt:lpstr>
      <vt:lpstr> About proposed method: </vt:lpstr>
      <vt:lpstr>Application</vt:lpstr>
      <vt:lpstr>Method</vt:lpstr>
      <vt:lpstr>Metadata graph</vt:lpstr>
      <vt:lpstr> Scenario: </vt:lpstr>
      <vt:lpstr>Method:</vt:lpstr>
      <vt:lpstr>Method:</vt:lpstr>
      <vt:lpstr>Method:</vt:lpstr>
      <vt:lpstr>Method:</vt:lpstr>
      <vt:lpstr>Method:</vt:lpstr>
      <vt:lpstr>Method:</vt:lpstr>
      <vt:lpstr>Method:</vt:lpstr>
      <vt:lpstr>RELATED WORK: </vt:lpstr>
      <vt:lpstr>FUTURE WORK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Ontology-based Access Control for FAIR Data   Christopher Brewster1,2, Barry Nouwt1, Stephan Raaijmakers1 &amp; Jack Verhoosel Data Intelligence 2(2020)</dc:title>
  <dc:creator>Axel Ngonga</dc:creator>
  <cp:lastModifiedBy>Efstratios Koulierakis</cp:lastModifiedBy>
  <cp:revision>47</cp:revision>
  <dcterms:created xsi:type="dcterms:W3CDTF">2019-09-05T00:52:18Z</dcterms:created>
  <dcterms:modified xsi:type="dcterms:W3CDTF">2021-05-20T12:39:02Z</dcterms:modified>
</cp:coreProperties>
</file>