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5FE40-92E1-FA4D-882B-4D9B719FC247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BF69-311B-6D4C-A05D-84C7E99689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12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7F99-6BAF-8A4D-B12C-0A00BDD3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F4120-A18F-074F-855A-02AB42B0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32F-02FE-0C4F-BB9B-E269DF43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E47D-B9ED-2B44-BAE4-8DD1C6B6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06B5-F068-E948-A3B7-52D28250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6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265A-FD1C-A148-8387-4A0B7393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92E1-813C-7444-BE70-5F697C4B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BF0C-153E-8242-94EC-4F4BEA0D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AF78-09CF-5E43-BD73-9A9A533B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50A0-938B-FC4A-A7EA-6C2FFABD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A3671-D857-D149-81EB-3D8EFCC9B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00CF7-A81A-3B4F-9064-16F6E8EB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6DDE-6B38-3A4C-A4ED-AAB8F3DE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F3E3-58C1-5A4B-B0AF-E21CC7D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1C51-1A24-8446-8F50-04F3C44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07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B45B-6F27-5143-8523-AFE9A90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9762-02E0-454A-A7EA-DA367FA5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8F4E-9694-5540-B44A-0AF435DF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6CB3-DD00-174D-ABAD-9A359146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BA3C-D42C-054F-8BA0-C300AA3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0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C539-EF50-DB4A-94F6-F3CFE2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72B-44CA-2C4D-BDEF-CFF630AA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B9AC-DBD0-174D-A7C2-7027FC3C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B98C-BA29-AF49-ABEB-4079A0D8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65E6-7424-8140-8A7E-0FC496CB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71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BC32-6D6B-AD45-89A7-32C52520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893-EBEF-2A4B-950F-26E8F419E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BFB85-F95F-8F4C-AED3-708D4ED0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2DA26-FFFE-F047-8FCB-3E2F79E9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A05A3-E7A0-A54F-B140-4055B102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3542-8FE6-4940-ACFA-7E47FF9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8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E963-683A-2440-9CDD-AB03EA4F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0713-6645-824E-9DA8-0A3FC2ED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6FDED-6D22-8A41-8D0A-5B936E6D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BA139-35C9-1F4A-86DD-8657B35A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628A6-2936-6F43-A136-E3CD6E63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63DAD-7D97-BA43-A2DC-1485E2C6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BFC1D-FFCB-6447-8E57-3A900A8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10026-D795-084E-8173-66082D1A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23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1231-5EAE-2542-915C-6CE6411D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A0DF-C259-404F-8211-68C41FEB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9DEA3-60A5-8E4B-BD9F-AD8C49AC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10D2-A0AC-8C43-BEA0-206B5E17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498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146B1-8126-984C-B199-513C81ED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1359A-50D8-904E-ACF9-D5BCFF1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F66E-D095-3A42-8C0A-5B8E3EB3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3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D3DC-0F98-7245-8443-3AEDB43B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127F-AD44-A743-B67C-7E5D9754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EFED1-D9D6-7447-8789-11F26A03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B502-8024-E54F-87F5-8AA1BC1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19CD-4696-9743-97E2-98F6D039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DBDE-D072-EE4C-96CC-ED4D1649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8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3CCB-CA9C-874C-B78C-20B4E389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2CD99-E401-9149-A0CC-CD75E4FE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29FC-720D-4F44-A4FD-0ECB5483E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FACA-B1C2-6448-B718-89F35A64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6D84-53DE-4B40-9266-B34A836F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12E96-3918-BB4C-A3B3-BF85938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6FF78-8D8A-9B4E-8D21-AB6127E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6224-6D7B-A448-861A-5E3D8D41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1797-F1EA-E143-8977-301684311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825A-36F2-DC46-82A5-53B7884C9779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6DAF-064C-F647-8F7D-81A3AEEA2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C54A-5DFB-F44F-8310-679FA768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5EA4-A0C4-5F46-ABE4-4A23B7B4820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99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.svg"/><Relationship Id="rId5" Type="http://schemas.openxmlformats.org/officeDocument/2006/relationships/image" Target="../media/image16.svg"/><Relationship Id="rId1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4D2-9576-6A44-8F63-02B8D4723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wicked challenge: withdrawal of consent for processing personal data</a:t>
            </a:r>
            <a:br>
              <a:rPr lang="en-GB" sz="4000" dirty="0"/>
            </a:br>
            <a:r>
              <a:rPr lang="en-GB" sz="4000" dirty="0"/>
              <a:t>in biomedical research</a:t>
            </a:r>
            <a:endParaRPr lang="en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4249-8FD3-9046-A1E5-275F0DD3E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102" y="4404471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NL" dirty="0"/>
              <a:t>Marcu Florea</a:t>
            </a:r>
          </a:p>
          <a:p>
            <a:pPr algn="r"/>
            <a:r>
              <a:rPr lang="en-NL" dirty="0"/>
              <a:t>WP4 Meeting</a:t>
            </a:r>
          </a:p>
          <a:p>
            <a:pPr algn="r"/>
            <a:r>
              <a:rPr lang="en-NL" dirty="0"/>
              <a:t>12 October 2021</a:t>
            </a:r>
          </a:p>
          <a:p>
            <a:pPr algn="r"/>
            <a:r>
              <a:rPr lang="en-NL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2185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8594-D418-CA49-B77E-9F82FBF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discuss!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ED2C-E54A-324B-AE4C-9C3E55EE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41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7430-AC23-484A-9B3D-262187F7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Withdrawal of consent – legal effects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ED8C-0C4D-9D4F-B5AA-361A2A93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Hypothesis </a:t>
            </a:r>
          </a:p>
          <a:p>
            <a:endParaRPr lang="en-NL" dirty="0"/>
          </a:p>
        </p:txBody>
      </p:sp>
      <p:pic>
        <p:nvPicPr>
          <p:cNvPr id="5" name="Graphic 4" descr="Woman">
            <a:extLst>
              <a:ext uri="{FF2B5EF4-FFF2-40B4-BE49-F238E27FC236}">
                <a16:creationId xmlns:a16="http://schemas.microsoft.com/office/drawing/2014/main" id="{5187E271-2729-7C48-ACC2-5CC25B55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60" y="2659757"/>
            <a:ext cx="1259490" cy="1323729"/>
          </a:xfrm>
          <a:prstGeom prst="rect">
            <a:avLst/>
          </a:prstGeom>
        </p:spPr>
      </p:pic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7A420A26-04A0-884D-9B2B-B9E25D25E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529" y="2490990"/>
            <a:ext cx="1252493" cy="1305563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AA1109FF-D4AA-6A46-BD36-0B3976A34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527" y="2801335"/>
            <a:ext cx="914400" cy="914400"/>
          </a:xfrm>
          <a:prstGeom prst="rect">
            <a:avLst/>
          </a:prstGeom>
        </p:spPr>
      </p:pic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711A099-A42E-364A-A200-9D1D06E6B876}"/>
              </a:ext>
            </a:extLst>
          </p:cNvPr>
          <p:cNvSpPr/>
          <p:nvPr/>
        </p:nvSpPr>
        <p:spPr>
          <a:xfrm>
            <a:off x="2670133" y="2796259"/>
            <a:ext cx="1816444" cy="336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08041051-283A-8A47-B12D-03D1D329C2F6}"/>
              </a:ext>
            </a:extLst>
          </p:cNvPr>
          <p:cNvSpPr/>
          <p:nvPr/>
        </p:nvSpPr>
        <p:spPr>
          <a:xfrm>
            <a:off x="2678885" y="3560742"/>
            <a:ext cx="1816444" cy="336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Graphic 19" descr="Tick">
            <a:extLst>
              <a:ext uri="{FF2B5EF4-FFF2-40B4-BE49-F238E27FC236}">
                <a16:creationId xmlns:a16="http://schemas.microsoft.com/office/drawing/2014/main" id="{296F2F8A-2BE6-314D-A967-30D51A606A74}"/>
              </a:ext>
            </a:extLst>
          </p:cNvPr>
          <p:cNvSpPr/>
          <p:nvPr/>
        </p:nvSpPr>
        <p:spPr>
          <a:xfrm>
            <a:off x="3064640" y="2444161"/>
            <a:ext cx="388020" cy="275727"/>
          </a:xfrm>
          <a:custGeom>
            <a:avLst/>
            <a:gdLst>
              <a:gd name="connsiteX0" fmla="*/ 354006 w 388020"/>
              <a:gd name="connsiteY0" fmla="*/ 0 h 275727"/>
              <a:gd name="connsiteX1" fmla="*/ 138999 w 388020"/>
              <a:gd name="connsiteY1" fmla="*/ 205627 h 275727"/>
              <a:gd name="connsiteX2" fmla="*/ 35695 w 388020"/>
              <a:gd name="connsiteY2" fmla="*/ 98565 h 275727"/>
              <a:gd name="connsiteX3" fmla="*/ 0 w 388020"/>
              <a:gd name="connsiteY3" fmla="*/ 132978 h 275727"/>
              <a:gd name="connsiteX4" fmla="*/ 137319 w 388020"/>
              <a:gd name="connsiteY4" fmla="*/ 275728 h 275727"/>
              <a:gd name="connsiteX5" fmla="*/ 173433 w 388020"/>
              <a:gd name="connsiteY5" fmla="*/ 241740 h 275727"/>
              <a:gd name="connsiteX6" fmla="*/ 388020 w 388020"/>
              <a:gd name="connsiteY6" fmla="*/ 35687 h 27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020" h="275727">
                <a:moveTo>
                  <a:pt x="354006" y="0"/>
                </a:moveTo>
                <a:lnTo>
                  <a:pt x="138999" y="205627"/>
                </a:lnTo>
                <a:lnTo>
                  <a:pt x="35695" y="98565"/>
                </a:lnTo>
                <a:lnTo>
                  <a:pt x="0" y="132978"/>
                </a:lnTo>
                <a:lnTo>
                  <a:pt x="137319" y="275728"/>
                </a:lnTo>
                <a:lnTo>
                  <a:pt x="173433" y="241740"/>
                </a:lnTo>
                <a:lnTo>
                  <a:pt x="388020" y="35687"/>
                </a:lnTo>
                <a:close/>
              </a:path>
            </a:pathLst>
          </a:custGeom>
          <a:solidFill>
            <a:srgbClr val="00B050"/>
          </a:solidFill>
          <a:ln w="4167" cap="flat">
            <a:noFill/>
            <a:prstDash val="solid"/>
            <a:miter/>
          </a:ln>
        </p:spPr>
        <p:txBody>
          <a:bodyPr rtlCol="0" anchor="ctr"/>
          <a:lstStyle/>
          <a:p>
            <a:endParaRPr lang="en-NL" dirty="0">
              <a:highlight>
                <a:srgbClr val="00FF00"/>
              </a:highlight>
            </a:endParaRPr>
          </a:p>
        </p:txBody>
      </p:sp>
      <p:sp>
        <p:nvSpPr>
          <p:cNvPr id="24" name="Graphic 21" descr="Close">
            <a:extLst>
              <a:ext uri="{FF2B5EF4-FFF2-40B4-BE49-F238E27FC236}">
                <a16:creationId xmlns:a16="http://schemas.microsoft.com/office/drawing/2014/main" id="{279FC1AA-D524-4E4C-A987-39F32AA7AADF}"/>
              </a:ext>
            </a:extLst>
          </p:cNvPr>
          <p:cNvSpPr/>
          <p:nvPr/>
        </p:nvSpPr>
        <p:spPr>
          <a:xfrm>
            <a:off x="3047299" y="3234258"/>
            <a:ext cx="297313" cy="297313"/>
          </a:xfrm>
          <a:custGeom>
            <a:avLst/>
            <a:gdLst>
              <a:gd name="connsiteX0" fmla="*/ 297314 w 297313"/>
              <a:gd name="connsiteY0" fmla="*/ 35694 h 297313"/>
              <a:gd name="connsiteX1" fmla="*/ 261619 w 297313"/>
              <a:gd name="connsiteY1" fmla="*/ 0 h 297313"/>
              <a:gd name="connsiteX2" fmla="*/ 148657 w 297313"/>
              <a:gd name="connsiteY2" fmla="*/ 112962 h 297313"/>
              <a:gd name="connsiteX3" fmla="*/ 35694 w 297313"/>
              <a:gd name="connsiteY3" fmla="*/ 0 h 297313"/>
              <a:gd name="connsiteX4" fmla="*/ 0 w 297313"/>
              <a:gd name="connsiteY4" fmla="*/ 35694 h 297313"/>
              <a:gd name="connsiteX5" fmla="*/ 112962 w 297313"/>
              <a:gd name="connsiteY5" fmla="*/ 148657 h 297313"/>
              <a:gd name="connsiteX6" fmla="*/ 0 w 297313"/>
              <a:gd name="connsiteY6" fmla="*/ 261619 h 297313"/>
              <a:gd name="connsiteX7" fmla="*/ 35694 w 297313"/>
              <a:gd name="connsiteY7" fmla="*/ 297314 h 297313"/>
              <a:gd name="connsiteX8" fmla="*/ 148657 w 297313"/>
              <a:gd name="connsiteY8" fmla="*/ 184351 h 297313"/>
              <a:gd name="connsiteX9" fmla="*/ 261619 w 297313"/>
              <a:gd name="connsiteY9" fmla="*/ 297314 h 297313"/>
              <a:gd name="connsiteX10" fmla="*/ 297314 w 297313"/>
              <a:gd name="connsiteY10" fmla="*/ 261619 h 297313"/>
              <a:gd name="connsiteX11" fmla="*/ 184351 w 297313"/>
              <a:gd name="connsiteY11" fmla="*/ 148657 h 29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313" h="297313">
                <a:moveTo>
                  <a:pt x="297314" y="35694"/>
                </a:moveTo>
                <a:lnTo>
                  <a:pt x="261619" y="0"/>
                </a:lnTo>
                <a:lnTo>
                  <a:pt x="148657" y="112962"/>
                </a:lnTo>
                <a:lnTo>
                  <a:pt x="35694" y="0"/>
                </a:lnTo>
                <a:lnTo>
                  <a:pt x="0" y="35694"/>
                </a:lnTo>
                <a:lnTo>
                  <a:pt x="112962" y="148657"/>
                </a:lnTo>
                <a:lnTo>
                  <a:pt x="0" y="261619"/>
                </a:lnTo>
                <a:lnTo>
                  <a:pt x="35694" y="297314"/>
                </a:lnTo>
                <a:lnTo>
                  <a:pt x="148657" y="184351"/>
                </a:lnTo>
                <a:lnTo>
                  <a:pt x="261619" y="297314"/>
                </a:lnTo>
                <a:lnTo>
                  <a:pt x="297314" y="261619"/>
                </a:lnTo>
                <a:lnTo>
                  <a:pt x="184351" y="148657"/>
                </a:lnTo>
                <a:close/>
              </a:path>
            </a:pathLst>
          </a:custGeom>
          <a:solidFill>
            <a:srgbClr val="FF0000"/>
          </a:solidFill>
          <a:ln w="4167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7F0EFEA3-C142-B84D-8F71-D5C3D9A96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240" y="1487722"/>
            <a:ext cx="914400" cy="914400"/>
          </a:xfrm>
          <a:prstGeom prst="rect">
            <a:avLst/>
          </a:prstGeom>
        </p:spPr>
      </p:pic>
      <p:pic>
        <p:nvPicPr>
          <p:cNvPr id="26" name="Graphic 25" descr="Schoolhouse">
            <a:extLst>
              <a:ext uri="{FF2B5EF4-FFF2-40B4-BE49-F238E27FC236}">
                <a16:creationId xmlns:a16="http://schemas.microsoft.com/office/drawing/2014/main" id="{C4FCC915-99DC-1447-9108-840E7B959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8476" y="1450033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">
            <a:extLst>
              <a:ext uri="{FF2B5EF4-FFF2-40B4-BE49-F238E27FC236}">
                <a16:creationId xmlns:a16="http://schemas.microsoft.com/office/drawing/2014/main" id="{9AC919E9-FFFE-5C4B-B44C-97B8BB9A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417" y="2490990"/>
            <a:ext cx="914400" cy="914400"/>
          </a:xfrm>
          <a:prstGeom prst="rect">
            <a:avLst/>
          </a:prstGeom>
        </p:spPr>
      </p:pic>
      <p:pic>
        <p:nvPicPr>
          <p:cNvPr id="28" name="Graphic 27" descr="Schoolhouse">
            <a:extLst>
              <a:ext uri="{FF2B5EF4-FFF2-40B4-BE49-F238E27FC236}">
                <a16:creationId xmlns:a16="http://schemas.microsoft.com/office/drawing/2014/main" id="{D1FCF770-F516-A84A-B87F-D988C402C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921" y="3394606"/>
            <a:ext cx="914400" cy="914400"/>
          </a:xfrm>
          <a:prstGeom prst="rect">
            <a:avLst/>
          </a:prstGeom>
        </p:spPr>
      </p:pic>
      <p:pic>
        <p:nvPicPr>
          <p:cNvPr id="29" name="Graphic 28" descr="Schoolhouse">
            <a:extLst>
              <a:ext uri="{FF2B5EF4-FFF2-40B4-BE49-F238E27FC236}">
                <a16:creationId xmlns:a16="http://schemas.microsoft.com/office/drawing/2014/main" id="{E7F2DFE9-735D-F84F-B3B7-36CA7551D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417" y="4441153"/>
            <a:ext cx="914400" cy="914400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21D9D635-3A75-ED4B-9B91-B73AD6051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914" y="2468515"/>
            <a:ext cx="914400" cy="914400"/>
          </a:xfrm>
          <a:prstGeom prst="rect">
            <a:avLst/>
          </a:prstGeom>
        </p:spPr>
      </p:pic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C7C20F14-A95A-354F-B055-0524FDD96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914" y="3439555"/>
            <a:ext cx="914400" cy="914400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3AF4DE8A-D0AB-7A48-A039-219192A4B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914" y="4441153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FE8F8F-B0CD-F04F-ADB0-91D67FB8C180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7136927" y="1907233"/>
            <a:ext cx="1261549" cy="135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4797B9-863A-6A4D-ABB0-52588505E3CE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7136927" y="2948190"/>
            <a:ext cx="1259490" cy="31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FFEF71-FA2D-B642-A5F6-88FEEDB07F8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7136927" y="3258535"/>
            <a:ext cx="1276994" cy="59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BBAF73-CCDE-0C44-8FB5-A51A5105060D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7136927" y="3258535"/>
            <a:ext cx="1259490" cy="163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5AF0A2-2835-F543-A638-72D77E400D2D}"/>
              </a:ext>
            </a:extLst>
          </p:cNvPr>
          <p:cNvSpPr txBox="1"/>
          <p:nvPr/>
        </p:nvSpPr>
        <p:spPr>
          <a:xfrm>
            <a:off x="3344612" y="2574365"/>
            <a:ext cx="908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01/01/2019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BC85F-7D32-4A44-A5B0-CA8FE158CEDE}"/>
              </a:ext>
            </a:extLst>
          </p:cNvPr>
          <p:cNvSpPr txBox="1"/>
          <p:nvPr/>
        </p:nvSpPr>
        <p:spPr>
          <a:xfrm>
            <a:off x="3376760" y="3356266"/>
            <a:ext cx="908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01/04/2020</a:t>
            </a:r>
          </a:p>
        </p:txBody>
      </p:sp>
      <p:pic>
        <p:nvPicPr>
          <p:cNvPr id="57" name="Graphic 56" descr="Schoolhouse">
            <a:extLst>
              <a:ext uri="{FF2B5EF4-FFF2-40B4-BE49-F238E27FC236}">
                <a16:creationId xmlns:a16="http://schemas.microsoft.com/office/drawing/2014/main" id="{4CAB0B00-2C74-3543-BB10-AF2AB2CE4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1561" y="457303"/>
            <a:ext cx="914400" cy="914400"/>
          </a:xfrm>
          <a:prstGeom prst="rect">
            <a:avLst/>
          </a:prstGeom>
        </p:spPr>
      </p:pic>
      <p:pic>
        <p:nvPicPr>
          <p:cNvPr id="58" name="Graphic 57" descr="Schoolhouse">
            <a:extLst>
              <a:ext uri="{FF2B5EF4-FFF2-40B4-BE49-F238E27FC236}">
                <a16:creationId xmlns:a16="http://schemas.microsoft.com/office/drawing/2014/main" id="{58EB208D-F17E-5C44-B64C-60288D2AE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435" y="1209974"/>
            <a:ext cx="914400" cy="914400"/>
          </a:xfrm>
          <a:prstGeom prst="rect">
            <a:avLst/>
          </a:prstGeom>
        </p:spPr>
      </p:pic>
      <p:pic>
        <p:nvPicPr>
          <p:cNvPr id="59" name="Graphic 58" descr="Schoolhouse">
            <a:extLst>
              <a:ext uri="{FF2B5EF4-FFF2-40B4-BE49-F238E27FC236}">
                <a16:creationId xmlns:a16="http://schemas.microsoft.com/office/drawing/2014/main" id="{6767CF65-5C30-D94F-A9CD-DF83E3FF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3201" y="2038063"/>
            <a:ext cx="914400" cy="914400"/>
          </a:xfrm>
          <a:prstGeom prst="rect">
            <a:avLst/>
          </a:prstGeom>
        </p:spPr>
      </p:pic>
      <p:pic>
        <p:nvPicPr>
          <p:cNvPr id="60" name="Graphic 59" descr="Schoolhouse">
            <a:extLst>
              <a:ext uri="{FF2B5EF4-FFF2-40B4-BE49-F238E27FC236}">
                <a16:creationId xmlns:a16="http://schemas.microsoft.com/office/drawing/2014/main" id="{D7549117-9656-594A-8DCA-CD4E0881C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2127" y="2790734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38592D-5562-E641-8577-DC241344FF67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 flipV="1">
            <a:off x="10170640" y="914503"/>
            <a:ext cx="380921" cy="103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A622F6-E839-8940-BD4C-977D617C5A5B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10170640" y="1667174"/>
            <a:ext cx="370795" cy="2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867483-497C-B34F-A25C-DA7CE66DFF61}"/>
              </a:ext>
            </a:extLst>
          </p:cNvPr>
          <p:cNvCxnSpPr>
            <a:cxnSpLocks/>
            <a:stCxn id="25" idx="3"/>
            <a:endCxn id="59" idx="1"/>
          </p:cNvCxnSpPr>
          <p:nvPr/>
        </p:nvCxnSpPr>
        <p:spPr>
          <a:xfrm>
            <a:off x="10170640" y="1944922"/>
            <a:ext cx="352561" cy="5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8D6ECE-8C86-C544-9206-C6AA125F1D40}"/>
              </a:ext>
            </a:extLst>
          </p:cNvPr>
          <p:cNvCxnSpPr>
            <a:cxnSpLocks/>
            <a:stCxn id="25" idx="3"/>
            <a:endCxn id="60" idx="1"/>
          </p:cNvCxnSpPr>
          <p:nvPr/>
        </p:nvCxnSpPr>
        <p:spPr>
          <a:xfrm>
            <a:off x="10170640" y="1944922"/>
            <a:ext cx="361487" cy="130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Database">
            <a:extLst>
              <a:ext uri="{FF2B5EF4-FFF2-40B4-BE49-F238E27FC236}">
                <a16:creationId xmlns:a16="http://schemas.microsoft.com/office/drawing/2014/main" id="{15B56348-BE22-2C4C-9C15-BC23D50CA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86765" y="599124"/>
            <a:ext cx="579487" cy="666360"/>
          </a:xfrm>
          <a:prstGeom prst="rect">
            <a:avLst/>
          </a:prstGeom>
        </p:spPr>
      </p:pic>
      <p:pic>
        <p:nvPicPr>
          <p:cNvPr id="74" name="Graphic 73" descr="Database">
            <a:extLst>
              <a:ext uri="{FF2B5EF4-FFF2-40B4-BE49-F238E27FC236}">
                <a16:creationId xmlns:a16="http://schemas.microsoft.com/office/drawing/2014/main" id="{CC503E02-3BA7-D34E-B90F-B7EC03B1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6077" y="1477922"/>
            <a:ext cx="579487" cy="666360"/>
          </a:xfrm>
          <a:prstGeom prst="rect">
            <a:avLst/>
          </a:prstGeom>
        </p:spPr>
      </p:pic>
      <p:pic>
        <p:nvPicPr>
          <p:cNvPr id="75" name="Graphic 74" descr="Database">
            <a:extLst>
              <a:ext uri="{FF2B5EF4-FFF2-40B4-BE49-F238E27FC236}">
                <a16:creationId xmlns:a16="http://schemas.microsoft.com/office/drawing/2014/main" id="{8455227B-B394-294B-B75C-2CCBDBB2B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13770" y="2297905"/>
            <a:ext cx="579487" cy="666360"/>
          </a:xfrm>
          <a:prstGeom prst="rect">
            <a:avLst/>
          </a:prstGeom>
        </p:spPr>
      </p:pic>
      <p:pic>
        <p:nvPicPr>
          <p:cNvPr id="76" name="Graphic 75" descr="Database">
            <a:extLst>
              <a:ext uri="{FF2B5EF4-FFF2-40B4-BE49-F238E27FC236}">
                <a16:creationId xmlns:a16="http://schemas.microsoft.com/office/drawing/2014/main" id="{C705F11B-FF63-1641-AAF8-60D8BE07F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2556" y="3117888"/>
            <a:ext cx="579487" cy="666360"/>
          </a:xfrm>
          <a:prstGeom prst="rect">
            <a:avLst/>
          </a:prstGeom>
        </p:spPr>
      </p:pic>
      <p:pic>
        <p:nvPicPr>
          <p:cNvPr id="78" name="Graphic 77" descr="Open book">
            <a:extLst>
              <a:ext uri="{FF2B5EF4-FFF2-40B4-BE49-F238E27FC236}">
                <a16:creationId xmlns:a16="http://schemas.microsoft.com/office/drawing/2014/main" id="{297D85B2-5A8B-9741-B591-40F10FF184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3050" y="4218438"/>
            <a:ext cx="914400" cy="9144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092962-C7B8-1840-B1BD-6D051778801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78775" y="3796553"/>
            <a:ext cx="1" cy="40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564F6E2-A79C-6F4F-86EC-D234530B4DE1}"/>
              </a:ext>
            </a:extLst>
          </p:cNvPr>
          <p:cNvSpPr txBox="1"/>
          <p:nvPr/>
        </p:nvSpPr>
        <p:spPr>
          <a:xfrm>
            <a:off x="5641889" y="3854438"/>
            <a:ext cx="908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01/10/2019</a:t>
            </a:r>
          </a:p>
        </p:txBody>
      </p:sp>
      <p:pic>
        <p:nvPicPr>
          <p:cNvPr id="88" name="Graphic 87" descr="DNA">
            <a:extLst>
              <a:ext uri="{FF2B5EF4-FFF2-40B4-BE49-F238E27FC236}">
                <a16:creationId xmlns:a16="http://schemas.microsoft.com/office/drawing/2014/main" id="{48869A28-BC62-574A-9686-3A16E6E826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5746" y="4372121"/>
            <a:ext cx="393562" cy="6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72C8-9D4D-4B4A-8E8A-CB8DA386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Withdrawal of consent – legal effects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F651-3081-E94D-AEF5-8821EB60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No clear actions required by the law (a) </a:t>
            </a:r>
          </a:p>
          <a:p>
            <a:pPr marL="0" indent="0">
              <a:buNone/>
            </a:pPr>
            <a:endParaRPr lang="en-NL" dirty="0"/>
          </a:p>
          <a:p>
            <a:pPr marL="457200" lvl="1" indent="0">
              <a:buNone/>
            </a:pPr>
            <a:r>
              <a:rPr lang="en-GB" b="1" dirty="0"/>
              <a:t>Right of access -&gt; </a:t>
            </a:r>
            <a:r>
              <a:rPr lang="en-GB" dirty="0"/>
              <a:t>The data subject shall have the right to </a:t>
            </a:r>
            <a:r>
              <a:rPr lang="en-GB" dirty="0">
                <a:solidFill>
                  <a:srgbClr val="0070C0"/>
                </a:solidFill>
              </a:rPr>
              <a:t>obtain</a:t>
            </a:r>
            <a:r>
              <a:rPr lang="en-GB" dirty="0"/>
              <a:t> the following </a:t>
            </a:r>
            <a:r>
              <a:rPr lang="en-GB" dirty="0">
                <a:solidFill>
                  <a:srgbClr val="0070C0"/>
                </a:solidFill>
              </a:rPr>
              <a:t>information</a:t>
            </a:r>
            <a:r>
              <a:rPr lang="en-GB" dirty="0"/>
              <a:t>: […]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/>
              <a:t>Right to erasure -&gt; </a:t>
            </a:r>
            <a:r>
              <a:rPr lang="en-GB" dirty="0"/>
              <a:t>The data subject shall have the right to obtain from the controller the </a:t>
            </a:r>
            <a:r>
              <a:rPr lang="en-GB" dirty="0">
                <a:solidFill>
                  <a:srgbClr val="0070C0"/>
                </a:solidFill>
              </a:rPr>
              <a:t>erasure</a:t>
            </a:r>
            <a:r>
              <a:rPr lang="en-GB" dirty="0"/>
              <a:t> of personal data concerning him or her without undue delay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/>
              <a:t>Right to object -&gt; </a:t>
            </a:r>
            <a:r>
              <a:rPr lang="en-GB" dirty="0"/>
              <a:t>The controller shall </a:t>
            </a:r>
            <a:r>
              <a:rPr lang="en-GB" dirty="0">
                <a:solidFill>
                  <a:srgbClr val="0070C0"/>
                </a:solidFill>
              </a:rPr>
              <a:t>no longer process </a:t>
            </a:r>
            <a:r>
              <a:rPr lang="en-GB" dirty="0"/>
              <a:t>the personal data unless the controller demonstrates compelling legitimate grounds</a:t>
            </a:r>
          </a:p>
          <a:p>
            <a:pPr marL="457200" lvl="1" indent="0">
              <a:buNone/>
            </a:pPr>
            <a:endParaRPr lang="en-NL" dirty="0"/>
          </a:p>
          <a:p>
            <a:pPr marL="457200" lvl="1" indent="0">
              <a:buNone/>
            </a:pPr>
            <a:r>
              <a:rPr lang="en-NL" b="1" dirty="0"/>
              <a:t>Right to withdrawl consent </a:t>
            </a:r>
            <a:r>
              <a:rPr lang="en-NL" dirty="0"/>
              <a:t>-&gt; </a:t>
            </a:r>
            <a:r>
              <a:rPr lang="en-NL" dirty="0">
                <a:solidFill>
                  <a:srgbClr val="0070C0"/>
                </a:solidFill>
              </a:rPr>
              <a:t>stop</a:t>
            </a:r>
            <a:r>
              <a:rPr lang="en-NL" dirty="0"/>
              <a:t>/ </a:t>
            </a:r>
            <a:r>
              <a:rPr lang="en-NL" dirty="0">
                <a:solidFill>
                  <a:srgbClr val="0070C0"/>
                </a:solidFill>
              </a:rPr>
              <a:t>delete</a:t>
            </a:r>
            <a:r>
              <a:rPr lang="en-NL" dirty="0"/>
              <a:t>/ </a:t>
            </a:r>
            <a:r>
              <a:rPr lang="en-NL" dirty="0">
                <a:solidFill>
                  <a:srgbClr val="0070C0"/>
                </a:solidFill>
              </a:rPr>
              <a:t>anonymize</a:t>
            </a:r>
            <a:r>
              <a:rPr lang="en-NL" dirty="0"/>
              <a:t>/ </a:t>
            </a:r>
            <a:r>
              <a:rPr lang="en-NL" dirty="0">
                <a:solidFill>
                  <a:srgbClr val="0070C0"/>
                </a:solidFill>
              </a:rPr>
              <a:t>restrict access </a:t>
            </a:r>
            <a:r>
              <a:rPr lang="en-NL" dirty="0"/>
              <a:t>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89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993B-86D3-C847-8B94-0CA33F06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Withdrawal of consent – legal effects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CFAB-2222-3A4F-B247-DD8AD3E05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13119"/>
            <a:ext cx="5181600" cy="4351338"/>
          </a:xfrm>
        </p:spPr>
        <p:txBody>
          <a:bodyPr/>
          <a:lstStyle/>
          <a:p>
            <a:pPr marL="457200" lvl="1" indent="0">
              <a:buNone/>
            </a:pPr>
            <a:endParaRPr lang="en-NL" sz="2800" dirty="0"/>
          </a:p>
          <a:p>
            <a:pPr marL="457200" lvl="1" indent="0">
              <a:buNone/>
            </a:pPr>
            <a:r>
              <a:rPr lang="en-NL" sz="2800" dirty="0"/>
              <a:t>Article 7 (3) and Recital 42 GDPR</a:t>
            </a:r>
          </a:p>
          <a:p>
            <a:pPr marL="457200" lvl="1" indent="0">
              <a:buNone/>
            </a:pPr>
            <a:endParaRPr lang="en-NL" dirty="0"/>
          </a:p>
          <a:p>
            <a:pPr marL="457200" lvl="1" indent="0">
              <a:buNone/>
            </a:pPr>
            <a:r>
              <a:rPr lang="en-GB" dirty="0"/>
              <a:t>“</a:t>
            </a:r>
            <a:r>
              <a:rPr lang="en-GB" i="1" dirty="0"/>
              <a:t>withdrawal […] shall not affect the </a:t>
            </a:r>
            <a:r>
              <a:rPr lang="en-GB" i="1" dirty="0">
                <a:solidFill>
                  <a:srgbClr val="0070C0"/>
                </a:solidFill>
              </a:rPr>
              <a:t>lawfulness of processing </a:t>
            </a:r>
            <a:r>
              <a:rPr lang="en-GB" i="1" dirty="0"/>
              <a:t>based on consent before its withdrawal”</a:t>
            </a:r>
            <a:endParaRPr lang="en-NL" i="1" dirty="0"/>
          </a:p>
          <a:p>
            <a:pPr marL="457200" lvl="1" indent="0">
              <a:buNone/>
            </a:pPr>
            <a:endParaRPr lang="en-NL" dirty="0"/>
          </a:p>
          <a:p>
            <a:pPr marL="457200" lvl="1" indent="0">
              <a:buNone/>
            </a:pPr>
            <a:r>
              <a:rPr lang="en-GB" dirty="0"/>
              <a:t>data subject must have the freedom to</a:t>
            </a:r>
            <a:r>
              <a:rPr lang="en-GB" i="1" dirty="0"/>
              <a:t> ”withdraw consent without detriment”</a:t>
            </a:r>
            <a:endParaRPr lang="en-NL" i="1" dirty="0"/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5F2F8-C742-C74F-A091-B7A80318A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6053" y="1813119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Obligations of the research institutions </a:t>
            </a:r>
          </a:p>
          <a:p>
            <a:pPr marL="0" indent="0">
              <a:buNone/>
            </a:pPr>
            <a:endParaRPr lang="en-NL" dirty="0"/>
          </a:p>
          <a:p>
            <a:pPr lvl="1"/>
            <a:r>
              <a:rPr lang="en-NL" dirty="0"/>
              <a:t>Stop the processing?</a:t>
            </a:r>
          </a:p>
          <a:p>
            <a:pPr lvl="1"/>
            <a:r>
              <a:rPr lang="en-NL" dirty="0"/>
              <a:t>Delete the data?</a:t>
            </a:r>
          </a:p>
          <a:p>
            <a:pPr lvl="1"/>
            <a:r>
              <a:rPr lang="en-NL" dirty="0"/>
              <a:t>Anonymize it?</a:t>
            </a:r>
          </a:p>
          <a:p>
            <a:pPr lvl="1"/>
            <a:r>
              <a:rPr lang="en-NL" dirty="0"/>
              <a:t>Restrict access?</a:t>
            </a:r>
          </a:p>
          <a:p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8DE53-94DF-D940-93E6-D76C2C9E6D36}"/>
              </a:ext>
            </a:extLst>
          </p:cNvPr>
          <p:cNvSpPr/>
          <p:nvPr/>
        </p:nvSpPr>
        <p:spPr>
          <a:xfrm>
            <a:off x="1071340" y="2167810"/>
            <a:ext cx="4948459" cy="3996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039EB-059F-FF40-8F28-2A2AAA721C21}"/>
              </a:ext>
            </a:extLst>
          </p:cNvPr>
          <p:cNvSpPr/>
          <p:nvPr/>
        </p:nvSpPr>
        <p:spPr>
          <a:xfrm>
            <a:off x="6548410" y="2167809"/>
            <a:ext cx="4948459" cy="3996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D66CD-D6CB-5443-AF64-801D51AA8F6D}"/>
              </a:ext>
            </a:extLst>
          </p:cNvPr>
          <p:cNvSpPr txBox="1"/>
          <p:nvPr/>
        </p:nvSpPr>
        <p:spPr>
          <a:xfrm>
            <a:off x="1071340" y="1444466"/>
            <a:ext cx="910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No clear actions required by the law (b)  </a:t>
            </a:r>
          </a:p>
        </p:txBody>
      </p:sp>
    </p:spTree>
    <p:extLst>
      <p:ext uri="{BB962C8B-B14F-4D97-AF65-F5344CB8AC3E}">
        <p14:creationId xmlns:p14="http://schemas.microsoft.com/office/powerpoint/2010/main" val="37559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29BD-82BB-6948-B73D-CECC80F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Withdrawal of consent – legal effects (4)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E3A78-7E99-FE4A-92C9-F62695FBD738}"/>
              </a:ext>
            </a:extLst>
          </p:cNvPr>
          <p:cNvSpPr/>
          <p:nvPr/>
        </p:nvSpPr>
        <p:spPr>
          <a:xfrm>
            <a:off x="1099333" y="2157083"/>
            <a:ext cx="2897312" cy="3996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2C95F-E5D1-3947-B00F-07C128150D47}"/>
              </a:ext>
            </a:extLst>
          </p:cNvPr>
          <p:cNvSpPr/>
          <p:nvPr/>
        </p:nvSpPr>
        <p:spPr>
          <a:xfrm>
            <a:off x="4647344" y="2157082"/>
            <a:ext cx="2897312" cy="3996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808F1-B625-2E4D-B464-27E65E4285BB}"/>
              </a:ext>
            </a:extLst>
          </p:cNvPr>
          <p:cNvSpPr/>
          <p:nvPr/>
        </p:nvSpPr>
        <p:spPr>
          <a:xfrm>
            <a:off x="8195355" y="2157082"/>
            <a:ext cx="2897312" cy="3996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Content Placeholder 8" descr="Woman">
            <a:extLst>
              <a:ext uri="{FF2B5EF4-FFF2-40B4-BE49-F238E27FC236}">
                <a16:creationId xmlns:a16="http://schemas.microsoft.com/office/drawing/2014/main" id="{C4B84A97-9C04-B64A-9F3F-F1B945CFCB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33" y="2514600"/>
            <a:ext cx="914400" cy="914400"/>
          </a:xfrm>
          <a:prstGeom prst="rect">
            <a:avLst/>
          </a:prstGeom>
        </p:spPr>
      </p:pic>
      <p:pic>
        <p:nvPicPr>
          <p:cNvPr id="12" name="Graphic 11" descr="Schoolhouse">
            <a:extLst>
              <a:ext uri="{FF2B5EF4-FFF2-40B4-BE49-F238E27FC236}">
                <a16:creationId xmlns:a16="http://schemas.microsoft.com/office/drawing/2014/main" id="{CC1802A3-91BE-244E-9432-F0BB5FE80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1959" y="2319018"/>
            <a:ext cx="906296" cy="1105317"/>
          </a:xfrm>
          <a:prstGeom prst="rect">
            <a:avLst/>
          </a:prstGeom>
        </p:spPr>
      </p:pic>
      <p:pic>
        <p:nvPicPr>
          <p:cNvPr id="13" name="Graphic 12" descr="Group">
            <a:extLst>
              <a:ext uri="{FF2B5EF4-FFF2-40B4-BE49-F238E27FC236}">
                <a16:creationId xmlns:a16="http://schemas.microsoft.com/office/drawing/2014/main" id="{27157FC6-7348-0C42-9993-E49B95BA9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9991" y="250993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AE7E04-5229-8440-BD4C-16358E45BA62}"/>
              </a:ext>
            </a:extLst>
          </p:cNvPr>
          <p:cNvSpPr txBox="1"/>
          <p:nvPr/>
        </p:nvSpPr>
        <p:spPr>
          <a:xfrm>
            <a:off x="1324947" y="3624581"/>
            <a:ext cx="2472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Control the processing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Reduce the risk of privacy harms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Sanction the controller </a:t>
            </a:r>
          </a:p>
          <a:p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64A60-9DB1-9347-97BF-7102832B8C9C}"/>
              </a:ext>
            </a:extLst>
          </p:cNvPr>
          <p:cNvSpPr txBox="1"/>
          <p:nvPr/>
        </p:nvSpPr>
        <p:spPr>
          <a:xfrm>
            <a:off x="2013733" y="2509935"/>
            <a:ext cx="178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Interests of data subjects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DD84-7423-204F-A2DB-B1B7626DAF13}"/>
              </a:ext>
            </a:extLst>
          </p:cNvPr>
          <p:cNvSpPr txBox="1"/>
          <p:nvPr/>
        </p:nvSpPr>
        <p:spPr>
          <a:xfrm>
            <a:off x="9408717" y="2742634"/>
            <a:ext cx="178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Public interest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8DFA4-6BF6-1444-8DE8-481DC8EDBDED}"/>
              </a:ext>
            </a:extLst>
          </p:cNvPr>
          <p:cNvSpPr txBox="1"/>
          <p:nvPr/>
        </p:nvSpPr>
        <p:spPr>
          <a:xfrm>
            <a:off x="4859694" y="3624581"/>
            <a:ext cx="2472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Continue the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Maintain the scientific integrity of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Maintain the verifiability of the study</a:t>
            </a:r>
          </a:p>
          <a:p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64899-B9CC-9848-A6AB-5C1A5912DDB4}"/>
              </a:ext>
            </a:extLst>
          </p:cNvPr>
          <p:cNvSpPr txBox="1"/>
          <p:nvPr/>
        </p:nvSpPr>
        <p:spPr>
          <a:xfrm>
            <a:off x="8394441" y="3622871"/>
            <a:ext cx="2472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Control the processing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Reduce the risk for privacy harms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Sanction the controller </a:t>
            </a:r>
          </a:p>
          <a:p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2881B-CCC6-F54C-B617-B7CA1BBA12F5}"/>
              </a:ext>
            </a:extLst>
          </p:cNvPr>
          <p:cNvSpPr txBox="1"/>
          <p:nvPr/>
        </p:nvSpPr>
        <p:spPr>
          <a:xfrm>
            <a:off x="5761893" y="2510336"/>
            <a:ext cx="178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Interests of research institutions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62342-B840-DF44-BD34-DDB8A3552D0A}"/>
              </a:ext>
            </a:extLst>
          </p:cNvPr>
          <p:cNvSpPr txBox="1"/>
          <p:nvPr/>
        </p:nvSpPr>
        <p:spPr>
          <a:xfrm>
            <a:off x="1071340" y="1444466"/>
            <a:ext cx="56373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600" dirty="0"/>
              <a:t>Divergent interests?</a:t>
            </a:r>
          </a:p>
        </p:txBody>
      </p:sp>
    </p:spTree>
    <p:extLst>
      <p:ext uri="{BB962C8B-B14F-4D97-AF65-F5344CB8AC3E}">
        <p14:creationId xmlns:p14="http://schemas.microsoft.com/office/powerpoint/2010/main" val="293413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504-4A6E-864B-BBCC-B8511FC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Withdrawal of consent – legal effects 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198D-8C5B-0540-8382-58FC7F12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Hard and fast rules on withdrawal? Contextual approach? </a:t>
            </a:r>
          </a:p>
          <a:p>
            <a:pPr marL="0" indent="0">
              <a:buNone/>
            </a:pPr>
            <a:endParaRPr lang="en-NL" dirty="0"/>
          </a:p>
          <a:p>
            <a:pPr marL="914400" lvl="1" indent="-457200">
              <a:buFont typeface="+mj-lt"/>
              <a:buAutoNum type="alphaUcPeriod"/>
            </a:pPr>
            <a:r>
              <a:rPr lang="en-NL" dirty="0"/>
              <a:t>Continue the processing </a:t>
            </a:r>
            <a:r>
              <a:rPr lang="en-NL" dirty="0">
                <a:solidFill>
                  <a:srgbClr val="0070C0"/>
                </a:solidFill>
              </a:rPr>
              <a:t>required by the law </a:t>
            </a:r>
            <a:r>
              <a:rPr lang="en-NL" dirty="0"/>
              <a:t>(e.g. Clinical Trials Regulation)</a:t>
            </a:r>
          </a:p>
          <a:p>
            <a:pPr marL="914400" lvl="1" indent="-457200">
              <a:buFont typeface="+mj-lt"/>
              <a:buAutoNum type="alphaUcPeriod"/>
            </a:pPr>
            <a:endParaRPr lang="en-NL" dirty="0"/>
          </a:p>
          <a:p>
            <a:pPr marL="914400" lvl="1" indent="-457200">
              <a:buFont typeface="+mj-lt"/>
              <a:buAutoNum type="alphaUcPeriod"/>
            </a:pPr>
            <a:r>
              <a:rPr lang="en-NL" dirty="0"/>
              <a:t>Continue the processing </a:t>
            </a:r>
            <a:r>
              <a:rPr lang="en-NL" dirty="0">
                <a:solidFill>
                  <a:srgbClr val="0070C0"/>
                </a:solidFill>
              </a:rPr>
              <a:t>on the basis of Union and Member State Law</a:t>
            </a:r>
            <a:r>
              <a:rPr lang="en-NL" dirty="0"/>
              <a:t>, provided that the controller has a </a:t>
            </a:r>
            <a:r>
              <a:rPr lang="en-NL" dirty="0">
                <a:solidFill>
                  <a:srgbClr val="0070C0"/>
                </a:solidFill>
              </a:rPr>
              <a:t>legitimate interest </a:t>
            </a:r>
            <a:r>
              <a:rPr lang="en-NL" dirty="0"/>
              <a:t>in continuing the processing</a:t>
            </a:r>
          </a:p>
          <a:p>
            <a:pPr marL="914400" lvl="1" indent="-457200">
              <a:buFont typeface="+mj-lt"/>
              <a:buAutoNum type="alphaUcPeriod"/>
            </a:pPr>
            <a:endParaRPr lang="en-NL" dirty="0"/>
          </a:p>
          <a:p>
            <a:pPr marL="914400" lvl="1" indent="-457200">
              <a:buFont typeface="+mj-lt"/>
              <a:buAutoNum type="alphaUcPeriod"/>
            </a:pPr>
            <a:r>
              <a:rPr lang="en-NL" dirty="0"/>
              <a:t>Continue </a:t>
            </a:r>
            <a:r>
              <a:rPr lang="en-GB" dirty="0" err="1"/>
              <a:t>th</a:t>
            </a:r>
            <a:r>
              <a:rPr lang="en-NL" dirty="0"/>
              <a:t>e processing because the </a:t>
            </a:r>
            <a:r>
              <a:rPr lang="en-NL" dirty="0">
                <a:solidFill>
                  <a:srgbClr val="0070C0"/>
                </a:solidFill>
              </a:rPr>
              <a:t>data subject agrees </a:t>
            </a:r>
            <a:r>
              <a:rPr lang="en-NL" dirty="0"/>
              <a:t>to this</a:t>
            </a:r>
          </a:p>
        </p:txBody>
      </p:sp>
    </p:spTree>
    <p:extLst>
      <p:ext uri="{BB962C8B-B14F-4D97-AF65-F5344CB8AC3E}">
        <p14:creationId xmlns:p14="http://schemas.microsoft.com/office/powerpoint/2010/main" val="335599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EF60-B1E1-D142-959C-765723E6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Withdrawal of consent – legal effects (6)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AAE7-8516-C34D-ADB4-D215D922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156" cy="4351338"/>
          </a:xfrm>
        </p:spPr>
        <p:txBody>
          <a:bodyPr/>
          <a:lstStyle/>
          <a:p>
            <a:r>
              <a:rPr lang="en-NL" dirty="0"/>
              <a:t>Continuing </a:t>
            </a:r>
            <a:r>
              <a:rPr lang="en-GB" dirty="0" err="1"/>
              <a:t>th</a:t>
            </a:r>
            <a:r>
              <a:rPr lang="en-NL" dirty="0"/>
              <a:t>e processing because the </a:t>
            </a:r>
            <a:r>
              <a:rPr lang="en-NL" dirty="0">
                <a:solidFill>
                  <a:srgbClr val="0070C0"/>
                </a:solidFill>
              </a:rPr>
              <a:t>data subject agrees</a:t>
            </a:r>
            <a:endParaRPr lang="en-NL" dirty="0"/>
          </a:p>
        </p:txBody>
      </p:sp>
      <p:pic>
        <p:nvPicPr>
          <p:cNvPr id="5" name="Graphic 4" descr="Newspaper">
            <a:extLst>
              <a:ext uri="{FF2B5EF4-FFF2-40B4-BE49-F238E27FC236}">
                <a16:creationId xmlns:a16="http://schemas.microsoft.com/office/drawing/2014/main" id="{10F64F6E-1E7D-5841-9A7B-399FE2065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90" y="4190354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BDCB0AE0-19AB-CA41-9B69-DF2B97883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9673" y="4112070"/>
            <a:ext cx="914400" cy="914400"/>
          </a:xfrm>
          <a:prstGeom prst="rect">
            <a:avLst/>
          </a:prstGeom>
        </p:spPr>
      </p:pic>
      <p:pic>
        <p:nvPicPr>
          <p:cNvPr id="9" name="Graphic 8" descr="Images">
            <a:extLst>
              <a:ext uri="{FF2B5EF4-FFF2-40B4-BE49-F238E27FC236}">
                <a16:creationId xmlns:a16="http://schemas.microsoft.com/office/drawing/2014/main" id="{7F050F98-3907-8D48-867F-5A038EB30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8500" y="4104025"/>
            <a:ext cx="914400" cy="914400"/>
          </a:xfrm>
          <a:prstGeom prst="rect">
            <a:avLst/>
          </a:prstGeom>
        </p:spPr>
      </p:pic>
      <p:pic>
        <p:nvPicPr>
          <p:cNvPr id="11" name="Graphic 10" descr="Decision chart">
            <a:extLst>
              <a:ext uri="{FF2B5EF4-FFF2-40B4-BE49-F238E27FC236}">
                <a16:creationId xmlns:a16="http://schemas.microsoft.com/office/drawing/2014/main" id="{7D5119CB-D850-DA4B-9F3A-9A0F29B53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5427" y="3969273"/>
            <a:ext cx="1028750" cy="1057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3B0B20-4D1E-7047-8DE0-B3CE7155D0C7}"/>
              </a:ext>
            </a:extLst>
          </p:cNvPr>
          <p:cNvSpPr txBox="1"/>
          <p:nvPr/>
        </p:nvSpPr>
        <p:spPr>
          <a:xfrm>
            <a:off x="401644" y="2998113"/>
            <a:ext cx="22653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500" dirty="0"/>
              <a:t>(1) Information notice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B987D-B4F8-7B46-B41D-9D628D9473C2}"/>
              </a:ext>
            </a:extLst>
          </p:cNvPr>
          <p:cNvSpPr txBox="1"/>
          <p:nvPr/>
        </p:nvSpPr>
        <p:spPr>
          <a:xfrm>
            <a:off x="2814803" y="2998113"/>
            <a:ext cx="19337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500" dirty="0"/>
              <a:t>(2)Withdrawal form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DB053-E049-7846-92CE-6958919AECD0}"/>
              </a:ext>
            </a:extLst>
          </p:cNvPr>
          <p:cNvSpPr txBox="1"/>
          <p:nvPr/>
        </p:nvSpPr>
        <p:spPr>
          <a:xfrm>
            <a:off x="4910958" y="2998113"/>
            <a:ext cx="2168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500" dirty="0"/>
              <a:t>(3) Internal procedure</a:t>
            </a:r>
          </a:p>
        </p:txBody>
      </p:sp>
      <p:pic>
        <p:nvPicPr>
          <p:cNvPr id="15" name="Graphic 14" descr="Schoolhouse">
            <a:extLst>
              <a:ext uri="{FF2B5EF4-FFF2-40B4-BE49-F238E27FC236}">
                <a16:creationId xmlns:a16="http://schemas.microsoft.com/office/drawing/2014/main" id="{30894DDC-1158-F643-9A4C-ADA77A0D37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5559" y="4075706"/>
            <a:ext cx="914400" cy="844329"/>
          </a:xfrm>
          <a:prstGeom prst="rect">
            <a:avLst/>
          </a:prstGeom>
        </p:spPr>
      </p:pic>
      <p:pic>
        <p:nvPicPr>
          <p:cNvPr id="16" name="Graphic 15" descr="Schoolhouse">
            <a:extLst>
              <a:ext uri="{FF2B5EF4-FFF2-40B4-BE49-F238E27FC236}">
                <a16:creationId xmlns:a16="http://schemas.microsoft.com/office/drawing/2014/main" id="{7F5A3018-B558-8643-AC5D-D081193B8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6325" y="5671966"/>
            <a:ext cx="914400" cy="720162"/>
          </a:xfrm>
          <a:prstGeom prst="rect">
            <a:avLst/>
          </a:prstGeom>
        </p:spPr>
      </p:pic>
      <p:pic>
        <p:nvPicPr>
          <p:cNvPr id="17" name="Graphic 16" descr="Schoolhouse">
            <a:extLst>
              <a:ext uri="{FF2B5EF4-FFF2-40B4-BE49-F238E27FC236}">
                <a16:creationId xmlns:a16="http://schemas.microsoft.com/office/drawing/2014/main" id="{32DEAC23-00EC-4B41-98C7-09B646E9F3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1259" y="5643096"/>
            <a:ext cx="914400" cy="755817"/>
          </a:xfrm>
          <a:prstGeom prst="rect">
            <a:avLst/>
          </a:prstGeom>
        </p:spPr>
      </p:pic>
      <p:pic>
        <p:nvPicPr>
          <p:cNvPr id="18" name="Graphic 17" descr="Schoolhouse">
            <a:extLst>
              <a:ext uri="{FF2B5EF4-FFF2-40B4-BE49-F238E27FC236}">
                <a16:creationId xmlns:a16="http://schemas.microsoft.com/office/drawing/2014/main" id="{CB2391C5-2AF4-C842-BCBB-ECE4B5247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8558" y="5643096"/>
            <a:ext cx="914400" cy="7558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294B62-B15C-AE4D-8938-D68CC47D94B8}"/>
              </a:ext>
            </a:extLst>
          </p:cNvPr>
          <p:cNvSpPr txBox="1"/>
          <p:nvPr/>
        </p:nvSpPr>
        <p:spPr>
          <a:xfrm>
            <a:off x="6826704" y="2942950"/>
            <a:ext cx="21686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500" dirty="0"/>
              <a:t>(4) Procedure involving other C/P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DC1F72-0C89-5749-984F-8C11783D0BB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163525" y="4920035"/>
            <a:ext cx="1379234" cy="75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A48C66-127A-C240-81B9-7946AA537B8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428459" y="4920035"/>
            <a:ext cx="114300" cy="72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97DF34-9409-964D-999B-D6BDECE3234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542759" y="4920035"/>
            <a:ext cx="1142999" cy="72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87EB66-46B6-5D47-A1AF-635DB61B404D}"/>
              </a:ext>
            </a:extLst>
          </p:cNvPr>
          <p:cNvSpPr txBox="1"/>
          <p:nvPr/>
        </p:nvSpPr>
        <p:spPr>
          <a:xfrm>
            <a:off x="9387123" y="2951012"/>
            <a:ext cx="2168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500" dirty="0"/>
              <a:t>(5) Safeguards</a:t>
            </a:r>
          </a:p>
        </p:txBody>
      </p:sp>
      <p:pic>
        <p:nvPicPr>
          <p:cNvPr id="39" name="Graphic 38" descr="Lock">
            <a:extLst>
              <a:ext uri="{FF2B5EF4-FFF2-40B4-BE49-F238E27FC236}">
                <a16:creationId xmlns:a16="http://schemas.microsoft.com/office/drawing/2014/main" id="{6213FD94-11E5-1A49-999F-12D23E986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22792" y="4001294"/>
            <a:ext cx="670067" cy="600146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B2F973A6-3D0F-904D-8C7E-75F6532FEE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60997" y="4001294"/>
            <a:ext cx="812485" cy="600146"/>
          </a:xfrm>
          <a:prstGeom prst="rect">
            <a:avLst/>
          </a:prstGeom>
        </p:spPr>
      </p:pic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427E18E4-DF72-6048-A52B-BC51CBC7CE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32770" y="4330141"/>
            <a:ext cx="664891" cy="489415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CE4720BE-A56A-D647-812D-D43E6A6F80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27305" y="5852327"/>
            <a:ext cx="664891" cy="489415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07296091-6F26-AC46-9528-49B3D0E632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67946" y="5876742"/>
            <a:ext cx="664891" cy="489415"/>
          </a:xfrm>
          <a:prstGeom prst="rect">
            <a:avLst/>
          </a:prstGeom>
        </p:spPr>
      </p:pic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C97318AA-561F-C940-AC74-2857722C33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34214" y="5822485"/>
            <a:ext cx="664891" cy="4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7430-AC23-484A-9B3D-262187F7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Can Knowledge Graphs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ED8C-0C4D-9D4F-B5AA-361A2A93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Hypothesis </a:t>
            </a:r>
          </a:p>
          <a:p>
            <a:endParaRPr lang="en-NL" dirty="0"/>
          </a:p>
        </p:txBody>
      </p:sp>
      <p:pic>
        <p:nvPicPr>
          <p:cNvPr id="5" name="Graphic 4" descr="Woman">
            <a:extLst>
              <a:ext uri="{FF2B5EF4-FFF2-40B4-BE49-F238E27FC236}">
                <a16:creationId xmlns:a16="http://schemas.microsoft.com/office/drawing/2014/main" id="{5187E271-2729-7C48-ACC2-5CC25B55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60" y="2659757"/>
            <a:ext cx="1259490" cy="1323729"/>
          </a:xfrm>
          <a:prstGeom prst="rect">
            <a:avLst/>
          </a:prstGeom>
        </p:spPr>
      </p:pic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7A420A26-04A0-884D-9B2B-B9E25D25E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529" y="2490990"/>
            <a:ext cx="1252493" cy="1305563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AA1109FF-D4AA-6A46-BD36-0B3976A34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527" y="2801335"/>
            <a:ext cx="914400" cy="914400"/>
          </a:xfrm>
          <a:prstGeom prst="rect">
            <a:avLst/>
          </a:prstGeom>
        </p:spPr>
      </p:pic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711A099-A42E-364A-A200-9D1D06E6B876}"/>
              </a:ext>
            </a:extLst>
          </p:cNvPr>
          <p:cNvSpPr/>
          <p:nvPr/>
        </p:nvSpPr>
        <p:spPr>
          <a:xfrm>
            <a:off x="2670133" y="2796259"/>
            <a:ext cx="1816444" cy="336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08041051-283A-8A47-B12D-03D1D329C2F6}"/>
              </a:ext>
            </a:extLst>
          </p:cNvPr>
          <p:cNvSpPr/>
          <p:nvPr/>
        </p:nvSpPr>
        <p:spPr>
          <a:xfrm>
            <a:off x="2678885" y="3560742"/>
            <a:ext cx="1816444" cy="336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Graphic 19" descr="Tick">
            <a:extLst>
              <a:ext uri="{FF2B5EF4-FFF2-40B4-BE49-F238E27FC236}">
                <a16:creationId xmlns:a16="http://schemas.microsoft.com/office/drawing/2014/main" id="{296F2F8A-2BE6-314D-A967-30D51A606A74}"/>
              </a:ext>
            </a:extLst>
          </p:cNvPr>
          <p:cNvSpPr/>
          <p:nvPr/>
        </p:nvSpPr>
        <p:spPr>
          <a:xfrm>
            <a:off x="3064640" y="2444161"/>
            <a:ext cx="388020" cy="275727"/>
          </a:xfrm>
          <a:custGeom>
            <a:avLst/>
            <a:gdLst>
              <a:gd name="connsiteX0" fmla="*/ 354006 w 388020"/>
              <a:gd name="connsiteY0" fmla="*/ 0 h 275727"/>
              <a:gd name="connsiteX1" fmla="*/ 138999 w 388020"/>
              <a:gd name="connsiteY1" fmla="*/ 205627 h 275727"/>
              <a:gd name="connsiteX2" fmla="*/ 35695 w 388020"/>
              <a:gd name="connsiteY2" fmla="*/ 98565 h 275727"/>
              <a:gd name="connsiteX3" fmla="*/ 0 w 388020"/>
              <a:gd name="connsiteY3" fmla="*/ 132978 h 275727"/>
              <a:gd name="connsiteX4" fmla="*/ 137319 w 388020"/>
              <a:gd name="connsiteY4" fmla="*/ 275728 h 275727"/>
              <a:gd name="connsiteX5" fmla="*/ 173433 w 388020"/>
              <a:gd name="connsiteY5" fmla="*/ 241740 h 275727"/>
              <a:gd name="connsiteX6" fmla="*/ 388020 w 388020"/>
              <a:gd name="connsiteY6" fmla="*/ 35687 h 27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020" h="275727">
                <a:moveTo>
                  <a:pt x="354006" y="0"/>
                </a:moveTo>
                <a:lnTo>
                  <a:pt x="138999" y="205627"/>
                </a:lnTo>
                <a:lnTo>
                  <a:pt x="35695" y="98565"/>
                </a:lnTo>
                <a:lnTo>
                  <a:pt x="0" y="132978"/>
                </a:lnTo>
                <a:lnTo>
                  <a:pt x="137319" y="275728"/>
                </a:lnTo>
                <a:lnTo>
                  <a:pt x="173433" y="241740"/>
                </a:lnTo>
                <a:lnTo>
                  <a:pt x="388020" y="35687"/>
                </a:lnTo>
                <a:close/>
              </a:path>
            </a:pathLst>
          </a:custGeom>
          <a:solidFill>
            <a:srgbClr val="00B050"/>
          </a:solidFill>
          <a:ln w="4167" cap="flat">
            <a:noFill/>
            <a:prstDash val="solid"/>
            <a:miter/>
          </a:ln>
        </p:spPr>
        <p:txBody>
          <a:bodyPr rtlCol="0" anchor="ctr"/>
          <a:lstStyle/>
          <a:p>
            <a:endParaRPr lang="en-NL" dirty="0">
              <a:highlight>
                <a:srgbClr val="00FF00"/>
              </a:highlight>
            </a:endParaRPr>
          </a:p>
        </p:txBody>
      </p:sp>
      <p:sp>
        <p:nvSpPr>
          <p:cNvPr id="24" name="Graphic 21" descr="Close">
            <a:extLst>
              <a:ext uri="{FF2B5EF4-FFF2-40B4-BE49-F238E27FC236}">
                <a16:creationId xmlns:a16="http://schemas.microsoft.com/office/drawing/2014/main" id="{279FC1AA-D524-4E4C-A987-39F32AA7AADF}"/>
              </a:ext>
            </a:extLst>
          </p:cNvPr>
          <p:cNvSpPr/>
          <p:nvPr/>
        </p:nvSpPr>
        <p:spPr>
          <a:xfrm>
            <a:off x="3047299" y="3234258"/>
            <a:ext cx="297313" cy="297313"/>
          </a:xfrm>
          <a:custGeom>
            <a:avLst/>
            <a:gdLst>
              <a:gd name="connsiteX0" fmla="*/ 297314 w 297313"/>
              <a:gd name="connsiteY0" fmla="*/ 35694 h 297313"/>
              <a:gd name="connsiteX1" fmla="*/ 261619 w 297313"/>
              <a:gd name="connsiteY1" fmla="*/ 0 h 297313"/>
              <a:gd name="connsiteX2" fmla="*/ 148657 w 297313"/>
              <a:gd name="connsiteY2" fmla="*/ 112962 h 297313"/>
              <a:gd name="connsiteX3" fmla="*/ 35694 w 297313"/>
              <a:gd name="connsiteY3" fmla="*/ 0 h 297313"/>
              <a:gd name="connsiteX4" fmla="*/ 0 w 297313"/>
              <a:gd name="connsiteY4" fmla="*/ 35694 h 297313"/>
              <a:gd name="connsiteX5" fmla="*/ 112962 w 297313"/>
              <a:gd name="connsiteY5" fmla="*/ 148657 h 297313"/>
              <a:gd name="connsiteX6" fmla="*/ 0 w 297313"/>
              <a:gd name="connsiteY6" fmla="*/ 261619 h 297313"/>
              <a:gd name="connsiteX7" fmla="*/ 35694 w 297313"/>
              <a:gd name="connsiteY7" fmla="*/ 297314 h 297313"/>
              <a:gd name="connsiteX8" fmla="*/ 148657 w 297313"/>
              <a:gd name="connsiteY8" fmla="*/ 184351 h 297313"/>
              <a:gd name="connsiteX9" fmla="*/ 261619 w 297313"/>
              <a:gd name="connsiteY9" fmla="*/ 297314 h 297313"/>
              <a:gd name="connsiteX10" fmla="*/ 297314 w 297313"/>
              <a:gd name="connsiteY10" fmla="*/ 261619 h 297313"/>
              <a:gd name="connsiteX11" fmla="*/ 184351 w 297313"/>
              <a:gd name="connsiteY11" fmla="*/ 148657 h 29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313" h="297313">
                <a:moveTo>
                  <a:pt x="297314" y="35694"/>
                </a:moveTo>
                <a:lnTo>
                  <a:pt x="261619" y="0"/>
                </a:lnTo>
                <a:lnTo>
                  <a:pt x="148657" y="112962"/>
                </a:lnTo>
                <a:lnTo>
                  <a:pt x="35694" y="0"/>
                </a:lnTo>
                <a:lnTo>
                  <a:pt x="0" y="35694"/>
                </a:lnTo>
                <a:lnTo>
                  <a:pt x="112962" y="148657"/>
                </a:lnTo>
                <a:lnTo>
                  <a:pt x="0" y="261619"/>
                </a:lnTo>
                <a:lnTo>
                  <a:pt x="35694" y="297314"/>
                </a:lnTo>
                <a:lnTo>
                  <a:pt x="148657" y="184351"/>
                </a:lnTo>
                <a:lnTo>
                  <a:pt x="261619" y="297314"/>
                </a:lnTo>
                <a:lnTo>
                  <a:pt x="297314" y="261619"/>
                </a:lnTo>
                <a:lnTo>
                  <a:pt x="184351" y="148657"/>
                </a:lnTo>
                <a:close/>
              </a:path>
            </a:pathLst>
          </a:custGeom>
          <a:solidFill>
            <a:srgbClr val="FF0000"/>
          </a:solidFill>
          <a:ln w="4167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7F0EFEA3-C142-B84D-8F71-D5C3D9A96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240" y="1487722"/>
            <a:ext cx="914400" cy="914400"/>
          </a:xfrm>
          <a:prstGeom prst="rect">
            <a:avLst/>
          </a:prstGeom>
        </p:spPr>
      </p:pic>
      <p:pic>
        <p:nvPicPr>
          <p:cNvPr id="26" name="Graphic 25" descr="Schoolhouse">
            <a:extLst>
              <a:ext uri="{FF2B5EF4-FFF2-40B4-BE49-F238E27FC236}">
                <a16:creationId xmlns:a16="http://schemas.microsoft.com/office/drawing/2014/main" id="{C4FCC915-99DC-1447-9108-840E7B959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8476" y="1450033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">
            <a:extLst>
              <a:ext uri="{FF2B5EF4-FFF2-40B4-BE49-F238E27FC236}">
                <a16:creationId xmlns:a16="http://schemas.microsoft.com/office/drawing/2014/main" id="{9AC919E9-FFFE-5C4B-B44C-97B8BB9A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417" y="2490990"/>
            <a:ext cx="914400" cy="914400"/>
          </a:xfrm>
          <a:prstGeom prst="rect">
            <a:avLst/>
          </a:prstGeom>
        </p:spPr>
      </p:pic>
      <p:pic>
        <p:nvPicPr>
          <p:cNvPr id="28" name="Graphic 27" descr="Schoolhouse">
            <a:extLst>
              <a:ext uri="{FF2B5EF4-FFF2-40B4-BE49-F238E27FC236}">
                <a16:creationId xmlns:a16="http://schemas.microsoft.com/office/drawing/2014/main" id="{D1FCF770-F516-A84A-B87F-D988C402C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921" y="3394606"/>
            <a:ext cx="914400" cy="914400"/>
          </a:xfrm>
          <a:prstGeom prst="rect">
            <a:avLst/>
          </a:prstGeom>
        </p:spPr>
      </p:pic>
      <p:pic>
        <p:nvPicPr>
          <p:cNvPr id="29" name="Graphic 28" descr="Schoolhouse">
            <a:extLst>
              <a:ext uri="{FF2B5EF4-FFF2-40B4-BE49-F238E27FC236}">
                <a16:creationId xmlns:a16="http://schemas.microsoft.com/office/drawing/2014/main" id="{E7F2DFE9-735D-F84F-B3B7-36CA7551D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417" y="4441153"/>
            <a:ext cx="914400" cy="914400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21D9D635-3A75-ED4B-9B91-B73AD6051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914" y="2468515"/>
            <a:ext cx="914400" cy="914400"/>
          </a:xfrm>
          <a:prstGeom prst="rect">
            <a:avLst/>
          </a:prstGeom>
        </p:spPr>
      </p:pic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C7C20F14-A95A-354F-B055-0524FDD96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914" y="3439555"/>
            <a:ext cx="914400" cy="914400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3AF4DE8A-D0AB-7A48-A039-219192A4B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914" y="4441153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FE8F8F-B0CD-F04F-ADB0-91D67FB8C180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7136927" y="1907233"/>
            <a:ext cx="1261549" cy="135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4797B9-863A-6A4D-ABB0-52588505E3CE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7136927" y="2948190"/>
            <a:ext cx="1259490" cy="31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FFEF71-FA2D-B642-A5F6-88FEEDB07F8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7136927" y="3258535"/>
            <a:ext cx="1276994" cy="59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BBAF73-CCDE-0C44-8FB5-A51A5105060D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7136927" y="3258535"/>
            <a:ext cx="1259490" cy="163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5AF0A2-2835-F543-A638-72D77E400D2D}"/>
              </a:ext>
            </a:extLst>
          </p:cNvPr>
          <p:cNvSpPr txBox="1"/>
          <p:nvPr/>
        </p:nvSpPr>
        <p:spPr>
          <a:xfrm>
            <a:off x="3344612" y="2574365"/>
            <a:ext cx="908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01/01/2019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BC85F-7D32-4A44-A5B0-CA8FE158CEDE}"/>
              </a:ext>
            </a:extLst>
          </p:cNvPr>
          <p:cNvSpPr txBox="1"/>
          <p:nvPr/>
        </p:nvSpPr>
        <p:spPr>
          <a:xfrm>
            <a:off x="3376760" y="3356266"/>
            <a:ext cx="908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01/04/2020</a:t>
            </a:r>
          </a:p>
        </p:txBody>
      </p:sp>
      <p:pic>
        <p:nvPicPr>
          <p:cNvPr id="57" name="Graphic 56" descr="Schoolhouse">
            <a:extLst>
              <a:ext uri="{FF2B5EF4-FFF2-40B4-BE49-F238E27FC236}">
                <a16:creationId xmlns:a16="http://schemas.microsoft.com/office/drawing/2014/main" id="{4CAB0B00-2C74-3543-BB10-AF2AB2CE4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1561" y="457303"/>
            <a:ext cx="914400" cy="914400"/>
          </a:xfrm>
          <a:prstGeom prst="rect">
            <a:avLst/>
          </a:prstGeom>
        </p:spPr>
      </p:pic>
      <p:pic>
        <p:nvPicPr>
          <p:cNvPr id="58" name="Graphic 57" descr="Schoolhouse">
            <a:extLst>
              <a:ext uri="{FF2B5EF4-FFF2-40B4-BE49-F238E27FC236}">
                <a16:creationId xmlns:a16="http://schemas.microsoft.com/office/drawing/2014/main" id="{58EB208D-F17E-5C44-B64C-60288D2AE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435" y="1209974"/>
            <a:ext cx="914400" cy="914400"/>
          </a:xfrm>
          <a:prstGeom prst="rect">
            <a:avLst/>
          </a:prstGeom>
        </p:spPr>
      </p:pic>
      <p:pic>
        <p:nvPicPr>
          <p:cNvPr id="59" name="Graphic 58" descr="Schoolhouse">
            <a:extLst>
              <a:ext uri="{FF2B5EF4-FFF2-40B4-BE49-F238E27FC236}">
                <a16:creationId xmlns:a16="http://schemas.microsoft.com/office/drawing/2014/main" id="{6767CF65-5C30-D94F-A9CD-DF83E3FF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3201" y="2038063"/>
            <a:ext cx="914400" cy="914400"/>
          </a:xfrm>
          <a:prstGeom prst="rect">
            <a:avLst/>
          </a:prstGeom>
        </p:spPr>
      </p:pic>
      <p:pic>
        <p:nvPicPr>
          <p:cNvPr id="60" name="Graphic 59" descr="Schoolhouse">
            <a:extLst>
              <a:ext uri="{FF2B5EF4-FFF2-40B4-BE49-F238E27FC236}">
                <a16:creationId xmlns:a16="http://schemas.microsoft.com/office/drawing/2014/main" id="{D7549117-9656-594A-8DCA-CD4E0881C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2127" y="2790734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38592D-5562-E641-8577-DC241344FF67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 flipV="1">
            <a:off x="10170640" y="914503"/>
            <a:ext cx="380921" cy="103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A622F6-E839-8940-BD4C-977D617C5A5B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10170640" y="1667174"/>
            <a:ext cx="370795" cy="2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867483-497C-B34F-A25C-DA7CE66DFF61}"/>
              </a:ext>
            </a:extLst>
          </p:cNvPr>
          <p:cNvCxnSpPr>
            <a:cxnSpLocks/>
            <a:stCxn id="25" idx="3"/>
            <a:endCxn id="59" idx="1"/>
          </p:cNvCxnSpPr>
          <p:nvPr/>
        </p:nvCxnSpPr>
        <p:spPr>
          <a:xfrm>
            <a:off x="10170640" y="1944922"/>
            <a:ext cx="352561" cy="5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8D6ECE-8C86-C544-9206-C6AA125F1D40}"/>
              </a:ext>
            </a:extLst>
          </p:cNvPr>
          <p:cNvCxnSpPr>
            <a:cxnSpLocks/>
            <a:stCxn id="25" idx="3"/>
            <a:endCxn id="60" idx="1"/>
          </p:cNvCxnSpPr>
          <p:nvPr/>
        </p:nvCxnSpPr>
        <p:spPr>
          <a:xfrm>
            <a:off x="10170640" y="1944922"/>
            <a:ext cx="361487" cy="130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Database">
            <a:extLst>
              <a:ext uri="{FF2B5EF4-FFF2-40B4-BE49-F238E27FC236}">
                <a16:creationId xmlns:a16="http://schemas.microsoft.com/office/drawing/2014/main" id="{15B56348-BE22-2C4C-9C15-BC23D50CA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86765" y="599124"/>
            <a:ext cx="579487" cy="666360"/>
          </a:xfrm>
          <a:prstGeom prst="rect">
            <a:avLst/>
          </a:prstGeom>
        </p:spPr>
      </p:pic>
      <p:pic>
        <p:nvPicPr>
          <p:cNvPr id="74" name="Graphic 73" descr="Database">
            <a:extLst>
              <a:ext uri="{FF2B5EF4-FFF2-40B4-BE49-F238E27FC236}">
                <a16:creationId xmlns:a16="http://schemas.microsoft.com/office/drawing/2014/main" id="{CC503E02-3BA7-D34E-B90F-B7EC03B1E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6077" y="1477922"/>
            <a:ext cx="579487" cy="666360"/>
          </a:xfrm>
          <a:prstGeom prst="rect">
            <a:avLst/>
          </a:prstGeom>
        </p:spPr>
      </p:pic>
      <p:pic>
        <p:nvPicPr>
          <p:cNvPr id="75" name="Graphic 74" descr="Database">
            <a:extLst>
              <a:ext uri="{FF2B5EF4-FFF2-40B4-BE49-F238E27FC236}">
                <a16:creationId xmlns:a16="http://schemas.microsoft.com/office/drawing/2014/main" id="{8455227B-B394-294B-B75C-2CCBDBB2B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13770" y="2297905"/>
            <a:ext cx="579487" cy="666360"/>
          </a:xfrm>
          <a:prstGeom prst="rect">
            <a:avLst/>
          </a:prstGeom>
        </p:spPr>
      </p:pic>
      <p:pic>
        <p:nvPicPr>
          <p:cNvPr id="76" name="Graphic 75" descr="Database">
            <a:extLst>
              <a:ext uri="{FF2B5EF4-FFF2-40B4-BE49-F238E27FC236}">
                <a16:creationId xmlns:a16="http://schemas.microsoft.com/office/drawing/2014/main" id="{C705F11B-FF63-1641-AAF8-60D8BE07F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2556" y="3117888"/>
            <a:ext cx="579487" cy="666360"/>
          </a:xfrm>
          <a:prstGeom prst="rect">
            <a:avLst/>
          </a:prstGeom>
        </p:spPr>
      </p:pic>
      <p:pic>
        <p:nvPicPr>
          <p:cNvPr id="78" name="Graphic 77" descr="Open book">
            <a:extLst>
              <a:ext uri="{FF2B5EF4-FFF2-40B4-BE49-F238E27FC236}">
                <a16:creationId xmlns:a16="http://schemas.microsoft.com/office/drawing/2014/main" id="{297D85B2-5A8B-9741-B591-40F10FF184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3050" y="4218438"/>
            <a:ext cx="914400" cy="9144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092962-C7B8-1840-B1BD-6D051778801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78775" y="3796553"/>
            <a:ext cx="1" cy="40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564F6E2-A79C-6F4F-86EC-D234530B4DE1}"/>
              </a:ext>
            </a:extLst>
          </p:cNvPr>
          <p:cNvSpPr txBox="1"/>
          <p:nvPr/>
        </p:nvSpPr>
        <p:spPr>
          <a:xfrm>
            <a:off x="5641889" y="3854438"/>
            <a:ext cx="908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01/10/2019</a:t>
            </a:r>
          </a:p>
        </p:txBody>
      </p:sp>
      <p:pic>
        <p:nvPicPr>
          <p:cNvPr id="88" name="Graphic 87" descr="DNA">
            <a:extLst>
              <a:ext uri="{FF2B5EF4-FFF2-40B4-BE49-F238E27FC236}">
                <a16:creationId xmlns:a16="http://schemas.microsoft.com/office/drawing/2014/main" id="{48869A28-BC62-574A-9686-3A16E6E826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5746" y="4372121"/>
            <a:ext cx="393562" cy="6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5C57-D3DE-1547-BF02-8A20635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can Knowledge Graphs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B5B6-A507-204C-A673-64CD51B3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A. Data protection by design and by default (article 25 GDPR)</a:t>
            </a:r>
          </a:p>
          <a:p>
            <a:r>
              <a:rPr lang="en-NL" sz="2000" dirty="0"/>
              <a:t>How to </a:t>
            </a:r>
            <a:r>
              <a:rPr lang="en-NL" sz="2000" dirty="0">
                <a:solidFill>
                  <a:srgbClr val="0070C0"/>
                </a:solidFill>
              </a:rPr>
              <a:t>design</a:t>
            </a:r>
            <a:r>
              <a:rPr lang="en-NL" sz="2000" dirty="0"/>
              <a:t> withdrawal </a:t>
            </a:r>
            <a:r>
              <a:rPr lang="en-NL" sz="2000" dirty="0">
                <a:solidFill>
                  <a:srgbClr val="0070C0"/>
                </a:solidFill>
              </a:rPr>
              <a:t>mechanisms</a:t>
            </a:r>
            <a:r>
              <a:rPr lang="en-NL" sz="2000" dirty="0"/>
              <a:t> that enable the data subject to exercise her right to withdrawal </a:t>
            </a:r>
            <a:r>
              <a:rPr lang="en-NL" sz="2000" dirty="0">
                <a:solidFill>
                  <a:srgbClr val="0070C0"/>
                </a:solidFill>
              </a:rPr>
              <a:t>in a meaningful </a:t>
            </a:r>
            <a:r>
              <a:rPr lang="en-NL" sz="2000" dirty="0"/>
              <a:t>manner?</a:t>
            </a:r>
          </a:p>
          <a:p>
            <a:endParaRPr lang="en-NL" sz="2000" dirty="0"/>
          </a:p>
          <a:p>
            <a:pPr marL="0" indent="0">
              <a:buNone/>
            </a:pPr>
            <a:r>
              <a:rPr lang="en-NL" dirty="0"/>
              <a:t>B. Acccess control and sticky policies?</a:t>
            </a:r>
          </a:p>
          <a:p>
            <a:r>
              <a:rPr lang="en-NL" sz="2000" dirty="0"/>
              <a:t>The </a:t>
            </a:r>
            <a:r>
              <a:rPr lang="en-NL" sz="2000" dirty="0">
                <a:solidFill>
                  <a:srgbClr val="0070C0"/>
                </a:solidFill>
              </a:rPr>
              <a:t>permission/ prohibitions </a:t>
            </a:r>
            <a:r>
              <a:rPr lang="en-NL" sz="2000" dirty="0"/>
              <a:t>relating to a piece of data can </a:t>
            </a:r>
            <a:r>
              <a:rPr lang="en-NL" sz="2000" dirty="0">
                <a:solidFill>
                  <a:srgbClr val="0070C0"/>
                </a:solidFill>
              </a:rPr>
              <a:t>“travel”</a:t>
            </a:r>
            <a:r>
              <a:rPr lang="en-NL" sz="2000" dirty="0"/>
              <a:t> with it and enable the </a:t>
            </a:r>
            <a:r>
              <a:rPr lang="en-NL" sz="2000" dirty="0">
                <a:solidFill>
                  <a:srgbClr val="0070C0"/>
                </a:solidFill>
              </a:rPr>
              <a:t>modification of user preferences </a:t>
            </a:r>
            <a:r>
              <a:rPr lang="en-NL" sz="2000" dirty="0"/>
              <a:t>during the processing life cycle</a:t>
            </a:r>
          </a:p>
          <a:p>
            <a:endParaRPr lang="en-NL" sz="2000" dirty="0"/>
          </a:p>
          <a:p>
            <a:pPr marL="0" indent="0">
              <a:buNone/>
            </a:pPr>
            <a:r>
              <a:rPr lang="en-NL" dirty="0"/>
              <a:t>C. Intelligent agents and conset by proxy</a:t>
            </a:r>
          </a:p>
          <a:p>
            <a:r>
              <a:rPr lang="en-NL" sz="2000" dirty="0"/>
              <a:t>The data subject can </a:t>
            </a:r>
            <a:r>
              <a:rPr lang="en-NL" sz="2000" dirty="0">
                <a:solidFill>
                  <a:srgbClr val="0070C0"/>
                </a:solidFill>
              </a:rPr>
              <a:t>delegate the choice </a:t>
            </a:r>
            <a:r>
              <a:rPr lang="en-NL" sz="2000" dirty="0"/>
              <a:t>to intelligent agents who decide based 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7691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509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 wicked challenge: withdrawal of consent for processing personal data in biomedical research</vt:lpstr>
      <vt:lpstr>Withdrawal of consent – legal effects (1)</vt:lpstr>
      <vt:lpstr>Withdrawal of consent – legal effects (2)</vt:lpstr>
      <vt:lpstr>Withdrawal of consent – legal effects (3) </vt:lpstr>
      <vt:lpstr>Withdrawal of consent – legal effects (4) </vt:lpstr>
      <vt:lpstr>Withdrawal of consent – legal effects (5) </vt:lpstr>
      <vt:lpstr>Withdrawal of consent – legal effects (6) </vt:lpstr>
      <vt:lpstr>Can Knowledge Graphs help?</vt:lpstr>
      <vt:lpstr>How can Knowledge Graphs help?</vt:lpstr>
      <vt:lpstr>Let’s discuss!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Florea</dc:creator>
  <cp:lastModifiedBy>Marc Florea</cp:lastModifiedBy>
  <cp:revision>6</cp:revision>
  <dcterms:created xsi:type="dcterms:W3CDTF">2021-10-11T19:46:31Z</dcterms:created>
  <dcterms:modified xsi:type="dcterms:W3CDTF">2021-10-12T14:03:07Z</dcterms:modified>
</cp:coreProperties>
</file>