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4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15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da-DK" sz="60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2/21/19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F889004-1069-4372-993A-BD11E365F8C9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da-DK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a-DK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a-DK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a-DK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a-DK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a-DK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a-DK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da-DK" sz="44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da-DK" sz="28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a-DK" sz="28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a-DK" sz="28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a-DK" sz="28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a-DK" sz="28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a-DK" sz="28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a-DK" sz="2800">
                <a:solidFill>
                  <a:srgbClr val="000000"/>
                </a:solidFill>
                <a:latin typeface="Calibri"/>
              </a:rPr>
              <a:t>Seventh Outline LevelEdit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da-DK" sz="24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da-DK" sz="20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da-DK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da-DK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2/21/19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37D3BE8-6EF5-40F1-B9F3-6310B2D7FC12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2/21/19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06932FB-DDBD-4A10-AD57-116C5F207D72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da-DK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da-DK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a-DK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a-DK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a-DK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a-DK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a-DK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a-DK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da-DK" sz="6000">
                <a:solidFill>
                  <a:srgbClr val="000000"/>
                </a:solidFill>
                <a:latin typeface="Calibri Light"/>
              </a:rPr>
              <a:t>Homopolymers</a:t>
            </a:r>
            <a:endParaRPr/>
          </a:p>
        </p:txBody>
      </p:sp>
      <p:sp>
        <p:nvSpPr>
          <p:cNvPr id="118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Date:19/02/2019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Measurement:Static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Batch: Homopolymers 2019_02_07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3312080" cy="7488000"/>
          </a:xfrm>
          <a:prstGeom prst="rect">
            <a:avLst/>
          </a:prstGeom>
          <a:ln>
            <a:noFill/>
          </a:ln>
        </p:spPr>
      </p:pic>
      <p:sp>
        <p:nvSpPr>
          <p:cNvPr id="136" name="CustomShape 1"/>
          <p:cNvSpPr/>
          <p:nvPr/>
        </p:nvSpPr>
        <p:spPr>
          <a:xfrm>
            <a:off x="3421080" y="606600"/>
            <a:ext cx="63730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Polyisoprene id:354 ref:topsilminusoptics - redo - run2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3034160" cy="7331760"/>
          </a:xfrm>
          <a:prstGeom prst="rect">
            <a:avLst/>
          </a:prstGeom>
          <a:ln>
            <a:noFill/>
          </a:ln>
        </p:spPr>
      </p:pic>
      <p:sp>
        <p:nvSpPr>
          <p:cNvPr id="138" name="CustomShape 1"/>
          <p:cNvSpPr/>
          <p:nvPr/>
        </p:nvSpPr>
        <p:spPr>
          <a:xfrm>
            <a:off x="3677400" y="668160"/>
            <a:ext cx="56844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PMMA id:358 ref:topsilminusoptics - redo - run 2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da-DK" sz="6000">
                <a:solidFill>
                  <a:srgbClr val="000000"/>
                </a:solidFill>
                <a:latin typeface="Calibri Light"/>
              </a:rPr>
              <a:t>Homopolymer</a:t>
            </a:r>
            <a:endParaRPr/>
          </a:p>
        </p:txBody>
      </p:sp>
      <p:sp>
        <p:nvSpPr>
          <p:cNvPr id="140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Date: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Measurement: Swelling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Batch: Homopolymer 2019_02_07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da-DK" sz="4400">
                <a:solidFill>
                  <a:srgbClr val="000000"/>
                </a:solidFill>
                <a:latin typeface="Calibri Light"/>
              </a:rPr>
              <a:t>Swelling information</a:t>
            </a:r>
            <a:endParaRPr/>
          </a:p>
        </p:txBody>
      </p:sp>
      <p:sp>
        <p:nvSpPr>
          <p:cNvPr id="14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da-DK" sz="4400">
                <a:solidFill>
                  <a:srgbClr val="000000"/>
                </a:solidFill>
                <a:latin typeface="Calibri Light"/>
              </a:rPr>
              <a:t>Static Information</a:t>
            </a:r>
            <a:r>
              <a:rPr lang="da-DK" sz="4400">
                <a:solidFill>
                  <a:srgbClr val="000000"/>
                </a:solidFill>
                <a:latin typeface="Calibri Light"/>
              </a:rPr>
              <a:t>	</a:t>
            </a:r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da-DK" sz="2800">
                <a:solidFill>
                  <a:srgbClr val="000000"/>
                </a:solidFill>
                <a:latin typeface="Calibri"/>
              </a:rPr>
              <a:t>Using Ocean Optics stage point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da-DK" sz="2800">
                <a:solidFill>
                  <a:srgbClr val="000000"/>
                </a:solidFill>
                <a:latin typeface="Calibri"/>
              </a:rPr>
              <a:t>Ref and Dark file: topsilminusoptics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da-DK" sz="2800">
                <a:solidFill>
                  <a:srgbClr val="000000"/>
                </a:solidFill>
                <a:latin typeface="Calibri"/>
              </a:rPr>
              <a:t>Refractive index: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da-DK" sz="2400">
                <a:solidFill>
                  <a:srgbClr val="000000"/>
                </a:solidFill>
                <a:latin typeface="Calibri"/>
              </a:rPr>
              <a:t>Polystyrene  632.8nm 1.58654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da-DK" sz="2400">
                <a:solidFill>
                  <a:srgbClr val="000000"/>
                </a:solidFill>
                <a:latin typeface="Calibri"/>
              </a:rPr>
              <a:t>Polyisoprene 632.8nm 1.52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da-DK" sz="2400">
                <a:solidFill>
                  <a:srgbClr val="000000"/>
                </a:solidFill>
                <a:latin typeface="Calibri"/>
              </a:rPr>
              <a:t>PMMA 589.3nm 1.4905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42840"/>
            <a:ext cx="12115440" cy="6814800"/>
          </a:xfrm>
          <a:prstGeom prst="rect">
            <a:avLst/>
          </a:prstGeom>
          <a:ln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3658680" y="641880"/>
            <a:ext cx="47667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polystyrene id:350 ref:topsilminusoptics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24" name="CustomShape 1"/>
          <p:cNvSpPr/>
          <p:nvPr/>
        </p:nvSpPr>
        <p:spPr>
          <a:xfrm>
            <a:off x="3648600" y="690120"/>
            <a:ext cx="56476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polyisoprene id:354 ref:topsilminusoptics - run3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446280" cy="7046640"/>
          </a:xfrm>
          <a:prstGeom prst="rect">
            <a:avLst/>
          </a:prstGeom>
          <a:ln>
            <a:noFill/>
          </a:ln>
        </p:spPr>
      </p:pic>
      <p:sp>
        <p:nvSpPr>
          <p:cNvPr id="126" name="CustomShape 1"/>
          <p:cNvSpPr/>
          <p:nvPr/>
        </p:nvSpPr>
        <p:spPr>
          <a:xfrm>
            <a:off x="3796200" y="650520"/>
            <a:ext cx="4869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PMMA id:358 ref:topsilminusoptics - run3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2200" y="0"/>
            <a:ext cx="12109320" cy="6766560"/>
          </a:xfrm>
          <a:prstGeom prst="rect">
            <a:avLst/>
          </a:prstGeom>
          <a:ln>
            <a:noFill/>
          </a:ln>
        </p:spPr>
      </p:pic>
      <p:sp>
        <p:nvSpPr>
          <p:cNvPr id="128" name="CustomShape 1"/>
          <p:cNvSpPr/>
          <p:nvPr/>
        </p:nvSpPr>
        <p:spPr>
          <a:xfrm>
            <a:off x="4010760" y="779760"/>
            <a:ext cx="48232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Polystyrene id:338 ref:topsilminusoptics 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960" y="0"/>
            <a:ext cx="12157560" cy="6858000"/>
          </a:xfrm>
          <a:prstGeom prst="rect">
            <a:avLst/>
          </a:prstGeom>
          <a:ln>
            <a:noFill/>
          </a:ln>
        </p:spPr>
      </p:pic>
      <p:sp>
        <p:nvSpPr>
          <p:cNvPr id="130" name="CustomShape 1"/>
          <p:cNvSpPr/>
          <p:nvPr/>
        </p:nvSpPr>
        <p:spPr>
          <a:xfrm>
            <a:off x="3853440" y="668160"/>
            <a:ext cx="49467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Polyisoprene id:342 ref:topsilminusoptics 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82760" cy="6852600"/>
          </a:xfrm>
          <a:prstGeom prst="rect">
            <a:avLst/>
          </a:prstGeom>
          <a:ln>
            <a:noFill/>
          </a:ln>
        </p:spPr>
      </p:pic>
      <p:sp>
        <p:nvSpPr>
          <p:cNvPr id="132" name="CustomShape 1"/>
          <p:cNvSpPr/>
          <p:nvPr/>
        </p:nvSpPr>
        <p:spPr>
          <a:xfrm>
            <a:off x="3465720" y="681480"/>
            <a:ext cx="4869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PMMA id:346 ref:topsilminusoptics - run2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3464720" cy="7573680"/>
          </a:xfrm>
          <a:prstGeom prst="rect">
            <a:avLst/>
          </a:prstGeom>
          <a:ln>
            <a:noFill/>
          </a:ln>
        </p:spPr>
      </p:pic>
      <p:sp>
        <p:nvSpPr>
          <p:cNvPr id="134" name="CustomShape 1"/>
          <p:cNvSpPr/>
          <p:nvPr/>
        </p:nvSpPr>
        <p:spPr>
          <a:xfrm>
            <a:off x="3704040" y="615600"/>
            <a:ext cx="62496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Polystyrene id:350 ref:topsilminusoptics - redo - run2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