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1318-FC39-40BF-86D9-5EC18566AD3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2342-621F-4BE7-AF5C-AB20CC61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jpe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10" Type="http://schemas.openxmlformats.org/officeDocument/2006/relationships/image" Target="../media/image54.jpeg"/><Relationship Id="rId4" Type="http://schemas.openxmlformats.org/officeDocument/2006/relationships/image" Target="../media/image48.jpeg"/><Relationship Id="rId9" Type="http://schemas.openxmlformats.org/officeDocument/2006/relationships/image" Target="../media/image5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84641"/>
              </p:ext>
            </p:extLst>
          </p:nvPr>
        </p:nvGraphicFramePr>
        <p:xfrm>
          <a:off x="18476" y="18474"/>
          <a:ext cx="12152728" cy="6839526"/>
        </p:xfrm>
        <a:graphic>
          <a:graphicData uri="http://schemas.openxmlformats.org/drawingml/2006/table">
            <a:tbl>
              <a:tblPr/>
              <a:tblGrid>
                <a:gridCol w="404109">
                  <a:extLst>
                    <a:ext uri="{9D8B030D-6E8A-4147-A177-3AD203B41FA5}">
                      <a16:colId xmlns:a16="http://schemas.microsoft.com/office/drawing/2014/main" val="2320912312"/>
                    </a:ext>
                  </a:extLst>
                </a:gridCol>
                <a:gridCol w="3721313">
                  <a:extLst>
                    <a:ext uri="{9D8B030D-6E8A-4147-A177-3AD203B41FA5}">
                      <a16:colId xmlns:a16="http://schemas.microsoft.com/office/drawing/2014/main" val="1446400125"/>
                    </a:ext>
                  </a:extLst>
                </a:gridCol>
                <a:gridCol w="4028627">
                  <a:extLst>
                    <a:ext uri="{9D8B030D-6E8A-4147-A177-3AD203B41FA5}">
                      <a16:colId xmlns:a16="http://schemas.microsoft.com/office/drawing/2014/main" val="994250005"/>
                    </a:ext>
                  </a:extLst>
                </a:gridCol>
                <a:gridCol w="3998679">
                  <a:extLst>
                    <a:ext uri="{9D8B030D-6E8A-4147-A177-3AD203B41FA5}">
                      <a16:colId xmlns:a16="http://schemas.microsoft.com/office/drawing/2014/main" val="819034224"/>
                    </a:ext>
                  </a:extLst>
                </a:gridCol>
              </a:tblGrid>
              <a:tr h="4153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Thin(≈24 nm) samples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Thick(≈62 nm)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Thicker(≈97 nm)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0774"/>
                  </a:ext>
                </a:extLst>
              </a:tr>
              <a:tr h="2028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050" baseline="0" dirty="0" smtClean="0"/>
                        <a:t>arm length ratio= 1:1:2.2)</a:t>
                      </a:r>
                      <a:endParaRPr lang="en-US" sz="1050" dirty="0" smtClean="0"/>
                    </a:p>
                    <a:p>
                      <a:endParaRPr lang="en-US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85- 86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91- 89- 90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95-93-94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275298"/>
                  </a:ext>
                </a:extLst>
              </a:tr>
              <a:tr h="2260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100" baseline="0" dirty="0" smtClean="0"/>
                        <a:t>(arm length ratio= 1:1:3.7)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43- 41- 42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55- 53-54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67-65-66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19959"/>
                  </a:ext>
                </a:extLst>
              </a:tr>
              <a:tr h="2135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100" baseline="0" dirty="0" smtClean="0"/>
                        <a:t>(arm length ratio= 1:1:5.4)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75- 73- 74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79- 77-78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83- 81-82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556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1" r="7710" b="2790"/>
          <a:stretch/>
        </p:blipFill>
        <p:spPr>
          <a:xfrm>
            <a:off x="444615" y="736609"/>
            <a:ext cx="3121892" cy="1711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7633" b="3395"/>
          <a:stretch/>
        </p:blipFill>
        <p:spPr>
          <a:xfrm>
            <a:off x="4156021" y="733164"/>
            <a:ext cx="3177651" cy="1714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2411" r="7587" b="3157"/>
          <a:stretch/>
        </p:blipFill>
        <p:spPr>
          <a:xfrm>
            <a:off x="8203246" y="764624"/>
            <a:ext cx="3166718" cy="1683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2393" r="8066" b="3807"/>
          <a:stretch/>
        </p:blipFill>
        <p:spPr>
          <a:xfrm>
            <a:off x="440922" y="2817091"/>
            <a:ext cx="3481759" cy="1826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" t="1661" r="6488" b="3700"/>
          <a:stretch/>
        </p:blipFill>
        <p:spPr>
          <a:xfrm>
            <a:off x="4156020" y="2724997"/>
            <a:ext cx="3667179" cy="1918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t="3361" r="7408" b="2812"/>
          <a:stretch/>
        </p:blipFill>
        <p:spPr>
          <a:xfrm>
            <a:off x="8203245" y="2817091"/>
            <a:ext cx="3542281" cy="18637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r="8019"/>
          <a:stretch/>
        </p:blipFill>
        <p:spPr>
          <a:xfrm>
            <a:off x="452585" y="5002386"/>
            <a:ext cx="3232723" cy="1821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r="8038"/>
          <a:stretch/>
        </p:blipFill>
        <p:spPr>
          <a:xfrm>
            <a:off x="4156020" y="5000008"/>
            <a:ext cx="3220960" cy="1822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r="8259"/>
          <a:stretch/>
        </p:blipFill>
        <p:spPr>
          <a:xfrm>
            <a:off x="8203245" y="5050296"/>
            <a:ext cx="3141694" cy="17944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5" y="764237"/>
            <a:ext cx="3482396" cy="1652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52" y="747565"/>
            <a:ext cx="3562303" cy="16902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02" y="705137"/>
            <a:ext cx="3606953" cy="1711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r="8016"/>
          <a:stretch/>
        </p:blipFill>
        <p:spPr>
          <a:xfrm>
            <a:off x="482081" y="2771187"/>
            <a:ext cx="3323389" cy="18955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r="8309"/>
          <a:stretch/>
        </p:blipFill>
        <p:spPr>
          <a:xfrm>
            <a:off x="4165851" y="2778455"/>
            <a:ext cx="3562303" cy="18997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7" r="8211"/>
          <a:stretch/>
        </p:blipFill>
        <p:spPr>
          <a:xfrm>
            <a:off x="8238102" y="2845638"/>
            <a:ext cx="3507424" cy="18352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r="8016"/>
          <a:stretch/>
        </p:blipFill>
        <p:spPr>
          <a:xfrm>
            <a:off x="441260" y="5000008"/>
            <a:ext cx="3253270" cy="1844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r="8114"/>
          <a:stretch/>
        </p:blipFill>
        <p:spPr>
          <a:xfrm>
            <a:off x="4156020" y="5040719"/>
            <a:ext cx="3177652" cy="18060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r="8406"/>
          <a:stretch/>
        </p:blipFill>
        <p:spPr>
          <a:xfrm>
            <a:off x="8188942" y="5002830"/>
            <a:ext cx="3233114" cy="18419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8211"/>
          <a:stretch/>
        </p:blipFill>
        <p:spPr>
          <a:xfrm>
            <a:off x="483930" y="726541"/>
            <a:ext cx="3171975" cy="1691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3590" r="8406"/>
          <a:stretch/>
        </p:blipFill>
        <p:spPr>
          <a:xfrm>
            <a:off x="4165851" y="781782"/>
            <a:ext cx="3388861" cy="16486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r="7821"/>
          <a:stretch/>
        </p:blipFill>
        <p:spPr>
          <a:xfrm>
            <a:off x="8209859" y="743410"/>
            <a:ext cx="3323379" cy="16870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7" r="7821"/>
          <a:stretch/>
        </p:blipFill>
        <p:spPr>
          <a:xfrm>
            <a:off x="452585" y="2844896"/>
            <a:ext cx="3440600" cy="18481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r="8016"/>
          <a:stretch/>
        </p:blipFill>
        <p:spPr>
          <a:xfrm>
            <a:off x="4185516" y="2860848"/>
            <a:ext cx="3535668" cy="18321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r="7864"/>
          <a:stretch/>
        </p:blipFill>
        <p:spPr>
          <a:xfrm>
            <a:off x="8197006" y="2809798"/>
            <a:ext cx="3548520" cy="18689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r="8376"/>
          <a:stretch/>
        </p:blipFill>
        <p:spPr>
          <a:xfrm>
            <a:off x="450060" y="5030658"/>
            <a:ext cx="3235247" cy="17784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1889" r="7968" b="2742"/>
          <a:stretch/>
        </p:blipFill>
        <p:spPr>
          <a:xfrm>
            <a:off x="4182253" y="5069985"/>
            <a:ext cx="3249185" cy="1759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r="7763"/>
          <a:stretch/>
        </p:blipFill>
        <p:spPr>
          <a:xfrm>
            <a:off x="8201428" y="5043955"/>
            <a:ext cx="3220628" cy="17764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" r="8460"/>
          <a:stretch/>
        </p:blipFill>
        <p:spPr>
          <a:xfrm>
            <a:off x="440922" y="512404"/>
            <a:ext cx="3380469" cy="19159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r="8038"/>
          <a:stretch/>
        </p:blipFill>
        <p:spPr>
          <a:xfrm>
            <a:off x="4182253" y="484767"/>
            <a:ext cx="3372459" cy="18958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8038"/>
          <a:stretch/>
        </p:blipFill>
        <p:spPr>
          <a:xfrm>
            <a:off x="8241361" y="512404"/>
            <a:ext cx="3298490" cy="18585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8133"/>
          <a:stretch/>
        </p:blipFill>
        <p:spPr>
          <a:xfrm>
            <a:off x="440436" y="2574639"/>
            <a:ext cx="3679632" cy="20756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r="7751"/>
          <a:stretch/>
        </p:blipFill>
        <p:spPr>
          <a:xfrm>
            <a:off x="4178834" y="2516884"/>
            <a:ext cx="3875366" cy="21761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r="8038"/>
          <a:stretch/>
        </p:blipFill>
        <p:spPr>
          <a:xfrm>
            <a:off x="8197005" y="2485680"/>
            <a:ext cx="3838557" cy="21579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r="8421"/>
          <a:stretch/>
        </p:blipFill>
        <p:spPr>
          <a:xfrm>
            <a:off x="460813" y="4768521"/>
            <a:ext cx="3432371" cy="19494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r="8517"/>
          <a:stretch/>
        </p:blipFill>
        <p:spPr>
          <a:xfrm>
            <a:off x="4165850" y="4782826"/>
            <a:ext cx="3555333" cy="20262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8133"/>
          <a:stretch/>
        </p:blipFill>
        <p:spPr>
          <a:xfrm>
            <a:off x="8188942" y="4766705"/>
            <a:ext cx="3547648" cy="20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04625"/>
              </p:ext>
            </p:extLst>
          </p:nvPr>
        </p:nvGraphicFramePr>
        <p:xfrm>
          <a:off x="18476" y="-27707"/>
          <a:ext cx="12152728" cy="6858000"/>
        </p:xfrm>
        <a:graphic>
          <a:graphicData uri="http://schemas.openxmlformats.org/drawingml/2006/table">
            <a:tbl>
              <a:tblPr/>
              <a:tblGrid>
                <a:gridCol w="404109">
                  <a:extLst>
                    <a:ext uri="{9D8B030D-6E8A-4147-A177-3AD203B41FA5}">
                      <a16:colId xmlns:a16="http://schemas.microsoft.com/office/drawing/2014/main" val="2320912312"/>
                    </a:ext>
                  </a:extLst>
                </a:gridCol>
                <a:gridCol w="3721313">
                  <a:extLst>
                    <a:ext uri="{9D8B030D-6E8A-4147-A177-3AD203B41FA5}">
                      <a16:colId xmlns:a16="http://schemas.microsoft.com/office/drawing/2014/main" val="1446400125"/>
                    </a:ext>
                  </a:extLst>
                </a:gridCol>
                <a:gridCol w="4028627">
                  <a:extLst>
                    <a:ext uri="{9D8B030D-6E8A-4147-A177-3AD203B41FA5}">
                      <a16:colId xmlns:a16="http://schemas.microsoft.com/office/drawing/2014/main" val="994250005"/>
                    </a:ext>
                  </a:extLst>
                </a:gridCol>
                <a:gridCol w="3998679">
                  <a:extLst>
                    <a:ext uri="{9D8B030D-6E8A-4147-A177-3AD203B41FA5}">
                      <a16:colId xmlns:a16="http://schemas.microsoft.com/office/drawing/2014/main" val="819034224"/>
                    </a:ext>
                  </a:extLst>
                </a:gridCol>
              </a:tblGrid>
              <a:tr h="8868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Thin(≈24 nm) samples with</a:t>
                      </a:r>
                      <a:r>
                        <a:rPr lang="en-US" sz="1800" b="1" baseline="0" dirty="0" smtClean="0"/>
                        <a:t> differing arm lengths </a:t>
                      </a:r>
                      <a:r>
                        <a:rPr lang="en-US" sz="1000" b="0" baseline="0" dirty="0" smtClean="0"/>
                        <a:t>(arm length ratios are 1:1:2.2, 1:1:3.7 and 1:1:5.4 respectively)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Thick (≈62 nm) samples with differing arm lengths </a:t>
                      </a:r>
                      <a:r>
                        <a:rPr lang="en-US" sz="1000" b="0" baseline="0" dirty="0" smtClean="0"/>
                        <a:t>(where arm length ratios are 1:1:2.2, 1:1:3.7 and 1:1:5.4 respectively)</a:t>
                      </a:r>
                      <a:endParaRPr lang="en-US" sz="1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Thicker(≈97 nm) samples with differing arm lengths </a:t>
                      </a:r>
                      <a:r>
                        <a:rPr lang="en-US" sz="1000" b="0" baseline="0" dirty="0" smtClean="0"/>
                        <a:t>(where arm length ratios are 1:1:2.2, 1:1:3.7 and 1:1:5.4 respectively)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0774"/>
                  </a:ext>
                </a:extLst>
              </a:tr>
              <a:tr h="1914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As-prepared</a:t>
                      </a:r>
                    </a:p>
                    <a:p>
                      <a:pPr algn="ctr"/>
                      <a:endParaRPr lang="en-US" dirty="0"/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87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43- 75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91-</a:t>
                      </a:r>
                      <a:r>
                        <a:rPr lang="en-US" baseline="0" dirty="0" smtClean="0"/>
                        <a:t> 55- 79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95-67-</a:t>
                      </a:r>
                      <a:r>
                        <a:rPr lang="en-US" baseline="0" dirty="0" smtClean="0"/>
                        <a:t> 83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65394"/>
                  </a:ext>
                </a:extLst>
              </a:tr>
              <a:tr h="20037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TAed</a:t>
                      </a:r>
                      <a:endParaRPr lang="en-US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85-41-73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89- 53-77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93-65-81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19959"/>
                  </a:ext>
                </a:extLst>
              </a:tr>
              <a:tr h="20525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SVAed</a:t>
                      </a:r>
                      <a:endParaRPr lang="en-US" sz="1800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86-42-74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90-</a:t>
                      </a:r>
                      <a:r>
                        <a:rPr lang="en-US" baseline="0" dirty="0" smtClean="0"/>
                        <a:t> 54 </a:t>
                      </a:r>
                      <a:r>
                        <a:rPr lang="en-US" dirty="0" smtClean="0"/>
                        <a:t>-78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94- 66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556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r="7560"/>
          <a:stretch/>
        </p:blipFill>
        <p:spPr>
          <a:xfrm>
            <a:off x="443347" y="877989"/>
            <a:ext cx="3368257" cy="18849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r="8612"/>
          <a:stretch/>
        </p:blipFill>
        <p:spPr>
          <a:xfrm>
            <a:off x="4209761" y="917735"/>
            <a:ext cx="3182517" cy="1805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8324"/>
          <a:stretch/>
        </p:blipFill>
        <p:spPr>
          <a:xfrm>
            <a:off x="8214621" y="951206"/>
            <a:ext cx="3134239" cy="17720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r="8325"/>
          <a:stretch/>
        </p:blipFill>
        <p:spPr>
          <a:xfrm>
            <a:off x="452973" y="2800957"/>
            <a:ext cx="3445258" cy="19412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r="8133"/>
          <a:stretch/>
        </p:blipFill>
        <p:spPr>
          <a:xfrm>
            <a:off x="4178070" y="2800956"/>
            <a:ext cx="3397012" cy="19118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r="7848"/>
          <a:stretch/>
        </p:blipFill>
        <p:spPr>
          <a:xfrm>
            <a:off x="8192109" y="2800956"/>
            <a:ext cx="3387083" cy="19084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r="7848"/>
          <a:stretch/>
        </p:blipFill>
        <p:spPr>
          <a:xfrm>
            <a:off x="490828" y="4815014"/>
            <a:ext cx="3474780" cy="19600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r="8325"/>
          <a:stretch/>
        </p:blipFill>
        <p:spPr>
          <a:xfrm>
            <a:off x="4178069" y="4790550"/>
            <a:ext cx="3494134" cy="19845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r="8421"/>
          <a:stretch/>
        </p:blipFill>
        <p:spPr>
          <a:xfrm>
            <a:off x="8201734" y="4806378"/>
            <a:ext cx="3512189" cy="19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74050"/>
              </p:ext>
            </p:extLst>
          </p:nvPr>
        </p:nvGraphicFramePr>
        <p:xfrm>
          <a:off x="18476" y="-27707"/>
          <a:ext cx="12152728" cy="6858000"/>
        </p:xfrm>
        <a:graphic>
          <a:graphicData uri="http://schemas.openxmlformats.org/drawingml/2006/table">
            <a:tbl>
              <a:tblPr/>
              <a:tblGrid>
                <a:gridCol w="404109">
                  <a:extLst>
                    <a:ext uri="{9D8B030D-6E8A-4147-A177-3AD203B41FA5}">
                      <a16:colId xmlns:a16="http://schemas.microsoft.com/office/drawing/2014/main" val="2320912312"/>
                    </a:ext>
                  </a:extLst>
                </a:gridCol>
                <a:gridCol w="3721313">
                  <a:extLst>
                    <a:ext uri="{9D8B030D-6E8A-4147-A177-3AD203B41FA5}">
                      <a16:colId xmlns:a16="http://schemas.microsoft.com/office/drawing/2014/main" val="1446400125"/>
                    </a:ext>
                  </a:extLst>
                </a:gridCol>
                <a:gridCol w="4028627">
                  <a:extLst>
                    <a:ext uri="{9D8B030D-6E8A-4147-A177-3AD203B41FA5}">
                      <a16:colId xmlns:a16="http://schemas.microsoft.com/office/drawing/2014/main" val="994250005"/>
                    </a:ext>
                  </a:extLst>
                </a:gridCol>
                <a:gridCol w="3998679">
                  <a:extLst>
                    <a:ext uri="{9D8B030D-6E8A-4147-A177-3AD203B41FA5}">
                      <a16:colId xmlns:a16="http://schemas.microsoft.com/office/drawing/2014/main" val="819034224"/>
                    </a:ext>
                  </a:extLst>
                </a:gridCol>
              </a:tblGrid>
              <a:tr h="8868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ISM9-1 samples </a:t>
                      </a:r>
                      <a:r>
                        <a:rPr lang="en-US" sz="1000" b="0" dirty="0" smtClean="0"/>
                        <a:t>(with</a:t>
                      </a:r>
                      <a:r>
                        <a:rPr lang="en-US" sz="1000" b="0" baseline="0" dirty="0" smtClean="0"/>
                        <a:t> same arm lengths) </a:t>
                      </a:r>
                      <a:r>
                        <a:rPr lang="en-US" sz="1800" b="1" baseline="0" dirty="0" smtClean="0"/>
                        <a:t>and differing thicknesses  </a:t>
                      </a:r>
                      <a:r>
                        <a:rPr lang="en-US" sz="1000" b="0" baseline="0" dirty="0" smtClean="0"/>
                        <a:t>(arm length ratio is 1:1:2.2)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ISM9-2 samples </a:t>
                      </a:r>
                      <a:r>
                        <a:rPr lang="en-US" sz="1000" b="0" dirty="0" smtClean="0"/>
                        <a:t>(with same arm lengths) </a:t>
                      </a:r>
                      <a:r>
                        <a:rPr lang="en-US" b="1" dirty="0" smtClean="0"/>
                        <a:t>and differing thicknesses </a:t>
                      </a:r>
                      <a:r>
                        <a:rPr lang="en-US" sz="1000" b="0" baseline="0" dirty="0" smtClean="0"/>
                        <a:t>(arm length ratio is 1:1:3.7)</a:t>
                      </a:r>
                      <a:endParaRPr lang="en-US" sz="10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ISM9-3 samples </a:t>
                      </a:r>
                      <a:r>
                        <a:rPr lang="en-US" sz="1000" b="0" dirty="0" smtClean="0"/>
                        <a:t>(with same arm lengths)</a:t>
                      </a:r>
                      <a:r>
                        <a:rPr lang="en-US" b="1" dirty="0" smtClean="0"/>
                        <a:t> and differing thicknesses </a:t>
                      </a:r>
                      <a:r>
                        <a:rPr lang="en-US" sz="1000" b="0" baseline="0" dirty="0" smtClean="0"/>
                        <a:t>(arm length ratio is 1:1:5.4 )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0774"/>
                  </a:ext>
                </a:extLst>
              </a:tr>
              <a:tr h="19148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As-prepared</a:t>
                      </a:r>
                    </a:p>
                    <a:p>
                      <a:pPr algn="ctr"/>
                      <a:endParaRPr lang="en-US" dirty="0"/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87</a:t>
                      </a:r>
                      <a:r>
                        <a:rPr lang="en-US" baseline="0" dirty="0" smtClean="0"/>
                        <a:t> – 91</a:t>
                      </a:r>
                      <a:r>
                        <a:rPr lang="en-US" dirty="0" smtClean="0"/>
                        <a:t>- 95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43-55-67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75-79-83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65394"/>
                  </a:ext>
                </a:extLst>
              </a:tr>
              <a:tr h="20037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TAed</a:t>
                      </a:r>
                      <a:endParaRPr lang="en-US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85-89-93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41-53-65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73-77-81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19959"/>
                  </a:ext>
                </a:extLst>
              </a:tr>
              <a:tr h="20525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SVAed</a:t>
                      </a:r>
                      <a:endParaRPr lang="en-US" sz="1800" dirty="0"/>
                    </a:p>
                  </a:txBody>
                  <a:tcPr vert="ver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86-90-94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42-54-66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74-78-82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556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r="7943"/>
          <a:stretch/>
        </p:blipFill>
        <p:spPr>
          <a:xfrm>
            <a:off x="455118" y="875899"/>
            <a:ext cx="3321406" cy="1875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75" y="875898"/>
            <a:ext cx="3924908" cy="18622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13" y="894210"/>
            <a:ext cx="3873994" cy="18381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8" y="2805537"/>
            <a:ext cx="3642024" cy="17280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75" y="2837969"/>
            <a:ext cx="3931518" cy="19168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13" y="2837968"/>
            <a:ext cx="3873994" cy="18381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8" y="4809026"/>
            <a:ext cx="3638786" cy="1726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75" y="4809025"/>
            <a:ext cx="3922787" cy="18612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12" y="4803010"/>
            <a:ext cx="3915179" cy="18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231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SVAed ISM9s</dc:title>
  <dc:creator>Sina Ariaee</dc:creator>
  <cp:lastModifiedBy>Sina Ariaee</cp:lastModifiedBy>
  <cp:revision>202</cp:revision>
  <cp:lastPrinted>2018-01-15T11:30:17Z</cp:lastPrinted>
  <dcterms:created xsi:type="dcterms:W3CDTF">2018-01-15T09:53:16Z</dcterms:created>
  <dcterms:modified xsi:type="dcterms:W3CDTF">2018-03-22T12:11:14Z</dcterms:modified>
</cp:coreProperties>
</file>