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E88"/>
    <a:srgbClr val="00020F"/>
    <a:srgbClr val="0D2154"/>
    <a:srgbClr val="0A1743"/>
    <a:srgbClr val="061232"/>
    <a:srgbClr val="0E2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4"/>
  </p:normalViewPr>
  <p:slideViewPr>
    <p:cSldViewPr snapToGrid="0" snapToObjects="1">
      <p:cViewPr>
        <p:scale>
          <a:sx n="84" d="100"/>
          <a:sy n="84" d="100"/>
        </p:scale>
        <p:origin x="6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27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5B41E-B09A-B044-ADEF-51AE1C72460F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B5C39-9E02-CC4B-80C6-ABE574B9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36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3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6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4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154"/>
            </a:gs>
            <a:gs pos="13000">
              <a:srgbClr val="0D2154"/>
            </a:gs>
            <a:gs pos="29000">
              <a:srgbClr val="0D2154"/>
            </a:gs>
            <a:gs pos="97000">
              <a:srgbClr val="00020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4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mdo.cnrs.fr/IMG/pdf/Ferrand_Czochralski.pdf" TargetMode="External"/><Relationship Id="rId2" Type="http://schemas.openxmlformats.org/officeDocument/2006/relationships/hyperlink" Target="https://bt-electronics.com/product-details/wafer-silicium-silicon-waf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dfenr.com/lexique/siliciu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95" y="-4997000"/>
            <a:ext cx="5743000" cy="313080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Les cristaux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928" y="11586411"/>
            <a:ext cx="9713965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A0F1DDB-E528-310F-CE71-237A386E1D3E}"/>
              </a:ext>
            </a:extLst>
          </p:cNvPr>
          <p:cNvSpPr/>
          <p:nvPr/>
        </p:nvSpPr>
        <p:spPr>
          <a:xfrm rot="15875995">
            <a:off x="-7836863" y="1400175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13022D2-1881-1849-539C-1F08B46A0D27}"/>
              </a:ext>
            </a:extLst>
          </p:cNvPr>
          <p:cNvSpPr/>
          <p:nvPr/>
        </p:nvSpPr>
        <p:spPr>
          <a:xfrm rot="17374391">
            <a:off x="12609095" y="-5460422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430431B-F46F-6582-68F3-A6B34B3102C9}"/>
              </a:ext>
            </a:extLst>
          </p:cNvPr>
          <p:cNvSpPr/>
          <p:nvPr/>
        </p:nvSpPr>
        <p:spPr>
          <a:xfrm rot="5623101">
            <a:off x="9234488" y="10190336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201C509-3672-930E-17F3-2D7E9580CC84}"/>
              </a:ext>
            </a:extLst>
          </p:cNvPr>
          <p:cNvSpPr txBox="1"/>
          <p:nvPr/>
        </p:nvSpPr>
        <p:spPr>
          <a:xfrm>
            <a:off x="13204066" y="4329069"/>
            <a:ext cx="291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LOUNIS Elies</a:t>
            </a:r>
          </a:p>
          <a:p>
            <a:r>
              <a:rPr lang="fr-FR" sz="1600" dirty="0">
                <a:solidFill>
                  <a:schemeClr val="bg2"/>
                </a:solidFill>
              </a:rPr>
              <a:t>EL HADI Mohamed</a:t>
            </a:r>
          </a:p>
          <a:p>
            <a:r>
              <a:rPr lang="fr-FR" sz="1600" dirty="0">
                <a:solidFill>
                  <a:schemeClr val="bg2"/>
                </a:solidFill>
              </a:rPr>
              <a:t>HANNOUNI </a:t>
            </a:r>
            <a:r>
              <a:rPr lang="fr-FR" sz="1600" dirty="0" err="1">
                <a:solidFill>
                  <a:schemeClr val="bg2"/>
                </a:solidFill>
              </a:rPr>
              <a:t>Oumnia</a:t>
            </a:r>
            <a:endParaRPr lang="fr-FR" sz="1600" dirty="0">
              <a:solidFill>
                <a:schemeClr val="bg2"/>
              </a:solidFill>
            </a:endParaRPr>
          </a:p>
          <a:p>
            <a:r>
              <a:rPr lang="fr-FR" sz="1600" dirty="0">
                <a:solidFill>
                  <a:schemeClr val="bg2"/>
                </a:solidFill>
              </a:rPr>
              <a:t>BAHIJ </a:t>
            </a:r>
            <a:r>
              <a:rPr lang="fr-FR" sz="1600" dirty="0" err="1">
                <a:solidFill>
                  <a:schemeClr val="bg2"/>
                </a:solidFill>
              </a:rPr>
              <a:t>Walae</a:t>
            </a:r>
            <a:endParaRPr lang="fr-FR" sz="1600" dirty="0">
              <a:solidFill>
                <a:schemeClr val="bg2"/>
              </a:solidFill>
            </a:endParaRPr>
          </a:p>
          <a:p>
            <a:r>
              <a:rPr lang="fr-FR" sz="1600" dirty="0">
                <a:solidFill>
                  <a:schemeClr val="bg2"/>
                </a:solidFill>
              </a:rPr>
              <a:t>LEGRAM Abderrahmane</a:t>
            </a:r>
          </a:p>
          <a:p>
            <a:r>
              <a:rPr lang="fr-FR" sz="1600" dirty="0">
                <a:solidFill>
                  <a:schemeClr val="bg2"/>
                </a:solidFill>
              </a:rPr>
              <a:t>ROCHDI Zakaria</a:t>
            </a:r>
          </a:p>
        </p:txBody>
      </p:sp>
    </p:spTree>
    <p:extLst>
      <p:ext uri="{BB962C8B-B14F-4D97-AF65-F5344CB8AC3E}">
        <p14:creationId xmlns:p14="http://schemas.microsoft.com/office/powerpoint/2010/main" val="332322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95" y="-4997000"/>
            <a:ext cx="5743000" cy="313080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Les cristaux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928" y="11586411"/>
            <a:ext cx="9713965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6C8C77-57AC-E780-5C8C-2FF7A5C5B300}"/>
              </a:ext>
            </a:extLst>
          </p:cNvPr>
          <p:cNvSpPr txBox="1"/>
          <p:nvPr/>
        </p:nvSpPr>
        <p:spPr>
          <a:xfrm>
            <a:off x="-9426497" y="-8836782"/>
            <a:ext cx="1916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</a:rPr>
              <a:t>L’usage du silicium dans le micro électronique                            et dans le photovoltaïque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166FA8-C9F8-1E62-B3BB-2F5D50F2A9C0}"/>
              </a:ext>
            </a:extLst>
          </p:cNvPr>
          <p:cNvSpPr txBox="1"/>
          <p:nvPr/>
        </p:nvSpPr>
        <p:spPr>
          <a:xfrm>
            <a:off x="3638145" y="311285"/>
            <a:ext cx="4194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Wafer de silicium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61013-6788-696D-6FCA-141EB3D253D4}"/>
              </a:ext>
            </a:extLst>
          </p:cNvPr>
          <p:cNvSpPr txBox="1"/>
          <p:nvPr/>
        </p:nvSpPr>
        <p:spPr>
          <a:xfrm>
            <a:off x="-11876159" y="1166842"/>
            <a:ext cx="114644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C’est une très fine plaque construite à partir d’un mono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 de silicium</a:t>
            </a:r>
          </a:p>
          <a:p>
            <a:r>
              <a:rPr lang="fr-FR" sz="2400" dirty="0">
                <a:solidFill>
                  <a:schemeClr val="bg2"/>
                </a:solidFill>
              </a:rPr>
              <a:t>ayant pour utilité d’être utiliser dans la fabrication de composants micro</a:t>
            </a:r>
          </a:p>
          <a:p>
            <a:r>
              <a:rPr lang="fr-FR" sz="2400" dirty="0">
                <a:solidFill>
                  <a:schemeClr val="bg2"/>
                </a:solidFill>
              </a:rPr>
              <a:t>Électronique et les panneaux photovoltaïques.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Pour qu’elle soit produite, on utilise un appareil laser pour découper le </a:t>
            </a:r>
          </a:p>
          <a:p>
            <a:r>
              <a:rPr lang="fr-FR" sz="2400" dirty="0" err="1">
                <a:solidFill>
                  <a:schemeClr val="bg2"/>
                </a:solidFill>
              </a:rPr>
              <a:t>Monocrystal</a:t>
            </a:r>
            <a:r>
              <a:rPr lang="fr-FR" sz="2400" dirty="0">
                <a:solidFill>
                  <a:schemeClr val="bg2"/>
                </a:solidFill>
              </a:rPr>
              <a:t> en fine tranche, grâce au laser le wafer ne subi aucune déformation.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Ce wafer est gravé pour former des nano structures comme les transistors et les</a:t>
            </a:r>
          </a:p>
          <a:p>
            <a:r>
              <a:rPr lang="fr-FR" sz="2400" dirty="0">
                <a:solidFill>
                  <a:schemeClr val="bg2"/>
                </a:solidFill>
              </a:rPr>
              <a:t>Micro circuits, les méthodes de gravure peuvent varier.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Et aussi des composants chimiques peuvent être déposer de divers façons pour </a:t>
            </a:r>
          </a:p>
          <a:p>
            <a:r>
              <a:rPr lang="fr-FR" sz="2400" dirty="0">
                <a:solidFill>
                  <a:schemeClr val="bg2"/>
                </a:solidFill>
              </a:rPr>
              <a:t>Avoir les caractéristiques désiré.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423A39-A187-D833-482C-EFC4748A7A2C}"/>
              </a:ext>
            </a:extLst>
          </p:cNvPr>
          <p:cNvSpPr txBox="1"/>
          <p:nvPr/>
        </p:nvSpPr>
        <p:spPr>
          <a:xfrm>
            <a:off x="6416844" y="6858000"/>
            <a:ext cx="812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2"/>
                </a:solidFill>
              </a:rPr>
              <a:t>Le dopage et comment changer les propriétés électrique ou mécanique du silicium</a:t>
            </a:r>
          </a:p>
        </p:txBody>
      </p:sp>
      <p:pic>
        <p:nvPicPr>
          <p:cNvPr id="4098" name="Picture 2" descr="Puces à wafer en silicium de type N Semiconductor - Chine Silicium,  plaquettes de silicium">
            <a:extLst>
              <a:ext uri="{FF2B5EF4-FFF2-40B4-BE49-F238E27FC236}">
                <a16:creationId xmlns:a16="http://schemas.microsoft.com/office/drawing/2014/main" id="{7C4CB717-14F1-7066-6E44-2F9608FB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1" y="1330456"/>
            <a:ext cx="4805426" cy="45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lobalWafers on track to expand silicon wafer capacity">
            <a:extLst>
              <a:ext uri="{FF2B5EF4-FFF2-40B4-BE49-F238E27FC236}">
                <a16:creationId xmlns:a16="http://schemas.microsoft.com/office/drawing/2014/main" id="{E5B3A2F3-C64E-061C-9061-B08A6BC3A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38" y="1327258"/>
            <a:ext cx="6343553" cy="42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1034A40-2469-7414-9845-8B9DE0F3F5ED}"/>
              </a:ext>
            </a:extLst>
          </p:cNvPr>
          <p:cNvSpPr txBox="1"/>
          <p:nvPr/>
        </p:nvSpPr>
        <p:spPr>
          <a:xfrm>
            <a:off x="-9143462" y="7335053"/>
            <a:ext cx="11648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Selon l’application, on pourra avoir besoin d’un semi conducteur avec des propriétés mécaniques ou</a:t>
            </a:r>
          </a:p>
          <a:p>
            <a:r>
              <a:rPr lang="fr-FR" dirty="0">
                <a:solidFill>
                  <a:schemeClr val="bg2"/>
                </a:solidFill>
              </a:rPr>
              <a:t>Electrique différentes, et pour cela on va utiliser le dopage.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Le dopage consiste a ajouter des espèces chimique  sur la surface par déposition ou bien en le mélangeant</a:t>
            </a:r>
          </a:p>
          <a:p>
            <a:r>
              <a:rPr lang="fr-FR" dirty="0">
                <a:solidFill>
                  <a:schemeClr val="bg2"/>
                </a:solidFill>
              </a:rPr>
              <a:t>Avec le </a:t>
            </a:r>
            <a:r>
              <a:rPr lang="fr-FR" dirty="0" err="1">
                <a:solidFill>
                  <a:schemeClr val="bg2"/>
                </a:solidFill>
              </a:rPr>
              <a:t>crystal</a:t>
            </a:r>
            <a:r>
              <a:rPr lang="fr-FR" dirty="0">
                <a:solidFill>
                  <a:schemeClr val="bg2"/>
                </a:solidFill>
              </a:rPr>
              <a:t> en fusion.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Grâce au dopage on peut modifier le type de semi conducteur de N type vers P type donc on peut contrôler</a:t>
            </a:r>
          </a:p>
          <a:p>
            <a:r>
              <a:rPr lang="fr-FR" dirty="0">
                <a:solidFill>
                  <a:schemeClr val="bg2"/>
                </a:solidFill>
              </a:rPr>
              <a:t>Le nombre de charge positif ou de charge négative.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Grace à l’oxydation dû silicium on peut contrôler ces propriétés mécanique dans les MEMS.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Dans l’application de la fibre optique, on l'utilise pour réfracter et réfléchir la lumière dedans pour qu'Ill puisse</a:t>
            </a:r>
          </a:p>
          <a:p>
            <a:r>
              <a:rPr lang="fr-FR" dirty="0">
                <a:solidFill>
                  <a:schemeClr val="bg2"/>
                </a:solidFill>
              </a:rPr>
              <a:t>fonctionner comme un câble grâce à la différence d’indices de réfraction entre les 2 milieux.</a:t>
            </a:r>
          </a:p>
        </p:txBody>
      </p:sp>
    </p:spTree>
    <p:extLst>
      <p:ext uri="{BB962C8B-B14F-4D97-AF65-F5344CB8AC3E}">
        <p14:creationId xmlns:p14="http://schemas.microsoft.com/office/powerpoint/2010/main" val="4238006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95" y="-4997000"/>
            <a:ext cx="5743000" cy="313080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Les cristaux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928" y="11586411"/>
            <a:ext cx="9713965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6C8C77-57AC-E780-5C8C-2FF7A5C5B300}"/>
              </a:ext>
            </a:extLst>
          </p:cNvPr>
          <p:cNvSpPr txBox="1"/>
          <p:nvPr/>
        </p:nvSpPr>
        <p:spPr>
          <a:xfrm>
            <a:off x="-9426497" y="-8836782"/>
            <a:ext cx="1916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</a:rPr>
              <a:t>L’usage du silicium dans le micro électronique                            et dans le photovoltaïque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166FA8-C9F8-1E62-B3BB-2F5D50F2A9C0}"/>
              </a:ext>
            </a:extLst>
          </p:cNvPr>
          <p:cNvSpPr txBox="1"/>
          <p:nvPr/>
        </p:nvSpPr>
        <p:spPr>
          <a:xfrm>
            <a:off x="-4197531" y="447472"/>
            <a:ext cx="4194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Wafer de silicium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E14BC4-5CAD-4B2C-B9B6-23BE9AA999B4}"/>
              </a:ext>
            </a:extLst>
          </p:cNvPr>
          <p:cNvSpPr txBox="1"/>
          <p:nvPr/>
        </p:nvSpPr>
        <p:spPr>
          <a:xfrm>
            <a:off x="2032985" y="201251"/>
            <a:ext cx="812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2"/>
                </a:solidFill>
              </a:rPr>
              <a:t>Le dopage et comment changer les propriétés électrique ou mécanique du silicium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7F0FCC-49C7-FE62-C61F-1DBE69DE962D}"/>
              </a:ext>
            </a:extLst>
          </p:cNvPr>
          <p:cNvSpPr txBox="1"/>
          <p:nvPr/>
        </p:nvSpPr>
        <p:spPr>
          <a:xfrm>
            <a:off x="270188" y="1672904"/>
            <a:ext cx="11648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Selon l’application, on pourra avoir besoin d’un semi conducteur avec des propriétés mécaniques ou</a:t>
            </a:r>
          </a:p>
          <a:p>
            <a:r>
              <a:rPr lang="fr-FR" dirty="0">
                <a:solidFill>
                  <a:schemeClr val="bg2"/>
                </a:solidFill>
              </a:rPr>
              <a:t>Electrique différentes, et pour cela on va utiliser le dopage.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Le dopage consiste a ajouter des espèces chimique  sur la surface par déposition ou bien en le mélangeant</a:t>
            </a:r>
          </a:p>
          <a:p>
            <a:r>
              <a:rPr lang="fr-FR" dirty="0">
                <a:solidFill>
                  <a:schemeClr val="bg2"/>
                </a:solidFill>
              </a:rPr>
              <a:t>Avec le </a:t>
            </a:r>
            <a:r>
              <a:rPr lang="fr-FR" dirty="0" err="1">
                <a:solidFill>
                  <a:schemeClr val="bg2"/>
                </a:solidFill>
              </a:rPr>
              <a:t>crystal</a:t>
            </a:r>
            <a:r>
              <a:rPr lang="fr-FR" dirty="0">
                <a:solidFill>
                  <a:schemeClr val="bg2"/>
                </a:solidFill>
              </a:rPr>
              <a:t> en fusion.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Grâce au dopage on peut modifier le type de semi conducteur de N type vers P type donc on peut contrôler</a:t>
            </a:r>
          </a:p>
          <a:p>
            <a:r>
              <a:rPr lang="fr-FR" dirty="0">
                <a:solidFill>
                  <a:schemeClr val="bg2"/>
                </a:solidFill>
              </a:rPr>
              <a:t>Le nombre de charge positif ou de charge négative.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Grace à l’oxydation dû silicium on peut contrôler ces propriétés mécanique dans les MEMS.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Dans l’application de la fibre optique, on l'utilise pour réfracter et réfléchir la lumière dedans pour qu'Ill puisse</a:t>
            </a:r>
          </a:p>
          <a:p>
            <a:r>
              <a:rPr lang="fr-FR" dirty="0">
                <a:solidFill>
                  <a:schemeClr val="bg2"/>
                </a:solidFill>
              </a:rPr>
              <a:t>fonctionner comme un câble grâce à la différence d’indices de réfraction entre les 2 milieux.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9E9E16-3847-BD31-ADF4-3388D5E09F83}"/>
              </a:ext>
            </a:extLst>
          </p:cNvPr>
          <p:cNvSpPr txBox="1"/>
          <p:nvPr/>
        </p:nvSpPr>
        <p:spPr>
          <a:xfrm>
            <a:off x="5123272" y="-3105463"/>
            <a:ext cx="1942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chemeClr val="bg2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907531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95" y="-4997000"/>
            <a:ext cx="5743000" cy="313080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Les cristaux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928" y="11586411"/>
            <a:ext cx="9713965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6C8C77-57AC-E780-5C8C-2FF7A5C5B300}"/>
              </a:ext>
            </a:extLst>
          </p:cNvPr>
          <p:cNvSpPr txBox="1"/>
          <p:nvPr/>
        </p:nvSpPr>
        <p:spPr>
          <a:xfrm>
            <a:off x="-9426497" y="-8836782"/>
            <a:ext cx="1916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</a:rPr>
              <a:t>L’usage du silicium dans le micro électronique                            et dans le photovoltaïque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166FA8-C9F8-1E62-B3BB-2F5D50F2A9C0}"/>
              </a:ext>
            </a:extLst>
          </p:cNvPr>
          <p:cNvSpPr txBox="1"/>
          <p:nvPr/>
        </p:nvSpPr>
        <p:spPr>
          <a:xfrm>
            <a:off x="-4197531" y="447472"/>
            <a:ext cx="4194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Wafer de silicium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E14BC4-5CAD-4B2C-B9B6-23BE9AA999B4}"/>
              </a:ext>
            </a:extLst>
          </p:cNvPr>
          <p:cNvSpPr txBox="1"/>
          <p:nvPr/>
        </p:nvSpPr>
        <p:spPr>
          <a:xfrm>
            <a:off x="2032983" y="7791045"/>
            <a:ext cx="812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2"/>
                </a:solidFill>
              </a:rPr>
              <a:t>Le dopage et comment changer les propriétés électrique ou mécanique du silicium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7F0FCC-49C7-FE62-C61F-1DBE69DE962D}"/>
              </a:ext>
            </a:extLst>
          </p:cNvPr>
          <p:cNvSpPr txBox="1"/>
          <p:nvPr/>
        </p:nvSpPr>
        <p:spPr>
          <a:xfrm>
            <a:off x="270188" y="7059251"/>
            <a:ext cx="11648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Selon l’application, on pourra avoir besoin d’un semi conducteur avec des propriétés mécaniques ou</a:t>
            </a:r>
          </a:p>
          <a:p>
            <a:r>
              <a:rPr lang="fr-FR" dirty="0">
                <a:solidFill>
                  <a:schemeClr val="bg2"/>
                </a:solidFill>
              </a:rPr>
              <a:t>Electrique différentes, et pour cela on va utiliser le dopage.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Le dopage consiste a ajouter des espèces chimique  sur la surface par déposition ou bien en le mélangeant</a:t>
            </a:r>
          </a:p>
          <a:p>
            <a:r>
              <a:rPr lang="fr-FR" dirty="0">
                <a:solidFill>
                  <a:schemeClr val="bg2"/>
                </a:solidFill>
              </a:rPr>
              <a:t>Avec le </a:t>
            </a:r>
            <a:r>
              <a:rPr lang="fr-FR" dirty="0" err="1">
                <a:solidFill>
                  <a:schemeClr val="bg2"/>
                </a:solidFill>
              </a:rPr>
              <a:t>crystal</a:t>
            </a:r>
            <a:r>
              <a:rPr lang="fr-FR" dirty="0">
                <a:solidFill>
                  <a:schemeClr val="bg2"/>
                </a:solidFill>
              </a:rPr>
              <a:t> en fusion.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Grâce au dopage on peut modifier le type de semi conducteur de N type vers P type donc on peut contrôler</a:t>
            </a:r>
          </a:p>
          <a:p>
            <a:r>
              <a:rPr lang="fr-FR" dirty="0">
                <a:solidFill>
                  <a:schemeClr val="bg2"/>
                </a:solidFill>
              </a:rPr>
              <a:t>Le nombre de charge positif ou de charge négative.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Grace à l’oxydation dû silicium on peut contrôler ces propriétés mécanique dans les MEMS.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Dans l’application de la fibre optique, on l'utilise pour réfracter et réfléchir la lumière dedans pour qu'Ill puisse</a:t>
            </a:r>
          </a:p>
          <a:p>
            <a:r>
              <a:rPr lang="fr-FR" dirty="0">
                <a:solidFill>
                  <a:schemeClr val="bg2"/>
                </a:solidFill>
              </a:rPr>
              <a:t>fonctionner comme un câble grâce à la différence d’indices de réfraction entre les 2 milieux.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A71911-5B56-E193-9BCD-EEB50D156491}"/>
              </a:ext>
            </a:extLst>
          </p:cNvPr>
          <p:cNvSpPr txBox="1"/>
          <p:nvPr/>
        </p:nvSpPr>
        <p:spPr>
          <a:xfrm>
            <a:off x="4766603" y="144069"/>
            <a:ext cx="4970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SOURCES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BD71AB-619C-5076-63B8-9E8C094DFF2D}"/>
              </a:ext>
            </a:extLst>
          </p:cNvPr>
          <p:cNvSpPr txBox="1"/>
          <p:nvPr/>
        </p:nvSpPr>
        <p:spPr>
          <a:xfrm>
            <a:off x="1625600" y="1346200"/>
            <a:ext cx="750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hlinkClick r:id="rId2"/>
              </a:rPr>
              <a:t>https://bt-electronics.com/product-details/wafer-silicium-silicon-wafer</a:t>
            </a:r>
            <a:endParaRPr lang="fr-FR" dirty="0">
              <a:solidFill>
                <a:schemeClr val="bg2"/>
              </a:solidFill>
            </a:endParaRP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  <a:hlinkClick r:id="rId3"/>
              </a:rPr>
              <a:t>http://cmdo.cnrs.fr/IMG/pdf/Ferrand_Czochralski.pdf</a:t>
            </a:r>
            <a:endParaRPr lang="fr-FR" dirty="0">
              <a:solidFill>
                <a:schemeClr val="bg2"/>
              </a:solidFill>
            </a:endParaRP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  <a:hlinkClick r:id="rId4"/>
              </a:rPr>
              <a:t>https://www.edfenr.com/lexique/silicium/</a:t>
            </a:r>
            <a:endParaRPr lang="fr-FR" dirty="0">
              <a:solidFill>
                <a:schemeClr val="bg2"/>
              </a:solidFill>
            </a:endParaRPr>
          </a:p>
          <a:p>
            <a:endParaRPr lang="fr-FR" dirty="0">
              <a:solidFill>
                <a:schemeClr val="bg2"/>
              </a:solidFill>
            </a:endParaRPr>
          </a:p>
          <a:p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81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95" y="-4997000"/>
            <a:ext cx="5743000" cy="313080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Les cristaux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928" y="11586411"/>
            <a:ext cx="9713965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6C8C77-57AC-E780-5C8C-2FF7A5C5B300}"/>
              </a:ext>
            </a:extLst>
          </p:cNvPr>
          <p:cNvSpPr txBox="1"/>
          <p:nvPr/>
        </p:nvSpPr>
        <p:spPr>
          <a:xfrm>
            <a:off x="-9426497" y="-8836782"/>
            <a:ext cx="1916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</a:rPr>
              <a:t>L’usage du silicium dans le micro électronique                            et dans le photovoltaïque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166FA8-C9F8-1E62-B3BB-2F5D50F2A9C0}"/>
              </a:ext>
            </a:extLst>
          </p:cNvPr>
          <p:cNvSpPr txBox="1"/>
          <p:nvPr/>
        </p:nvSpPr>
        <p:spPr>
          <a:xfrm>
            <a:off x="-4197531" y="447472"/>
            <a:ext cx="4194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Wafer de silicium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E14BC4-5CAD-4B2C-B9B6-23BE9AA999B4}"/>
              </a:ext>
            </a:extLst>
          </p:cNvPr>
          <p:cNvSpPr txBox="1"/>
          <p:nvPr/>
        </p:nvSpPr>
        <p:spPr>
          <a:xfrm>
            <a:off x="2032983" y="7791045"/>
            <a:ext cx="812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2"/>
                </a:solidFill>
              </a:rPr>
              <a:t>Le dopage et comment changer les propriétés électrique ou mécanique du silicium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7F0FCC-49C7-FE62-C61F-1DBE69DE962D}"/>
              </a:ext>
            </a:extLst>
          </p:cNvPr>
          <p:cNvSpPr txBox="1"/>
          <p:nvPr/>
        </p:nvSpPr>
        <p:spPr>
          <a:xfrm>
            <a:off x="270188" y="7059251"/>
            <a:ext cx="11648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Selon l’application, on pourra avoir besoin d’un semi conducteur avec des propriétés mécaniques ou</a:t>
            </a:r>
          </a:p>
          <a:p>
            <a:r>
              <a:rPr lang="fr-FR" dirty="0">
                <a:solidFill>
                  <a:schemeClr val="bg2"/>
                </a:solidFill>
              </a:rPr>
              <a:t>Electrique différentes, et pour cela on va utiliser le dopage.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Le dopage consiste a ajouter des espèces chimique  sur la surface par déposition ou bien en le mélangeant</a:t>
            </a:r>
          </a:p>
          <a:p>
            <a:r>
              <a:rPr lang="fr-FR" dirty="0">
                <a:solidFill>
                  <a:schemeClr val="bg2"/>
                </a:solidFill>
              </a:rPr>
              <a:t>Avec le </a:t>
            </a:r>
            <a:r>
              <a:rPr lang="fr-FR" dirty="0" err="1">
                <a:solidFill>
                  <a:schemeClr val="bg2"/>
                </a:solidFill>
              </a:rPr>
              <a:t>crystal</a:t>
            </a:r>
            <a:r>
              <a:rPr lang="fr-FR" dirty="0">
                <a:solidFill>
                  <a:schemeClr val="bg2"/>
                </a:solidFill>
              </a:rPr>
              <a:t> en fusion.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Grâce au dopage on peut modifier le type de semi conducteur de N type vers P type donc on peut contrôler</a:t>
            </a:r>
          </a:p>
          <a:p>
            <a:r>
              <a:rPr lang="fr-FR" dirty="0">
                <a:solidFill>
                  <a:schemeClr val="bg2"/>
                </a:solidFill>
              </a:rPr>
              <a:t>Le nombre de charge positif ou de charge négative.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Grace à l’oxydation dû silicium on peut contrôler ces propriétés mécanique dans les MEMS.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Dans l’application de la fibre optique, on l'utilise pour réfracter et réfléchir la lumière dedans pour qu'Ill puisse</a:t>
            </a:r>
          </a:p>
          <a:p>
            <a:r>
              <a:rPr lang="fr-FR" dirty="0">
                <a:solidFill>
                  <a:schemeClr val="bg2"/>
                </a:solidFill>
              </a:rPr>
              <a:t>fonctionner comme un câble grâce à la différence d’indices de réfraction entre les 2 milieux.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A71911-5B56-E193-9BCD-EEB50D156491}"/>
              </a:ext>
            </a:extLst>
          </p:cNvPr>
          <p:cNvSpPr txBox="1"/>
          <p:nvPr/>
        </p:nvSpPr>
        <p:spPr>
          <a:xfrm>
            <a:off x="5123271" y="2767280"/>
            <a:ext cx="1942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chemeClr val="bg2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851280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1886" y="-2167008"/>
            <a:ext cx="4245180" cy="313080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Les cristaux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188471"/>
            <a:ext cx="9445752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8833F73-0C2A-D16F-DF51-7AC7A016D609}"/>
              </a:ext>
            </a:extLst>
          </p:cNvPr>
          <p:cNvSpPr/>
          <p:nvPr/>
        </p:nvSpPr>
        <p:spPr>
          <a:xfrm rot="2326035">
            <a:off x="-1645174" y="-1923857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5327A63-5CC0-D82D-F2EA-8FD82AE9E809}"/>
              </a:ext>
            </a:extLst>
          </p:cNvPr>
          <p:cNvSpPr/>
          <p:nvPr/>
        </p:nvSpPr>
        <p:spPr>
          <a:xfrm rot="19473437">
            <a:off x="10710195" y="-1758965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50A979F-E60C-8C99-1E9B-9EBDADAFCAAD}"/>
              </a:ext>
            </a:extLst>
          </p:cNvPr>
          <p:cNvSpPr/>
          <p:nvPr/>
        </p:nvSpPr>
        <p:spPr>
          <a:xfrm rot="19369471">
            <a:off x="-1481805" y="4282510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F539FF-2E81-F606-F52F-BCF5D8B7E261}"/>
              </a:ext>
            </a:extLst>
          </p:cNvPr>
          <p:cNvSpPr txBox="1"/>
          <p:nvPr/>
        </p:nvSpPr>
        <p:spPr>
          <a:xfrm>
            <a:off x="9272589" y="4617471"/>
            <a:ext cx="291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LOUNIS Elies</a:t>
            </a:r>
          </a:p>
          <a:p>
            <a:r>
              <a:rPr lang="fr-FR" sz="1600" dirty="0">
                <a:solidFill>
                  <a:schemeClr val="bg2"/>
                </a:solidFill>
              </a:rPr>
              <a:t>EL HADI Mohamed</a:t>
            </a:r>
          </a:p>
          <a:p>
            <a:r>
              <a:rPr lang="fr-FR" sz="1600" dirty="0">
                <a:solidFill>
                  <a:schemeClr val="bg2"/>
                </a:solidFill>
              </a:rPr>
              <a:t>HANNOUNI </a:t>
            </a:r>
            <a:r>
              <a:rPr lang="fr-FR" sz="1600" dirty="0" err="1">
                <a:solidFill>
                  <a:schemeClr val="bg2"/>
                </a:solidFill>
              </a:rPr>
              <a:t>Oumnia</a:t>
            </a:r>
            <a:endParaRPr lang="fr-FR" sz="1600" dirty="0">
              <a:solidFill>
                <a:schemeClr val="bg2"/>
              </a:solidFill>
            </a:endParaRPr>
          </a:p>
          <a:p>
            <a:r>
              <a:rPr lang="fr-FR" sz="1600" dirty="0">
                <a:solidFill>
                  <a:schemeClr val="bg2"/>
                </a:solidFill>
              </a:rPr>
              <a:t>BAHIJ </a:t>
            </a:r>
            <a:r>
              <a:rPr lang="fr-FR" sz="1600" dirty="0" err="1">
                <a:solidFill>
                  <a:schemeClr val="bg2"/>
                </a:solidFill>
              </a:rPr>
              <a:t>Walae</a:t>
            </a:r>
            <a:endParaRPr lang="fr-FR" sz="1600" dirty="0">
              <a:solidFill>
                <a:schemeClr val="bg2"/>
              </a:solidFill>
            </a:endParaRPr>
          </a:p>
          <a:p>
            <a:r>
              <a:rPr lang="fr-FR" sz="1600" dirty="0">
                <a:solidFill>
                  <a:schemeClr val="bg2"/>
                </a:solidFill>
              </a:rPr>
              <a:t>LEGRAM Abderrahmane</a:t>
            </a:r>
          </a:p>
          <a:p>
            <a:r>
              <a:rPr lang="fr-FR" sz="1600" dirty="0">
                <a:solidFill>
                  <a:schemeClr val="bg2"/>
                </a:solidFill>
              </a:rPr>
              <a:t>ROCHDI Zakaria</a:t>
            </a:r>
          </a:p>
        </p:txBody>
      </p:sp>
    </p:spTree>
    <p:extLst>
      <p:ext uri="{BB962C8B-B14F-4D97-AF65-F5344CB8AC3E}">
        <p14:creationId xmlns:p14="http://schemas.microsoft.com/office/powerpoint/2010/main" val="252135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1886" y="-2167008"/>
            <a:ext cx="4245180" cy="313080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Les cristaux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188471"/>
            <a:ext cx="9445752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FAAC03D-DA42-DE0E-ECAE-DF12B9E73CF9}"/>
              </a:ext>
            </a:extLst>
          </p:cNvPr>
          <p:cNvSpPr/>
          <p:nvPr/>
        </p:nvSpPr>
        <p:spPr>
          <a:xfrm>
            <a:off x="813526" y="2428875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0D05EF-9C8B-6BFB-A77F-963F07365557}"/>
              </a:ext>
            </a:extLst>
          </p:cNvPr>
          <p:cNvSpPr txBox="1"/>
          <p:nvPr/>
        </p:nvSpPr>
        <p:spPr>
          <a:xfrm>
            <a:off x="1272984" y="8098404"/>
            <a:ext cx="100868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Le silicium est le deuxième atome le plus abondant sur Terre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Le </a:t>
            </a:r>
            <a:r>
              <a:rPr lang="fr-FR" sz="2000" dirty="0" err="1">
                <a:solidFill>
                  <a:schemeClr val="bg2"/>
                </a:solidFill>
              </a:rPr>
              <a:t>crystal</a:t>
            </a:r>
            <a:r>
              <a:rPr lang="fr-FR" sz="2000" dirty="0">
                <a:solidFill>
                  <a:schemeClr val="bg2"/>
                </a:solidFill>
              </a:rPr>
              <a:t> de silicium est un semi conducteur très </a:t>
            </a:r>
            <a:r>
              <a:rPr lang="fr-FR" sz="2000" dirty="0" err="1">
                <a:solidFill>
                  <a:schemeClr val="bg2"/>
                </a:solidFill>
              </a:rPr>
              <a:t>potent</a:t>
            </a:r>
            <a:endParaRPr lang="fr-FR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Il existe de nombreuses mines accessibles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Il existe un très large corps de recherche sur ses propriétés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Il possède une excellente longévité capable de résister a des centaines de millions</a:t>
            </a:r>
          </a:p>
          <a:p>
            <a:r>
              <a:rPr lang="fr-FR" sz="2000" dirty="0">
                <a:solidFill>
                  <a:schemeClr val="bg2"/>
                </a:solidFill>
              </a:rPr>
              <a:t>de cycle mécanique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Il existe des techniques de gravure et de déposition chimique qui peuvent </a:t>
            </a:r>
          </a:p>
          <a:p>
            <a:r>
              <a:rPr lang="fr-FR" sz="2000" dirty="0">
                <a:solidFill>
                  <a:schemeClr val="bg2"/>
                </a:solidFill>
              </a:rPr>
              <a:t>fonctionner à l'échelle du nanomètre</a:t>
            </a:r>
          </a:p>
          <a:p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F74FC76-DFE4-872C-BFB8-607DE2742874}"/>
              </a:ext>
            </a:extLst>
          </p:cNvPr>
          <p:cNvSpPr txBox="1"/>
          <p:nvPr/>
        </p:nvSpPr>
        <p:spPr>
          <a:xfrm>
            <a:off x="-9235149" y="963799"/>
            <a:ext cx="7545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silicium présente plusieurs usages fondamentaux pour notre société technologique mais pourquoi est-ce le cas ?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2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274B43C-4336-E226-3D65-C0852BD1B740}"/>
              </a:ext>
            </a:extLst>
          </p:cNvPr>
          <p:cNvSpPr/>
          <p:nvPr/>
        </p:nvSpPr>
        <p:spPr>
          <a:xfrm>
            <a:off x="829104" y="2428875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/>
              <a:t>L’usage du silicium dans les domaine dû micro électronique et du photovoltaïque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5FF8D6C-F89E-2F68-87C5-9B6AB2D8CCD1}"/>
              </a:ext>
            </a:extLst>
          </p:cNvPr>
          <p:cNvSpPr/>
          <p:nvPr/>
        </p:nvSpPr>
        <p:spPr>
          <a:xfrm>
            <a:off x="4584564" y="2405796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2769A04-9A92-863C-2327-5B3529DDC6DE}"/>
              </a:ext>
            </a:extLst>
          </p:cNvPr>
          <p:cNvSpPr/>
          <p:nvPr/>
        </p:nvSpPr>
        <p:spPr>
          <a:xfrm>
            <a:off x="4615720" y="2428875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Processus de </a:t>
            </a:r>
            <a:r>
              <a:rPr lang="fr-FR" sz="2400" i="0" dirty="0" err="1">
                <a:solidFill>
                  <a:schemeClr val="bg2"/>
                </a:solidFill>
                <a:effectLst/>
              </a:rPr>
              <a:t>Czochralski</a:t>
            </a:r>
            <a:r>
              <a:rPr lang="fr-FR" sz="2400" i="0" dirty="0">
                <a:solidFill>
                  <a:schemeClr val="bg2"/>
                </a:solidFill>
                <a:effectLst/>
              </a:rPr>
              <a:t> et fabrication des wafer de silicium</a:t>
            </a:r>
            <a:r>
              <a:rPr lang="fr-FR" sz="2400" i="0" dirty="0">
                <a:solidFill>
                  <a:srgbClr val="202122"/>
                </a:solidFill>
                <a:effectLst/>
              </a:rPr>
              <a:t> </a:t>
            </a:r>
            <a:endParaRPr lang="fr-FR" sz="24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D9CEC64-CE78-D87E-6A91-1AD154855CBF}"/>
              </a:ext>
            </a:extLst>
          </p:cNvPr>
          <p:cNvSpPr/>
          <p:nvPr/>
        </p:nvSpPr>
        <p:spPr>
          <a:xfrm>
            <a:off x="8402336" y="2428875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CAA7687-48BF-A6CD-90D5-5946FD76F18A}"/>
              </a:ext>
            </a:extLst>
          </p:cNvPr>
          <p:cNvSpPr/>
          <p:nvPr/>
        </p:nvSpPr>
        <p:spPr>
          <a:xfrm>
            <a:off x="8402336" y="2428875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Dopage et comment changer les propriétés électrique ou mécanique du silicium</a:t>
            </a:r>
          </a:p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0D1786-1C61-D801-3EF5-22A6F6270ED3}"/>
              </a:ext>
            </a:extLst>
          </p:cNvPr>
          <p:cNvSpPr txBox="1"/>
          <p:nvPr/>
        </p:nvSpPr>
        <p:spPr>
          <a:xfrm rot="19293878">
            <a:off x="12310932" y="7200780"/>
            <a:ext cx="291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LOUNIS Elies</a:t>
            </a:r>
          </a:p>
          <a:p>
            <a:r>
              <a:rPr lang="fr-FR" sz="1600" dirty="0">
                <a:solidFill>
                  <a:schemeClr val="bg2"/>
                </a:solidFill>
              </a:rPr>
              <a:t>EL HADI Mohamed</a:t>
            </a:r>
          </a:p>
          <a:p>
            <a:r>
              <a:rPr lang="fr-FR" sz="1600" dirty="0">
                <a:solidFill>
                  <a:schemeClr val="bg2"/>
                </a:solidFill>
              </a:rPr>
              <a:t>HANNOUNI </a:t>
            </a:r>
            <a:r>
              <a:rPr lang="fr-FR" sz="1600" dirty="0" err="1">
                <a:solidFill>
                  <a:schemeClr val="bg2"/>
                </a:solidFill>
              </a:rPr>
              <a:t>Oumnia</a:t>
            </a:r>
            <a:endParaRPr lang="fr-FR" sz="1600" dirty="0">
              <a:solidFill>
                <a:schemeClr val="bg2"/>
              </a:solidFill>
            </a:endParaRPr>
          </a:p>
          <a:p>
            <a:r>
              <a:rPr lang="fr-FR" sz="1600" dirty="0">
                <a:solidFill>
                  <a:schemeClr val="bg2"/>
                </a:solidFill>
              </a:rPr>
              <a:t>BAHIJ </a:t>
            </a:r>
            <a:r>
              <a:rPr lang="fr-FR" sz="1600" dirty="0" err="1">
                <a:solidFill>
                  <a:schemeClr val="bg2"/>
                </a:solidFill>
              </a:rPr>
              <a:t>Walae</a:t>
            </a:r>
            <a:endParaRPr lang="fr-FR" sz="1600" dirty="0">
              <a:solidFill>
                <a:schemeClr val="bg2"/>
              </a:solidFill>
            </a:endParaRPr>
          </a:p>
          <a:p>
            <a:r>
              <a:rPr lang="fr-FR" sz="1600" dirty="0">
                <a:solidFill>
                  <a:schemeClr val="bg2"/>
                </a:solidFill>
              </a:rPr>
              <a:t>LEGRAM Abderrahmane</a:t>
            </a:r>
          </a:p>
          <a:p>
            <a:r>
              <a:rPr lang="fr-FR" sz="1600" dirty="0">
                <a:solidFill>
                  <a:schemeClr val="bg2"/>
                </a:solidFill>
              </a:rPr>
              <a:t>ROCHDI Zakaria</a:t>
            </a:r>
          </a:p>
        </p:txBody>
      </p:sp>
    </p:spTree>
    <p:extLst>
      <p:ext uri="{BB962C8B-B14F-4D97-AF65-F5344CB8AC3E}">
        <p14:creationId xmlns:p14="http://schemas.microsoft.com/office/powerpoint/2010/main" val="3415735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404" y="-2301194"/>
            <a:ext cx="8087091" cy="3130807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Qu’est-ce que le silicium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505" y="-3991485"/>
            <a:ext cx="9445752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2769A04-9A92-863C-2327-5B3529DDC6DE}"/>
              </a:ext>
            </a:extLst>
          </p:cNvPr>
          <p:cNvSpPr/>
          <p:nvPr/>
        </p:nvSpPr>
        <p:spPr>
          <a:xfrm>
            <a:off x="4668625" y="-5668919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274B43C-4336-E226-3D65-C0852BD1B740}"/>
              </a:ext>
            </a:extLst>
          </p:cNvPr>
          <p:cNvSpPr/>
          <p:nvPr/>
        </p:nvSpPr>
        <p:spPr>
          <a:xfrm>
            <a:off x="1014374" y="-5668919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CAA7687-48BF-A6CD-90D5-5946FD76F18A}"/>
              </a:ext>
            </a:extLst>
          </p:cNvPr>
          <p:cNvSpPr/>
          <p:nvPr/>
        </p:nvSpPr>
        <p:spPr>
          <a:xfrm>
            <a:off x="8592278" y="-5668919"/>
            <a:ext cx="2957512" cy="4057650"/>
          </a:xfrm>
          <a:prstGeom prst="roundRect">
            <a:avLst/>
          </a:prstGeom>
          <a:gradFill flip="none" rotWithShape="1">
            <a:gsLst>
              <a:gs pos="38000">
                <a:srgbClr val="061232"/>
              </a:gs>
              <a:gs pos="67000">
                <a:srgbClr val="0A1743"/>
              </a:gs>
              <a:gs pos="100000">
                <a:srgbClr val="202E88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000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532CB6-13AE-AFF4-020A-FAB7B8E4F784}"/>
              </a:ext>
            </a:extLst>
          </p:cNvPr>
          <p:cNvSpPr txBox="1"/>
          <p:nvPr/>
        </p:nvSpPr>
        <p:spPr>
          <a:xfrm>
            <a:off x="871801" y="1156146"/>
            <a:ext cx="7545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silicium présente plusieurs usages fondamentaux pour notre société technologique mais pourquoi est-ce le cas ?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A6AA58-3329-6806-0A42-787592B2D89E}"/>
              </a:ext>
            </a:extLst>
          </p:cNvPr>
          <p:cNvSpPr txBox="1"/>
          <p:nvPr/>
        </p:nvSpPr>
        <p:spPr>
          <a:xfrm>
            <a:off x="1248060" y="2440882"/>
            <a:ext cx="100868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Le silicium est le deuxième atome le plus abondant sur Terre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Le </a:t>
            </a:r>
            <a:r>
              <a:rPr lang="fr-FR" sz="2000" dirty="0" err="1">
                <a:solidFill>
                  <a:schemeClr val="bg2"/>
                </a:solidFill>
              </a:rPr>
              <a:t>crystal</a:t>
            </a:r>
            <a:r>
              <a:rPr lang="fr-FR" sz="2000" dirty="0">
                <a:solidFill>
                  <a:schemeClr val="bg2"/>
                </a:solidFill>
              </a:rPr>
              <a:t> de silicium est un semi conducteur très </a:t>
            </a:r>
            <a:r>
              <a:rPr lang="fr-FR" sz="2000" dirty="0" err="1">
                <a:solidFill>
                  <a:schemeClr val="bg2"/>
                </a:solidFill>
              </a:rPr>
              <a:t>potent</a:t>
            </a:r>
            <a:endParaRPr lang="fr-FR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Il existe de nombreuses mines accessibles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Il existe un très large corps de recherche sur ses propriétés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Il possède une excellente longévité capable de résister a des centaines de millions</a:t>
            </a:r>
          </a:p>
          <a:p>
            <a:r>
              <a:rPr lang="fr-FR" sz="2000" dirty="0">
                <a:solidFill>
                  <a:schemeClr val="bg2"/>
                </a:solidFill>
              </a:rPr>
              <a:t>de cycle mécanique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/>
                </a:solidFill>
              </a:rPr>
              <a:t>Il existe des techniques de gravure et de déposition chimique qui peuvent </a:t>
            </a:r>
          </a:p>
          <a:p>
            <a:r>
              <a:rPr lang="fr-FR" sz="2000" dirty="0">
                <a:solidFill>
                  <a:schemeClr val="bg2"/>
                </a:solidFill>
              </a:rPr>
              <a:t>fonctionner à l'échelle du nanomètre</a:t>
            </a:r>
          </a:p>
          <a:p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463BFF-C55D-3AD3-297A-E2682873568B}"/>
              </a:ext>
            </a:extLst>
          </p:cNvPr>
          <p:cNvSpPr txBox="1"/>
          <p:nvPr/>
        </p:nvSpPr>
        <p:spPr>
          <a:xfrm>
            <a:off x="12433525" y="67613"/>
            <a:ext cx="18587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</a:rPr>
              <a:t>L’usage du silicium dans le micro électronique                            et dans le photovoltaïque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35D2F6-D3A3-45F3-48B4-BA4DB270DB6F}"/>
              </a:ext>
            </a:extLst>
          </p:cNvPr>
          <p:cNvSpPr txBox="1"/>
          <p:nvPr/>
        </p:nvSpPr>
        <p:spPr>
          <a:xfrm>
            <a:off x="14543315" y="1017646"/>
            <a:ext cx="11045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composant le plus indispensable du micro électronique est le transistor, un transistor est un interrupteur purement électrique qui utilise les propriété d’un semi conducteur pour fonctionner.</a:t>
            </a:r>
          </a:p>
          <a:p>
            <a:r>
              <a:rPr lang="fr-FR" sz="2400" dirty="0">
                <a:solidFill>
                  <a:schemeClr val="bg2"/>
                </a:solidFill>
              </a:rPr>
              <a:t>Le micro électronique exige une très grande pureté du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, c’est pourquoi il utilise le processus de </a:t>
            </a:r>
            <a:r>
              <a:rPr lang="fr-FR" sz="2400" i="0" dirty="0" err="1">
                <a:solidFill>
                  <a:schemeClr val="bg2"/>
                </a:solidFill>
                <a:effectLst/>
              </a:rPr>
              <a:t>Czochralski</a:t>
            </a:r>
            <a:r>
              <a:rPr lang="fr-FR" sz="2400" i="0" dirty="0">
                <a:solidFill>
                  <a:schemeClr val="bg2"/>
                </a:solidFill>
                <a:effectLst/>
              </a:rPr>
              <a:t> pour la croissance des cristaux, on va discuter ça plus tard…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Les MEMS sont une révolution dans ce domaine car elles permettent de créer des systèmes mécanique a l’échelle dû micromètre qui permet de fabriquer des gyroscope et accéléromètre minuscule, le silicium est le composant de base pour cela grâce à ses propriétés mécanique remarquables.</a:t>
            </a:r>
          </a:p>
        </p:txBody>
      </p:sp>
    </p:spTree>
    <p:extLst>
      <p:ext uri="{BB962C8B-B14F-4D97-AF65-F5344CB8AC3E}">
        <p14:creationId xmlns:p14="http://schemas.microsoft.com/office/powerpoint/2010/main" val="3431872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6C8C77-57AC-E780-5C8C-2FF7A5C5B300}"/>
              </a:ext>
            </a:extLst>
          </p:cNvPr>
          <p:cNvSpPr txBox="1"/>
          <p:nvPr/>
        </p:nvSpPr>
        <p:spPr>
          <a:xfrm>
            <a:off x="1214312" y="174847"/>
            <a:ext cx="18587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</a:rPr>
              <a:t>L’usage du silicium dans le micro électronique                            et dans le photovoltaïque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0E7150-EEAB-7867-2B87-266D01E93F8A}"/>
              </a:ext>
            </a:extLst>
          </p:cNvPr>
          <p:cNvSpPr txBox="1"/>
          <p:nvPr/>
        </p:nvSpPr>
        <p:spPr>
          <a:xfrm>
            <a:off x="522515" y="1431056"/>
            <a:ext cx="11045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composant le plus indispensable du micro électronique est le transistor, un transistor est un interrupteur purement électrique qui utilise les propriété d’un semi conducteur pour fonctionner.</a:t>
            </a:r>
          </a:p>
          <a:p>
            <a:r>
              <a:rPr lang="fr-FR" sz="2400" dirty="0">
                <a:solidFill>
                  <a:schemeClr val="bg2"/>
                </a:solidFill>
              </a:rPr>
              <a:t>Le micro électronique exige une très grande pureté du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, c’est pourquoi il utilise le processus de </a:t>
            </a:r>
            <a:r>
              <a:rPr lang="fr-FR" sz="2400" i="0" dirty="0" err="1">
                <a:solidFill>
                  <a:schemeClr val="bg2"/>
                </a:solidFill>
                <a:effectLst/>
              </a:rPr>
              <a:t>Czochralski</a:t>
            </a:r>
            <a:r>
              <a:rPr lang="fr-FR" sz="2400" i="0" dirty="0">
                <a:solidFill>
                  <a:schemeClr val="bg2"/>
                </a:solidFill>
                <a:effectLst/>
              </a:rPr>
              <a:t> pour la croissance des cristaux, on va discuter ça plus tard…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Les MEMS sont une révolution dans ce domaine car elles permettent de créer des systèmes mécanique a l’échelle dû micromètre qui permet de fabriquer des gyroscope et accéléromètre minuscule, le silicium est le composant de base pour cela grâce à ses propriétés mécanique remarquables.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6FC152-489E-CB65-C9CD-B2ECF1AF9A3C}"/>
              </a:ext>
            </a:extLst>
          </p:cNvPr>
          <p:cNvSpPr txBox="1"/>
          <p:nvPr/>
        </p:nvSpPr>
        <p:spPr>
          <a:xfrm>
            <a:off x="14345913" y="1431056"/>
            <a:ext cx="109108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silicium est affecté par l’effet photovoltaïque, c’est un phénomène physique et chimique qui est responsable de la conversion de l'énergie lumineuse en énergie électrique 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Hormis son abondance et sa facilité de traitement, le silicium présente une très grande efficacité en matière de conversion de l’énergie lumineuse en énergie électrique (jusqu’a 25% en laboratoire et</a:t>
            </a:r>
          </a:p>
          <a:p>
            <a:r>
              <a:rPr lang="fr-FR" sz="2400" dirty="0">
                <a:solidFill>
                  <a:schemeClr val="bg2"/>
                </a:solidFill>
              </a:rPr>
              <a:t>jusqu’à 21% en pratique). 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Malgré les exigences de pureté moins strict que la micro électronique, le photovoltaïque profite grandement des avancées en matière de fabrication de ce dernier.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endParaRPr lang="fr-FR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56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95" y="-4997000"/>
            <a:ext cx="5743000" cy="313080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Les cristaux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928" y="11586411"/>
            <a:ext cx="9713965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6C8C77-57AC-E780-5C8C-2FF7A5C5B300}"/>
              </a:ext>
            </a:extLst>
          </p:cNvPr>
          <p:cNvSpPr txBox="1"/>
          <p:nvPr/>
        </p:nvSpPr>
        <p:spPr>
          <a:xfrm>
            <a:off x="-9731863" y="121812"/>
            <a:ext cx="1916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</a:rPr>
              <a:t>L’usage du silicium dans le micro électronique                            et dans le photovoltaïque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0E7150-EEAB-7867-2B87-266D01E93F8A}"/>
              </a:ext>
            </a:extLst>
          </p:cNvPr>
          <p:cNvSpPr txBox="1"/>
          <p:nvPr/>
        </p:nvSpPr>
        <p:spPr>
          <a:xfrm>
            <a:off x="-11339971" y="1351508"/>
            <a:ext cx="11045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composant le plus indispensable du micro électronique est le transistor, un transistor est un interrupteur purement électrique qui utilise les propriété d’un semi conducteur pour fonctionner.</a:t>
            </a:r>
          </a:p>
          <a:p>
            <a:r>
              <a:rPr lang="fr-FR" sz="2400" dirty="0">
                <a:solidFill>
                  <a:schemeClr val="bg2"/>
                </a:solidFill>
              </a:rPr>
              <a:t>Le micro électronique exige une très grande pureté du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, c’est pourquoi il utilise le processus de </a:t>
            </a:r>
            <a:r>
              <a:rPr lang="fr-FR" sz="2400" i="0" dirty="0" err="1">
                <a:solidFill>
                  <a:schemeClr val="bg2"/>
                </a:solidFill>
                <a:effectLst/>
              </a:rPr>
              <a:t>Czochralski</a:t>
            </a:r>
            <a:r>
              <a:rPr lang="fr-FR" sz="2400" i="0" dirty="0">
                <a:solidFill>
                  <a:schemeClr val="bg2"/>
                </a:solidFill>
                <a:effectLst/>
              </a:rPr>
              <a:t> pour la croissance des cristaux, on va discuter ça plus tard…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Les MEMS sont une révolution dans ce domaine car elles permettent de créer des systèmes mécanique a l’échelle dû micromètre qui permet de fabriquer des gyroscope et accéléromètre minuscule, le silicium est le composant de base pour cela grâce à ses propriétés mécanique remarquables.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D5046A-E8E2-B509-1CA5-B0C0B3013A21}"/>
              </a:ext>
            </a:extLst>
          </p:cNvPr>
          <p:cNvSpPr txBox="1"/>
          <p:nvPr/>
        </p:nvSpPr>
        <p:spPr>
          <a:xfrm>
            <a:off x="509452" y="1149531"/>
            <a:ext cx="109108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silicium est affecté par l’effet photovoltaïque, c’est un phénomène physique et chimique qui est responsable de la conversion de l'énergie lumineuse en énergie électrique 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Hormis son abondance et sa facilité de traitement, le silicium présente une très grande efficacité en matière de conversion de l’énergie lumineuse en énergie électrique (jusqu’a 25% en laboratoire et</a:t>
            </a:r>
          </a:p>
          <a:p>
            <a:r>
              <a:rPr lang="fr-FR" sz="2400" dirty="0">
                <a:solidFill>
                  <a:schemeClr val="bg2"/>
                </a:solidFill>
              </a:rPr>
              <a:t>jusqu’à 21% en pratique). 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Malgré les exigences de pureté moins strict que la micro électronique, le photovoltaïque profite grandement des avancées en matière de fabrication de ce dernier.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endParaRPr lang="fr-FR" sz="2400" dirty="0">
              <a:solidFill>
                <a:schemeClr val="bg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C78D68-2122-403C-FFEA-7F80F6573F3C}"/>
              </a:ext>
            </a:extLst>
          </p:cNvPr>
          <p:cNvSpPr txBox="1"/>
          <p:nvPr/>
        </p:nvSpPr>
        <p:spPr>
          <a:xfrm>
            <a:off x="2794959" y="6979812"/>
            <a:ext cx="601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Processus de </a:t>
            </a:r>
            <a:r>
              <a:rPr lang="fr-FR" sz="4000" i="0" dirty="0" err="1">
                <a:solidFill>
                  <a:schemeClr val="bg2"/>
                </a:solidFill>
                <a:effectLst/>
              </a:rPr>
              <a:t>Czochralski</a:t>
            </a:r>
            <a:endParaRPr lang="fr-FR" sz="4000" dirty="0">
              <a:solidFill>
                <a:schemeClr val="bg2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6D803F-06FE-3E8E-ECC3-FDD143BA222A}"/>
              </a:ext>
            </a:extLst>
          </p:cNvPr>
          <p:cNvSpPr txBox="1"/>
          <p:nvPr/>
        </p:nvSpPr>
        <p:spPr>
          <a:xfrm>
            <a:off x="946376" y="8093933"/>
            <a:ext cx="109185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Les usages qu’on à mentionné nécessite un mono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 de silicium </a:t>
            </a:r>
          </a:p>
          <a:p>
            <a:r>
              <a:rPr lang="fr-FR" sz="2400" dirty="0">
                <a:solidFill>
                  <a:schemeClr val="bg2"/>
                </a:solidFill>
              </a:rPr>
              <a:t>(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 continu sans déformation ou défaut) et de pureté inégalée (+99%).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Ce processus permet exactement cela en faisant croitre un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 de silicium</a:t>
            </a:r>
          </a:p>
          <a:p>
            <a:r>
              <a:rPr lang="fr-FR" sz="2400" dirty="0">
                <a:solidFill>
                  <a:schemeClr val="bg2"/>
                </a:solidFill>
              </a:rPr>
              <a:t>sous forme d’un cône d’un certain diamètre selon l’usage.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Le processus se déroule généralement selon ces étapes :</a:t>
            </a:r>
          </a:p>
          <a:p>
            <a:r>
              <a:rPr lang="fr-FR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38715F-E38C-C114-5E7B-8944FC3CBCC2}"/>
              </a:ext>
            </a:extLst>
          </p:cNvPr>
          <p:cNvSpPr txBox="1"/>
          <p:nvPr/>
        </p:nvSpPr>
        <p:spPr>
          <a:xfrm>
            <a:off x="946377" y="11075459"/>
            <a:ext cx="10918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Un pot généralement fait de quartz contient le </a:t>
            </a:r>
            <a:r>
              <a:rPr lang="fr-FR" sz="2000" dirty="0" err="1">
                <a:solidFill>
                  <a:schemeClr val="bg2"/>
                </a:solidFill>
              </a:rPr>
              <a:t>crystal</a:t>
            </a:r>
            <a:r>
              <a:rPr lang="fr-FR" sz="2000" dirty="0">
                <a:solidFill>
                  <a:schemeClr val="bg2"/>
                </a:solidFill>
              </a:rPr>
              <a:t> à une certaine température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À ce stade la on peut faire du dopage en ajoutant des impuretés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On submerge une  ’’graine’’ de </a:t>
            </a:r>
            <a:r>
              <a:rPr lang="fr-FR" sz="2000" dirty="0" err="1">
                <a:solidFill>
                  <a:schemeClr val="bg2"/>
                </a:solidFill>
              </a:rPr>
              <a:t>crystal</a:t>
            </a:r>
            <a:r>
              <a:rPr lang="fr-FR" sz="2000" dirty="0">
                <a:solidFill>
                  <a:schemeClr val="bg2"/>
                </a:solidFill>
              </a:rPr>
              <a:t> attaché à une barre.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On élève la barre avec une vitesse précise et une certaine vitesse de rotation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Si tout à été bien fait, nous aurons un mono </a:t>
            </a:r>
            <a:r>
              <a:rPr lang="fr-FR" sz="2000" dirty="0" err="1">
                <a:solidFill>
                  <a:schemeClr val="bg2"/>
                </a:solidFill>
              </a:rPr>
              <a:t>crystal</a:t>
            </a:r>
            <a:r>
              <a:rPr lang="fr-FR" sz="2000" dirty="0">
                <a:solidFill>
                  <a:schemeClr val="bg2"/>
                </a:solidFill>
              </a:rPr>
              <a:t> continu sans défaut </a:t>
            </a:r>
          </a:p>
        </p:txBody>
      </p:sp>
    </p:spTree>
    <p:extLst>
      <p:ext uri="{BB962C8B-B14F-4D97-AF65-F5344CB8AC3E}">
        <p14:creationId xmlns:p14="http://schemas.microsoft.com/office/powerpoint/2010/main" val="2192689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95" y="-4997000"/>
            <a:ext cx="5743000" cy="313080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Les cristaux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928" y="11586411"/>
            <a:ext cx="9713965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6C8C77-57AC-E780-5C8C-2FF7A5C5B300}"/>
              </a:ext>
            </a:extLst>
          </p:cNvPr>
          <p:cNvSpPr txBox="1"/>
          <p:nvPr/>
        </p:nvSpPr>
        <p:spPr>
          <a:xfrm>
            <a:off x="-9426497" y="-8836782"/>
            <a:ext cx="1916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</a:rPr>
              <a:t>L’usage du silicium dans le micro électronique                            et dans le photovoltaïque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0E7150-EEAB-7867-2B87-266D01E93F8A}"/>
              </a:ext>
            </a:extLst>
          </p:cNvPr>
          <p:cNvSpPr txBox="1"/>
          <p:nvPr/>
        </p:nvSpPr>
        <p:spPr>
          <a:xfrm>
            <a:off x="-11339971" y="1351508"/>
            <a:ext cx="11045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composant le plus indispensable du micro électronique est le transistor, un transistor est un interrupteur purement électrique qui utilise les propriété d’un semi conducteur pour fonctionner.</a:t>
            </a:r>
          </a:p>
          <a:p>
            <a:r>
              <a:rPr lang="fr-FR" sz="2400" dirty="0">
                <a:solidFill>
                  <a:schemeClr val="bg2"/>
                </a:solidFill>
              </a:rPr>
              <a:t>Le micro électronique exige une très grande pureté du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, c’est pourquoi il utilise le processus de </a:t>
            </a:r>
            <a:r>
              <a:rPr lang="fr-FR" sz="2400" i="0" dirty="0" err="1">
                <a:solidFill>
                  <a:schemeClr val="bg2"/>
                </a:solidFill>
                <a:effectLst/>
              </a:rPr>
              <a:t>Czochralski</a:t>
            </a:r>
            <a:r>
              <a:rPr lang="fr-FR" sz="2400" i="0" dirty="0">
                <a:solidFill>
                  <a:schemeClr val="bg2"/>
                </a:solidFill>
                <a:effectLst/>
              </a:rPr>
              <a:t> pour la croissance des cristaux, on va discuter ça plus tard…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Les MEMS sont une révolution dans ce domaine car elles permettent de créer des systèmes mécanique a l’échelle dû micromètre qui permet de fabriquer des gyroscope et accéléromètre minuscule, le silicium est le composant de base pour cela grâce à ses propriétés mécanique remarquables.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D5046A-E8E2-B509-1CA5-B0C0B3013A21}"/>
              </a:ext>
            </a:extLst>
          </p:cNvPr>
          <p:cNvSpPr txBox="1"/>
          <p:nvPr/>
        </p:nvSpPr>
        <p:spPr>
          <a:xfrm>
            <a:off x="639066" y="-5244857"/>
            <a:ext cx="109108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silicium est affecté par l’effet photovoltaïque, c’est un phénomène physique et chimique qui est responsable de la conversion de l'énergie lumineuse en énergie électrique 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Hormis son abondance et sa facilité de traitement, le silicium présente une très grande efficacité en matière de conversion de l’énergie lumineuse en énergie électrique (jusqu’a 25% en laboratoire et</a:t>
            </a:r>
          </a:p>
          <a:p>
            <a:r>
              <a:rPr lang="fr-FR" sz="2400" dirty="0">
                <a:solidFill>
                  <a:schemeClr val="bg2"/>
                </a:solidFill>
              </a:rPr>
              <a:t>jusqu’à 21% en pratique). 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Malgré les exigences de pureté moins strict que la micro électronique, le photovoltaïque profite grandement des avancées en matière de fabrication de ce dernier.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endParaRPr lang="fr-FR" sz="2400" dirty="0">
              <a:solidFill>
                <a:schemeClr val="bg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20B832-5D68-83AE-9BB2-EFE99A49C1FD}"/>
              </a:ext>
            </a:extLst>
          </p:cNvPr>
          <p:cNvSpPr txBox="1"/>
          <p:nvPr/>
        </p:nvSpPr>
        <p:spPr>
          <a:xfrm>
            <a:off x="2881223" y="265979"/>
            <a:ext cx="601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Processus de </a:t>
            </a:r>
            <a:r>
              <a:rPr lang="fr-FR" sz="4000" i="0" dirty="0" err="1">
                <a:solidFill>
                  <a:schemeClr val="bg2"/>
                </a:solidFill>
                <a:effectLst/>
              </a:rPr>
              <a:t>Czochralski</a:t>
            </a:r>
            <a:endParaRPr lang="fr-FR" sz="4000" dirty="0">
              <a:solidFill>
                <a:schemeClr val="bg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80CFF1-F886-D969-56F4-0018304F2A45}"/>
              </a:ext>
            </a:extLst>
          </p:cNvPr>
          <p:cNvSpPr txBox="1"/>
          <p:nvPr/>
        </p:nvSpPr>
        <p:spPr>
          <a:xfrm>
            <a:off x="596753" y="1394056"/>
            <a:ext cx="109185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Les usages qu’on a mentionné nécessitent un mono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 de silicium </a:t>
            </a:r>
          </a:p>
          <a:p>
            <a:r>
              <a:rPr lang="fr-FR" sz="2400" dirty="0">
                <a:solidFill>
                  <a:schemeClr val="bg2"/>
                </a:solidFill>
              </a:rPr>
              <a:t>(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 continu sans déformation ou défaut) et de pureté inégalée (+99%).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Ce processus permet exactement cela en faisant croitre un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 de silicium</a:t>
            </a:r>
          </a:p>
          <a:p>
            <a:r>
              <a:rPr lang="fr-FR" sz="2400" dirty="0">
                <a:solidFill>
                  <a:schemeClr val="bg2"/>
                </a:solidFill>
              </a:rPr>
              <a:t>sous forme d’un cône d’un certain diamètre selon l’usage.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Le processus se déroule généralement selon ces étapes :</a:t>
            </a:r>
          </a:p>
          <a:p>
            <a:r>
              <a:rPr lang="fr-FR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583C1A-7B5B-A2E6-C44C-C3F02960F126}"/>
              </a:ext>
            </a:extLst>
          </p:cNvPr>
          <p:cNvSpPr txBox="1"/>
          <p:nvPr/>
        </p:nvSpPr>
        <p:spPr>
          <a:xfrm>
            <a:off x="883935" y="4071712"/>
            <a:ext cx="10918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Un pot généralement fait de quartz contient le </a:t>
            </a:r>
            <a:r>
              <a:rPr lang="fr-FR" sz="2000" dirty="0" err="1">
                <a:solidFill>
                  <a:schemeClr val="bg2"/>
                </a:solidFill>
              </a:rPr>
              <a:t>crystal</a:t>
            </a:r>
            <a:r>
              <a:rPr lang="fr-FR" sz="2000" dirty="0">
                <a:solidFill>
                  <a:schemeClr val="bg2"/>
                </a:solidFill>
              </a:rPr>
              <a:t> à une certaine température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À ce stade la on peut faire du dopage en ajoutant des impuretés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On submerge une  ’’graine’’ de </a:t>
            </a:r>
            <a:r>
              <a:rPr lang="fr-FR" sz="2000" dirty="0" err="1">
                <a:solidFill>
                  <a:schemeClr val="bg2"/>
                </a:solidFill>
              </a:rPr>
              <a:t>crystal</a:t>
            </a:r>
            <a:r>
              <a:rPr lang="fr-FR" sz="2000" dirty="0">
                <a:solidFill>
                  <a:schemeClr val="bg2"/>
                </a:solidFill>
              </a:rPr>
              <a:t> attaché à une barre.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On élève la barre avec une vitesse précise et une certaine vitesse de rotation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Si tout à été bien fait, nous aurons un mono </a:t>
            </a:r>
            <a:r>
              <a:rPr lang="fr-FR" sz="2000" dirty="0" err="1">
                <a:solidFill>
                  <a:schemeClr val="bg2"/>
                </a:solidFill>
              </a:rPr>
              <a:t>crystal</a:t>
            </a:r>
            <a:r>
              <a:rPr lang="fr-FR" sz="2000" dirty="0">
                <a:solidFill>
                  <a:schemeClr val="bg2"/>
                </a:solidFill>
              </a:rPr>
              <a:t> continu sans défaut </a:t>
            </a:r>
          </a:p>
        </p:txBody>
      </p:sp>
      <p:pic>
        <p:nvPicPr>
          <p:cNvPr id="11" name="Picture 2" descr="Czochralski silicon crystal growth - Stock Image - C014/7163 - Science  Photo Library">
            <a:extLst>
              <a:ext uri="{FF2B5EF4-FFF2-40B4-BE49-F238E27FC236}">
                <a16:creationId xmlns:a16="http://schemas.microsoft.com/office/drawing/2014/main" id="{8517151E-60EE-37AE-F06E-DAB68F998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715">
            <a:off x="16916399" y="4382880"/>
            <a:ext cx="986569" cy="98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924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95" y="-4997000"/>
            <a:ext cx="5743000" cy="313080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Les cristaux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928" y="11586411"/>
            <a:ext cx="9713965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6C8C77-57AC-E780-5C8C-2FF7A5C5B300}"/>
              </a:ext>
            </a:extLst>
          </p:cNvPr>
          <p:cNvSpPr txBox="1"/>
          <p:nvPr/>
        </p:nvSpPr>
        <p:spPr>
          <a:xfrm>
            <a:off x="-9426497" y="-8836782"/>
            <a:ext cx="1916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</a:rPr>
              <a:t>L’usage du silicium dans le micro électronique                            et dans le photovoltaïque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0E7150-EEAB-7867-2B87-266D01E93F8A}"/>
              </a:ext>
            </a:extLst>
          </p:cNvPr>
          <p:cNvSpPr txBox="1"/>
          <p:nvPr/>
        </p:nvSpPr>
        <p:spPr>
          <a:xfrm>
            <a:off x="-11339971" y="1351508"/>
            <a:ext cx="11045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composant le plus indispensable du micro électronique est le transistor, un transistor est un interrupteur purement électrique qui utilise les propriété d’un semi conducteur pour fonctionner.</a:t>
            </a:r>
          </a:p>
          <a:p>
            <a:r>
              <a:rPr lang="fr-FR" sz="2400" dirty="0">
                <a:solidFill>
                  <a:schemeClr val="bg2"/>
                </a:solidFill>
              </a:rPr>
              <a:t>Le micro électronique exige une très grande pureté du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, c’est pourquoi il utilise le processus de </a:t>
            </a:r>
            <a:r>
              <a:rPr lang="fr-FR" sz="2400" i="0" dirty="0" err="1">
                <a:solidFill>
                  <a:schemeClr val="bg2"/>
                </a:solidFill>
                <a:effectLst/>
              </a:rPr>
              <a:t>Czochralski</a:t>
            </a:r>
            <a:r>
              <a:rPr lang="fr-FR" sz="2400" i="0" dirty="0">
                <a:solidFill>
                  <a:schemeClr val="bg2"/>
                </a:solidFill>
                <a:effectLst/>
              </a:rPr>
              <a:t> pour la croissance des cristaux, on va discuter ça plus tard…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Les MEMS sont une révolution dans ce domaine car elles permettent de créer des systèmes mécanique a l’échelle dû micromètre qui permet de fabriquer des gyroscope et accéléromètre minuscule, le silicium est le composant de base pour cela grâce à ses propriétés mécanique remarquables.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D5046A-E8E2-B509-1CA5-B0C0B3013A21}"/>
              </a:ext>
            </a:extLst>
          </p:cNvPr>
          <p:cNvSpPr txBox="1"/>
          <p:nvPr/>
        </p:nvSpPr>
        <p:spPr>
          <a:xfrm>
            <a:off x="639066" y="-5244857"/>
            <a:ext cx="109108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 silicium est affecté par l’effet photovoltaïque, c’est un phénomène physique et chimique qui est responsable de la conversion de l'énergie lumineuse en énergie électrique 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Hormis son abondance et sa facilité de traitement, le silicium présente une très grande efficacité en matière de conversion de l’énergie lumineuse en énergie électrique (jusqu’a 25% en laboratoire et</a:t>
            </a:r>
          </a:p>
          <a:p>
            <a:r>
              <a:rPr lang="fr-FR" sz="2400" dirty="0">
                <a:solidFill>
                  <a:schemeClr val="bg2"/>
                </a:solidFill>
              </a:rPr>
              <a:t>jusqu’à 21% en pratique). 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Malgré les exigences de pureté moins strict que la micro électronique, le photovoltaïque profite grandement des avancées en matière de fabrication de ce dernier.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endParaRPr lang="fr-FR" sz="2400" dirty="0">
              <a:solidFill>
                <a:schemeClr val="bg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20B832-5D68-83AE-9BB2-EFE99A49C1FD}"/>
              </a:ext>
            </a:extLst>
          </p:cNvPr>
          <p:cNvSpPr txBox="1"/>
          <p:nvPr/>
        </p:nvSpPr>
        <p:spPr>
          <a:xfrm>
            <a:off x="2881223" y="265979"/>
            <a:ext cx="601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Processus de </a:t>
            </a:r>
            <a:r>
              <a:rPr lang="fr-FR" sz="4000" i="0" dirty="0" err="1">
                <a:solidFill>
                  <a:schemeClr val="bg2"/>
                </a:solidFill>
                <a:effectLst/>
              </a:rPr>
              <a:t>Czochralski</a:t>
            </a:r>
            <a:endParaRPr lang="fr-FR" sz="4000" dirty="0">
              <a:solidFill>
                <a:schemeClr val="bg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80CFF1-F886-D969-56F4-0018304F2A45}"/>
              </a:ext>
            </a:extLst>
          </p:cNvPr>
          <p:cNvSpPr txBox="1"/>
          <p:nvPr/>
        </p:nvSpPr>
        <p:spPr>
          <a:xfrm>
            <a:off x="883935" y="7835738"/>
            <a:ext cx="109185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Les usages qu’on à mentionné nécessite un mono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 de silicium </a:t>
            </a:r>
          </a:p>
          <a:p>
            <a:r>
              <a:rPr lang="fr-FR" sz="2400" dirty="0">
                <a:solidFill>
                  <a:schemeClr val="bg2"/>
                </a:solidFill>
              </a:rPr>
              <a:t>(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 continu sans déformation ou défaut) et de pureté inégalée (+99%).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Ce processus permet exactement cela en faisant croitre un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 de silicium</a:t>
            </a:r>
          </a:p>
          <a:p>
            <a:r>
              <a:rPr lang="fr-FR" sz="2400" dirty="0">
                <a:solidFill>
                  <a:schemeClr val="bg2"/>
                </a:solidFill>
              </a:rPr>
              <a:t>sous forme d’un cône d’un certain diamètre selon l’usage.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Le processus se déroule généralement selon ces étapes :</a:t>
            </a:r>
          </a:p>
          <a:p>
            <a:r>
              <a:rPr lang="fr-FR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583C1A-7B5B-A2E6-C44C-C3F02960F126}"/>
              </a:ext>
            </a:extLst>
          </p:cNvPr>
          <p:cNvSpPr txBox="1"/>
          <p:nvPr/>
        </p:nvSpPr>
        <p:spPr>
          <a:xfrm>
            <a:off x="1117181" y="9603353"/>
            <a:ext cx="10918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Un pot généralement fait de quartz contient le </a:t>
            </a:r>
            <a:r>
              <a:rPr lang="fr-FR" sz="2000" dirty="0" err="1">
                <a:solidFill>
                  <a:schemeClr val="bg2"/>
                </a:solidFill>
              </a:rPr>
              <a:t>crystal</a:t>
            </a:r>
            <a:r>
              <a:rPr lang="fr-FR" sz="2000" dirty="0">
                <a:solidFill>
                  <a:schemeClr val="bg2"/>
                </a:solidFill>
              </a:rPr>
              <a:t> à une certaine température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À ce stade la on peut faire du dopage en ajoutant des impuretés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On submerge une  ’’graine’’ de </a:t>
            </a:r>
            <a:r>
              <a:rPr lang="fr-FR" sz="2000" dirty="0" err="1">
                <a:solidFill>
                  <a:schemeClr val="bg2"/>
                </a:solidFill>
              </a:rPr>
              <a:t>crystal</a:t>
            </a:r>
            <a:r>
              <a:rPr lang="fr-FR" sz="2000" dirty="0">
                <a:solidFill>
                  <a:schemeClr val="bg2"/>
                </a:solidFill>
              </a:rPr>
              <a:t> attaché à une barre.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On élève la barre avec une vitesse précise et une certaine vitesse de rotation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solidFill>
                  <a:schemeClr val="bg2"/>
                </a:solidFill>
              </a:rPr>
              <a:t>Si tout à été bien fait, nous aurons un mono </a:t>
            </a:r>
            <a:r>
              <a:rPr lang="fr-FR" sz="2000" dirty="0" err="1">
                <a:solidFill>
                  <a:schemeClr val="bg2"/>
                </a:solidFill>
              </a:rPr>
              <a:t>crystal</a:t>
            </a:r>
            <a:r>
              <a:rPr lang="fr-FR" sz="2000" dirty="0">
                <a:solidFill>
                  <a:schemeClr val="bg2"/>
                </a:solidFill>
              </a:rPr>
              <a:t> continu sans défaut </a:t>
            </a:r>
          </a:p>
        </p:txBody>
      </p:sp>
      <p:pic>
        <p:nvPicPr>
          <p:cNvPr id="1026" name="Picture 2" descr="Czochralski silicon crystal growth - Stock Image - C014/7163 - Science  Photo Library">
            <a:extLst>
              <a:ext uri="{FF2B5EF4-FFF2-40B4-BE49-F238E27FC236}">
                <a16:creationId xmlns:a16="http://schemas.microsoft.com/office/drawing/2014/main" id="{F726368B-A762-AADC-CE8A-E5A19EA9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28" y="1134238"/>
            <a:ext cx="5263585" cy="526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46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9D310-C440-E13B-72C8-E59A7BA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95" y="-4997000"/>
            <a:ext cx="5743000" cy="313080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Les cristaux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4B166-59F0-4EC5-896A-40440B9E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928" y="11586411"/>
            <a:ext cx="9713965" cy="22405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Sujet : Importance de la brisure de périodicité par ajout de défauts, ponctuels ou linéaires pour changer les propriétés électriques ou mécaniques du silicium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6C8C77-57AC-E780-5C8C-2FF7A5C5B300}"/>
              </a:ext>
            </a:extLst>
          </p:cNvPr>
          <p:cNvSpPr txBox="1"/>
          <p:nvPr/>
        </p:nvSpPr>
        <p:spPr>
          <a:xfrm>
            <a:off x="-9426497" y="-8836782"/>
            <a:ext cx="1916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</a:rPr>
              <a:t>L’usage du silicium dans le micro électronique                            et dans le photovoltaïque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20B832-5D68-83AE-9BB2-EFE99A49C1FD}"/>
              </a:ext>
            </a:extLst>
          </p:cNvPr>
          <p:cNvSpPr txBox="1"/>
          <p:nvPr/>
        </p:nvSpPr>
        <p:spPr>
          <a:xfrm>
            <a:off x="3055000" y="-1242398"/>
            <a:ext cx="601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Processus de </a:t>
            </a:r>
            <a:r>
              <a:rPr lang="fr-FR" sz="4000" i="0" dirty="0" err="1">
                <a:solidFill>
                  <a:schemeClr val="bg2"/>
                </a:solidFill>
                <a:effectLst/>
              </a:rPr>
              <a:t>Czochralski</a:t>
            </a:r>
            <a:endParaRPr lang="fr-FR" sz="4000" dirty="0">
              <a:solidFill>
                <a:schemeClr val="bg2"/>
              </a:solidFill>
            </a:endParaRPr>
          </a:p>
        </p:txBody>
      </p:sp>
      <p:pic>
        <p:nvPicPr>
          <p:cNvPr id="1026" name="Picture 2" descr="Czochralski silicon crystal growth - Stock Image - C014/7163 - Science  Photo Library">
            <a:extLst>
              <a:ext uri="{FF2B5EF4-FFF2-40B4-BE49-F238E27FC236}">
                <a16:creationId xmlns:a16="http://schemas.microsoft.com/office/drawing/2014/main" id="{F726368B-A762-AADC-CE8A-E5A19EA9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" y="-2066299"/>
            <a:ext cx="1315647" cy="131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166FA8-C9F8-1E62-B3BB-2F5D50F2A9C0}"/>
              </a:ext>
            </a:extLst>
          </p:cNvPr>
          <p:cNvSpPr txBox="1"/>
          <p:nvPr/>
        </p:nvSpPr>
        <p:spPr>
          <a:xfrm>
            <a:off x="3638145" y="311285"/>
            <a:ext cx="4194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Wafer de silicium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61013-6788-696D-6FCA-141EB3D253D4}"/>
              </a:ext>
            </a:extLst>
          </p:cNvPr>
          <p:cNvSpPr txBox="1"/>
          <p:nvPr/>
        </p:nvSpPr>
        <p:spPr>
          <a:xfrm>
            <a:off x="370995" y="1341741"/>
            <a:ext cx="114644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C’est une très fine plaque construite à partir d’un mono </a:t>
            </a:r>
            <a:r>
              <a:rPr lang="fr-FR" sz="2400" dirty="0" err="1">
                <a:solidFill>
                  <a:schemeClr val="bg2"/>
                </a:solidFill>
              </a:rPr>
              <a:t>crystal</a:t>
            </a:r>
            <a:r>
              <a:rPr lang="fr-FR" sz="2400" dirty="0">
                <a:solidFill>
                  <a:schemeClr val="bg2"/>
                </a:solidFill>
              </a:rPr>
              <a:t> de silicium</a:t>
            </a:r>
          </a:p>
          <a:p>
            <a:r>
              <a:rPr lang="fr-FR" sz="2400" dirty="0">
                <a:solidFill>
                  <a:schemeClr val="bg2"/>
                </a:solidFill>
              </a:rPr>
              <a:t>ayant pour utilité d’être utiliser dans la fabrication de composants micro</a:t>
            </a:r>
          </a:p>
          <a:p>
            <a:r>
              <a:rPr lang="fr-FR" sz="2400" dirty="0">
                <a:solidFill>
                  <a:schemeClr val="bg2"/>
                </a:solidFill>
              </a:rPr>
              <a:t>Électronique et les panneaux photovoltaïques.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Pour qu’elle soit produite, on utilise un appareil laser pour découper le </a:t>
            </a:r>
          </a:p>
          <a:p>
            <a:r>
              <a:rPr lang="fr-FR" sz="2400" dirty="0" err="1">
                <a:solidFill>
                  <a:schemeClr val="bg2"/>
                </a:solidFill>
              </a:rPr>
              <a:t>Monocrystal</a:t>
            </a:r>
            <a:r>
              <a:rPr lang="fr-FR" sz="2400" dirty="0">
                <a:solidFill>
                  <a:schemeClr val="bg2"/>
                </a:solidFill>
              </a:rPr>
              <a:t> en fine tranche, grâce au laser le wafer ne subi aucune déformation.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Ce wafer est gravé pour former des nano structures comme les transistors et les</a:t>
            </a:r>
          </a:p>
          <a:p>
            <a:r>
              <a:rPr lang="fr-FR" sz="2400" dirty="0">
                <a:solidFill>
                  <a:schemeClr val="bg2"/>
                </a:solidFill>
              </a:rPr>
              <a:t>Micro circuits, les méthodes de gravure peuvent varier.</a:t>
            </a:r>
          </a:p>
          <a:p>
            <a:endParaRPr lang="fr-FR" sz="2400" dirty="0">
              <a:solidFill>
                <a:schemeClr val="bg2"/>
              </a:solidFill>
            </a:endParaRPr>
          </a:p>
          <a:p>
            <a:r>
              <a:rPr lang="fr-FR" sz="2400" dirty="0">
                <a:solidFill>
                  <a:schemeClr val="bg2"/>
                </a:solidFill>
              </a:rPr>
              <a:t>Et aussi des composants chimiques peuvent être déposer de divers façons pour </a:t>
            </a:r>
          </a:p>
          <a:p>
            <a:r>
              <a:rPr lang="fr-FR" sz="2400" dirty="0">
                <a:solidFill>
                  <a:schemeClr val="bg2"/>
                </a:solidFill>
              </a:rPr>
              <a:t>Avoir les caractéristiques désiré.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423A39-A187-D833-482C-EFC4748A7A2C}"/>
              </a:ext>
            </a:extLst>
          </p:cNvPr>
          <p:cNvSpPr txBox="1"/>
          <p:nvPr/>
        </p:nvSpPr>
        <p:spPr>
          <a:xfrm>
            <a:off x="6416844" y="6858000"/>
            <a:ext cx="812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2"/>
                </a:solidFill>
              </a:rPr>
              <a:t>Le dopage et comment changer les propriétés électrique ou mécanique du silicium</a:t>
            </a:r>
          </a:p>
        </p:txBody>
      </p:sp>
      <p:pic>
        <p:nvPicPr>
          <p:cNvPr id="13" name="Picture 2" descr="Puces à wafer en silicium de type N Semiconductor - Chine Silicium,  plaquettes de silicium">
            <a:extLst>
              <a:ext uri="{FF2B5EF4-FFF2-40B4-BE49-F238E27FC236}">
                <a16:creationId xmlns:a16="http://schemas.microsoft.com/office/drawing/2014/main" id="{BEF12F5E-60A3-4998-0A73-2E7135CFA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3899" y="9258299"/>
            <a:ext cx="1753677" cy="164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lobalWafers on track to expand silicon wafer capacity">
            <a:extLst>
              <a:ext uri="{FF2B5EF4-FFF2-40B4-BE49-F238E27FC236}">
                <a16:creationId xmlns:a16="http://schemas.microsoft.com/office/drawing/2014/main" id="{199CD9C0-8804-914D-1DE9-E782D420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457" y="9892793"/>
            <a:ext cx="2173271" cy="144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192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23087</TotalTime>
  <Words>2816</Words>
  <Application>Microsoft Macintosh PowerPoint</Application>
  <PresentationFormat>Grand écran</PresentationFormat>
  <Paragraphs>254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Posterama</vt:lpstr>
      <vt:lpstr>SplashVTI</vt:lpstr>
      <vt:lpstr>Les cristaux</vt:lpstr>
      <vt:lpstr>Les cristaux</vt:lpstr>
      <vt:lpstr>Les cristaux</vt:lpstr>
      <vt:lpstr>Qu’est-ce que le silicium</vt:lpstr>
      <vt:lpstr>Présentation PowerPoint</vt:lpstr>
      <vt:lpstr>Les cristaux</vt:lpstr>
      <vt:lpstr>Les cristaux</vt:lpstr>
      <vt:lpstr>Les cristaux</vt:lpstr>
      <vt:lpstr>Les cristaux</vt:lpstr>
      <vt:lpstr>Les cristaux</vt:lpstr>
      <vt:lpstr>Les cristaux</vt:lpstr>
      <vt:lpstr>Les cristaux</vt:lpstr>
      <vt:lpstr>Les cristaux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cristaux</dc:title>
  <dc:creator>elieslounis@gmail.com</dc:creator>
  <cp:lastModifiedBy>elieslounis@gmail.com</cp:lastModifiedBy>
  <cp:revision>5</cp:revision>
  <dcterms:created xsi:type="dcterms:W3CDTF">2022-10-27T14:45:07Z</dcterms:created>
  <dcterms:modified xsi:type="dcterms:W3CDTF">2022-11-12T15:32:12Z</dcterms:modified>
</cp:coreProperties>
</file>