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46"/>
  </p:notesMasterIdLst>
  <p:handoutMasterIdLst>
    <p:handoutMasterId r:id="rId47"/>
  </p:handoutMasterIdLst>
  <p:sldIdLst>
    <p:sldId id="315" r:id="rId2"/>
    <p:sldId id="314" r:id="rId3"/>
    <p:sldId id="317" r:id="rId4"/>
    <p:sldId id="318" r:id="rId5"/>
    <p:sldId id="319" r:id="rId6"/>
    <p:sldId id="336" r:id="rId7"/>
    <p:sldId id="261" r:id="rId8"/>
    <p:sldId id="321" r:id="rId9"/>
    <p:sldId id="323" r:id="rId10"/>
    <p:sldId id="324" r:id="rId11"/>
    <p:sldId id="369" r:id="rId12"/>
    <p:sldId id="325" r:id="rId13"/>
    <p:sldId id="326" r:id="rId14"/>
    <p:sldId id="368" r:id="rId15"/>
    <p:sldId id="329" r:id="rId16"/>
    <p:sldId id="330" r:id="rId17"/>
    <p:sldId id="332" r:id="rId18"/>
    <p:sldId id="334" r:id="rId19"/>
    <p:sldId id="335" r:id="rId20"/>
    <p:sldId id="338" r:id="rId21"/>
    <p:sldId id="339" r:id="rId22"/>
    <p:sldId id="340" r:id="rId23"/>
    <p:sldId id="341" r:id="rId24"/>
    <p:sldId id="342" r:id="rId25"/>
    <p:sldId id="343" r:id="rId26"/>
    <p:sldId id="345" r:id="rId27"/>
    <p:sldId id="346" r:id="rId28"/>
    <p:sldId id="347" r:id="rId29"/>
    <p:sldId id="348" r:id="rId30"/>
    <p:sldId id="349" r:id="rId31"/>
    <p:sldId id="350" r:id="rId32"/>
    <p:sldId id="351" r:id="rId33"/>
    <p:sldId id="352" r:id="rId34"/>
    <p:sldId id="353" r:id="rId35"/>
    <p:sldId id="355" r:id="rId36"/>
    <p:sldId id="356" r:id="rId37"/>
    <p:sldId id="358" r:id="rId38"/>
    <p:sldId id="359" r:id="rId39"/>
    <p:sldId id="360" r:id="rId40"/>
    <p:sldId id="361" r:id="rId41"/>
    <p:sldId id="362" r:id="rId42"/>
    <p:sldId id="364" r:id="rId43"/>
    <p:sldId id="370" r:id="rId44"/>
    <p:sldId id="366" r:id="rId45"/>
  </p:sldIdLst>
  <p:sldSz cx="9144000" cy="6858000" type="letter"/>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E"/>
    <a:srgbClr val="444244"/>
    <a:srgbClr val="727375"/>
    <a:srgbClr val="636467"/>
    <a:srgbClr val="25B2AA"/>
    <a:srgbClr val="63B1AA"/>
    <a:srgbClr val="5E6063"/>
    <a:srgbClr val="FFFFFF"/>
    <a:srgbClr val="4197D7"/>
    <a:srgbClr val="14A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53" autoAdjust="0"/>
    <p:restoredTop sz="88235" autoAdjust="0"/>
  </p:normalViewPr>
  <p:slideViewPr>
    <p:cSldViewPr snapToGrid="0">
      <p:cViewPr varScale="1">
        <p:scale>
          <a:sx n="87" d="100"/>
          <a:sy n="87"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BBD8CF41-96ED-7A4C-8D16-75E36311971D}" type="datetimeFigureOut">
              <a:rPr lang="en-US" smtClean="0"/>
              <a:t>10/4/16</a:t>
            </a:fld>
            <a:endParaRPr lang="en-US" dirty="0"/>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4486566-41BB-544E-8E17-89A9EE61D67D}" type="slidenum">
              <a:rPr lang="en-US" smtClean="0"/>
              <a:t>‹#›</a:t>
            </a:fld>
            <a:endParaRPr lang="en-US" dirty="0"/>
          </a:p>
        </p:txBody>
      </p:sp>
    </p:spTree>
    <p:extLst>
      <p:ext uri="{BB962C8B-B14F-4D97-AF65-F5344CB8AC3E}">
        <p14:creationId xmlns:p14="http://schemas.microsoft.com/office/powerpoint/2010/main" val="11930967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6E485D2D-F3EE-E94B-8E48-9FF4787CE673}" type="datetimeFigureOut">
              <a:rPr lang="en-US" smtClean="0"/>
              <a:t>10/4/16</a:t>
            </a:fld>
            <a:endParaRPr lang="en-US" dirty="0"/>
          </a:p>
        </p:txBody>
      </p:sp>
      <p:sp>
        <p:nvSpPr>
          <p:cNvPr id="4" name="Slide Image Placeholder 3"/>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C7E7FA74-72E2-E240-8217-3C3FA979069C}" type="slidenum">
              <a:rPr lang="en-US" smtClean="0"/>
              <a:t>‹#›</a:t>
            </a:fld>
            <a:endParaRPr lang="en-US" dirty="0"/>
          </a:p>
        </p:txBody>
      </p:sp>
    </p:spTree>
    <p:extLst>
      <p:ext uri="{BB962C8B-B14F-4D97-AF65-F5344CB8AC3E}">
        <p14:creationId xmlns:p14="http://schemas.microsoft.com/office/powerpoint/2010/main" val="205970316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7E7FA74-72E2-E240-8217-3C3FA979069C}" type="slidenum">
              <a:rPr lang="en-US" smtClean="0"/>
              <a:t>14</a:t>
            </a:fld>
            <a:endParaRPr lang="en-US" dirty="0"/>
          </a:p>
        </p:txBody>
      </p:sp>
    </p:spTree>
    <p:extLst>
      <p:ext uri="{BB962C8B-B14F-4D97-AF65-F5344CB8AC3E}">
        <p14:creationId xmlns:p14="http://schemas.microsoft.com/office/powerpoint/2010/main" val="131478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tiff"/><Relationship Id="rId3"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image" Target="../media/image10.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tif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tif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tif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tif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 dark background">
    <p:bg>
      <p:bgPr>
        <a:solidFill>
          <a:srgbClr val="25B2A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9907" y="1372082"/>
            <a:ext cx="7104185" cy="1865133"/>
          </a:xfrm>
          <a:prstGeom prst="rect">
            <a:avLst/>
          </a:prstGeom>
        </p:spPr>
      </p:pic>
      <p:sp>
        <p:nvSpPr>
          <p:cNvPr id="15" name="Text Placeholder 14"/>
          <p:cNvSpPr>
            <a:spLocks noGrp="1"/>
          </p:cNvSpPr>
          <p:nvPr>
            <p:ph type="body" sz="quarter" idx="10" hasCustomPrompt="1"/>
          </p:nvPr>
        </p:nvSpPr>
        <p:spPr>
          <a:xfrm>
            <a:off x="-1" y="3434618"/>
            <a:ext cx="9144000" cy="695325"/>
          </a:xfrm>
        </p:spPr>
        <p:txBody>
          <a:bodyPr>
            <a:noAutofit/>
          </a:bodyPr>
          <a:lstStyle>
            <a:lvl1pPr marL="0" indent="0" algn="ctr">
              <a:buNone/>
              <a:defRPr sz="4000">
                <a:solidFill>
                  <a:schemeClr val="bg1"/>
                </a:solidFill>
                <a:latin typeface="Corbel" charset="0"/>
                <a:ea typeface="Corbel" charset="0"/>
                <a:cs typeface="Corbel" charset="0"/>
              </a:defRPr>
            </a:lvl1pPr>
          </a:lstStyle>
          <a:p>
            <a:pPr lvl="0"/>
            <a:r>
              <a:rPr lang="en-US" dirty="0"/>
              <a:t>Presentation Title</a:t>
            </a:r>
          </a:p>
        </p:txBody>
      </p:sp>
      <p:sp>
        <p:nvSpPr>
          <p:cNvPr id="18" name="Text Placeholder 14"/>
          <p:cNvSpPr>
            <a:spLocks noGrp="1"/>
          </p:cNvSpPr>
          <p:nvPr>
            <p:ph type="body" sz="quarter" idx="11" hasCustomPrompt="1"/>
          </p:nvPr>
        </p:nvSpPr>
        <p:spPr>
          <a:xfrm>
            <a:off x="0" y="4327346"/>
            <a:ext cx="9144000" cy="695325"/>
          </a:xfrm>
        </p:spPr>
        <p:txBody>
          <a:bodyPr>
            <a:noAutofit/>
          </a:bodyPr>
          <a:lstStyle>
            <a:lvl1pPr marL="0" indent="0" algn="ctr">
              <a:buNone/>
              <a:defRPr sz="3500">
                <a:solidFill>
                  <a:schemeClr val="bg1"/>
                </a:solidFill>
                <a:latin typeface="Corbel" charset="0"/>
                <a:ea typeface="Corbel" charset="0"/>
                <a:cs typeface="Corbel" charset="0"/>
              </a:defRPr>
            </a:lvl1pPr>
          </a:lstStyle>
          <a:p>
            <a:pPr lvl="0"/>
            <a:r>
              <a:rPr lang="en-US" dirty="0"/>
              <a:t>Event Name/Speaker</a:t>
            </a:r>
          </a:p>
        </p:txBody>
      </p:sp>
      <p:sp>
        <p:nvSpPr>
          <p:cNvPr id="5"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bg1"/>
                </a:solidFill>
              </a:defRPr>
            </a:lvl1pPr>
          </a:lstStyle>
          <a:p>
            <a:r>
              <a:rPr lang="en-US" dirty="0"/>
              <a:t>Copyright </a:t>
            </a:r>
            <a:r>
              <a:rPr lang="de-DE" dirty="0"/>
              <a:t>© 2016, </a:t>
            </a:r>
            <a:r>
              <a:rPr lang="en-US" dirty="0"/>
              <a:t>CyberGreen	                      Sept 2016</a:t>
            </a:r>
          </a:p>
        </p:txBody>
      </p:sp>
    </p:spTree>
    <p:extLst>
      <p:ext uri="{BB962C8B-B14F-4D97-AF65-F5344CB8AC3E}">
        <p14:creationId xmlns:p14="http://schemas.microsoft.com/office/powerpoint/2010/main" val="114916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2 ">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1" y="1471304"/>
            <a:ext cx="3788511" cy="687281"/>
          </a:xfrm>
        </p:spPr>
        <p:txBody>
          <a:bodyPr anchor="t">
            <a:normAutofit/>
          </a:bodyPr>
          <a:lstStyle>
            <a:lvl1pPr marL="0" indent="0">
              <a:buNone/>
              <a:defRPr sz="2400" b="0">
                <a:solidFill>
                  <a:schemeClr val="tx1"/>
                </a:solidFill>
                <a:latin typeface="+mn-lt"/>
                <a:cs typeface="Helvetica" panose="020B0604020202020204" pitchFamily="34" charset="0"/>
              </a:defRPr>
            </a:lvl1pPr>
            <a:lvl2pPr marL="342909" indent="0">
              <a:buNone/>
              <a:defRPr sz="1500" b="1"/>
            </a:lvl2pPr>
            <a:lvl3pPr marL="685817" indent="0">
              <a:buNone/>
              <a:defRPr sz="1351" b="1"/>
            </a:lvl3pPr>
            <a:lvl4pPr marL="1028726" indent="0">
              <a:buNone/>
              <a:defRPr sz="1200" b="1"/>
            </a:lvl4pPr>
            <a:lvl5pPr marL="1371634" indent="0">
              <a:buNone/>
              <a:defRPr sz="1200" b="1"/>
            </a:lvl5pPr>
            <a:lvl6pPr marL="1714543" indent="0">
              <a:buNone/>
              <a:defRPr sz="1200" b="1"/>
            </a:lvl6pPr>
            <a:lvl7pPr marL="2057451" indent="0">
              <a:buNone/>
              <a:defRPr sz="1200" b="1"/>
            </a:lvl7pPr>
            <a:lvl8pPr marL="2400360" indent="0">
              <a:buNone/>
              <a:defRPr sz="1200" b="1"/>
            </a:lvl8pPr>
            <a:lvl9pPr marL="2743269" indent="0">
              <a:buNone/>
              <a:defRPr sz="1200" b="1"/>
            </a:lvl9pPr>
          </a:lstStyle>
          <a:p>
            <a:pPr lvl="0"/>
            <a:r>
              <a:rPr lang="en-US" dirty="0"/>
              <a:t>This thing</a:t>
            </a:r>
          </a:p>
        </p:txBody>
      </p:sp>
      <p:sp>
        <p:nvSpPr>
          <p:cNvPr id="4" name="Content Placeholder 3"/>
          <p:cNvSpPr>
            <a:spLocks noGrp="1"/>
          </p:cNvSpPr>
          <p:nvPr>
            <p:ph sz="half" idx="2"/>
          </p:nvPr>
        </p:nvSpPr>
        <p:spPr>
          <a:xfrm>
            <a:off x="629841" y="2385155"/>
            <a:ext cx="3788511" cy="3748946"/>
          </a:xfrm>
        </p:spPr>
        <p:txBody>
          <a:bodyPr>
            <a:normAutofit/>
          </a:bodyPr>
          <a:lstStyle>
            <a:lvl1pPr marL="0" indent="0">
              <a:buNone/>
              <a:defRPr sz="1351" b="1">
                <a:solidFill>
                  <a:schemeClr val="tx1">
                    <a:lumMod val="65000"/>
                    <a:lumOff val="35000"/>
                  </a:schemeClr>
                </a:solidFill>
                <a:latin typeface="+mn-lt"/>
                <a:cs typeface="Helvetica" panose="020B0604020202020204" pitchFamily="34" charset="0"/>
              </a:defRPr>
            </a:lvl1pPr>
            <a:lvl2pPr>
              <a:lnSpc>
                <a:spcPct val="150000"/>
              </a:lnSpc>
              <a:defRPr sz="1351">
                <a:solidFill>
                  <a:schemeClr val="tx1">
                    <a:lumMod val="65000"/>
                    <a:lumOff val="35000"/>
                  </a:schemeClr>
                </a:solidFill>
                <a:latin typeface="+mn-lt"/>
                <a:cs typeface="Helvetica" panose="020B0604020202020204" pitchFamily="34" charset="0"/>
              </a:defRPr>
            </a:lvl2pPr>
            <a:lvl3pPr>
              <a:defRPr sz="1351">
                <a:solidFill>
                  <a:schemeClr val="tx1">
                    <a:lumMod val="65000"/>
                    <a:lumOff val="35000"/>
                  </a:schemeClr>
                </a:solidFill>
                <a:latin typeface="+mn-lt"/>
                <a:cs typeface="Helvetica" panose="020B0604020202020204" pitchFamily="34" charset="0"/>
              </a:defRPr>
            </a:lvl3pPr>
            <a:lvl4pPr>
              <a:defRPr sz="1351">
                <a:solidFill>
                  <a:schemeClr val="tx1">
                    <a:lumMod val="65000"/>
                    <a:lumOff val="35000"/>
                  </a:schemeClr>
                </a:solidFill>
                <a:latin typeface="+mn-lt"/>
                <a:cs typeface="Helvetica" panose="020B0604020202020204" pitchFamily="34" charset="0"/>
              </a:defRPr>
            </a:lvl4pPr>
            <a:lvl5pPr>
              <a:defRPr sz="1351">
                <a:solidFill>
                  <a:schemeClr val="tx1">
                    <a:lumMod val="65000"/>
                    <a:lumOff val="35000"/>
                  </a:schemeClr>
                </a:solidFill>
                <a:latin typeface="+mn-lt"/>
                <a:cs typeface="Helvetica"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p:cNvSpPr>
            <a:spLocks noGrp="1"/>
          </p:cNvSpPr>
          <p:nvPr>
            <p:ph type="body" idx="10" hasCustomPrompt="1"/>
          </p:nvPr>
        </p:nvSpPr>
        <p:spPr>
          <a:xfrm>
            <a:off x="4845573" y="1471304"/>
            <a:ext cx="3669778" cy="687281"/>
          </a:xfrm>
        </p:spPr>
        <p:txBody>
          <a:bodyPr anchor="t">
            <a:normAutofit/>
          </a:bodyPr>
          <a:lstStyle>
            <a:lvl1pPr marL="0" indent="0">
              <a:buNone/>
              <a:defRPr sz="2400" b="0">
                <a:solidFill>
                  <a:schemeClr val="tx1"/>
                </a:solidFill>
                <a:latin typeface="+mn-lt"/>
                <a:cs typeface="Helvetica" panose="020B0604020202020204" pitchFamily="34" charset="0"/>
              </a:defRPr>
            </a:lvl1pPr>
            <a:lvl2pPr marL="342909" indent="0">
              <a:buNone/>
              <a:defRPr sz="1500" b="1"/>
            </a:lvl2pPr>
            <a:lvl3pPr marL="685817" indent="0">
              <a:buNone/>
              <a:defRPr sz="1351" b="1"/>
            </a:lvl3pPr>
            <a:lvl4pPr marL="1028726" indent="0">
              <a:buNone/>
              <a:defRPr sz="1200" b="1"/>
            </a:lvl4pPr>
            <a:lvl5pPr marL="1371634" indent="0">
              <a:buNone/>
              <a:defRPr sz="1200" b="1"/>
            </a:lvl5pPr>
            <a:lvl6pPr marL="1714543" indent="0">
              <a:buNone/>
              <a:defRPr sz="1200" b="1"/>
            </a:lvl6pPr>
            <a:lvl7pPr marL="2057451" indent="0">
              <a:buNone/>
              <a:defRPr sz="1200" b="1"/>
            </a:lvl7pPr>
            <a:lvl8pPr marL="2400360" indent="0">
              <a:buNone/>
              <a:defRPr sz="1200" b="1"/>
            </a:lvl8pPr>
            <a:lvl9pPr marL="2743269" indent="0">
              <a:buNone/>
              <a:defRPr sz="1200" b="1"/>
            </a:lvl9pPr>
          </a:lstStyle>
          <a:p>
            <a:pPr lvl="0"/>
            <a:r>
              <a:rPr lang="en-US" dirty="0"/>
              <a:t>This thing</a:t>
            </a:r>
          </a:p>
        </p:txBody>
      </p:sp>
      <p:sp>
        <p:nvSpPr>
          <p:cNvPr id="14" name="Content Placeholder 3"/>
          <p:cNvSpPr>
            <a:spLocks noGrp="1"/>
          </p:cNvSpPr>
          <p:nvPr>
            <p:ph sz="half" idx="11"/>
          </p:nvPr>
        </p:nvSpPr>
        <p:spPr>
          <a:xfrm>
            <a:off x="4845573" y="2385155"/>
            <a:ext cx="3669778" cy="3748946"/>
          </a:xfrm>
        </p:spPr>
        <p:txBody>
          <a:bodyPr>
            <a:normAutofit/>
          </a:bodyPr>
          <a:lstStyle>
            <a:lvl1pPr marL="0" indent="0">
              <a:buNone/>
              <a:defRPr sz="1351" b="1">
                <a:solidFill>
                  <a:schemeClr val="tx1">
                    <a:lumMod val="65000"/>
                    <a:lumOff val="35000"/>
                  </a:schemeClr>
                </a:solidFill>
                <a:latin typeface="+mn-lt"/>
                <a:cs typeface="Helvetica" panose="020B0604020202020204" pitchFamily="34" charset="0"/>
              </a:defRPr>
            </a:lvl1pPr>
            <a:lvl2pPr>
              <a:lnSpc>
                <a:spcPct val="150000"/>
              </a:lnSpc>
              <a:defRPr sz="1351">
                <a:solidFill>
                  <a:schemeClr val="tx1">
                    <a:lumMod val="65000"/>
                    <a:lumOff val="35000"/>
                  </a:schemeClr>
                </a:solidFill>
                <a:latin typeface="+mn-lt"/>
                <a:cs typeface="Helvetica" panose="020B0604020202020204" pitchFamily="34" charset="0"/>
              </a:defRPr>
            </a:lvl2pPr>
            <a:lvl3pPr>
              <a:defRPr sz="1351">
                <a:solidFill>
                  <a:schemeClr val="tx1">
                    <a:lumMod val="65000"/>
                    <a:lumOff val="35000"/>
                  </a:schemeClr>
                </a:solidFill>
                <a:latin typeface="+mn-lt"/>
                <a:cs typeface="Helvetica" panose="020B0604020202020204" pitchFamily="34" charset="0"/>
              </a:defRPr>
            </a:lvl3pPr>
            <a:lvl4pPr>
              <a:defRPr sz="1351">
                <a:solidFill>
                  <a:schemeClr val="tx1">
                    <a:lumMod val="65000"/>
                    <a:lumOff val="35000"/>
                  </a:schemeClr>
                </a:solidFill>
                <a:latin typeface="+mn-lt"/>
                <a:cs typeface="Helvetica" panose="020B0604020202020204" pitchFamily="34" charset="0"/>
              </a:defRPr>
            </a:lvl4pPr>
            <a:lvl5pPr>
              <a:defRPr sz="1351">
                <a:solidFill>
                  <a:schemeClr val="tx1">
                    <a:lumMod val="65000"/>
                    <a:lumOff val="35000"/>
                  </a:schemeClr>
                </a:solidFill>
                <a:latin typeface="+mn-lt"/>
                <a:cs typeface="Helvetica"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userDrawn="1"/>
        </p:nvCxnSpPr>
        <p:spPr>
          <a:xfrm>
            <a:off x="4631961" y="1471303"/>
            <a:ext cx="0" cy="4764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629841" y="2259106"/>
            <a:ext cx="37885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819159" y="2259106"/>
            <a:ext cx="3788511"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12"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252336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Quote - light BG">
    <p:bg>
      <p:bgPr>
        <a:solidFill>
          <a:schemeClr val="bg1"/>
        </a:solidFill>
        <a:effectLst/>
      </p:bgPr>
    </p:bg>
    <p:spTree>
      <p:nvGrpSpPr>
        <p:cNvPr id="1" name=""/>
        <p:cNvGrpSpPr/>
        <p:nvPr/>
      </p:nvGrpSpPr>
      <p:grpSpPr>
        <a:xfrm>
          <a:off x="0" y="0"/>
          <a:ext cx="0" cy="0"/>
          <a:chOff x="0" y="0"/>
          <a:chExt cx="0" cy="0"/>
        </a:xfrm>
      </p:grpSpPr>
      <p:sp>
        <p:nvSpPr>
          <p:cNvPr id="8"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3498648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 light BG">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alphaModFix amt="21000"/>
            <a:extLst>
              <a:ext uri="{28A0092B-C50C-407E-A947-70E740481C1C}">
                <a14:useLocalDpi xmlns:a14="http://schemas.microsoft.com/office/drawing/2010/main"/>
              </a:ext>
            </a:extLst>
          </a:blip>
          <a:stretch>
            <a:fillRect/>
          </a:stretch>
        </p:blipFill>
        <p:spPr>
          <a:xfrm>
            <a:off x="4514044" y="528033"/>
            <a:ext cx="4157529" cy="2792341"/>
          </a:xfrm>
          <a:prstGeom prst="rect">
            <a:avLst/>
          </a:prstGeom>
        </p:spPr>
      </p:pic>
      <p:sp>
        <p:nvSpPr>
          <p:cNvPr id="7" name="Title 1"/>
          <p:cNvSpPr>
            <a:spLocks noGrp="1"/>
          </p:cNvSpPr>
          <p:nvPr>
            <p:ph type="title" hasCustomPrompt="1"/>
          </p:nvPr>
        </p:nvSpPr>
        <p:spPr>
          <a:xfrm>
            <a:off x="623888" y="1513268"/>
            <a:ext cx="7886700" cy="4442056"/>
          </a:xfrm>
        </p:spPr>
        <p:txBody>
          <a:bodyPr anchor="t">
            <a:normAutofit/>
          </a:bodyPr>
          <a:lstStyle>
            <a:lvl1pPr>
              <a:defRPr sz="4950" b="0" i="1">
                <a:solidFill>
                  <a:schemeClr val="tx1"/>
                </a:solidFill>
                <a:latin typeface="+mn-lt"/>
                <a:cs typeface="Helvetica" panose="020B0604020202020204" pitchFamily="34" charset="0"/>
              </a:defRPr>
            </a:lvl1pPr>
          </a:lstStyle>
          <a:p>
            <a:r>
              <a:rPr lang="en-US" dirty="0"/>
              <a:t>“Quote goes here”</a:t>
            </a:r>
            <a:br>
              <a:rPr lang="en-US" dirty="0"/>
            </a:br>
            <a:r>
              <a:rPr lang="en-US" dirty="0"/>
              <a:t>                - Author</a:t>
            </a:r>
          </a:p>
        </p:txBody>
      </p:sp>
      <p:sp>
        <p:nvSpPr>
          <p:cNvPr id="8"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1110247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 dark BG">
    <p:bg>
      <p:bgPr>
        <a:solidFill>
          <a:srgbClr val="25B2A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alphaModFix amt="21000"/>
            <a:extLst>
              <a:ext uri="{28A0092B-C50C-407E-A947-70E740481C1C}">
                <a14:useLocalDpi xmlns:a14="http://schemas.microsoft.com/office/drawing/2010/main"/>
              </a:ext>
            </a:extLst>
          </a:blip>
          <a:stretch>
            <a:fillRect/>
          </a:stretch>
        </p:blipFill>
        <p:spPr>
          <a:xfrm>
            <a:off x="4514044" y="528033"/>
            <a:ext cx="4157529" cy="2792341"/>
          </a:xfrm>
          <a:prstGeom prst="rect">
            <a:avLst/>
          </a:prstGeom>
        </p:spPr>
      </p:pic>
      <p:sp>
        <p:nvSpPr>
          <p:cNvPr id="2" name="Title 1"/>
          <p:cNvSpPr>
            <a:spLocks noGrp="1"/>
          </p:cNvSpPr>
          <p:nvPr>
            <p:ph type="title" hasCustomPrompt="1"/>
          </p:nvPr>
        </p:nvSpPr>
        <p:spPr>
          <a:xfrm>
            <a:off x="623888" y="1513268"/>
            <a:ext cx="7886700" cy="4442056"/>
          </a:xfrm>
        </p:spPr>
        <p:txBody>
          <a:bodyPr anchor="t">
            <a:normAutofit/>
          </a:bodyPr>
          <a:lstStyle>
            <a:lvl1pPr>
              <a:defRPr sz="4950" b="0" i="1">
                <a:solidFill>
                  <a:schemeClr val="bg1"/>
                </a:solidFill>
                <a:latin typeface="+mn-lt"/>
                <a:cs typeface="Helvetica" panose="020B0604020202020204" pitchFamily="34" charset="0"/>
              </a:defRPr>
            </a:lvl1pPr>
          </a:lstStyle>
          <a:p>
            <a:r>
              <a:rPr lang="en-US" dirty="0"/>
              <a:t>“Quote goes here”</a:t>
            </a:r>
            <a:br>
              <a:rPr lang="en-US" dirty="0"/>
            </a:br>
            <a:r>
              <a:rPr lang="en-US" dirty="0"/>
              <a:t>                - Author</a:t>
            </a:r>
          </a:p>
        </p:txBody>
      </p:sp>
      <p:sp>
        <p:nvSpPr>
          <p:cNvPr id="5" name="Footer Placeholder 6"/>
          <p:cNvSpPr>
            <a:spLocks noGrp="1"/>
          </p:cNvSpPr>
          <p:nvPr>
            <p:ph type="ftr" sz="quarter" idx="3"/>
          </p:nvPr>
        </p:nvSpPr>
        <p:spPr>
          <a:xfrm>
            <a:off x="833283" y="6481791"/>
            <a:ext cx="4087851" cy="272969"/>
          </a:xfrm>
          <a:prstGeom prst="rect">
            <a:avLst/>
          </a:prstGeom>
        </p:spPr>
        <p:txBody>
          <a:bodyPr/>
          <a:lstStyle>
            <a:lvl1pPr>
              <a:defRPr sz="1051" b="0">
                <a:solidFill>
                  <a:schemeClr val="bg1"/>
                </a:solidFill>
              </a:defRPr>
            </a:lvl1pPr>
          </a:lstStyle>
          <a:p>
            <a:fld id="{3EF3A15F-DD73-EC44-A15E-9D6ADF2E3FA3}" type="slidenum">
              <a:rPr lang="en-US" smtClean="0"/>
              <a:pPr/>
              <a:t>‹#›</a:t>
            </a:fld>
            <a:r>
              <a:rPr lang="en-US" dirty="0"/>
              <a:t>   Copyright </a:t>
            </a:r>
            <a:r>
              <a:rPr lang="de-DE" dirty="0"/>
              <a:t>© 2016, </a:t>
            </a:r>
            <a:r>
              <a:rPr lang="en-US" sz="1000" dirty="0"/>
              <a:t>CyberGreen	                      Sept 2016</a:t>
            </a:r>
            <a:endParaRPr lang="en-US" dirty="0"/>
          </a:p>
        </p:txBody>
      </p:sp>
    </p:spTree>
    <p:extLst>
      <p:ext uri="{BB962C8B-B14F-4D97-AF65-F5344CB8AC3E}">
        <p14:creationId xmlns:p14="http://schemas.microsoft.com/office/powerpoint/2010/main" val="1765042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Slide no Water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77338" cy="6858000"/>
          </a:xfrm>
          <a:prstGeom prst="rect">
            <a:avLst/>
          </a:prstGeom>
        </p:spPr>
      </p:pic>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118315" y="441229"/>
            <a:ext cx="4940708" cy="964941"/>
          </a:xfrm>
          <a:prstGeom prst="rect">
            <a:avLst/>
          </a:prstGeom>
        </p:spPr>
      </p:pic>
      <p:sp>
        <p:nvSpPr>
          <p:cNvPr id="8" name="Text Placeholder 12"/>
          <p:cNvSpPr>
            <a:spLocks noGrp="1"/>
          </p:cNvSpPr>
          <p:nvPr>
            <p:ph type="body" sz="quarter" idx="12" hasCustomPrompt="1"/>
          </p:nvPr>
        </p:nvSpPr>
        <p:spPr>
          <a:xfrm>
            <a:off x="572155" y="1695945"/>
            <a:ext cx="8033028" cy="4872280"/>
          </a:xfrm>
        </p:spPr>
        <p:txBody>
          <a:bodyPr>
            <a:normAutofit/>
          </a:bodyPr>
          <a:lstStyle>
            <a:lvl1pPr marL="0" indent="0" algn="ctr">
              <a:buNone/>
              <a:defRPr sz="2700" b="0" baseline="0">
                <a:solidFill>
                  <a:schemeClr val="bg1"/>
                </a:solidFill>
                <a:latin typeface="+mn-lt"/>
                <a:ea typeface="Helvetica Neue" charset="0"/>
                <a:cs typeface="Helvetica Neue" charset="0"/>
              </a:defRPr>
            </a:lvl1pPr>
          </a:lstStyle>
          <a:p>
            <a:pPr lvl="0"/>
            <a:r>
              <a:rPr lang="en-US" dirty="0"/>
              <a:t>A description sentence/</a:t>
            </a:r>
            <a:r>
              <a:rPr lang="en-US" dirty="0" err="1"/>
              <a:t>subheader</a:t>
            </a:r>
            <a:endParaRPr lang="en-US" dirty="0"/>
          </a:p>
        </p:txBody>
      </p:sp>
      <p:sp>
        <p:nvSpPr>
          <p:cNvPr id="5" name="Footer Placeholder 6"/>
          <p:cNvSpPr>
            <a:spLocks noGrp="1"/>
          </p:cNvSpPr>
          <p:nvPr>
            <p:ph type="ftr" sz="quarter" idx="3"/>
          </p:nvPr>
        </p:nvSpPr>
        <p:spPr>
          <a:xfrm>
            <a:off x="833283" y="6481791"/>
            <a:ext cx="4087851" cy="272969"/>
          </a:xfrm>
          <a:prstGeom prst="rect">
            <a:avLst/>
          </a:prstGeom>
        </p:spPr>
        <p:txBody>
          <a:bodyPr/>
          <a:lstStyle>
            <a:lvl1pPr>
              <a:defRPr sz="1051" b="0">
                <a:solidFill>
                  <a:schemeClr val="bg1"/>
                </a:solidFill>
              </a:defRPr>
            </a:lvl1pPr>
          </a:lstStyle>
          <a:p>
            <a:fld id="{3EF3A15F-DD73-EC44-A15E-9D6ADF2E3FA3}" type="slidenum">
              <a:rPr lang="en-US" smtClean="0"/>
              <a:pPr/>
              <a:t>‹#›</a:t>
            </a:fld>
            <a:r>
              <a:rPr lang="en-US" dirty="0"/>
              <a:t>   Copyright </a:t>
            </a:r>
            <a:r>
              <a:rPr lang="de-DE" dirty="0"/>
              <a:t>© 2016, </a:t>
            </a:r>
            <a:r>
              <a:rPr lang="en-US" sz="1000" dirty="0"/>
              <a:t>CyberGreen	                      Sept 2016</a:t>
            </a:r>
            <a:endParaRPr lang="en-US" dirty="0"/>
          </a:p>
        </p:txBody>
      </p:sp>
    </p:spTree>
    <p:extLst>
      <p:ext uri="{BB962C8B-B14F-4D97-AF65-F5344CB8AC3E}">
        <p14:creationId xmlns:p14="http://schemas.microsoft.com/office/powerpoint/2010/main" val="63876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w people water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77338" cy="685800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310965"/>
            <a:ext cx="9144000" cy="2211440"/>
          </a:xfrm>
          <a:prstGeom prst="rect">
            <a:avLst/>
          </a:prstGeom>
        </p:spPr>
      </p:pic>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18315" y="441229"/>
            <a:ext cx="4940708" cy="964941"/>
          </a:xfrm>
          <a:prstGeom prst="rect">
            <a:avLst/>
          </a:prstGeom>
        </p:spPr>
      </p:pic>
      <p:sp>
        <p:nvSpPr>
          <p:cNvPr id="10" name="Text Placeholder 12"/>
          <p:cNvSpPr>
            <a:spLocks noGrp="1"/>
          </p:cNvSpPr>
          <p:nvPr>
            <p:ph type="body" sz="quarter" idx="12" hasCustomPrompt="1"/>
          </p:nvPr>
        </p:nvSpPr>
        <p:spPr>
          <a:xfrm>
            <a:off x="572155" y="1695945"/>
            <a:ext cx="8033028" cy="4872280"/>
          </a:xfrm>
        </p:spPr>
        <p:txBody>
          <a:bodyPr>
            <a:normAutofit/>
          </a:bodyPr>
          <a:lstStyle>
            <a:lvl1pPr marL="0" indent="0" algn="ctr">
              <a:buNone/>
              <a:defRPr sz="2700" b="0" baseline="0">
                <a:solidFill>
                  <a:schemeClr val="bg1"/>
                </a:solidFill>
                <a:latin typeface="+mn-lt"/>
                <a:ea typeface="Helvetica Neue" charset="0"/>
                <a:cs typeface="Helvetica Neue" charset="0"/>
              </a:defRPr>
            </a:lvl1pPr>
          </a:lstStyle>
          <a:p>
            <a:pPr lvl="0"/>
            <a:r>
              <a:rPr lang="en-US" dirty="0"/>
              <a:t>A description sentence/</a:t>
            </a:r>
            <a:r>
              <a:rPr lang="en-US" dirty="0" err="1"/>
              <a:t>subheader</a:t>
            </a:r>
            <a:endParaRPr lang="en-US" dirty="0"/>
          </a:p>
        </p:txBody>
      </p:sp>
      <p:sp>
        <p:nvSpPr>
          <p:cNvPr id="6" name="Footer Placeholder 6"/>
          <p:cNvSpPr>
            <a:spLocks noGrp="1"/>
          </p:cNvSpPr>
          <p:nvPr>
            <p:ph type="ftr" sz="quarter" idx="3"/>
          </p:nvPr>
        </p:nvSpPr>
        <p:spPr>
          <a:xfrm>
            <a:off x="833283" y="6481791"/>
            <a:ext cx="4087851" cy="272969"/>
          </a:xfrm>
          <a:prstGeom prst="rect">
            <a:avLst/>
          </a:prstGeom>
        </p:spPr>
        <p:txBody>
          <a:bodyPr/>
          <a:lstStyle>
            <a:lvl1pPr>
              <a:defRPr sz="1051" b="0">
                <a:solidFill>
                  <a:schemeClr val="bg1"/>
                </a:solidFill>
              </a:defRPr>
            </a:lvl1pPr>
          </a:lstStyle>
          <a:p>
            <a:fld id="{3EF3A15F-DD73-EC44-A15E-9D6ADF2E3FA3}" type="slidenum">
              <a:rPr lang="en-US" smtClean="0"/>
              <a:pPr/>
              <a:t>‹#›</a:t>
            </a:fld>
            <a:r>
              <a:rPr lang="en-US" dirty="0"/>
              <a:t>   Copyright </a:t>
            </a:r>
            <a:r>
              <a:rPr lang="de-DE" dirty="0"/>
              <a:t>© 2016, </a:t>
            </a:r>
            <a:r>
              <a:rPr lang="en-US" sz="1000" dirty="0"/>
              <a:t>CyberGreen	                      Sept 2016</a:t>
            </a:r>
            <a:endParaRPr lang="en-US" dirty="0"/>
          </a:p>
        </p:txBody>
      </p:sp>
    </p:spTree>
    <p:extLst>
      <p:ext uri="{BB962C8B-B14F-4D97-AF65-F5344CB8AC3E}">
        <p14:creationId xmlns:p14="http://schemas.microsoft.com/office/powerpoint/2010/main" val="194638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no watermar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Text Placeholder 12"/>
          <p:cNvSpPr>
            <a:spLocks noGrp="1"/>
          </p:cNvSpPr>
          <p:nvPr>
            <p:ph type="body" sz="quarter" idx="12" hasCustomPrompt="1"/>
          </p:nvPr>
        </p:nvSpPr>
        <p:spPr>
          <a:xfrm>
            <a:off x="731045" y="1850492"/>
            <a:ext cx="7784306" cy="4314334"/>
          </a:xfrm>
        </p:spPr>
        <p:txBody>
          <a:bodyPr>
            <a:normAutofit/>
          </a:bodyPr>
          <a:lstStyle>
            <a:lvl1pPr marL="0" indent="0">
              <a:buNone/>
              <a:defRPr sz="2700" b="0" baseline="0">
                <a:solidFill>
                  <a:schemeClr val="tx1"/>
                </a:solidFill>
                <a:latin typeface="+mn-lt"/>
                <a:ea typeface="Helvetica Neue" charset="0"/>
                <a:cs typeface="Helvetica Neue" charset="0"/>
              </a:defRPr>
            </a:lvl1pPr>
          </a:lstStyle>
          <a:p>
            <a:pPr lvl="0"/>
            <a:r>
              <a:rPr lang="en-US" dirty="0"/>
              <a:t>A description sentence/</a:t>
            </a:r>
            <a:r>
              <a:rPr lang="en-US" dirty="0" err="1"/>
              <a:t>subheader</a:t>
            </a:r>
            <a:endParaRPr lang="en-US" dirty="0"/>
          </a:p>
        </p:txBody>
      </p:sp>
      <p:sp>
        <p:nvSpPr>
          <p:cNvPr id="8"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169113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w logo watermar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alphaModFix amt="29000"/>
            <a:extLst>
              <a:ext uri="{28A0092B-C50C-407E-A947-70E740481C1C}">
                <a14:useLocalDpi xmlns:a14="http://schemas.microsoft.com/office/drawing/2010/main"/>
              </a:ext>
            </a:extLst>
          </a:blip>
          <a:stretch>
            <a:fillRect/>
          </a:stretch>
        </p:blipFill>
        <p:spPr>
          <a:xfrm>
            <a:off x="4822722" y="2905001"/>
            <a:ext cx="3692629" cy="2569110"/>
          </a:xfrm>
          <a:prstGeom prst="rect">
            <a:avLst/>
          </a:prstGeom>
        </p:spPr>
      </p:pic>
      <p:sp>
        <p:nvSpPr>
          <p:cNvPr id="13" name="Text Placeholder 12"/>
          <p:cNvSpPr>
            <a:spLocks noGrp="1"/>
          </p:cNvSpPr>
          <p:nvPr>
            <p:ph type="body" sz="quarter" idx="11" hasCustomPrompt="1"/>
          </p:nvPr>
        </p:nvSpPr>
        <p:spPr>
          <a:xfrm>
            <a:off x="731045" y="1850492"/>
            <a:ext cx="7784306" cy="4275005"/>
          </a:xfrm>
        </p:spPr>
        <p:txBody>
          <a:bodyPr>
            <a:normAutofit/>
          </a:bodyPr>
          <a:lstStyle>
            <a:lvl1pPr marL="0" indent="0">
              <a:buNone/>
              <a:defRPr sz="2700" b="0" baseline="0">
                <a:solidFill>
                  <a:schemeClr val="tx1"/>
                </a:solidFill>
                <a:latin typeface="+mn-lt"/>
                <a:ea typeface="Helvetica Neue" charset="0"/>
                <a:cs typeface="Helvetica Neue" charset="0"/>
              </a:defRPr>
            </a:lvl1pPr>
          </a:lstStyle>
          <a:p>
            <a:pPr lvl="0"/>
            <a:r>
              <a:rPr lang="en-US" dirty="0"/>
              <a:t>A description sentence/</a:t>
            </a:r>
            <a:r>
              <a:rPr lang="en-US" dirty="0" err="1"/>
              <a:t>subheader</a:t>
            </a:r>
            <a:endParaRPr lang="en-US" dirty="0"/>
          </a:p>
        </p:txBody>
      </p:sp>
      <p:sp>
        <p:nvSpPr>
          <p:cNvPr id="10" name="Title 9"/>
          <p:cNvSpPr>
            <a:spLocks noGrp="1"/>
          </p:cNvSpPr>
          <p:nvPr>
            <p:ph type="title"/>
          </p:nvPr>
        </p:nvSpPr>
        <p:spPr/>
        <p:txBody>
          <a:bodyPr/>
          <a:lstStyle>
            <a:lvl1pPr>
              <a:defRPr b="0" i="0">
                <a:latin typeface="Corbel" charset="0"/>
                <a:ea typeface="Corbel" charset="0"/>
                <a:cs typeface="Corbel" charset="0"/>
              </a:defRPr>
            </a:lvl1pPr>
          </a:lstStyle>
          <a:p>
            <a:r>
              <a:rPr lang="en-US"/>
              <a:t>Click to edit Master title style</a:t>
            </a:r>
            <a:endParaRPr lang="en-US" dirty="0"/>
          </a:p>
        </p:txBody>
      </p:sp>
      <p:sp>
        <p:nvSpPr>
          <p:cNvPr id="7"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186790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2 - light background">
    <p:spTree>
      <p:nvGrpSpPr>
        <p:cNvPr id="1" name=""/>
        <p:cNvGrpSpPr/>
        <p:nvPr/>
      </p:nvGrpSpPr>
      <p:grpSpPr>
        <a:xfrm>
          <a:off x="0" y="0"/>
          <a:ext cx="0" cy="0"/>
          <a:chOff x="0" y="0"/>
          <a:chExt cx="0" cy="0"/>
        </a:xfrm>
      </p:grpSpPr>
      <p:cxnSp>
        <p:nvCxnSpPr>
          <p:cNvPr id="14" name="Straight Connector 13"/>
          <p:cNvCxnSpPr/>
          <p:nvPr userDrawn="1"/>
        </p:nvCxnSpPr>
        <p:spPr>
          <a:xfrm>
            <a:off x="628650" y="1371600"/>
            <a:ext cx="7886700" cy="0"/>
          </a:xfrm>
          <a:prstGeom prst="line">
            <a:avLst/>
          </a:prstGeom>
          <a:ln w="57150">
            <a:solidFill>
              <a:srgbClr val="63B1AA">
                <a:alpha val="39000"/>
              </a:srgbClr>
            </a:solidFill>
          </a:ln>
          <a:effectLst/>
        </p:spPr>
        <p:style>
          <a:lnRef idx="1">
            <a:schemeClr val="accent3"/>
          </a:lnRef>
          <a:fillRef idx="0">
            <a:schemeClr val="accent3"/>
          </a:fillRef>
          <a:effectRef idx="0">
            <a:schemeClr val="accent3"/>
          </a:effectRef>
          <a:fontRef idx="minor">
            <a:schemeClr val="tx1"/>
          </a:fontRef>
        </p:style>
      </p:cxn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45891" y="265470"/>
            <a:ext cx="4852219" cy="954269"/>
          </a:xfrm>
          <a:prstGeom prst="rect">
            <a:avLst/>
          </a:prstGeom>
        </p:spPr>
      </p:pic>
      <p:sp>
        <p:nvSpPr>
          <p:cNvPr id="10" name="Text Placeholder 14"/>
          <p:cNvSpPr>
            <a:spLocks noGrp="1"/>
          </p:cNvSpPr>
          <p:nvPr>
            <p:ph type="body" sz="quarter" idx="10" hasCustomPrompt="1"/>
          </p:nvPr>
        </p:nvSpPr>
        <p:spPr>
          <a:xfrm>
            <a:off x="0" y="1523462"/>
            <a:ext cx="9144000" cy="695325"/>
          </a:xfrm>
        </p:spPr>
        <p:txBody>
          <a:bodyPr>
            <a:noAutofit/>
          </a:bodyPr>
          <a:lstStyle>
            <a:lvl1pPr marL="0" indent="0" algn="ctr">
              <a:buNone/>
              <a:defRPr sz="4000">
                <a:solidFill>
                  <a:schemeClr val="tx1"/>
                </a:solidFill>
                <a:latin typeface="Corbel" charset="0"/>
                <a:ea typeface="Corbel" charset="0"/>
                <a:cs typeface="Corbel" charset="0"/>
              </a:defRPr>
            </a:lvl1pPr>
          </a:lstStyle>
          <a:p>
            <a:pPr lvl="0"/>
            <a:r>
              <a:rPr lang="en-US" dirty="0"/>
              <a:t>Presentation Title</a:t>
            </a:r>
          </a:p>
        </p:txBody>
      </p:sp>
      <p:sp>
        <p:nvSpPr>
          <p:cNvPr id="6" name="Text Placeholder 14"/>
          <p:cNvSpPr>
            <a:spLocks noGrp="1"/>
          </p:cNvSpPr>
          <p:nvPr>
            <p:ph type="body" sz="quarter" idx="11" hasCustomPrompt="1"/>
          </p:nvPr>
        </p:nvSpPr>
        <p:spPr>
          <a:xfrm>
            <a:off x="0" y="2266816"/>
            <a:ext cx="9144000" cy="695325"/>
          </a:xfrm>
        </p:spPr>
        <p:txBody>
          <a:bodyPr>
            <a:noAutofit/>
          </a:bodyPr>
          <a:lstStyle>
            <a:lvl1pPr marL="0" indent="0" algn="ctr">
              <a:buNone/>
              <a:defRPr sz="3500">
                <a:solidFill>
                  <a:schemeClr val="tx1"/>
                </a:solidFill>
                <a:latin typeface="Corbel" charset="0"/>
                <a:ea typeface="Corbel" charset="0"/>
                <a:cs typeface="Corbel" charset="0"/>
              </a:defRPr>
            </a:lvl1pPr>
          </a:lstStyle>
          <a:p>
            <a:pPr lvl="0"/>
            <a:r>
              <a:rPr lang="en-US" dirty="0"/>
              <a:t>Event Name/Speaker</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310965"/>
            <a:ext cx="9144000" cy="2211440"/>
          </a:xfrm>
          <a:prstGeom prst="rect">
            <a:avLst/>
          </a:prstGeom>
        </p:spPr>
      </p:pic>
      <p:sp>
        <p:nvSpPr>
          <p:cNvPr id="9" name="Footer Placeholder 6"/>
          <p:cNvSpPr>
            <a:spLocks noGrp="1"/>
          </p:cNvSpPr>
          <p:nvPr>
            <p:ph type="ftr" sz="quarter" idx="3"/>
          </p:nvPr>
        </p:nvSpPr>
        <p:spPr>
          <a:xfrm>
            <a:off x="833283" y="6481791"/>
            <a:ext cx="6868779" cy="253117"/>
          </a:xfrm>
          <a:prstGeom prst="rect">
            <a:avLst/>
          </a:prstGeom>
        </p:spPr>
        <p:txBody>
          <a:bodyPr/>
          <a:lstStyle>
            <a:lvl1pPr>
              <a:defRPr sz="1050" b="0">
                <a:solidFill>
                  <a:schemeClr val="tx1"/>
                </a:solidFill>
              </a:defRPr>
            </a:lvl1pPr>
          </a:lstStyle>
          <a:p>
            <a:r>
              <a:rPr lang="en-US" dirty="0"/>
              <a:t>Copyright </a:t>
            </a:r>
            <a:r>
              <a:rPr lang="de-DE" dirty="0"/>
              <a:t>© 2016, </a:t>
            </a:r>
            <a:r>
              <a:rPr lang="en-US" dirty="0"/>
              <a:t>CyberGreen	                      Sept 2016</a:t>
            </a:r>
          </a:p>
        </p:txBody>
      </p:sp>
    </p:spTree>
    <p:extLst>
      <p:ext uri="{BB962C8B-B14F-4D97-AF65-F5344CB8AC3E}">
        <p14:creationId xmlns:p14="http://schemas.microsoft.com/office/powerpoint/2010/main" val="119956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w radial watermark">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alphaModFix amt="47000"/>
            <a:extLst>
              <a:ext uri="{28A0092B-C50C-407E-A947-70E740481C1C}">
                <a14:useLocalDpi xmlns:a14="http://schemas.microsoft.com/office/drawing/2010/main"/>
              </a:ext>
            </a:extLst>
          </a:blip>
          <a:stretch>
            <a:fillRect/>
          </a:stretch>
        </p:blipFill>
        <p:spPr>
          <a:xfrm>
            <a:off x="6149287" y="3452279"/>
            <a:ext cx="1762591" cy="1761589"/>
          </a:xfrm>
          <a:prstGeom prst="rect">
            <a:avLst/>
          </a:prstGeom>
          <a:effectLst/>
        </p:spPr>
      </p:pic>
      <p:sp>
        <p:nvSpPr>
          <p:cNvPr id="13" name="Text Placeholder 12"/>
          <p:cNvSpPr>
            <a:spLocks noGrp="1"/>
          </p:cNvSpPr>
          <p:nvPr>
            <p:ph type="body" sz="quarter" idx="12" hasCustomPrompt="1"/>
          </p:nvPr>
        </p:nvSpPr>
        <p:spPr>
          <a:xfrm>
            <a:off x="731044" y="1850492"/>
            <a:ext cx="7784307" cy="4383160"/>
          </a:xfrm>
        </p:spPr>
        <p:txBody>
          <a:bodyPr>
            <a:normAutofit/>
          </a:bodyPr>
          <a:lstStyle>
            <a:lvl1pPr marL="0" indent="0">
              <a:buNone/>
              <a:defRPr sz="2700" b="0" baseline="0">
                <a:solidFill>
                  <a:schemeClr val="tx1"/>
                </a:solidFill>
                <a:latin typeface="+mn-lt"/>
                <a:ea typeface="Helvetica Neue" charset="0"/>
                <a:cs typeface="Helvetica Neue" charset="0"/>
              </a:defRPr>
            </a:lvl1pPr>
          </a:lstStyle>
          <a:p>
            <a:pPr lvl="0"/>
            <a:r>
              <a:rPr lang="en-US" dirty="0"/>
              <a:t>A description sentence/</a:t>
            </a:r>
            <a:r>
              <a:rPr lang="en-US" dirty="0" err="1"/>
              <a:t>subheader</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9"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203483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 people watermark">
    <p:spTree>
      <p:nvGrpSpPr>
        <p:cNvPr id="1" name=""/>
        <p:cNvGrpSpPr/>
        <p:nvPr/>
      </p:nvGrpSpPr>
      <p:grpSpPr>
        <a:xfrm>
          <a:off x="0" y="0"/>
          <a:ext cx="0" cy="0"/>
          <a:chOff x="0" y="0"/>
          <a:chExt cx="0" cy="0"/>
        </a:xfrm>
      </p:grpSpPr>
      <p:sp>
        <p:nvSpPr>
          <p:cNvPr id="8" name="Text Placeholder 12"/>
          <p:cNvSpPr>
            <a:spLocks noGrp="1"/>
          </p:cNvSpPr>
          <p:nvPr>
            <p:ph type="body" sz="quarter" idx="12" hasCustomPrompt="1"/>
          </p:nvPr>
        </p:nvSpPr>
        <p:spPr>
          <a:xfrm>
            <a:off x="731045" y="1850492"/>
            <a:ext cx="7784306" cy="4392992"/>
          </a:xfrm>
        </p:spPr>
        <p:txBody>
          <a:bodyPr>
            <a:normAutofit/>
          </a:bodyPr>
          <a:lstStyle>
            <a:lvl1pPr marL="0" indent="0">
              <a:buNone/>
              <a:defRPr sz="2700" b="0" baseline="0">
                <a:solidFill>
                  <a:schemeClr val="tx1"/>
                </a:solidFill>
                <a:latin typeface="+mn-lt"/>
                <a:ea typeface="Helvetica Neue" charset="0"/>
                <a:cs typeface="Helvetica Neue" charset="0"/>
              </a:defRPr>
            </a:lvl1pPr>
          </a:lstStyle>
          <a:p>
            <a:pPr lvl="0"/>
            <a:r>
              <a:rPr lang="en-US" dirty="0"/>
              <a:t>A description sentence/</a:t>
            </a:r>
            <a:r>
              <a:rPr lang="en-US" dirty="0" err="1"/>
              <a:t>subheader</a:t>
            </a:r>
            <a:endParaRPr lang="en-US" dirty="0"/>
          </a:p>
        </p:txBody>
      </p:sp>
      <p:sp>
        <p:nvSpPr>
          <p:cNvPr id="2" name="Title 1"/>
          <p:cNvSpPr>
            <a:spLocks noGrp="1"/>
          </p:cNvSpPr>
          <p:nvPr>
            <p:ph type="title"/>
          </p:nvPr>
        </p:nvSpPr>
        <p:spPr/>
        <p:txBody>
          <a:bodyPr/>
          <a:lstStyle/>
          <a:p>
            <a:r>
              <a:rPr lang="en-US"/>
              <a:t>Click to edit Master title style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310965"/>
            <a:ext cx="9144000" cy="2211440"/>
          </a:xfrm>
          <a:prstGeom prst="rect">
            <a:avLst/>
          </a:prstGeom>
        </p:spPr>
      </p:pic>
      <p:sp>
        <p:nvSpPr>
          <p:cNvPr id="10"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177127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 dark logo watermar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alphaModFix amt="21000"/>
            <a:extLst>
              <a:ext uri="{28A0092B-C50C-407E-A947-70E740481C1C}">
                <a14:useLocalDpi xmlns:a14="http://schemas.microsoft.com/office/drawing/2010/main"/>
              </a:ext>
            </a:extLst>
          </a:blip>
          <a:stretch>
            <a:fillRect/>
          </a:stretch>
        </p:blipFill>
        <p:spPr>
          <a:xfrm>
            <a:off x="4890407" y="2722565"/>
            <a:ext cx="3731998" cy="2568582"/>
          </a:xfrm>
          <a:prstGeom prst="rect">
            <a:avLst/>
          </a:prstGeom>
        </p:spPr>
      </p:pic>
      <p:sp>
        <p:nvSpPr>
          <p:cNvPr id="5" name="Title 4"/>
          <p:cNvSpPr>
            <a:spLocks noGrp="1"/>
          </p:cNvSpPr>
          <p:nvPr>
            <p:ph type="title"/>
          </p:nvPr>
        </p:nvSpPr>
        <p:spPr/>
        <p:txBody>
          <a:bodyPr/>
          <a:lstStyle/>
          <a:p>
            <a:r>
              <a:rPr lang="en-US"/>
              <a:t>Click to edit Master title style</a:t>
            </a:r>
            <a:endParaRPr lang="en-US" dirty="0"/>
          </a:p>
        </p:txBody>
      </p:sp>
      <p:sp>
        <p:nvSpPr>
          <p:cNvPr id="7" name="Text Placeholder 12"/>
          <p:cNvSpPr>
            <a:spLocks noGrp="1"/>
          </p:cNvSpPr>
          <p:nvPr>
            <p:ph type="body" sz="quarter" idx="12" hasCustomPrompt="1"/>
          </p:nvPr>
        </p:nvSpPr>
        <p:spPr>
          <a:xfrm>
            <a:off x="731045" y="1850492"/>
            <a:ext cx="7784306" cy="4343831"/>
          </a:xfrm>
        </p:spPr>
        <p:txBody>
          <a:bodyPr>
            <a:normAutofit/>
          </a:bodyPr>
          <a:lstStyle>
            <a:lvl1pPr marL="0" indent="0">
              <a:buNone/>
              <a:defRPr sz="2700" b="0" baseline="0">
                <a:solidFill>
                  <a:schemeClr val="tx1"/>
                </a:solidFill>
                <a:latin typeface="+mn-lt"/>
                <a:ea typeface="Helvetica Neue" charset="0"/>
                <a:cs typeface="Helvetica Neue" charset="0"/>
              </a:defRPr>
            </a:lvl1pPr>
          </a:lstStyle>
          <a:p>
            <a:pPr lvl="0"/>
            <a:r>
              <a:rPr lang="en-US" dirty="0"/>
              <a:t>A description sentence/</a:t>
            </a:r>
            <a:r>
              <a:rPr lang="en-US" dirty="0" err="1"/>
              <a:t>subheader</a:t>
            </a:r>
            <a:endParaRPr lang="en-US" dirty="0"/>
          </a:p>
        </p:txBody>
      </p:sp>
      <p:sp>
        <p:nvSpPr>
          <p:cNvPr id="8"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176432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lit Design">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65683" y="1619250"/>
            <a:ext cx="4530778" cy="4237264"/>
          </a:xfrm>
        </p:spPr>
        <p:txBody>
          <a:bodyPr>
            <a:normAutofit/>
          </a:bodyPr>
          <a:lstStyle>
            <a:lvl1pPr marL="0" indent="0" algn="l">
              <a:buNone/>
              <a:defRPr sz="1351" b="1" baseline="0">
                <a:solidFill>
                  <a:schemeClr val="tx1"/>
                </a:solidFill>
                <a:latin typeface="+mn-lt"/>
                <a:cs typeface="Helvetica" panose="020B0604020202020204" pitchFamily="34" charset="0"/>
              </a:defRPr>
            </a:lvl1pPr>
            <a:lvl2pPr marL="342909" indent="0" algn="l">
              <a:lnSpc>
                <a:spcPct val="150000"/>
              </a:lnSpc>
              <a:buNone/>
              <a:defRPr sz="1500">
                <a:solidFill>
                  <a:schemeClr val="tx1">
                    <a:lumMod val="65000"/>
                    <a:lumOff val="35000"/>
                  </a:schemeClr>
                </a:solidFill>
                <a:latin typeface="+mn-lt"/>
                <a:cs typeface="Helvetica" panose="020B0604020202020204" pitchFamily="34" charset="0"/>
              </a:defRPr>
            </a:lvl2pPr>
            <a:lvl3pPr marL="685817" indent="0" algn="l">
              <a:lnSpc>
                <a:spcPct val="100000"/>
              </a:lnSpc>
              <a:buNone/>
              <a:defRPr sz="1351">
                <a:solidFill>
                  <a:schemeClr val="tx1">
                    <a:lumMod val="65000"/>
                    <a:lumOff val="35000"/>
                  </a:schemeClr>
                </a:solidFill>
                <a:latin typeface="+mn-lt"/>
                <a:cs typeface="Helvetica" panose="020B0604020202020204" pitchFamily="34" charset="0"/>
              </a:defRPr>
            </a:lvl3pPr>
            <a:lvl4pPr marL="1028726" indent="0" algn="l">
              <a:lnSpc>
                <a:spcPct val="100000"/>
              </a:lnSpc>
              <a:buNone/>
              <a:defRPr sz="1200">
                <a:solidFill>
                  <a:schemeClr val="tx1">
                    <a:lumMod val="65000"/>
                    <a:lumOff val="35000"/>
                  </a:schemeClr>
                </a:solidFill>
                <a:latin typeface="+mn-lt"/>
                <a:cs typeface="Helvetica" panose="020B0604020202020204" pitchFamily="34" charset="0"/>
              </a:defRPr>
            </a:lvl4pPr>
            <a:lvl5pPr marL="1371634" indent="0" algn="l">
              <a:lnSpc>
                <a:spcPct val="100000"/>
              </a:lnSpc>
              <a:buNone/>
              <a:defRPr sz="1200">
                <a:solidFill>
                  <a:schemeClr val="tx1">
                    <a:lumMod val="65000"/>
                    <a:lumOff val="35000"/>
                  </a:schemeClr>
                </a:solidFill>
                <a:latin typeface="+mn-lt"/>
                <a:cs typeface="Helvetica" panose="020B0604020202020204" pitchFamily="34" charset="0"/>
              </a:defRPr>
            </a:lvl5pPr>
            <a:lvl6pPr marL="1714543" indent="0" algn="ctr">
              <a:buNone/>
              <a:defRPr sz="1200"/>
            </a:lvl6pPr>
            <a:lvl7pPr marL="2057451" indent="0" algn="ctr">
              <a:buNone/>
              <a:defRPr sz="1200"/>
            </a:lvl7pPr>
            <a:lvl8pPr marL="2400360" indent="0" algn="ctr">
              <a:buNone/>
              <a:defRPr sz="1200"/>
            </a:lvl8pPr>
            <a:lvl9pPr marL="2743269" indent="0" algn="ctr">
              <a:buNone/>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2"/>
          <p:cNvSpPr txBox="1">
            <a:spLocks/>
          </p:cNvSpPr>
          <p:nvPr userDrawn="1"/>
        </p:nvSpPr>
        <p:spPr>
          <a:xfrm>
            <a:off x="5758961" y="1469728"/>
            <a:ext cx="2734407" cy="4332514"/>
          </a:xfrm>
          <a:prstGeom prst="rect">
            <a:avLst/>
          </a:prstGeom>
          <a:solidFill>
            <a:srgbClr val="25B2AA"/>
          </a:solidFill>
        </p:spPr>
        <p:txBody>
          <a:bodyPr vert="horz" lIns="205740" tIns="137160" rIns="68580" bIns="13716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baseline="0">
                <a:solidFill>
                  <a:schemeClr val="tx1">
                    <a:lumMod val="65000"/>
                    <a:lumOff val="35000"/>
                  </a:schemeClr>
                </a:solidFill>
                <a:latin typeface="Helvetica" panose="020B0604020202020204" pitchFamily="34" charset="0"/>
                <a:ea typeface="+mn-ea"/>
                <a:cs typeface="Helvetica" panose="020B0604020202020204" pitchFamily="34" charset="0"/>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lumMod val="65000"/>
                    <a:lumOff val="35000"/>
                  </a:schemeClr>
                </a:solidFill>
                <a:latin typeface="Helvetica" panose="020B0604020202020204" pitchFamily="34" charset="0"/>
                <a:ea typeface="+mn-ea"/>
                <a:cs typeface="Helvetica" panose="020B0604020202020204" pitchFamily="34" charset="0"/>
              </a:defRPr>
            </a:lvl2pPr>
            <a:lvl3pPr marL="914400" indent="0" algn="l" defTabSz="914400" rtl="0" eaLnBrk="1" latinLnBrk="0" hangingPunct="1">
              <a:lnSpc>
                <a:spcPct val="100000"/>
              </a:lnSpc>
              <a:spcBef>
                <a:spcPts val="500"/>
              </a:spcBef>
              <a:buFont typeface="Arial" panose="020B0604020202020204" pitchFamily="34" charset="0"/>
              <a:buNone/>
              <a:defRPr sz="1800" kern="1200">
                <a:solidFill>
                  <a:schemeClr val="tx1">
                    <a:lumMod val="65000"/>
                    <a:lumOff val="35000"/>
                  </a:schemeClr>
                </a:solidFill>
                <a:latin typeface="Helvetica" panose="020B0604020202020204" pitchFamily="34" charset="0"/>
                <a:ea typeface="+mn-ea"/>
                <a:cs typeface="Helvetica" panose="020B0604020202020204" pitchFamily="34" charset="0"/>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lumMod val="65000"/>
                    <a:lumOff val="35000"/>
                  </a:schemeClr>
                </a:solidFill>
                <a:latin typeface="Helvetica" panose="020B0604020202020204" pitchFamily="34" charset="0"/>
                <a:ea typeface="+mn-ea"/>
                <a:cs typeface="Helvetica" panose="020B0604020202020204" pitchFamily="34" charset="0"/>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lumMod val="65000"/>
                    <a:lumOff val="35000"/>
                  </a:schemeClr>
                </a:solidFill>
                <a:latin typeface="Helvetica" panose="020B0604020202020204" pitchFamily="34" charset="0"/>
                <a:ea typeface="+mn-ea"/>
                <a:cs typeface="Helvetica"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500" b="0"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Text Placeholder 8"/>
          <p:cNvSpPr>
            <a:spLocks noGrp="1"/>
          </p:cNvSpPr>
          <p:nvPr>
            <p:ph type="body" sz="quarter" idx="11"/>
          </p:nvPr>
        </p:nvSpPr>
        <p:spPr>
          <a:xfrm>
            <a:off x="6059488" y="1690688"/>
            <a:ext cx="2189430" cy="38407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32555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g Left + Pull Quo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12774" y="1555751"/>
            <a:ext cx="4293053" cy="4278995"/>
          </a:xfrm>
        </p:spPr>
        <p:txBody>
          <a:bodyPr>
            <a:normAutofit/>
          </a:bodyPr>
          <a:lstStyle>
            <a:lvl1pPr marL="0" indent="0" algn="l">
              <a:buNone/>
              <a:defRPr sz="1351" b="0" baseline="0">
                <a:solidFill>
                  <a:schemeClr val="tx1">
                    <a:lumMod val="65000"/>
                    <a:lumOff val="35000"/>
                  </a:schemeClr>
                </a:solidFill>
                <a:latin typeface="+mn-lt"/>
                <a:cs typeface="Helvetica" panose="020B0604020202020204" pitchFamily="34" charset="0"/>
              </a:defRPr>
            </a:lvl1pPr>
            <a:lvl2pPr marL="342909" indent="0" algn="l">
              <a:lnSpc>
                <a:spcPct val="150000"/>
              </a:lnSpc>
              <a:buNone/>
              <a:defRPr sz="1500">
                <a:solidFill>
                  <a:schemeClr val="tx1">
                    <a:lumMod val="65000"/>
                    <a:lumOff val="35000"/>
                  </a:schemeClr>
                </a:solidFill>
                <a:latin typeface="Helvetica" panose="020B0604020202020204" pitchFamily="34" charset="0"/>
                <a:cs typeface="Helvetica" panose="020B0604020202020204" pitchFamily="34" charset="0"/>
              </a:defRPr>
            </a:lvl2pPr>
            <a:lvl3pPr marL="685817" indent="0" algn="l">
              <a:lnSpc>
                <a:spcPct val="100000"/>
              </a:lnSpc>
              <a:buNone/>
              <a:defRPr sz="1351">
                <a:solidFill>
                  <a:schemeClr val="tx1">
                    <a:lumMod val="65000"/>
                    <a:lumOff val="35000"/>
                  </a:schemeClr>
                </a:solidFill>
                <a:latin typeface="Helvetica" panose="020B0604020202020204" pitchFamily="34" charset="0"/>
                <a:cs typeface="Helvetica" panose="020B0604020202020204" pitchFamily="34" charset="0"/>
              </a:defRPr>
            </a:lvl3pPr>
            <a:lvl4pPr marL="1028726" indent="0" algn="l">
              <a:lnSpc>
                <a:spcPct val="100000"/>
              </a:lnSpc>
              <a:buNone/>
              <a:defRPr sz="1200">
                <a:solidFill>
                  <a:schemeClr val="tx1">
                    <a:lumMod val="65000"/>
                    <a:lumOff val="35000"/>
                  </a:schemeClr>
                </a:solidFill>
                <a:latin typeface="Helvetica" panose="020B0604020202020204" pitchFamily="34" charset="0"/>
                <a:cs typeface="Helvetica" panose="020B0604020202020204" pitchFamily="34" charset="0"/>
              </a:defRPr>
            </a:lvl4pPr>
            <a:lvl5pPr marL="1371634" indent="0" algn="l">
              <a:lnSpc>
                <a:spcPct val="100000"/>
              </a:lnSpc>
              <a:buNone/>
              <a:defRPr sz="1200">
                <a:solidFill>
                  <a:schemeClr val="tx1">
                    <a:lumMod val="65000"/>
                    <a:lumOff val="35000"/>
                  </a:schemeClr>
                </a:solidFill>
                <a:latin typeface="Helvetica" panose="020B0604020202020204" pitchFamily="34" charset="0"/>
                <a:cs typeface="Helvetica" panose="020B0604020202020204" pitchFamily="34" charset="0"/>
              </a:defRPr>
            </a:lvl5pPr>
            <a:lvl6pPr marL="1714543" indent="0" algn="ctr">
              <a:buNone/>
              <a:defRPr sz="1200"/>
            </a:lvl6pPr>
            <a:lvl7pPr marL="2057451" indent="0" algn="ctr">
              <a:buNone/>
              <a:defRPr sz="1200"/>
            </a:lvl7pPr>
            <a:lvl8pPr marL="2400360" indent="0" algn="ctr">
              <a:buNone/>
              <a:defRPr sz="1200"/>
            </a:lvl8pPr>
            <a:lvl9pPr marL="2743269" indent="0" algn="ctr">
              <a:buNone/>
              <a:defRPr sz="1200"/>
            </a:lvl9pPr>
          </a:lstStyle>
          <a:p>
            <a:pPr lvl="0"/>
            <a:r>
              <a:rPr lang="en-US" dirty="0"/>
              <a:t>Edit Master text styles</a:t>
            </a:r>
          </a:p>
        </p:txBody>
      </p:sp>
      <p:sp>
        <p:nvSpPr>
          <p:cNvPr id="7" name="Picture Placeholder 6"/>
          <p:cNvSpPr>
            <a:spLocks noGrp="1"/>
          </p:cNvSpPr>
          <p:nvPr>
            <p:ph type="pic" sz="quarter" idx="10"/>
          </p:nvPr>
        </p:nvSpPr>
        <p:spPr>
          <a:xfrm>
            <a:off x="628651" y="1555750"/>
            <a:ext cx="3289880" cy="4278994"/>
          </a:xfrm>
        </p:spPr>
        <p:txBody>
          <a:bodyPr/>
          <a:lstStyle>
            <a:lvl1pPr marL="0" indent="0">
              <a:buNone/>
              <a:defRPr>
                <a:latin typeface="+mn-lt"/>
              </a:defRPr>
            </a:lvl1pPr>
          </a:lstStyle>
          <a:p>
            <a:r>
              <a:rPr lang="en-US" dirty="0"/>
              <a:t>Drag picture to placeholder or click icon to add</a:t>
            </a:r>
          </a:p>
        </p:txBody>
      </p:sp>
      <p:sp>
        <p:nvSpPr>
          <p:cNvPr id="2" name="Title 1"/>
          <p:cNvSpPr>
            <a:spLocks noGrp="1"/>
          </p:cNvSpPr>
          <p:nvPr>
            <p:ph type="title"/>
          </p:nvPr>
        </p:nvSpPr>
        <p:spPr/>
        <p:txBody>
          <a:bodyPr/>
          <a:lstStyle/>
          <a:p>
            <a:r>
              <a:rPr lang="en-US"/>
              <a:t>Click to edit Master title style</a:t>
            </a:r>
          </a:p>
        </p:txBody>
      </p:sp>
      <p:sp>
        <p:nvSpPr>
          <p:cNvPr id="9" name="Footer Placeholder 6"/>
          <p:cNvSpPr>
            <a:spLocks noGrp="1"/>
          </p:cNvSpPr>
          <p:nvPr>
            <p:ph type="ftr" sz="quarter" idx="3"/>
          </p:nvPr>
        </p:nvSpPr>
        <p:spPr>
          <a:xfrm>
            <a:off x="833283" y="6481791"/>
            <a:ext cx="4170979" cy="272969"/>
          </a:xfrm>
          <a:prstGeom prst="rect">
            <a:avLst/>
          </a:prstGeom>
        </p:spPr>
        <p:txBody>
          <a:bodyPr/>
          <a:lstStyle>
            <a:lvl1pPr>
              <a:defRPr sz="1050" b="0">
                <a:solidFill>
                  <a:schemeClr val="tx1"/>
                </a:solidFill>
              </a:defRPr>
            </a:lvl1pPr>
          </a:lstStyle>
          <a:p>
            <a:fld id="{3EF3A15F-DD73-EC44-A15E-9D6ADF2E3FA3}" type="slidenum">
              <a:rPr lang="en-US" smtClean="0"/>
              <a:pPr/>
              <a:t>‹#›</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11954969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tiff"/><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17"/>
          <a:stretch>
            <a:fillRect/>
          </a:stretch>
        </p:blipFill>
        <p:spPr>
          <a:xfrm rot="10800000">
            <a:off x="0" y="6334125"/>
            <a:ext cx="9202992" cy="523875"/>
          </a:xfrm>
          <a:prstGeom prst="rect">
            <a:avLst/>
          </a:prstGeom>
        </p:spPr>
      </p:pic>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628651" y="1371600"/>
            <a:ext cx="7886700" cy="0"/>
          </a:xfrm>
          <a:prstGeom prst="line">
            <a:avLst/>
          </a:prstGeom>
          <a:ln w="57150">
            <a:solidFill>
              <a:srgbClr val="63B1AA">
                <a:alpha val="39000"/>
              </a:srgbClr>
            </a:solidFill>
          </a:ln>
          <a:effectLst/>
        </p:spPr>
        <p:style>
          <a:lnRef idx="1">
            <a:schemeClr val="accent3"/>
          </a:lnRef>
          <a:fillRef idx="0">
            <a:schemeClr val="accent3"/>
          </a:fillRef>
          <a:effectRef idx="0">
            <a:schemeClr val="accent3"/>
          </a:effectRef>
          <a:fontRef idx="minor">
            <a:schemeClr val="tx1"/>
          </a:fontRef>
        </p:style>
      </p:cxnSp>
      <p:sp>
        <p:nvSpPr>
          <p:cNvPr id="13" name="Footer Placeholder 6"/>
          <p:cNvSpPr>
            <a:spLocks noGrp="1"/>
          </p:cNvSpPr>
          <p:nvPr>
            <p:ph type="ftr" sz="quarter" idx="3"/>
          </p:nvPr>
        </p:nvSpPr>
        <p:spPr>
          <a:xfrm>
            <a:off x="833283" y="6481791"/>
            <a:ext cx="4087851" cy="272969"/>
          </a:xfrm>
          <a:prstGeom prst="rect">
            <a:avLst/>
          </a:prstGeom>
        </p:spPr>
        <p:txBody>
          <a:bodyPr/>
          <a:lstStyle>
            <a:lvl1pPr>
              <a:defRPr sz="1051" b="0">
                <a:solidFill>
                  <a:schemeClr val="tx1"/>
                </a:solidFill>
              </a:defRPr>
            </a:lvl1pPr>
          </a:lstStyle>
          <a:p>
            <a:fld id="{3EF3A15F-DD73-EC44-A15E-9D6ADF2E3FA3}" type="slidenum">
              <a:rPr lang="en-US" smtClean="0"/>
              <a:pPr/>
              <a:t>‹#›</a:t>
            </a:fld>
            <a:r>
              <a:rPr lang="en-US" dirty="0"/>
              <a:t>   Copyright </a:t>
            </a:r>
            <a:r>
              <a:rPr lang="de-DE" dirty="0"/>
              <a:t>© 2016, </a:t>
            </a:r>
            <a:r>
              <a:rPr lang="en-US" sz="1000" dirty="0"/>
              <a:t>CyberGreen	                      Sept 2016</a:t>
            </a:r>
            <a:endParaRPr lang="en-US" dirty="0"/>
          </a:p>
        </p:txBody>
      </p:sp>
      <p:pic>
        <p:nvPicPr>
          <p:cNvPr id="6" name="Picture 5"/>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6361309" y="6400585"/>
            <a:ext cx="2011439" cy="395104"/>
          </a:xfrm>
          <a:prstGeom prst="rect">
            <a:avLst/>
          </a:prstGeom>
        </p:spPr>
      </p:pic>
    </p:spTree>
    <p:extLst>
      <p:ext uri="{BB962C8B-B14F-4D97-AF65-F5344CB8AC3E}">
        <p14:creationId xmlns:p14="http://schemas.microsoft.com/office/powerpoint/2010/main" val="17686793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68" r:id="rId3"/>
    <p:sldLayoutId id="2147483675" r:id="rId4"/>
    <p:sldLayoutId id="2147483672" r:id="rId5"/>
    <p:sldLayoutId id="2147483671" r:id="rId6"/>
    <p:sldLayoutId id="2147483681" r:id="rId7"/>
    <p:sldLayoutId id="2147483649" r:id="rId8"/>
    <p:sldLayoutId id="2147483663" r:id="rId9"/>
    <p:sldLayoutId id="2147483653" r:id="rId10"/>
    <p:sldLayoutId id="2147483684" r:id="rId11"/>
    <p:sldLayoutId id="2147483683" r:id="rId12"/>
    <p:sldLayoutId id="2147483682" r:id="rId13"/>
    <p:sldLayoutId id="2147483676" r:id="rId14"/>
    <p:sldLayoutId id="2147483677" r:id="rId15"/>
  </p:sldLayoutIdLst>
  <p:hf hdr="0" dt="0"/>
  <p:txStyles>
    <p:titleStyle>
      <a:lvl1pPr algn="l" defTabSz="685817" rtl="0" eaLnBrk="1" latinLnBrk="0" hangingPunct="1">
        <a:lnSpc>
          <a:spcPct val="90000"/>
        </a:lnSpc>
        <a:spcBef>
          <a:spcPct val="0"/>
        </a:spcBef>
        <a:buNone/>
        <a:defRPr sz="4000" b="0" i="0" kern="1200">
          <a:solidFill>
            <a:schemeClr val="tx1"/>
          </a:solidFill>
          <a:latin typeface="Corbel" charset="0"/>
          <a:ea typeface="Corbel" charset="0"/>
          <a:cs typeface="Corbel" charset="0"/>
        </a:defRPr>
      </a:lvl1pPr>
    </p:titleStyle>
    <p:bodyStyle>
      <a:lvl1pPr marL="171455" indent="-171455" algn="l" defTabSz="685817" rtl="0" eaLnBrk="1" latinLnBrk="0" hangingPunct="1">
        <a:lnSpc>
          <a:spcPct val="90000"/>
        </a:lnSpc>
        <a:spcBef>
          <a:spcPts val="751"/>
        </a:spcBef>
        <a:buFont typeface="Courier New" charset="0"/>
        <a:buChar char="o"/>
        <a:defRPr sz="2100" kern="1200">
          <a:solidFill>
            <a:schemeClr val="tx1"/>
          </a:solidFill>
          <a:latin typeface="+mn-lt"/>
          <a:ea typeface="+mn-ea"/>
          <a:cs typeface="+mn-cs"/>
        </a:defRPr>
      </a:lvl1pPr>
      <a:lvl2pPr marL="514363" indent="-171455" algn="l" defTabSz="685817" rtl="0" eaLnBrk="1" latinLnBrk="0" hangingPunct="1">
        <a:lnSpc>
          <a:spcPct val="90000"/>
        </a:lnSpc>
        <a:spcBef>
          <a:spcPts val="375"/>
        </a:spcBef>
        <a:buFont typeface="Courier New" charset="0"/>
        <a:buChar char="o"/>
        <a:defRPr sz="1800" kern="1200">
          <a:solidFill>
            <a:schemeClr val="tx1"/>
          </a:solidFill>
          <a:latin typeface="+mn-lt"/>
          <a:ea typeface="+mn-ea"/>
          <a:cs typeface="+mn-cs"/>
        </a:defRPr>
      </a:lvl2pPr>
      <a:lvl3pPr marL="857272" indent="-171455" algn="l" defTabSz="685817" rtl="0" eaLnBrk="1" latinLnBrk="0" hangingPunct="1">
        <a:lnSpc>
          <a:spcPct val="90000"/>
        </a:lnSpc>
        <a:spcBef>
          <a:spcPts val="375"/>
        </a:spcBef>
        <a:buFont typeface="Courier New" charset="0"/>
        <a:buChar char="o"/>
        <a:defRPr sz="1500" kern="1200">
          <a:solidFill>
            <a:schemeClr val="tx1"/>
          </a:solidFill>
          <a:latin typeface="+mn-lt"/>
          <a:ea typeface="+mn-ea"/>
          <a:cs typeface="+mn-cs"/>
        </a:defRPr>
      </a:lvl3pPr>
      <a:lvl4pPr marL="1200181" indent="-171455" algn="l" defTabSz="685817" rtl="0" eaLnBrk="1" latinLnBrk="0" hangingPunct="1">
        <a:lnSpc>
          <a:spcPct val="90000"/>
        </a:lnSpc>
        <a:spcBef>
          <a:spcPts val="375"/>
        </a:spcBef>
        <a:buFont typeface="Courier New" charset="0"/>
        <a:buChar char="o"/>
        <a:defRPr sz="1351" kern="1200">
          <a:solidFill>
            <a:schemeClr val="tx1"/>
          </a:solidFill>
          <a:latin typeface="+mn-lt"/>
          <a:ea typeface="+mn-ea"/>
          <a:cs typeface="+mn-cs"/>
        </a:defRPr>
      </a:lvl4pPr>
      <a:lvl5pPr marL="1543089" indent="-171455" algn="l" defTabSz="685817" rtl="0" eaLnBrk="1" latinLnBrk="0" hangingPunct="1">
        <a:lnSpc>
          <a:spcPct val="90000"/>
        </a:lnSpc>
        <a:spcBef>
          <a:spcPts val="375"/>
        </a:spcBef>
        <a:buFont typeface="Courier New" charset="0"/>
        <a:buChar char="o"/>
        <a:defRPr sz="1351" kern="1200">
          <a:solidFill>
            <a:schemeClr val="tx1"/>
          </a:solidFill>
          <a:latin typeface="+mn-lt"/>
          <a:ea typeface="+mn-ea"/>
          <a:cs typeface="+mn-cs"/>
        </a:defRPr>
      </a:lvl5pPr>
      <a:lvl6pPr marL="1885998" indent="-171455" algn="l" defTabSz="685817"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906" indent="-171455" algn="l" defTabSz="685817"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815" indent="-171455" algn="l" defTabSz="685817"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723" indent="-171455" algn="l" defTabSz="685817"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817" rtl="0" eaLnBrk="1" latinLnBrk="0" hangingPunct="1">
        <a:defRPr sz="1351" kern="1200">
          <a:solidFill>
            <a:schemeClr val="tx1"/>
          </a:solidFill>
          <a:latin typeface="+mn-lt"/>
          <a:ea typeface="+mn-ea"/>
          <a:cs typeface="+mn-cs"/>
        </a:defRPr>
      </a:lvl1pPr>
      <a:lvl2pPr marL="342909" algn="l" defTabSz="685817" rtl="0" eaLnBrk="1" latinLnBrk="0" hangingPunct="1">
        <a:defRPr sz="1351" kern="1200">
          <a:solidFill>
            <a:schemeClr val="tx1"/>
          </a:solidFill>
          <a:latin typeface="+mn-lt"/>
          <a:ea typeface="+mn-ea"/>
          <a:cs typeface="+mn-cs"/>
        </a:defRPr>
      </a:lvl2pPr>
      <a:lvl3pPr marL="685817" algn="l" defTabSz="685817" rtl="0" eaLnBrk="1" latinLnBrk="0" hangingPunct="1">
        <a:defRPr sz="1351" kern="1200">
          <a:solidFill>
            <a:schemeClr val="tx1"/>
          </a:solidFill>
          <a:latin typeface="+mn-lt"/>
          <a:ea typeface="+mn-ea"/>
          <a:cs typeface="+mn-cs"/>
        </a:defRPr>
      </a:lvl3pPr>
      <a:lvl4pPr marL="1028726" algn="l" defTabSz="685817" rtl="0" eaLnBrk="1" latinLnBrk="0" hangingPunct="1">
        <a:defRPr sz="1351" kern="1200">
          <a:solidFill>
            <a:schemeClr val="tx1"/>
          </a:solidFill>
          <a:latin typeface="+mn-lt"/>
          <a:ea typeface="+mn-ea"/>
          <a:cs typeface="+mn-cs"/>
        </a:defRPr>
      </a:lvl4pPr>
      <a:lvl5pPr marL="1371634" algn="l" defTabSz="685817" rtl="0" eaLnBrk="1" latinLnBrk="0" hangingPunct="1">
        <a:defRPr sz="1351" kern="1200">
          <a:solidFill>
            <a:schemeClr val="tx1"/>
          </a:solidFill>
          <a:latin typeface="+mn-lt"/>
          <a:ea typeface="+mn-ea"/>
          <a:cs typeface="+mn-cs"/>
        </a:defRPr>
      </a:lvl5pPr>
      <a:lvl6pPr marL="1714543" algn="l" defTabSz="685817" rtl="0" eaLnBrk="1" latinLnBrk="0" hangingPunct="1">
        <a:defRPr sz="1351" kern="1200">
          <a:solidFill>
            <a:schemeClr val="tx1"/>
          </a:solidFill>
          <a:latin typeface="+mn-lt"/>
          <a:ea typeface="+mn-ea"/>
          <a:cs typeface="+mn-cs"/>
        </a:defRPr>
      </a:lvl6pPr>
      <a:lvl7pPr marL="2057451" algn="l" defTabSz="685817" rtl="0" eaLnBrk="1" latinLnBrk="0" hangingPunct="1">
        <a:defRPr sz="1351" kern="1200">
          <a:solidFill>
            <a:schemeClr val="tx1"/>
          </a:solidFill>
          <a:latin typeface="+mn-lt"/>
          <a:ea typeface="+mn-ea"/>
          <a:cs typeface="+mn-cs"/>
        </a:defRPr>
      </a:lvl7pPr>
      <a:lvl8pPr marL="2400360" algn="l" defTabSz="685817" rtl="0" eaLnBrk="1" latinLnBrk="0" hangingPunct="1">
        <a:defRPr sz="1351" kern="1200">
          <a:solidFill>
            <a:schemeClr val="tx1"/>
          </a:solidFill>
          <a:latin typeface="+mn-lt"/>
          <a:ea typeface="+mn-ea"/>
          <a:cs typeface="+mn-cs"/>
        </a:defRPr>
      </a:lvl8pPr>
      <a:lvl9pPr marL="2743269" algn="l" defTabSz="685817"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hyperlink" Target="http://www.us-cert.gov/ncas/alerts/TA14-017A" TargetMode="External"/><Relationship Id="rId1" Type="http://schemas.openxmlformats.org/officeDocument/2006/relationships/slideLayout" Target="../slideLayouts/slideLayout2.xml"/><Relationship Id="rId2" Type="http://schemas.openxmlformats.org/officeDocument/2006/relationships/hyperlink" Target="https://ssdpscan.shadowserver.org/sta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blog.sucuri.net/2014/09/quick-analysis-of-a-ddos-attack-using-ssdp.html" TargetMode="External"/><Relationship Id="rId4" Type="http://schemas.openxmlformats.org/officeDocument/2006/relationships/hyperlink" Target="https://www.arbornetworks.com/arbor-networks-atlas-data-shows-reflection-ddos-attacks-continue-to-be-significant-in-q3-2014" TargetMode="External"/><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hyperlink" Target="https://web.nvd.nist.gov/view/vuln/search-results?query=udp" TargetMode="External"/><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hyperlink" Target="https://community.rapid7.com/community/infosec/blog/2013/01/29/security-flaws-in-universal-plug-and-play-unplug-dont-play" TargetMode="External"/><Relationship Id="rId1" Type="http://schemas.openxmlformats.org/officeDocument/2006/relationships/slideLayout" Target="../slideLayouts/slideLayout2.xml"/><Relationship Id="rId2" Type="http://schemas.openxmlformats.org/officeDocument/2006/relationships/hyperlink" Target="https://web.nvd.nist.gov/view/vuln/search-results?query=ssd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hyperlink" Target="https://www.grc.com/unpnp/unpnp.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bcp84"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hyperlink" Target="https://tools.ietf.org/html/bcp3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aida.org/projects/spoofer/" TargetMode="External"/><Relationship Id="rId3" Type="http://schemas.openxmlformats.org/officeDocument/2006/relationships/hyperlink" Target="http://www.bcp38.info/index.php/Main_Pag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hyperlink" Target="https://www.shadowserver.org/wiki/pmwiki.php/Involve/GetReportsOnYourNetwork"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us-cert.gov/ncas/alerts/TA14-017A" TargetMode="External"/><Relationship Id="rId4" Type="http://schemas.openxmlformats.org/officeDocument/2006/relationships/hyperlink" Target="http://www.kb.cert.org/vuls/id/922681" TargetMode="External"/><Relationship Id="rId5" Type="http://schemas.openxmlformats.org/officeDocument/2006/relationships/hyperlink" Target="http://www.upnp-hacks.org/faq.html" TargetMode="External"/><Relationship Id="rId6" Type="http://schemas.openxmlformats.org/officeDocument/2006/relationships/hyperlink" Target="http://community.rapid7.com/docs/DOC-2150" TargetMode="External"/><Relationship Id="rId7" Type="http://schemas.openxmlformats.org/officeDocument/2006/relationships/hyperlink" Target="https://threatpost.com/50-million-potentially-vulnerable-upnp-flaws-012913/77465/" TargetMode="External"/><Relationship Id="rId8" Type="http://schemas.openxmlformats.org/officeDocument/2006/relationships/hyperlink" Target="http://www.darkreading.com/attacks-breaches/report-iot-connected-devices-leading-to-rise-in-ssdp-based-reflection-attacks-/d/d-id/1320149" TargetMode="External"/><Relationship Id="rId9" Type="http://schemas.openxmlformats.org/officeDocument/2006/relationships/hyperlink" Target="http://www.christian-rossow.de/articles/Amplification_DDoS.php" TargetMode="External"/><Relationship Id="rId1" Type="http://schemas.openxmlformats.org/officeDocument/2006/relationships/slideLayout" Target="../slideLayouts/slideLayout2.xml"/><Relationship Id="rId2" Type="http://schemas.openxmlformats.org/officeDocument/2006/relationships/hyperlink" Target="https://www.akamai.com/uk/en/multimedia/documents/state-of-the-internet/ssdp-reflection-ddos-attacks-threat-advisory.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Risk Mitigation for Open SSDP</a:t>
            </a:r>
          </a:p>
          <a:p>
            <a:endParaRPr lang="en-US" dirty="0"/>
          </a:p>
        </p:txBody>
      </p:sp>
      <p:sp>
        <p:nvSpPr>
          <p:cNvPr id="4" name="Footer Placeholder 3"/>
          <p:cNvSpPr>
            <a:spLocks noGrp="1"/>
          </p:cNvSpPr>
          <p:nvPr>
            <p:ph type="ftr" sz="quarter" idx="3"/>
          </p:nvPr>
        </p:nvSpPr>
        <p:spPr/>
        <p:txBody>
          <a:bodyPr/>
          <a:lstStyle/>
          <a:p>
            <a:r>
              <a:rPr lang="en-US" dirty="0"/>
              <a:t> Copyright </a:t>
            </a:r>
            <a:r>
              <a:rPr lang="de-DE" dirty="0"/>
              <a:t>© 2016, </a:t>
            </a:r>
            <a:r>
              <a:rPr lang="en-US" dirty="0"/>
              <a:t>CyberGreen	                      Sept 2016</a:t>
            </a:r>
          </a:p>
        </p:txBody>
      </p:sp>
    </p:spTree>
    <p:extLst>
      <p:ext uri="{BB962C8B-B14F-4D97-AF65-F5344CB8AC3E}">
        <p14:creationId xmlns:p14="http://schemas.microsoft.com/office/powerpoint/2010/main" val="364783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open SSDP?</a:t>
            </a:r>
          </a:p>
        </p:txBody>
      </p:sp>
      <p:sp>
        <p:nvSpPr>
          <p:cNvPr id="3" name="Text Placeholder 2"/>
          <p:cNvSpPr>
            <a:spLocks noGrp="1"/>
          </p:cNvSpPr>
          <p:nvPr>
            <p:ph type="body" sz="quarter" idx="12"/>
          </p:nvPr>
        </p:nvSpPr>
        <p:spPr/>
        <p:txBody>
          <a:bodyPr/>
          <a:lstStyle/>
          <a:p>
            <a:r>
              <a:rPr lang="en-US" dirty="0"/>
              <a:t>“Open SSDP” refers to a device that is running SSDP and responds to UPnP discovery requests </a:t>
            </a:r>
            <a:r>
              <a:rPr lang="en-US" b="1" dirty="0"/>
              <a:t>from the Internet</a:t>
            </a:r>
          </a:p>
          <a:p>
            <a:endParaRPr lang="en-US" dirty="0"/>
          </a:p>
        </p:txBody>
      </p:sp>
      <p:sp>
        <p:nvSpPr>
          <p:cNvPr id="4" name="Footer Placeholder 3"/>
          <p:cNvSpPr>
            <a:spLocks noGrp="1"/>
          </p:cNvSpPr>
          <p:nvPr>
            <p:ph type="ftr" sz="quarter" idx="3"/>
          </p:nvPr>
        </p:nvSpPr>
        <p:spPr/>
        <p:txBody>
          <a:bodyPr/>
          <a:lstStyle/>
          <a:p>
            <a:fld id="{3EF3A15F-DD73-EC44-A15E-9D6ADF2E3FA3}" type="slidenum">
              <a:rPr lang="en-US" smtClean="0"/>
              <a:pPr/>
              <a:t>10</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45962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posed by open SSDP</a:t>
            </a:r>
          </a:p>
        </p:txBody>
      </p:sp>
      <p:sp>
        <p:nvSpPr>
          <p:cNvPr id="3" name="Text Placeholder 2"/>
          <p:cNvSpPr>
            <a:spLocks noGrp="1"/>
          </p:cNvSpPr>
          <p:nvPr>
            <p:ph type="body" sz="quarter" idx="12"/>
          </p:nvPr>
        </p:nvSpPr>
        <p:spPr/>
        <p:txBody>
          <a:bodyPr>
            <a:normAutofit fontScale="92500"/>
          </a:bodyPr>
          <a:lstStyle/>
          <a:p>
            <a:r>
              <a:rPr lang="en-US" dirty="0"/>
              <a:t>Devices running open SSDP can be used in reflection attacks, a type of traffic amplification attack</a:t>
            </a:r>
          </a:p>
          <a:p>
            <a:pPr marL="457200" indent="-457200">
              <a:buFont typeface="Arial" panose="020B0604020202020204" pitchFamily="34" charset="0"/>
              <a:buChar char="•"/>
            </a:pPr>
            <a:r>
              <a:rPr lang="en-US" b="1" dirty="0"/>
              <a:t>Denial of service (</a:t>
            </a:r>
            <a:r>
              <a:rPr lang="en-US" b="1" dirty="0" err="1"/>
              <a:t>DoS</a:t>
            </a:r>
            <a:r>
              <a:rPr lang="en-US" b="1" dirty="0"/>
              <a:t>) </a:t>
            </a:r>
            <a:r>
              <a:rPr lang="en-US" dirty="0"/>
              <a:t>– attacker tries make a victim’s machine or network unavailable to its intended users</a:t>
            </a:r>
          </a:p>
          <a:p>
            <a:pPr marL="457200" indent="-457200">
              <a:buFont typeface="Arial" panose="020B0604020202020204" pitchFamily="34" charset="0"/>
              <a:buChar char="•"/>
            </a:pPr>
            <a:r>
              <a:rPr lang="en-US" b="1" dirty="0"/>
              <a:t>Amplification</a:t>
            </a:r>
            <a:r>
              <a:rPr lang="en-US" dirty="0"/>
              <a:t> – when the attacker sends a small packet to a server that will generate a large reply</a:t>
            </a:r>
          </a:p>
          <a:p>
            <a:r>
              <a:rPr lang="en-US" dirty="0"/>
              <a:t>In amplification distributed denial of service (DDoS) attacks, attackers simultaneous abuse multiple amplifiers such as SSDP servers </a:t>
            </a:r>
          </a:p>
          <a:p>
            <a:pPr marL="457200" indent="-457200">
              <a:buFont typeface="Arial" panose="020B0604020202020204" pitchFamily="34" charset="0"/>
              <a:buChar char="•"/>
            </a:pPr>
            <a:r>
              <a:rPr lang="en-US" dirty="0"/>
              <a:t>Creates highly-distributed </a:t>
            </a:r>
            <a:r>
              <a:rPr lang="en-US" dirty="0" err="1"/>
              <a:t>DoS</a:t>
            </a:r>
            <a:r>
              <a:rPr lang="en-US" dirty="0"/>
              <a:t> attack conducted from a single command and control host</a:t>
            </a:r>
          </a:p>
          <a:p>
            <a:endParaRPr lang="en-US" dirty="0"/>
          </a:p>
          <a:p>
            <a:endParaRPr lang="en-US" dirty="0"/>
          </a:p>
        </p:txBody>
      </p:sp>
      <p:sp>
        <p:nvSpPr>
          <p:cNvPr id="4" name="Footer Placeholder 3"/>
          <p:cNvSpPr>
            <a:spLocks noGrp="1"/>
          </p:cNvSpPr>
          <p:nvPr>
            <p:ph type="ftr" sz="quarter" idx="3"/>
          </p:nvPr>
        </p:nvSpPr>
        <p:spPr/>
        <p:txBody>
          <a:bodyPr/>
          <a:lstStyle/>
          <a:p>
            <a:fld id="{3EF3A15F-DD73-EC44-A15E-9D6ADF2E3FA3}" type="slidenum">
              <a:rPr lang="en-US" smtClean="0"/>
              <a:pPr/>
              <a:t>11</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184243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SSDP in reflection attacks</a:t>
            </a:r>
          </a:p>
        </p:txBody>
      </p:sp>
      <p:sp>
        <p:nvSpPr>
          <p:cNvPr id="3" name="Text Placeholder 2"/>
          <p:cNvSpPr>
            <a:spLocks noGrp="1"/>
          </p:cNvSpPr>
          <p:nvPr>
            <p:ph type="body" sz="quarter" idx="12"/>
          </p:nvPr>
        </p:nvSpPr>
        <p:spPr/>
        <p:txBody>
          <a:bodyPr>
            <a:normAutofit/>
          </a:bodyPr>
          <a:lstStyle/>
          <a:p>
            <a:pPr>
              <a:spcBef>
                <a:spcPts val="1200"/>
              </a:spcBef>
            </a:pPr>
            <a:r>
              <a:rPr lang="en-US" dirty="0"/>
              <a:t>Attacker tries to exhaust the victim's bandwidth by abusing the fact that servers using protocols such as SSDP allow spoofing of sender IP addresses </a:t>
            </a:r>
          </a:p>
          <a:p>
            <a:pPr>
              <a:spcBef>
                <a:spcPts val="1200"/>
              </a:spcBef>
            </a:pPr>
            <a:r>
              <a:rPr lang="en-US" dirty="0"/>
              <a:t>Reflection attacks often exploit User Datagram Protocol (UDP) traffic </a:t>
            </a:r>
          </a:p>
          <a:p>
            <a:pPr marL="457200" indent="-457200">
              <a:spcBef>
                <a:spcPts val="1200"/>
              </a:spcBef>
              <a:buFont typeface="Arial" panose="020B0604020202020204" pitchFamily="34" charset="0"/>
              <a:buChar char="•"/>
            </a:pPr>
            <a:r>
              <a:rPr lang="en-US" dirty="0"/>
              <a:t>UDP responds to requests without any validation of sender identity, i.e. IP address</a:t>
            </a:r>
          </a:p>
          <a:p>
            <a:pPr marL="457200" indent="-457200">
              <a:spcBef>
                <a:spcPts val="1200"/>
              </a:spcBef>
              <a:buFont typeface="Arial" panose="020B0604020202020204" pitchFamily="34" charset="0"/>
              <a:buChar char="•"/>
            </a:pPr>
            <a:r>
              <a:rPr lang="en-US" dirty="0"/>
              <a:t>UDP traffic can be spoofed (i.e. have a misleading apparent source IP address) and attacker is able to hide true identity</a:t>
            </a:r>
          </a:p>
          <a:p>
            <a:pPr marL="457200" indent="-457200">
              <a:spcBef>
                <a:spcPts val="1200"/>
              </a:spcBef>
              <a:buFont typeface="Arial" panose="020B0604020202020204" pitchFamily="34" charset="0"/>
              <a:buChar char="•"/>
            </a:pPr>
            <a:endParaRPr lang="en-US" dirty="0"/>
          </a:p>
        </p:txBody>
      </p:sp>
      <p:sp>
        <p:nvSpPr>
          <p:cNvPr id="4" name="Footer Placeholder 3"/>
          <p:cNvSpPr>
            <a:spLocks noGrp="1"/>
          </p:cNvSpPr>
          <p:nvPr>
            <p:ph type="ftr" sz="quarter" idx="3"/>
          </p:nvPr>
        </p:nvSpPr>
        <p:spPr/>
        <p:txBody>
          <a:bodyPr/>
          <a:lstStyle/>
          <a:p>
            <a:fld id="{3EF3A15F-DD73-EC44-A15E-9D6ADF2E3FA3}" type="slidenum">
              <a:rPr lang="en-US" smtClean="0"/>
              <a:pPr/>
              <a:t>12</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317677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SSDP reflection amplification attack</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731045" y="1850492"/>
                <a:ext cx="8283746" cy="4314334"/>
              </a:xfrm>
            </p:spPr>
            <p:txBody>
              <a:bodyPr/>
              <a:lstStyle/>
              <a:p>
                <a:r>
                  <a:rPr lang="en-US" dirty="0"/>
                  <a:t>A DDoS that relies on publically accessible open SSDP servers to overwhelm a victim system with SSDP response traffic</a:t>
                </a:r>
              </a:p>
              <a:p>
                <a:pPr marL="457200" indent="-457200">
                  <a:buFont typeface="Arial" panose="020B0604020202020204" pitchFamily="34" charset="0"/>
                  <a:buChar char="•"/>
                </a:pPr>
                <a:r>
                  <a:rPr lang="en-US" dirty="0"/>
                  <a:t>Can result in the initial traffic from the attacker being amplified by a factor of 30</a:t>
                </a:r>
                <a14:m>
                  <m:oMath xmlns:m="http://schemas.openxmlformats.org/officeDocument/2006/math">
                    <m:r>
                      <a:rPr lang="en-US" sz="2000" i="1" baseline="40000" dirty="0">
                        <a:latin typeface="Cambria Math" panose="02040503050406030204" pitchFamily="18" charset="0"/>
                        <a:ea typeface="Cambria Math" panose="02040503050406030204" pitchFamily="18" charset="0"/>
                      </a:rPr>
                      <m:t>1</m:t>
                    </m:r>
                  </m:oMath>
                </a14:m>
                <a:endParaRPr lang="en-US" sz="2000" baseline="40000" dirty="0">
                  <a:ea typeface="Cambria Math" panose="02040503050406030204" pitchFamily="18" charset="0"/>
                </a:endParaRPr>
              </a:p>
              <a:p>
                <a:pPr>
                  <a:spcBef>
                    <a:spcPts val="1200"/>
                  </a:spcBef>
                </a:pPr>
                <a:r>
                  <a:rPr lang="en-US" dirty="0"/>
                  <a:t>Only </a:t>
                </a:r>
                <a:r>
                  <a:rPr lang="en-US" b="1" i="1" dirty="0"/>
                  <a:t>scalable and effective mitigation </a:t>
                </a:r>
                <a:r>
                  <a:rPr lang="en-US" dirty="0"/>
                  <a:t>is to reduce number of servers that can be used by attackers</a:t>
                </a:r>
              </a:p>
              <a:p>
                <a:pPr marL="457200" indent="-457200">
                  <a:buFont typeface="Arial" panose="020B0604020202020204" pitchFamily="34" charset="0"/>
                  <a:buChar char="•"/>
                </a:pPr>
                <a:r>
                  <a:rPr lang="en-US" dirty="0"/>
                  <a:t>As of 08/30/16, Shadowserver reported 7,864,584 unique IPs with open SSDP; see </a:t>
                </a:r>
                <a:r>
                  <a:rPr lang="en-US" u="sng" dirty="0">
                    <a:hlinkClick r:id="rId2"/>
                  </a:rPr>
                  <a:t> https://ssdpscan.shadowserver.org/stats/</a:t>
                </a:r>
                <a:endParaRPr lang="en-US" dirty="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731045" y="1850492"/>
                <a:ext cx="8283746" cy="4314334"/>
              </a:xfrm>
              <a:blipFill>
                <a:blip r:embed="rId3"/>
                <a:stretch>
                  <a:fillRect l="-1398" t="-2263" r="-1545"/>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fld id="{3EF3A15F-DD73-EC44-A15E-9D6ADF2E3FA3}" type="slidenum">
              <a:rPr lang="en-US" smtClean="0"/>
              <a:pPr/>
              <a:t>13</a:t>
            </a:fld>
            <a:r>
              <a:rPr lang="en-US"/>
              <a:t>   Copyright </a:t>
            </a:r>
            <a:r>
              <a:rPr lang="de-DE"/>
              <a:t>© 2016, </a:t>
            </a:r>
            <a:r>
              <a:rPr lang="en-US"/>
              <a:t>CyberGreen	                      Sept 2016</a:t>
            </a:r>
            <a:endParaRPr lang="en-US" dirty="0"/>
          </a:p>
        </p:txBody>
      </p:sp>
      <p:sp>
        <p:nvSpPr>
          <p:cNvPr id="5" name="TextBox 4"/>
          <p:cNvSpPr txBox="1"/>
          <p:nvPr/>
        </p:nvSpPr>
        <p:spPr>
          <a:xfrm>
            <a:off x="841174" y="6029219"/>
            <a:ext cx="5597269" cy="369332"/>
          </a:xfrm>
          <a:prstGeom prst="rect">
            <a:avLst/>
          </a:prstGeom>
          <a:noFill/>
        </p:spPr>
        <p:txBody>
          <a:bodyPr wrap="square" rtlCol="0">
            <a:spAutoFit/>
          </a:bodyPr>
          <a:lstStyle/>
          <a:p>
            <a:r>
              <a:rPr lang="en-US" baseline="30000" dirty="0"/>
              <a:t>1  </a:t>
            </a:r>
            <a:r>
              <a:rPr lang="en-US" u="sng" baseline="30000" dirty="0">
                <a:hlinkClick r:id="rId4"/>
              </a:rPr>
              <a:t>http://www.us-cert.gov/ncas/alerts/TA14-017A</a:t>
            </a:r>
            <a:r>
              <a:rPr lang="en-US" u="sng" baseline="30000" dirty="0"/>
              <a:t> </a:t>
            </a:r>
            <a:endParaRPr lang="en-US" dirty="0"/>
          </a:p>
        </p:txBody>
      </p:sp>
    </p:spTree>
    <p:extLst>
      <p:ext uri="{BB962C8B-B14F-4D97-AF65-F5344CB8AC3E}">
        <p14:creationId xmlns:p14="http://schemas.microsoft.com/office/powerpoint/2010/main" val="166241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fld id="{3EF3A15F-DD73-EC44-A15E-9D6ADF2E3FA3}" type="slidenum">
              <a:rPr lang="en-US" smtClean="0"/>
              <a:pPr/>
              <a:t>14</a:t>
            </a:fld>
            <a:r>
              <a:rPr lang="en-US"/>
              <a:t>   Copyright </a:t>
            </a:r>
            <a:r>
              <a:rPr lang="de-DE"/>
              <a:t>© 2016, </a:t>
            </a:r>
            <a:r>
              <a:rPr lang="en-US"/>
              <a:t>CyberGreen	                      Sept 2016</a:t>
            </a:r>
            <a:endParaRPr lang="en-US" dirty="0"/>
          </a:p>
        </p:txBody>
      </p:sp>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407503" y="168964"/>
            <a:ext cx="8587410" cy="6390861"/>
          </a:xfrm>
          <a:prstGeom prst="rect">
            <a:avLst/>
          </a:prstGeom>
        </p:spPr>
      </p:pic>
    </p:spTree>
    <p:extLst>
      <p:ext uri="{BB962C8B-B14F-4D97-AF65-F5344CB8AC3E}">
        <p14:creationId xmlns:p14="http://schemas.microsoft.com/office/powerpoint/2010/main" val="130828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15</a:t>
            </a:fld>
            <a:r>
              <a:rPr lang="en-US"/>
              <a:t>   Copyright </a:t>
            </a:r>
            <a:r>
              <a:rPr lang="de-DE"/>
              <a:t>© 2016, </a:t>
            </a:r>
            <a:r>
              <a:rPr lang="en-US"/>
              <a:t>CyberGreen	                      Sept 2016</a:t>
            </a:r>
            <a:endParaRPr lang="en-US" dirty="0"/>
          </a:p>
        </p:txBody>
      </p:sp>
      <p:sp>
        <p:nvSpPr>
          <p:cNvPr id="5" name="Title 3"/>
          <p:cNvSpPr>
            <a:spLocks noGrp="1"/>
          </p:cNvSpPr>
          <p:nvPr>
            <p:ph type="title"/>
          </p:nvPr>
        </p:nvSpPr>
        <p:spPr>
          <a:xfrm>
            <a:off x="628651" y="365127"/>
            <a:ext cx="7886700" cy="1325563"/>
          </a:xfrm>
        </p:spPr>
        <p:txBody>
          <a:bodyPr/>
          <a:lstStyle/>
          <a:p>
            <a:r>
              <a:rPr lang="en-US" dirty="0"/>
              <a:t>Real life attack using open SSDP</a:t>
            </a:r>
          </a:p>
        </p:txBody>
      </p:sp>
      <mc:AlternateContent xmlns:mc="http://schemas.openxmlformats.org/markup-compatibility/2006" xmlns:a14="http://schemas.microsoft.com/office/drawing/2010/main">
        <mc:Choice Requires="a14">
          <p:sp>
            <p:nvSpPr>
              <p:cNvPr id="6" name="Text Placeholder 4"/>
              <p:cNvSpPr>
                <a:spLocks noGrp="1"/>
              </p:cNvSpPr>
              <p:nvPr>
                <p:ph type="body" sz="quarter" idx="12"/>
              </p:nvPr>
            </p:nvSpPr>
            <p:spPr>
              <a:xfrm>
                <a:off x="731045" y="1850492"/>
                <a:ext cx="7784306" cy="4314334"/>
              </a:xfrm>
            </p:spPr>
            <p:txBody>
              <a:bodyPr>
                <a:normAutofit/>
              </a:bodyPr>
              <a:lstStyle/>
              <a:p>
                <a:r>
                  <a:rPr lang="en-US" sz="2400" dirty="0"/>
                  <a:t>September 2014 report of attack using open SSDP</a:t>
                </a:r>
                <a14:m>
                  <m:oMath xmlns:m="http://schemas.openxmlformats.org/officeDocument/2006/math">
                    <m:r>
                      <a:rPr lang="en-US" sz="2400" b="0" i="0" baseline="40000" dirty="0" smtClean="0">
                        <a:latin typeface="Cambria Math" panose="02040503050406030204" pitchFamily="18" charset="0"/>
                        <a:ea typeface="Cambria Math" panose="02040503050406030204" pitchFamily="18" charset="0"/>
                      </a:rPr>
                      <m:t>2</m:t>
                    </m:r>
                  </m:oMath>
                </a14:m>
                <a:r>
                  <a:rPr lang="en-US" sz="2400" dirty="0"/>
                  <a:t> </a:t>
                </a:r>
              </a:p>
              <a:p>
                <a:pPr marL="342900" indent="-342900">
                  <a:buFont typeface="Arial" panose="020B0604020202020204" pitchFamily="34" charset="0"/>
                  <a:buChar char="•"/>
                </a:pPr>
                <a:r>
                  <a:rPr lang="en-US" sz="2400" dirty="0"/>
                  <a:t>Documented traffic at a rate of 476 Megabits/second (Mb/s) </a:t>
                </a:r>
              </a:p>
              <a:p>
                <a:pPr marL="342900" indent="-342900">
                  <a:buFont typeface="Arial" panose="020B0604020202020204" pitchFamily="34" charset="0"/>
                  <a:buChar char="•"/>
                </a:pPr>
                <a:r>
                  <a:rPr lang="en-US" sz="2400" dirty="0"/>
                  <a:t>Traffic originated from 111,000 different IP sources</a:t>
                </a:r>
              </a:p>
              <a:p>
                <a:pPr>
                  <a:spcBef>
                    <a:spcPts val="1200"/>
                  </a:spcBef>
                </a:pPr>
                <a:r>
                  <a:rPr lang="en-US" sz="2400" dirty="0"/>
                  <a:t>The second half of 2014 saw a dramatic rise in the number of attacks using open SSDP</a:t>
                </a:r>
                <a:r>
                  <a:rPr lang="en-US" sz="2400" baseline="30000" dirty="0"/>
                  <a:t>3</a:t>
                </a:r>
              </a:p>
              <a:p>
                <a:pPr>
                  <a:spcBef>
                    <a:spcPts val="1200"/>
                  </a:spcBef>
                </a:pPr>
                <a:r>
                  <a:rPr lang="en-US" sz="2400" dirty="0"/>
                  <a:t>Most significant impact is downstream impacts to others who are targeted victims of such attacks</a:t>
                </a:r>
              </a:p>
              <a:p>
                <a:pPr>
                  <a:spcBef>
                    <a:spcPts val="1200"/>
                  </a:spcBef>
                </a:pPr>
                <a:endParaRPr lang="en-US" sz="2400" dirty="0"/>
              </a:p>
              <a:p>
                <a:pPr>
                  <a:spcBef>
                    <a:spcPts val="1200"/>
                  </a:spcBef>
                </a:pPr>
                <a:endParaRPr lang="en-US" sz="2400" dirty="0"/>
              </a:p>
            </p:txBody>
          </p:sp>
        </mc:Choice>
        <mc:Fallback xmlns="">
          <p:sp>
            <p:nvSpPr>
              <p:cNvPr id="6" name="Text Placeholder 4"/>
              <p:cNvSpPr>
                <a:spLocks noGrp="1" noRot="1" noChangeAspect="1" noMove="1" noResize="1" noEditPoints="1" noAdjustHandles="1" noChangeArrowheads="1" noChangeShapeType="1" noTextEdit="1"/>
              </p:cNvSpPr>
              <p:nvPr>
                <p:ph type="body" sz="quarter" idx="12"/>
              </p:nvPr>
            </p:nvSpPr>
            <p:spPr>
              <a:xfrm>
                <a:off x="731045" y="1850492"/>
                <a:ext cx="7784306" cy="4314334"/>
              </a:xfrm>
              <a:blipFill>
                <a:blip r:embed="rId2"/>
                <a:stretch>
                  <a:fillRect l="-1253" t="-1980" r="-2036"/>
                </a:stretch>
              </a:blipFill>
            </p:spPr>
            <p:txBody>
              <a:bodyPr/>
              <a:lstStyle/>
              <a:p>
                <a:r>
                  <a:rPr lang="en-US">
                    <a:noFill/>
                  </a:rPr>
                  <a:t> </a:t>
                </a:r>
              </a:p>
            </p:txBody>
          </p:sp>
        </mc:Fallback>
      </mc:AlternateContent>
      <p:sp>
        <p:nvSpPr>
          <p:cNvPr id="7" name="TextBox 6"/>
          <p:cNvSpPr txBox="1"/>
          <p:nvPr/>
        </p:nvSpPr>
        <p:spPr>
          <a:xfrm>
            <a:off x="833282" y="5607189"/>
            <a:ext cx="8221265" cy="923330"/>
          </a:xfrm>
          <a:prstGeom prst="rect">
            <a:avLst/>
          </a:prstGeom>
          <a:noFill/>
        </p:spPr>
        <p:txBody>
          <a:bodyPr wrap="square" rtlCol="0">
            <a:spAutoFit/>
          </a:bodyPr>
          <a:lstStyle/>
          <a:p>
            <a:r>
              <a:rPr lang="en-US" baseline="30000" dirty="0"/>
              <a:t>2  </a:t>
            </a:r>
            <a:r>
              <a:rPr lang="en-US" u="sng" baseline="30000" dirty="0">
                <a:hlinkClick r:id="rId3"/>
              </a:rPr>
              <a:t>https://blog.sucuri.net/2014/09/quick-analysis-of-a-ddos-attack-using-ssdp.html</a:t>
            </a:r>
            <a:r>
              <a:rPr lang="en-US" u="sng" baseline="30000" dirty="0"/>
              <a:t/>
            </a:r>
            <a:br>
              <a:rPr lang="en-US" u="sng" baseline="30000" dirty="0"/>
            </a:br>
            <a:r>
              <a:rPr lang="en-US" baseline="30000" dirty="0"/>
              <a:t>3  </a:t>
            </a:r>
            <a:r>
              <a:rPr lang="en-US" u="sng" baseline="30000" dirty="0">
                <a:hlinkClick r:id="rId4"/>
              </a:rPr>
              <a:t>https://www.arbornetworks.com/arbor-networks-atlas-data-shows-reflection-ddos-attacks-continue-to-be-significant-in-q3-2014</a:t>
            </a:r>
            <a:r>
              <a:rPr lang="en-US" u="sng" baseline="30000" dirty="0"/>
              <a:t>  </a:t>
            </a:r>
          </a:p>
          <a:p>
            <a:r>
              <a:rPr lang="en-US" u="sng" baseline="30000" dirty="0"/>
              <a:t> </a:t>
            </a:r>
            <a:endParaRPr lang="en-US" dirty="0"/>
          </a:p>
        </p:txBody>
      </p:sp>
    </p:spTree>
    <p:extLst>
      <p:ext uri="{BB962C8B-B14F-4D97-AF65-F5344CB8AC3E}">
        <p14:creationId xmlns:p14="http://schemas.microsoft.com/office/powerpoint/2010/main" val="349654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16</a:t>
            </a:fld>
            <a:r>
              <a:rPr lang="en-US"/>
              <a:t>   Copyright </a:t>
            </a:r>
            <a:r>
              <a:rPr lang="de-DE"/>
              <a:t>© 2016, </a:t>
            </a:r>
            <a:r>
              <a:rPr lang="en-US"/>
              <a:t>CyberGreen	                      Sept 2016</a:t>
            </a:r>
            <a:endParaRPr lang="en-US" dirty="0"/>
          </a:p>
        </p:txBody>
      </p:sp>
      <p:sp>
        <p:nvSpPr>
          <p:cNvPr id="7" name="Title 5"/>
          <p:cNvSpPr>
            <a:spLocks noGrp="1"/>
          </p:cNvSpPr>
          <p:nvPr>
            <p:ph type="title"/>
          </p:nvPr>
        </p:nvSpPr>
        <p:spPr>
          <a:xfrm>
            <a:off x="628651" y="365127"/>
            <a:ext cx="8346384" cy="1325563"/>
          </a:xfrm>
        </p:spPr>
        <p:txBody>
          <a:bodyPr>
            <a:noAutofit/>
          </a:bodyPr>
          <a:lstStyle/>
          <a:p>
            <a:r>
              <a:rPr lang="en-US" dirty="0"/>
              <a:t>Potential impacts from SSDP attacks</a:t>
            </a:r>
          </a:p>
        </p:txBody>
      </p:sp>
      <p:sp>
        <p:nvSpPr>
          <p:cNvPr id="8" name="Text Placeholder 6"/>
          <p:cNvSpPr>
            <a:spLocks noGrp="1"/>
          </p:cNvSpPr>
          <p:nvPr>
            <p:ph type="body" sz="quarter" idx="12"/>
          </p:nvPr>
        </p:nvSpPr>
        <p:spPr>
          <a:xfrm>
            <a:off x="731045" y="1850492"/>
            <a:ext cx="7784306" cy="4314334"/>
          </a:xfrm>
        </p:spPr>
        <p:txBody>
          <a:bodyPr>
            <a:normAutofit/>
          </a:bodyPr>
          <a:lstStyle/>
          <a:p>
            <a:pPr lvl="0"/>
            <a:r>
              <a:rPr lang="en-US" sz="2400" b="1" dirty="0"/>
              <a:t>Productivity</a:t>
            </a:r>
          </a:p>
          <a:p>
            <a:pPr marL="457200" lvl="0" indent="-457200">
              <a:buFont typeface="Arial" panose="020B0604020202020204" pitchFamily="34" charset="0"/>
              <a:buChar char="•"/>
            </a:pPr>
            <a:r>
              <a:rPr lang="en-US" sz="2400" dirty="0"/>
              <a:t>Service interruption or failure of business operations relying on network connectivity, particularly for seasonal  operations - </a:t>
            </a:r>
            <a:r>
              <a:rPr lang="en-US" sz="2400" i="1" dirty="0"/>
              <a:t>e.g. online retailers where a majority of sales happen between Thanksgiving and New Years</a:t>
            </a:r>
          </a:p>
          <a:p>
            <a:pPr marL="457200" indent="-457200">
              <a:buFont typeface="Arial" panose="020B0604020202020204" pitchFamily="34" charset="0"/>
              <a:buChar char="•"/>
            </a:pPr>
            <a:r>
              <a:rPr lang="en-US" sz="2400" dirty="0"/>
              <a:t>Time sensitive operations, </a:t>
            </a:r>
            <a:r>
              <a:rPr lang="en-US" sz="2400" i="1" dirty="0"/>
              <a:t>e.g. colleges with limited online registration periods or online wagering on upcoming sporting events, etc.</a:t>
            </a:r>
          </a:p>
          <a:p>
            <a:pPr lvl="0">
              <a:spcBef>
                <a:spcPts val="1200"/>
              </a:spcBef>
            </a:pPr>
            <a:r>
              <a:rPr lang="en-US" sz="2400" b="1" dirty="0"/>
              <a:t>Brand</a:t>
            </a:r>
            <a:endParaRPr lang="en-US" sz="2400" dirty="0"/>
          </a:p>
          <a:p>
            <a:pPr marL="457200" lvl="0" indent="-457200">
              <a:buFont typeface="Arial" panose="020B0604020202020204" pitchFamily="34" charset="0"/>
              <a:buChar char="•"/>
            </a:pPr>
            <a:r>
              <a:rPr lang="en-US" sz="2400" dirty="0"/>
              <a:t>Loss of reputation with customers and partners</a:t>
            </a:r>
          </a:p>
          <a:p>
            <a:pPr marL="457200" lvl="0" indent="-457200">
              <a:buFont typeface="Arial" panose="020B0604020202020204" pitchFamily="34" charset="0"/>
              <a:buChar char="•"/>
            </a:pPr>
            <a:r>
              <a:rPr lang="en-US" sz="2400" dirty="0"/>
              <a:t>Becoming known as a “</a:t>
            </a:r>
            <a:r>
              <a:rPr lang="en-US" sz="2400" dirty="0" err="1"/>
              <a:t>DoS</a:t>
            </a:r>
            <a:r>
              <a:rPr lang="en-US" sz="2400" dirty="0"/>
              <a:t> magnet” in global community</a:t>
            </a:r>
          </a:p>
          <a:p>
            <a:pPr marL="457200" indent="-457200">
              <a:buFont typeface="Arial" panose="020B0604020202020204" pitchFamily="34" charset="0"/>
              <a:buChar char="•"/>
            </a:pPr>
            <a:endParaRPr lang="en-US" sz="2400" i="1" dirty="0"/>
          </a:p>
        </p:txBody>
      </p:sp>
    </p:spTree>
    <p:extLst>
      <p:ext uri="{BB962C8B-B14F-4D97-AF65-F5344CB8AC3E}">
        <p14:creationId xmlns:p14="http://schemas.microsoft.com/office/powerpoint/2010/main" val="171966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237053" cy="1325563"/>
          </a:xfrm>
        </p:spPr>
        <p:txBody>
          <a:bodyPr/>
          <a:lstStyle/>
          <a:p>
            <a:r>
              <a:rPr lang="en-US" dirty="0"/>
              <a:t>Other potential SSDP attack impacts</a:t>
            </a:r>
          </a:p>
        </p:txBody>
      </p:sp>
      <p:sp>
        <p:nvSpPr>
          <p:cNvPr id="3" name="Text Placeholder 2"/>
          <p:cNvSpPr>
            <a:spLocks noGrp="1"/>
          </p:cNvSpPr>
          <p:nvPr>
            <p:ph type="body" sz="quarter" idx="12"/>
          </p:nvPr>
        </p:nvSpPr>
        <p:spPr>
          <a:xfrm>
            <a:off x="731045" y="1850492"/>
            <a:ext cx="8055146" cy="4411160"/>
          </a:xfrm>
        </p:spPr>
        <p:txBody>
          <a:bodyPr>
            <a:noAutofit/>
          </a:bodyPr>
          <a:lstStyle/>
          <a:p>
            <a:r>
              <a:rPr lang="en-US" sz="2400" b="1" dirty="0"/>
              <a:t>Technical</a:t>
            </a:r>
          </a:p>
          <a:p>
            <a:pPr marL="457200" indent="-457200">
              <a:buFont typeface="Arial" panose="020B0604020202020204" pitchFamily="34" charset="0"/>
              <a:buChar char="•"/>
            </a:pPr>
            <a:r>
              <a:rPr lang="en-US" sz="2400" dirty="0"/>
              <a:t>Network service interrupted</a:t>
            </a:r>
          </a:p>
          <a:p>
            <a:pPr marL="457200" indent="-457200">
              <a:buFont typeface="Arial" panose="020B0604020202020204" pitchFamily="34" charset="0"/>
              <a:buChar char="•"/>
            </a:pPr>
            <a:r>
              <a:rPr lang="en-US" sz="2400" dirty="0"/>
              <a:t>Isolation of victim network by network providers from the rest of Internet to mitigate collateral damage to other customers</a:t>
            </a:r>
          </a:p>
          <a:p>
            <a:pPr>
              <a:spcBef>
                <a:spcPts val="1200"/>
              </a:spcBef>
            </a:pPr>
            <a:r>
              <a:rPr lang="en-US" sz="2400" b="1" dirty="0"/>
              <a:t>Financial</a:t>
            </a:r>
          </a:p>
          <a:p>
            <a:pPr marL="457200" indent="-457200">
              <a:buFont typeface="Arial" panose="020B0604020202020204" pitchFamily="34" charset="0"/>
              <a:buChar char="•"/>
            </a:pPr>
            <a:r>
              <a:rPr lang="en-US" sz="2400" dirty="0"/>
              <a:t>Loss of business resulting from service interruption</a:t>
            </a:r>
          </a:p>
          <a:p>
            <a:pPr marL="457200" indent="-457200">
              <a:buFont typeface="Arial" panose="020B0604020202020204" pitchFamily="34" charset="0"/>
              <a:buChar char="•"/>
            </a:pPr>
            <a:r>
              <a:rPr lang="en-US" sz="2400" dirty="0"/>
              <a:t>Cost of specialized DDoS mitigation services</a:t>
            </a:r>
          </a:p>
          <a:p>
            <a:endParaRPr lang="en-US" sz="2400" dirty="0"/>
          </a:p>
        </p:txBody>
      </p:sp>
      <p:sp>
        <p:nvSpPr>
          <p:cNvPr id="4" name="Footer Placeholder 3"/>
          <p:cNvSpPr>
            <a:spLocks noGrp="1"/>
          </p:cNvSpPr>
          <p:nvPr>
            <p:ph type="ftr" sz="quarter" idx="3"/>
          </p:nvPr>
        </p:nvSpPr>
        <p:spPr/>
        <p:txBody>
          <a:bodyPr/>
          <a:lstStyle/>
          <a:p>
            <a:fld id="{3EF3A15F-DD73-EC44-A15E-9D6ADF2E3FA3}" type="slidenum">
              <a:rPr lang="en-US" smtClean="0"/>
              <a:pPr/>
              <a:t>17</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150104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18</a:t>
            </a:fld>
            <a:r>
              <a:rPr lang="en-US"/>
              <a:t>   Copyright </a:t>
            </a:r>
            <a:r>
              <a:rPr lang="de-DE"/>
              <a:t>© 2016, </a:t>
            </a:r>
            <a:r>
              <a:rPr lang="en-US"/>
              <a:t>CyberGreen	                      Sept 2016</a:t>
            </a:r>
            <a:endParaRPr lang="en-US" dirty="0"/>
          </a:p>
        </p:txBody>
      </p:sp>
      <p:sp>
        <p:nvSpPr>
          <p:cNvPr id="5" name="Title 5"/>
          <p:cNvSpPr>
            <a:spLocks noGrp="1"/>
          </p:cNvSpPr>
          <p:nvPr>
            <p:ph type="title"/>
          </p:nvPr>
        </p:nvSpPr>
        <p:spPr>
          <a:xfrm>
            <a:off x="638591" y="225982"/>
            <a:ext cx="8087966" cy="1325563"/>
          </a:xfrm>
        </p:spPr>
        <p:txBody>
          <a:bodyPr>
            <a:noAutofit/>
          </a:bodyPr>
          <a:lstStyle/>
          <a:p>
            <a:r>
              <a:rPr lang="en-US" dirty="0"/>
              <a:t>Indirect impacts from Open SSDP attacks</a:t>
            </a:r>
          </a:p>
        </p:txBody>
      </p:sp>
      <p:sp>
        <p:nvSpPr>
          <p:cNvPr id="6" name="Text Placeholder 6"/>
          <p:cNvSpPr>
            <a:spLocks noGrp="1"/>
          </p:cNvSpPr>
          <p:nvPr>
            <p:ph type="body" sz="quarter" idx="12"/>
          </p:nvPr>
        </p:nvSpPr>
        <p:spPr>
          <a:xfrm>
            <a:off x="731045" y="1850492"/>
            <a:ext cx="7784306" cy="4314334"/>
          </a:xfrm>
        </p:spPr>
        <p:txBody>
          <a:bodyPr>
            <a:normAutofit fontScale="92500" lnSpcReduction="10000"/>
          </a:bodyPr>
          <a:lstStyle/>
          <a:p>
            <a:pPr lvl="0">
              <a:spcBef>
                <a:spcPts val="1200"/>
              </a:spcBef>
            </a:pPr>
            <a:r>
              <a:rPr lang="en-US" dirty="0"/>
              <a:t>You may be impacted if a victim organization </a:t>
            </a:r>
            <a:r>
              <a:rPr lang="en-US" b="1" i="1" dirty="0"/>
              <a:t>shares your upstream connectivity</a:t>
            </a:r>
          </a:p>
          <a:p>
            <a:pPr lvl="0">
              <a:spcBef>
                <a:spcPts val="1200"/>
              </a:spcBef>
            </a:pPr>
            <a:r>
              <a:rPr lang="en-US" dirty="0"/>
              <a:t>Open SSDP devices on </a:t>
            </a:r>
            <a:r>
              <a:rPr lang="en-US" b="1" i="1" dirty="0"/>
              <a:t>your network </a:t>
            </a:r>
            <a:r>
              <a:rPr lang="en-US" dirty="0"/>
              <a:t>may be used to contribute to an attack on another organization </a:t>
            </a:r>
          </a:p>
          <a:p>
            <a:pPr lvl="0">
              <a:spcBef>
                <a:spcPts val="1200"/>
              </a:spcBef>
            </a:pPr>
            <a:r>
              <a:rPr lang="en-US" dirty="0"/>
              <a:t>Potential indirect impacts include: </a:t>
            </a:r>
          </a:p>
          <a:p>
            <a:pPr lvl="0">
              <a:spcBef>
                <a:spcPts val="1200"/>
              </a:spcBef>
            </a:pPr>
            <a:r>
              <a:rPr lang="en-US" sz="2800" b="1" dirty="0"/>
              <a:t>Technical</a:t>
            </a:r>
          </a:p>
          <a:p>
            <a:pPr marL="457200" indent="-457200">
              <a:buFont typeface="Arial" panose="020B0604020202020204" pitchFamily="34" charset="0"/>
              <a:buChar char="•"/>
            </a:pPr>
            <a:r>
              <a:rPr lang="en-US" sz="2800" dirty="0"/>
              <a:t>Network service degraded</a:t>
            </a:r>
          </a:p>
          <a:p>
            <a:pPr marL="457200" indent="-457200">
              <a:buFont typeface="Arial" panose="020B0604020202020204" pitchFamily="34" charset="0"/>
              <a:buChar char="•"/>
            </a:pPr>
            <a:r>
              <a:rPr lang="en-US" sz="2800" dirty="0"/>
              <a:t>Inbound or outbound bandwidth may be reduced</a:t>
            </a:r>
          </a:p>
          <a:p>
            <a:pPr marL="457200" indent="-457200">
              <a:buFont typeface="Arial" panose="020B0604020202020204" pitchFamily="34" charset="0"/>
              <a:buChar char="•"/>
            </a:pPr>
            <a:r>
              <a:rPr lang="en-US" sz="2800" dirty="0"/>
              <a:t>Network providers may isolate your network (or at least your insecure recursive resolver) from the rest of Internet </a:t>
            </a:r>
          </a:p>
          <a:p>
            <a:pPr lvl="0"/>
            <a:endParaRPr lang="en-US" dirty="0"/>
          </a:p>
        </p:txBody>
      </p:sp>
    </p:spTree>
    <p:extLst>
      <p:ext uri="{BB962C8B-B14F-4D97-AF65-F5344CB8AC3E}">
        <p14:creationId xmlns:p14="http://schemas.microsoft.com/office/powerpoint/2010/main" val="54082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19</a:t>
            </a:fld>
            <a:r>
              <a:rPr lang="en-US"/>
              <a:t>   Copyright </a:t>
            </a:r>
            <a:r>
              <a:rPr lang="de-DE"/>
              <a:t>© 2016, </a:t>
            </a:r>
            <a:r>
              <a:rPr lang="en-US"/>
              <a:t>CyberGreen	                      Sept 2016</a:t>
            </a:r>
            <a:endParaRPr lang="en-US" dirty="0"/>
          </a:p>
        </p:txBody>
      </p:sp>
      <p:sp>
        <p:nvSpPr>
          <p:cNvPr id="5" name="Title 5"/>
          <p:cNvSpPr>
            <a:spLocks noGrp="1"/>
          </p:cNvSpPr>
          <p:nvPr>
            <p:ph type="title"/>
          </p:nvPr>
        </p:nvSpPr>
        <p:spPr>
          <a:xfrm>
            <a:off x="628651" y="365127"/>
            <a:ext cx="7886700" cy="1325563"/>
          </a:xfrm>
        </p:spPr>
        <p:txBody>
          <a:bodyPr>
            <a:noAutofit/>
          </a:bodyPr>
          <a:lstStyle/>
          <a:p>
            <a:r>
              <a:rPr lang="en-US" dirty="0"/>
              <a:t>Other indirect impacts</a:t>
            </a:r>
          </a:p>
        </p:txBody>
      </p:sp>
      <p:sp>
        <p:nvSpPr>
          <p:cNvPr id="6" name="Text Placeholder 6"/>
          <p:cNvSpPr>
            <a:spLocks noGrp="1"/>
          </p:cNvSpPr>
          <p:nvPr>
            <p:ph type="body" sz="quarter" idx="12"/>
          </p:nvPr>
        </p:nvSpPr>
        <p:spPr>
          <a:xfrm>
            <a:off x="731045" y="1850492"/>
            <a:ext cx="8270080" cy="4314334"/>
          </a:xfrm>
        </p:spPr>
        <p:txBody>
          <a:bodyPr>
            <a:normAutofit/>
          </a:bodyPr>
          <a:lstStyle/>
          <a:p>
            <a:pPr lvl="0"/>
            <a:r>
              <a:rPr lang="en-US" sz="2400" b="1" dirty="0"/>
              <a:t>Brand</a:t>
            </a:r>
          </a:p>
          <a:p>
            <a:pPr marL="457200" lvl="0" indent="-457200">
              <a:buFont typeface="Arial" panose="020B0604020202020204" pitchFamily="34" charset="0"/>
              <a:buChar char="•"/>
            </a:pPr>
            <a:r>
              <a:rPr lang="en-US" sz="2400" dirty="0"/>
              <a:t>Loss of reputation with customers and partners due to slow or unreliable network and systems</a:t>
            </a:r>
          </a:p>
          <a:p>
            <a:pPr lvl="0">
              <a:spcBef>
                <a:spcPts val="1200"/>
              </a:spcBef>
            </a:pPr>
            <a:r>
              <a:rPr lang="en-US" sz="2400" b="1" dirty="0"/>
              <a:t>Financial</a:t>
            </a:r>
          </a:p>
          <a:p>
            <a:pPr marL="457200" lvl="0" indent="-457200">
              <a:buFont typeface="Arial" panose="020B0604020202020204" pitchFamily="34" charset="0"/>
              <a:buChar char="•"/>
            </a:pPr>
            <a:r>
              <a:rPr lang="en-US" sz="2400" dirty="0"/>
              <a:t>Unexpected network usage costs</a:t>
            </a:r>
          </a:p>
          <a:p>
            <a:pPr marL="457200" lvl="0" indent="-457200">
              <a:buFont typeface="Arial" panose="020B0604020202020204" pitchFamily="34" charset="0"/>
              <a:buChar char="•"/>
            </a:pPr>
            <a:r>
              <a:rPr lang="en-US" sz="2400" dirty="0"/>
              <a:t>Loss of business resulting from service degradation</a:t>
            </a:r>
          </a:p>
          <a:p>
            <a:pPr marL="514350" indent="-514350">
              <a:buFont typeface="Arial" panose="020B0604020202020204" pitchFamily="34" charset="0"/>
              <a:buChar char="•"/>
            </a:pPr>
            <a:endParaRPr lang="en-US" sz="2400" dirty="0"/>
          </a:p>
        </p:txBody>
      </p:sp>
    </p:spTree>
    <p:extLst>
      <p:ext uri="{BB962C8B-B14F-4D97-AF65-F5344CB8AC3E}">
        <p14:creationId xmlns:p14="http://schemas.microsoft.com/office/powerpoint/2010/main" val="33379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About SSDP</a:t>
            </a:r>
          </a:p>
          <a:p>
            <a:pPr marL="514350" indent="-514350">
              <a:buFont typeface="+mj-lt"/>
              <a:buAutoNum type="arabicPeriod"/>
            </a:pPr>
            <a:r>
              <a:rPr lang="en-US" dirty="0"/>
              <a:t>Mitigation recommendations for open SSDP</a:t>
            </a:r>
          </a:p>
          <a:p>
            <a:pPr marL="514350" indent="-514350">
              <a:buFont typeface="+mj-lt"/>
              <a:buAutoNum type="arabicPeriod"/>
            </a:pPr>
            <a:r>
              <a:rPr lang="en-US" dirty="0"/>
              <a:t>Making the case for implementing mitigations</a:t>
            </a:r>
          </a:p>
          <a:p>
            <a:endParaRPr lang="en-US" dirty="0"/>
          </a:p>
        </p:txBody>
      </p:sp>
      <p:sp>
        <p:nvSpPr>
          <p:cNvPr id="4" name="Footer Placeholder 3"/>
          <p:cNvSpPr>
            <a:spLocks noGrp="1"/>
          </p:cNvSpPr>
          <p:nvPr>
            <p:ph type="ftr" sz="quarter" idx="3"/>
          </p:nvPr>
        </p:nvSpPr>
        <p:spPr/>
        <p:txBody>
          <a:bodyPr/>
          <a:lstStyle/>
          <a:p>
            <a:fld id="{3EF3A15F-DD73-EC44-A15E-9D6ADF2E3FA3}" type="slidenum">
              <a:rPr lang="en-US" smtClean="0"/>
              <a:pPr/>
              <a:t>2</a:t>
            </a:fld>
            <a:r>
              <a:rPr lang="en-US" dirty="0"/>
              <a:t>   Copyright </a:t>
            </a:r>
            <a:r>
              <a:rPr lang="de-DE" dirty="0"/>
              <a:t>© 2016, </a:t>
            </a:r>
            <a:r>
              <a:rPr lang="en-US" dirty="0"/>
              <a:t>CyberGreen	                      Sept 2016</a:t>
            </a:r>
          </a:p>
        </p:txBody>
      </p:sp>
    </p:spTree>
    <p:extLst>
      <p:ext uri="{BB962C8B-B14F-4D97-AF65-F5344CB8AC3E}">
        <p14:creationId xmlns:p14="http://schemas.microsoft.com/office/powerpoint/2010/main" val="275640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3044149"/>
            <a:ext cx="9144000" cy="695325"/>
          </a:xfrm>
        </p:spPr>
        <p:txBody>
          <a:bodyPr/>
          <a:lstStyle/>
          <a:p>
            <a:r>
              <a:rPr lang="en-US" dirty="0"/>
              <a:t>Mitigate risks from open SSDP</a:t>
            </a:r>
          </a:p>
        </p:txBody>
      </p:sp>
      <p:sp>
        <p:nvSpPr>
          <p:cNvPr id="4" name="Footer Placeholder 3"/>
          <p:cNvSpPr>
            <a:spLocks noGrp="1"/>
          </p:cNvSpPr>
          <p:nvPr>
            <p:ph type="ftr" sz="quarter" idx="3"/>
          </p:nvPr>
        </p:nvSpPr>
        <p:spPr/>
        <p:txBody>
          <a:bodyPr/>
          <a:lstStyle/>
          <a:p>
            <a:fld id="{3EF3A15F-DD73-EC44-A15E-9D6ADF2E3FA3}" type="slidenum">
              <a:rPr lang="en-US" smtClean="0"/>
              <a:pPr/>
              <a:t>20</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403023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21</a:t>
            </a:fld>
            <a:r>
              <a:rPr lang="en-US"/>
              <a:t>   Copyright </a:t>
            </a:r>
            <a:r>
              <a:rPr lang="de-DE"/>
              <a:t>© 2016, </a:t>
            </a:r>
            <a:r>
              <a:rPr lang="en-US"/>
              <a:t>CyberGreen	                      Sept 2016</a:t>
            </a:r>
            <a:endParaRPr lang="en-US" dirty="0"/>
          </a:p>
        </p:txBody>
      </p:sp>
      <p:sp>
        <p:nvSpPr>
          <p:cNvPr id="7" name="Title 3"/>
          <p:cNvSpPr>
            <a:spLocks noGrp="1"/>
          </p:cNvSpPr>
          <p:nvPr>
            <p:ph type="title"/>
          </p:nvPr>
        </p:nvSpPr>
        <p:spPr>
          <a:xfrm>
            <a:off x="628650" y="365127"/>
            <a:ext cx="8515350" cy="1325563"/>
          </a:xfrm>
        </p:spPr>
        <p:txBody>
          <a:bodyPr/>
          <a:lstStyle/>
          <a:p>
            <a:r>
              <a:rPr lang="en-US" dirty="0"/>
              <a:t>Mitigation options vary by environment</a:t>
            </a:r>
          </a:p>
        </p:txBody>
      </p:sp>
      <p:sp>
        <p:nvSpPr>
          <p:cNvPr id="8" name="Text Placeholder 4"/>
          <p:cNvSpPr>
            <a:spLocks noGrp="1"/>
          </p:cNvSpPr>
          <p:nvPr>
            <p:ph type="body" sz="quarter" idx="12"/>
          </p:nvPr>
        </p:nvSpPr>
        <p:spPr>
          <a:xfrm>
            <a:off x="731045" y="1850492"/>
            <a:ext cx="7784306" cy="4314334"/>
          </a:xfrm>
        </p:spPr>
        <p:txBody>
          <a:bodyPr/>
          <a:lstStyle/>
          <a:p>
            <a:pPr>
              <a:spcBef>
                <a:spcPts val="1200"/>
              </a:spcBef>
            </a:pPr>
            <a:r>
              <a:rPr lang="en-US" dirty="0"/>
              <a:t>Not all mitigation best practices are appropriate for all environments</a:t>
            </a:r>
          </a:p>
          <a:p>
            <a:pPr>
              <a:spcBef>
                <a:spcPts val="1200"/>
              </a:spcBef>
            </a:pPr>
            <a:r>
              <a:rPr lang="en-US" dirty="0"/>
              <a:t>CyberGreen provides</a:t>
            </a:r>
            <a:br>
              <a:rPr lang="en-US" dirty="0"/>
            </a:br>
            <a:r>
              <a:rPr lang="en-US" dirty="0"/>
              <a:t>information relevant </a:t>
            </a:r>
            <a:br>
              <a:rPr lang="en-US" dirty="0"/>
            </a:br>
            <a:r>
              <a:rPr lang="en-US" dirty="0"/>
              <a:t>to four basic environmental </a:t>
            </a:r>
            <a:br>
              <a:rPr lang="en-US" dirty="0"/>
            </a:br>
            <a:r>
              <a:rPr lang="en-US" dirty="0"/>
              <a:t>profiles </a:t>
            </a:r>
          </a:p>
          <a:p>
            <a:r>
              <a:rPr lang="en-US" dirty="0"/>
              <a:t>Look for these icons to </a:t>
            </a:r>
            <a:br>
              <a:rPr lang="en-US" dirty="0"/>
            </a:br>
            <a:r>
              <a:rPr lang="en-US" dirty="0"/>
              <a:t>find mitigations for your</a:t>
            </a:r>
            <a:br>
              <a:rPr lang="en-US" dirty="0"/>
            </a:br>
            <a:r>
              <a:rPr lang="en-US" dirty="0"/>
              <a:t>environment</a:t>
            </a:r>
          </a:p>
          <a:p>
            <a:endParaRPr lang="en-US" dirty="0"/>
          </a:p>
        </p:txBody>
      </p:sp>
      <p:pic>
        <p:nvPicPr>
          <p:cNvPr id="9" name="Picture 8"/>
          <p:cNvPicPr/>
          <p:nvPr/>
        </p:nvPicPr>
        <p:blipFill>
          <a:blip r:embed="rId2" cstate="email">
            <a:extLst>
              <a:ext uri="{28A0092B-C50C-407E-A947-70E740481C1C}">
                <a14:useLocalDpi xmlns:a14="http://schemas.microsoft.com/office/drawing/2010/main"/>
              </a:ext>
            </a:extLst>
          </a:blip>
          <a:stretch>
            <a:fillRect/>
          </a:stretch>
        </p:blipFill>
        <p:spPr>
          <a:xfrm>
            <a:off x="5866447" y="2509824"/>
            <a:ext cx="3041533" cy="3644633"/>
          </a:xfrm>
          <a:prstGeom prst="rect">
            <a:avLst/>
          </a:prstGeom>
        </p:spPr>
      </p:pic>
      <p:sp>
        <p:nvSpPr>
          <p:cNvPr id="10" name="TextBox 9"/>
          <p:cNvSpPr txBox="1"/>
          <p:nvPr/>
        </p:nvSpPr>
        <p:spPr>
          <a:xfrm>
            <a:off x="5225192" y="2620995"/>
            <a:ext cx="497252" cy="584775"/>
          </a:xfrm>
          <a:prstGeom prst="rect">
            <a:avLst/>
          </a:prstGeom>
          <a:noFill/>
        </p:spPr>
        <p:txBody>
          <a:bodyPr wrap="none" rtlCol="0" anchor="ctr">
            <a:spAutoFit/>
          </a:bodyPr>
          <a:lstStyle/>
          <a:p>
            <a:r>
              <a:rPr lang="en-US" sz="3200" dirty="0"/>
              <a:t>1.</a:t>
            </a:r>
          </a:p>
        </p:txBody>
      </p:sp>
      <p:sp>
        <p:nvSpPr>
          <p:cNvPr id="11" name="TextBox 10"/>
          <p:cNvSpPr txBox="1"/>
          <p:nvPr/>
        </p:nvSpPr>
        <p:spPr>
          <a:xfrm>
            <a:off x="5225192" y="3616847"/>
            <a:ext cx="497252" cy="584775"/>
          </a:xfrm>
          <a:prstGeom prst="rect">
            <a:avLst/>
          </a:prstGeom>
          <a:noFill/>
        </p:spPr>
        <p:txBody>
          <a:bodyPr wrap="none" rtlCol="0" anchor="ctr">
            <a:spAutoFit/>
          </a:bodyPr>
          <a:lstStyle/>
          <a:p>
            <a:r>
              <a:rPr lang="en-US" sz="3200" dirty="0"/>
              <a:t>2.</a:t>
            </a:r>
          </a:p>
        </p:txBody>
      </p:sp>
      <p:sp>
        <p:nvSpPr>
          <p:cNvPr id="12" name="TextBox 11"/>
          <p:cNvSpPr txBox="1"/>
          <p:nvPr/>
        </p:nvSpPr>
        <p:spPr>
          <a:xfrm>
            <a:off x="5225192" y="4572393"/>
            <a:ext cx="497252" cy="584775"/>
          </a:xfrm>
          <a:prstGeom prst="rect">
            <a:avLst/>
          </a:prstGeom>
          <a:noFill/>
        </p:spPr>
        <p:txBody>
          <a:bodyPr wrap="none" rtlCol="0" anchor="ctr">
            <a:spAutoFit/>
          </a:bodyPr>
          <a:lstStyle/>
          <a:p>
            <a:r>
              <a:rPr lang="en-US" sz="3200" dirty="0"/>
              <a:t>3.</a:t>
            </a:r>
          </a:p>
        </p:txBody>
      </p:sp>
      <p:sp>
        <p:nvSpPr>
          <p:cNvPr id="13" name="TextBox 12"/>
          <p:cNvSpPr txBox="1"/>
          <p:nvPr/>
        </p:nvSpPr>
        <p:spPr>
          <a:xfrm>
            <a:off x="5225192" y="5568245"/>
            <a:ext cx="497252" cy="584775"/>
          </a:xfrm>
          <a:prstGeom prst="rect">
            <a:avLst/>
          </a:prstGeom>
          <a:noFill/>
        </p:spPr>
        <p:txBody>
          <a:bodyPr wrap="none" rtlCol="0" anchor="ctr">
            <a:spAutoFit/>
          </a:bodyPr>
          <a:lstStyle/>
          <a:p>
            <a:r>
              <a:rPr lang="en-US" sz="3200" dirty="0"/>
              <a:t>4.</a:t>
            </a:r>
          </a:p>
        </p:txBody>
      </p:sp>
    </p:spTree>
    <p:extLst>
      <p:ext uri="{BB962C8B-B14F-4D97-AF65-F5344CB8AC3E}">
        <p14:creationId xmlns:p14="http://schemas.microsoft.com/office/powerpoint/2010/main" val="2493854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22</a:t>
            </a:fld>
            <a:r>
              <a:rPr lang="en-US"/>
              <a:t>   Copyright </a:t>
            </a:r>
            <a:r>
              <a:rPr lang="de-DE"/>
              <a:t>© 2016, </a:t>
            </a:r>
            <a:r>
              <a:rPr lang="en-US"/>
              <a:t>CyberGreen	                      Sept 2016</a:t>
            </a:r>
            <a:endParaRPr lang="en-US" dirty="0"/>
          </a:p>
        </p:txBody>
      </p:sp>
      <p:sp>
        <p:nvSpPr>
          <p:cNvPr id="5" name="Title 3"/>
          <p:cNvSpPr>
            <a:spLocks noGrp="1"/>
          </p:cNvSpPr>
          <p:nvPr>
            <p:ph type="title"/>
          </p:nvPr>
        </p:nvSpPr>
        <p:spPr>
          <a:xfrm>
            <a:off x="628651" y="365127"/>
            <a:ext cx="7886700" cy="1325563"/>
          </a:xfrm>
        </p:spPr>
        <p:txBody>
          <a:bodyPr/>
          <a:lstStyle/>
          <a:p>
            <a:r>
              <a:rPr lang="en-US" dirty="0"/>
              <a:t>Mitigate risks from open SSDP</a:t>
            </a:r>
          </a:p>
        </p:txBody>
      </p:sp>
      <p:sp>
        <p:nvSpPr>
          <p:cNvPr id="6" name="Text Placeholder 4"/>
          <p:cNvSpPr>
            <a:spLocks noGrp="1"/>
          </p:cNvSpPr>
          <p:nvPr>
            <p:ph type="body" sz="quarter" idx="12"/>
          </p:nvPr>
        </p:nvSpPr>
        <p:spPr>
          <a:xfrm>
            <a:off x="731045" y="1850492"/>
            <a:ext cx="7784306" cy="4314334"/>
          </a:xfrm>
        </p:spPr>
        <p:txBody>
          <a:bodyPr/>
          <a:lstStyle/>
          <a:p>
            <a:r>
              <a:rPr lang="en-US" dirty="0"/>
              <a:t>The best way to mitigate risks from open SSDP moving forward is to not purchase or deploy devices with UPnP enabled on outside interfaces</a:t>
            </a:r>
          </a:p>
          <a:p>
            <a:r>
              <a:rPr lang="en-US" dirty="0"/>
              <a:t>Work with your internal acquisition and procurement teams, or vendors about other options</a:t>
            </a:r>
          </a:p>
        </p:txBody>
      </p:sp>
    </p:spTree>
    <p:extLst>
      <p:ext uri="{BB962C8B-B14F-4D97-AF65-F5344CB8AC3E}">
        <p14:creationId xmlns:p14="http://schemas.microsoft.com/office/powerpoint/2010/main" val="3533896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23</a:t>
            </a:fld>
            <a:r>
              <a:rPr lang="en-US"/>
              <a:t>   Copyright </a:t>
            </a:r>
            <a:r>
              <a:rPr lang="de-DE"/>
              <a:t>© 2016, </a:t>
            </a:r>
            <a:r>
              <a:rPr lang="en-US"/>
              <a:t>CyberGreen	                      Sept 2016</a:t>
            </a:r>
            <a:endParaRPr lang="en-US" dirty="0"/>
          </a:p>
        </p:txBody>
      </p:sp>
      <p:sp>
        <p:nvSpPr>
          <p:cNvPr id="5" name="Title 3"/>
          <p:cNvSpPr>
            <a:spLocks noGrp="1"/>
          </p:cNvSpPr>
          <p:nvPr>
            <p:ph type="title"/>
          </p:nvPr>
        </p:nvSpPr>
        <p:spPr>
          <a:xfrm>
            <a:off x="628651" y="365127"/>
            <a:ext cx="7886700" cy="1325563"/>
          </a:xfrm>
        </p:spPr>
        <p:txBody>
          <a:bodyPr/>
          <a:lstStyle/>
          <a:p>
            <a:r>
              <a:rPr lang="en-US" dirty="0"/>
              <a:t>Identify your open SSDP risk</a:t>
            </a:r>
          </a:p>
        </p:txBody>
      </p:sp>
      <p:sp>
        <p:nvSpPr>
          <p:cNvPr id="6" name="Text Placeholder 4"/>
          <p:cNvSpPr>
            <a:spLocks noGrp="1"/>
          </p:cNvSpPr>
          <p:nvPr>
            <p:ph type="body" sz="quarter" idx="12"/>
          </p:nvPr>
        </p:nvSpPr>
        <p:spPr>
          <a:xfrm>
            <a:off x="731045" y="1850492"/>
            <a:ext cx="7784306" cy="4314334"/>
          </a:xfrm>
        </p:spPr>
        <p:txBody>
          <a:bodyPr/>
          <a:lstStyle/>
          <a:p>
            <a:r>
              <a:rPr lang="en-US" dirty="0"/>
              <a:t>Even if you don’t think your devices currently run SSDP across the Internet, you should check your network</a:t>
            </a:r>
          </a:p>
          <a:p>
            <a:pPr marL="457200" indent="-457200">
              <a:buFont typeface="Arial" panose="020B0604020202020204" pitchFamily="34" charset="0"/>
              <a:buChar char="•"/>
            </a:pPr>
            <a:r>
              <a:rPr lang="en-US" dirty="0"/>
              <a:t>Many devices may be running SSDP without your knowledge</a:t>
            </a:r>
          </a:p>
          <a:p>
            <a:pPr marL="457200" indent="-457200">
              <a:buFont typeface="Arial" panose="020B0604020202020204" pitchFamily="34" charset="0"/>
              <a:buChar char="•"/>
            </a:pPr>
            <a:r>
              <a:rPr lang="en-US" dirty="0"/>
              <a:t>Vulnerabilities in UPnP have been discovered that could pose additional, direct risk to organizations that allow SSDP from the Internet</a:t>
            </a:r>
          </a:p>
        </p:txBody>
      </p:sp>
    </p:spTree>
    <p:extLst>
      <p:ext uri="{BB962C8B-B14F-4D97-AF65-F5344CB8AC3E}">
        <p14:creationId xmlns:p14="http://schemas.microsoft.com/office/powerpoint/2010/main" val="1643004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24</a:t>
            </a:fld>
            <a:r>
              <a:rPr lang="en-US"/>
              <a:t>   Copyright </a:t>
            </a:r>
            <a:r>
              <a:rPr lang="de-DE"/>
              <a:t>© 2016, </a:t>
            </a:r>
            <a:r>
              <a:rPr lang="en-US"/>
              <a:t>CyberGreen	                      Sept 2016</a:t>
            </a:r>
            <a:endParaRPr lang="en-US" dirty="0"/>
          </a:p>
        </p:txBody>
      </p:sp>
      <p:sp>
        <p:nvSpPr>
          <p:cNvPr id="5" name="Title 3"/>
          <p:cNvSpPr>
            <a:spLocks noGrp="1"/>
          </p:cNvSpPr>
          <p:nvPr>
            <p:ph type="title"/>
          </p:nvPr>
        </p:nvSpPr>
        <p:spPr>
          <a:xfrm>
            <a:off x="628651" y="365127"/>
            <a:ext cx="7886700" cy="1325563"/>
          </a:xfrm>
        </p:spPr>
        <p:txBody>
          <a:bodyPr/>
          <a:lstStyle/>
          <a:p>
            <a:r>
              <a:rPr lang="en-US" dirty="0"/>
              <a:t>Find hosts running SSDP</a:t>
            </a:r>
          </a:p>
        </p:txBody>
      </p:sp>
      <p:sp>
        <p:nvSpPr>
          <p:cNvPr id="6" name="Text Placeholder 4"/>
          <p:cNvSpPr>
            <a:spLocks noGrp="1"/>
          </p:cNvSpPr>
          <p:nvPr>
            <p:ph type="body" sz="quarter" idx="12"/>
          </p:nvPr>
        </p:nvSpPr>
        <p:spPr>
          <a:xfrm>
            <a:off x="731045" y="1850492"/>
            <a:ext cx="7784306" cy="4314334"/>
          </a:xfrm>
        </p:spPr>
        <p:txBody>
          <a:bodyPr>
            <a:noAutofit/>
          </a:bodyPr>
          <a:lstStyle/>
          <a:p>
            <a:r>
              <a:rPr lang="en-US" sz="2400" dirty="0"/>
              <a:t>	         In a shell window, start </a:t>
            </a:r>
            <a:r>
              <a:rPr lang="en-US" sz="2400" dirty="0" err="1"/>
              <a:t>tcpdump</a:t>
            </a:r>
            <a:r>
              <a:rPr lang="en-US" sz="2400" dirty="0"/>
              <a:t>:</a:t>
            </a:r>
            <a:endParaRPr lang="en-US" sz="2400" dirty="0">
              <a:latin typeface="Courier New" panose="02070309020205020404" pitchFamily="49" charset="0"/>
              <a:cs typeface="Courier New" panose="02070309020205020404" pitchFamily="49" charset="0"/>
            </a:endParaRPr>
          </a:p>
          <a:p>
            <a:r>
              <a:rPr lang="en-US" sz="2400" dirty="0">
                <a:solidFill>
                  <a:srgbClr val="5A5B5E"/>
                </a:solidFill>
                <a:latin typeface="Courier New" panose="02070309020205020404" pitchFamily="49" charset="0"/>
                <a:cs typeface="Courier New" panose="02070309020205020404" pitchFamily="49" charset="0"/>
              </a:rPr>
              <a:t>	</a:t>
            </a:r>
            <a:r>
              <a:rPr lang="en-US" sz="2400" dirty="0" err="1">
                <a:solidFill>
                  <a:srgbClr val="5A5B5E"/>
                </a:solidFill>
                <a:latin typeface="Courier New" panose="02070309020205020404" pitchFamily="49" charset="0"/>
                <a:cs typeface="Courier New" panose="02070309020205020404" pitchFamily="49" charset="0"/>
              </a:rPr>
              <a:t>tcpdump</a:t>
            </a:r>
            <a:r>
              <a:rPr lang="en-US" sz="2400" dirty="0">
                <a:solidFill>
                  <a:srgbClr val="5A5B5E"/>
                </a:solidFill>
                <a:latin typeface="Courier New" panose="02070309020205020404" pitchFamily="49" charset="0"/>
                <a:cs typeface="Courier New" panose="02070309020205020404" pitchFamily="49" charset="0"/>
              </a:rPr>
              <a:t> –n host [IP]</a:t>
            </a:r>
            <a:endParaRPr lang="en-US" sz="2400" dirty="0">
              <a:latin typeface="Courier New" panose="02070309020205020404" pitchFamily="49" charset="0"/>
              <a:cs typeface="Courier New" panose="02070309020205020404" pitchFamily="49" charset="0"/>
            </a:endParaRPr>
          </a:p>
          <a:p>
            <a:endParaRPr lang="en-US" sz="2400" dirty="0">
              <a:cs typeface="Courier New" panose="02070309020205020404" pitchFamily="49" charset="0"/>
            </a:endParaRPr>
          </a:p>
          <a:p>
            <a:r>
              <a:rPr lang="en-US" sz="2400" dirty="0">
                <a:cs typeface="Courier New" panose="02070309020205020404" pitchFamily="49" charset="0"/>
              </a:rPr>
              <a:t>In a second shell window, enter:</a:t>
            </a:r>
            <a:endParaRPr lang="en-US" sz="2400" dirty="0">
              <a:solidFill>
                <a:srgbClr val="5A5B5E"/>
              </a:solidFill>
              <a:latin typeface="Courier New" panose="02070309020205020404" pitchFamily="49" charset="0"/>
              <a:cs typeface="Courier New" panose="02070309020205020404" pitchFamily="49" charset="0"/>
            </a:endParaRPr>
          </a:p>
          <a:p>
            <a:pPr marL="685817" lvl="2" indent="0">
              <a:buNone/>
            </a:pPr>
            <a:r>
              <a:rPr lang="en-US" sz="2400" dirty="0" err="1">
                <a:solidFill>
                  <a:srgbClr val="5A5B5E"/>
                </a:solidFill>
                <a:latin typeface="Courier New" panose="02070309020205020404" pitchFamily="49" charset="0"/>
                <a:cs typeface="Courier New" panose="02070309020205020404" pitchFamily="49" charset="0"/>
              </a:rPr>
              <a:t>perl</a:t>
            </a:r>
            <a:r>
              <a:rPr lang="en-US" sz="2400" dirty="0">
                <a:solidFill>
                  <a:srgbClr val="5A5B5E"/>
                </a:solidFill>
                <a:latin typeface="Courier New" panose="02070309020205020404" pitchFamily="49" charset="0"/>
                <a:cs typeface="Courier New" panose="02070309020205020404" pitchFamily="49" charset="0"/>
              </a:rPr>
              <a:t> -e 'print "M-SEARCH * HTTP/1.1\r\nHost:239.255.255.250:1900\r\nST:upnp:rootdevice\r\nMan:\"ssdp:discover\"\r\nMX:3\r\n\r\n"' &gt; /dev/udp/[IP]/1900 </a:t>
            </a:r>
          </a:p>
          <a:p>
            <a:pPr marL="685817" lvl="2"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If your device has SSDP enabled, you should see a lot of traffic in the first shell window (running tcpdump)</a:t>
            </a:r>
          </a:p>
        </p:txBody>
      </p:sp>
      <p:pic>
        <p:nvPicPr>
          <p:cNvPr id="7" name="Picture 6"/>
          <p:cNvPicPr/>
          <p:nvPr/>
        </p:nvPicPr>
        <p:blipFill>
          <a:blip r:embed="rId2"/>
          <a:stretch>
            <a:fillRect/>
          </a:stretch>
        </p:blipFill>
        <p:spPr>
          <a:xfrm>
            <a:off x="711167" y="1713332"/>
            <a:ext cx="591503" cy="591503"/>
          </a:xfrm>
          <a:prstGeom prst="rect">
            <a:avLst/>
          </a:prstGeom>
        </p:spPr>
      </p:pic>
      <p:pic>
        <p:nvPicPr>
          <p:cNvPr id="8" name="Picture 7"/>
          <p:cNvPicPr>
            <a:picLocks noChangeAspect="1"/>
          </p:cNvPicPr>
          <p:nvPr/>
        </p:nvPicPr>
        <p:blipFill>
          <a:blip r:embed="rId3"/>
          <a:stretch>
            <a:fillRect/>
          </a:stretch>
        </p:blipFill>
        <p:spPr>
          <a:xfrm>
            <a:off x="1367587" y="1710475"/>
            <a:ext cx="594360" cy="594360"/>
          </a:xfrm>
          <a:prstGeom prst="rect">
            <a:avLst/>
          </a:prstGeom>
        </p:spPr>
      </p:pic>
    </p:spTree>
    <p:extLst>
      <p:ext uri="{BB962C8B-B14F-4D97-AF65-F5344CB8AC3E}">
        <p14:creationId xmlns:p14="http://schemas.microsoft.com/office/powerpoint/2010/main" val="4015520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25</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0" y="116652"/>
            <a:ext cx="8515350" cy="1325563"/>
          </a:xfrm>
        </p:spPr>
        <p:txBody>
          <a:bodyPr>
            <a:normAutofit/>
          </a:bodyPr>
          <a:lstStyle/>
          <a:p>
            <a:r>
              <a:rPr lang="en-US" dirty="0"/>
              <a:t>Mitigation: Block SSDP at network edge</a:t>
            </a:r>
          </a:p>
        </p:txBody>
      </p:sp>
      <p:sp>
        <p:nvSpPr>
          <p:cNvPr id="6" name="Text Placeholder 3"/>
          <p:cNvSpPr>
            <a:spLocks noGrp="1"/>
          </p:cNvSpPr>
          <p:nvPr>
            <p:ph type="body" sz="quarter" idx="12"/>
          </p:nvPr>
        </p:nvSpPr>
        <p:spPr>
          <a:xfrm>
            <a:off x="731044" y="1850492"/>
            <a:ext cx="8333443" cy="4314334"/>
          </a:xfrm>
        </p:spPr>
        <p:txBody>
          <a:bodyPr>
            <a:normAutofit lnSpcReduction="10000"/>
          </a:bodyPr>
          <a:lstStyle/>
          <a:p>
            <a:pPr>
              <a:spcBef>
                <a:spcPts val="1200"/>
              </a:spcBef>
            </a:pPr>
            <a:r>
              <a:rPr lang="en-US" dirty="0"/>
              <a:t>	       </a:t>
            </a:r>
            <a:r>
              <a:rPr lang="en-US" sz="2800" dirty="0"/>
              <a:t>SSDP generally not needed across the Internet</a:t>
            </a:r>
          </a:p>
          <a:p>
            <a:pPr>
              <a:spcBef>
                <a:spcPts val="1200"/>
              </a:spcBef>
            </a:pPr>
            <a:r>
              <a:rPr lang="en-US" sz="2800" dirty="0"/>
              <a:t>Organizations should deploy firewall rules that block inbound port 1900/</a:t>
            </a:r>
            <a:r>
              <a:rPr lang="en-US" sz="2800" dirty="0" err="1"/>
              <a:t>udp</a:t>
            </a:r>
            <a:endParaRPr lang="en-US" sz="2800" dirty="0"/>
          </a:p>
          <a:p>
            <a:pPr marL="457200" indent="-457200">
              <a:spcBef>
                <a:spcPts val="1200"/>
              </a:spcBef>
              <a:buFont typeface="Arial" panose="020B0604020202020204" pitchFamily="34" charset="0"/>
              <a:buChar char="•"/>
            </a:pPr>
            <a:r>
              <a:rPr lang="en-US" sz="2800" dirty="0"/>
              <a:t>If you need SSDP or UPnP, restrict access to only allow trusted hosts on that port</a:t>
            </a:r>
          </a:p>
          <a:p>
            <a:pPr marL="457200" indent="-457200">
              <a:buFont typeface="Arial" panose="020B0604020202020204" pitchFamily="34" charset="0"/>
              <a:buChar char="•"/>
            </a:pPr>
            <a:r>
              <a:rPr lang="en-US" sz="2800" dirty="0"/>
              <a:t>If you run applications that depend on UPnP and you block the service, some applications may continue to work with lesser performance</a:t>
            </a:r>
          </a:p>
          <a:p>
            <a:pPr marL="971563" lvl="1" indent="-457200">
              <a:buFont typeface="Courier New" panose="02070309020205020404" pitchFamily="49" charset="0"/>
              <a:buChar char="o"/>
            </a:pPr>
            <a:r>
              <a:rPr lang="en-US" sz="2000" dirty="0"/>
              <a:t>E.g. Microsoft Live Messenger uses UPnP for file transfers;</a:t>
            </a:r>
            <a:br>
              <a:rPr lang="en-US" sz="2000" dirty="0"/>
            </a:br>
            <a:r>
              <a:rPr lang="en-US" sz="2000" dirty="0"/>
              <a:t>if UPnP is not available, it will use a proxy server from Microsoft </a:t>
            </a:r>
            <a:br>
              <a:rPr lang="en-US" sz="2000" dirty="0"/>
            </a:br>
            <a:r>
              <a:rPr lang="en-US" sz="2000" dirty="0"/>
              <a:t>that may be more congested</a:t>
            </a:r>
          </a:p>
          <a:p>
            <a:pPr>
              <a:spcBef>
                <a:spcPts val="1200"/>
              </a:spcBef>
            </a:pPr>
            <a:endParaRPr lang="en-US" dirty="0"/>
          </a:p>
        </p:txBody>
      </p:sp>
      <p:pic>
        <p:nvPicPr>
          <p:cNvPr id="7" name="Picture 6"/>
          <p:cNvPicPr/>
          <p:nvPr/>
        </p:nvPicPr>
        <p:blipFill>
          <a:blip r:embed="rId2"/>
          <a:stretch>
            <a:fillRect/>
          </a:stretch>
        </p:blipFill>
        <p:spPr>
          <a:xfrm>
            <a:off x="711167" y="1713332"/>
            <a:ext cx="591503" cy="591503"/>
          </a:xfrm>
          <a:prstGeom prst="rect">
            <a:avLst/>
          </a:prstGeom>
        </p:spPr>
      </p:pic>
      <p:pic>
        <p:nvPicPr>
          <p:cNvPr id="8" name="Picture 7"/>
          <p:cNvPicPr>
            <a:picLocks noChangeAspect="1"/>
          </p:cNvPicPr>
          <p:nvPr/>
        </p:nvPicPr>
        <p:blipFill>
          <a:blip r:embed="rId3"/>
          <a:stretch>
            <a:fillRect/>
          </a:stretch>
        </p:blipFill>
        <p:spPr>
          <a:xfrm>
            <a:off x="1367587" y="1710475"/>
            <a:ext cx="594360" cy="594360"/>
          </a:xfrm>
          <a:prstGeom prst="rect">
            <a:avLst/>
          </a:prstGeom>
        </p:spPr>
      </p:pic>
    </p:spTree>
    <p:extLst>
      <p:ext uri="{BB962C8B-B14F-4D97-AF65-F5344CB8AC3E}">
        <p14:creationId xmlns:p14="http://schemas.microsoft.com/office/powerpoint/2010/main" val="60173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26</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normAutofit/>
          </a:bodyPr>
          <a:lstStyle/>
          <a:p>
            <a:r>
              <a:rPr lang="en-US" dirty="0"/>
              <a:t>Mitigation: Block SSDP</a:t>
            </a:r>
          </a:p>
        </p:txBody>
      </p:sp>
      <p:sp>
        <p:nvSpPr>
          <p:cNvPr id="6" name="Text Placeholder 3"/>
          <p:cNvSpPr>
            <a:spLocks noGrp="1"/>
          </p:cNvSpPr>
          <p:nvPr>
            <p:ph type="body" sz="quarter" idx="12"/>
          </p:nvPr>
        </p:nvSpPr>
        <p:spPr>
          <a:xfrm>
            <a:off x="731045" y="1850492"/>
            <a:ext cx="7784306" cy="4314334"/>
          </a:xfrm>
        </p:spPr>
        <p:txBody>
          <a:bodyPr/>
          <a:lstStyle/>
          <a:p>
            <a:r>
              <a:rPr lang="en-US" dirty="0"/>
              <a:t>	      Use Access Control Lists (ACLs) to restrict</a:t>
            </a:r>
            <a:br>
              <a:rPr lang="en-US" dirty="0"/>
            </a:br>
            <a:r>
              <a:rPr lang="en-US" dirty="0"/>
              <a:t>	      SSPD at border routers</a:t>
            </a:r>
          </a:p>
          <a:p>
            <a:pPr>
              <a:spcBef>
                <a:spcPts val="1200"/>
              </a:spcBef>
            </a:pPr>
            <a:r>
              <a:rPr lang="en-US" dirty="0"/>
              <a:t>Please refer to your specific vendor documentation for instructions on how to implement these changes</a:t>
            </a:r>
          </a:p>
        </p:txBody>
      </p:sp>
      <p:pic>
        <p:nvPicPr>
          <p:cNvPr id="7" name="Picture 6"/>
          <p:cNvPicPr/>
          <p:nvPr/>
        </p:nvPicPr>
        <p:blipFill>
          <a:blip r:embed="rId2"/>
          <a:stretch>
            <a:fillRect/>
          </a:stretch>
        </p:blipFill>
        <p:spPr>
          <a:xfrm>
            <a:off x="714015" y="1711903"/>
            <a:ext cx="591503" cy="591503"/>
          </a:xfrm>
          <a:prstGeom prst="rect">
            <a:avLst/>
          </a:prstGeom>
        </p:spPr>
      </p:pic>
      <p:pic>
        <p:nvPicPr>
          <p:cNvPr id="8" name="Picture 7"/>
          <p:cNvPicPr>
            <a:picLocks noChangeAspect="1"/>
          </p:cNvPicPr>
          <p:nvPr/>
        </p:nvPicPr>
        <p:blipFill>
          <a:blip r:embed="rId3"/>
          <a:stretch>
            <a:fillRect/>
          </a:stretch>
        </p:blipFill>
        <p:spPr>
          <a:xfrm>
            <a:off x="1375091" y="1711903"/>
            <a:ext cx="594360" cy="594360"/>
          </a:xfrm>
          <a:prstGeom prst="rect">
            <a:avLst/>
          </a:prstGeom>
        </p:spPr>
      </p:pic>
    </p:spTree>
    <p:extLst>
      <p:ext uri="{BB962C8B-B14F-4D97-AF65-F5344CB8AC3E}">
        <p14:creationId xmlns:p14="http://schemas.microsoft.com/office/powerpoint/2010/main" val="1118291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27</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lstStyle/>
          <a:p>
            <a:r>
              <a:rPr lang="en-US" dirty="0"/>
              <a:t>Mitigation: Update UPnP devices</a:t>
            </a:r>
          </a:p>
        </p:txBody>
      </p:sp>
      <p:sp>
        <p:nvSpPr>
          <p:cNvPr id="6" name="Text Placeholder 3"/>
          <p:cNvSpPr>
            <a:spLocks noGrp="1"/>
          </p:cNvSpPr>
          <p:nvPr>
            <p:ph type="body" sz="quarter" idx="12"/>
          </p:nvPr>
        </p:nvSpPr>
        <p:spPr>
          <a:xfrm>
            <a:off x="496956" y="1822989"/>
            <a:ext cx="8532743" cy="4314334"/>
          </a:xfrm>
        </p:spPr>
        <p:txBody>
          <a:bodyPr>
            <a:normAutofit fontScale="92500" lnSpcReduction="20000"/>
          </a:bodyPr>
          <a:lstStyle/>
          <a:p>
            <a:pPr>
              <a:spcBef>
                <a:spcPts val="1200"/>
              </a:spcBef>
            </a:pPr>
            <a:r>
              <a:rPr lang="en-US" dirty="0"/>
              <a:t>	     		</a:t>
            </a:r>
            <a:r>
              <a:rPr lang="en-US" sz="2800" dirty="0"/>
              <a:t>Vulnerabilities in UPnP pose additional risk</a:t>
            </a:r>
          </a:p>
          <a:p>
            <a:pPr marL="457200" indent="-457200">
              <a:spcBef>
                <a:spcPts val="1200"/>
              </a:spcBef>
              <a:buFont typeface="Arial" panose="020B0604020202020204" pitchFamily="34" charset="0"/>
              <a:buChar char="•"/>
            </a:pPr>
            <a:r>
              <a:rPr lang="en-US" sz="2800" dirty="0"/>
              <a:t>Two most commonly used UPnP software libraries contain vulnerabilities</a:t>
            </a:r>
            <a:r>
              <a:rPr lang="en-US" sz="2800" baseline="40000" dirty="0"/>
              <a:t>4</a:t>
            </a:r>
            <a:r>
              <a:rPr lang="en-US" sz="2800" dirty="0"/>
              <a:t> that are remotely exploitable through a single UDP packet, which can be forged</a:t>
            </a:r>
          </a:p>
          <a:p>
            <a:pPr marL="457200" indent="-457200">
              <a:spcBef>
                <a:spcPts val="1200"/>
              </a:spcBef>
              <a:buFont typeface="Arial" panose="020B0604020202020204" pitchFamily="34" charset="0"/>
              <a:buChar char="•"/>
            </a:pPr>
            <a:r>
              <a:rPr lang="en-US" sz="2800" dirty="0"/>
              <a:t>Some vulnerabilities would allow remote, unauthenticated attackers to scan internal hosts or proxy Internet traffic through the device</a:t>
            </a:r>
          </a:p>
          <a:p>
            <a:pPr>
              <a:spcBef>
                <a:spcPts val="1200"/>
              </a:spcBef>
            </a:pPr>
            <a:r>
              <a:rPr lang="en-US" sz="2800" dirty="0"/>
              <a:t>Contact your vendor to find out if a firmware update is available to address these vulnerabilities at </a:t>
            </a:r>
            <a:r>
              <a:rPr lang="en-US" sz="2400" dirty="0">
                <a:hlinkClick r:id="rId2"/>
              </a:rPr>
              <a:t>https://</a:t>
            </a:r>
            <a:r>
              <a:rPr lang="en-US" sz="2400" dirty="0" smtClean="0">
                <a:hlinkClick r:id="rId2"/>
              </a:rPr>
              <a:t>web.nvd.nist.gov/view/vuln/search-results?query=ssdp</a:t>
            </a:r>
            <a:r>
              <a:rPr lang="en-US" sz="2400" dirty="0" smtClean="0"/>
              <a:t> </a:t>
            </a:r>
          </a:p>
          <a:p>
            <a:pPr>
              <a:spcBef>
                <a:spcPts val="1200"/>
              </a:spcBef>
            </a:pPr>
            <a:r>
              <a:rPr lang="en-US" sz="2400" dirty="0" smtClean="0"/>
              <a:t>and</a:t>
            </a:r>
          </a:p>
          <a:p>
            <a:pPr>
              <a:spcBef>
                <a:spcPts val="1200"/>
              </a:spcBef>
            </a:pPr>
            <a:r>
              <a:rPr lang="en-US" sz="2400" dirty="0">
                <a:hlinkClick r:id="rId3"/>
              </a:rPr>
              <a:t>https://web.nvd.nist.gov/view/vuln/search-results?query=udp</a:t>
            </a:r>
            <a:r>
              <a:rPr lang="en-US" sz="2400" dirty="0"/>
              <a:t/>
            </a:r>
            <a:br>
              <a:rPr lang="en-US" sz="2400" dirty="0"/>
            </a:br>
            <a:endParaRPr lang="en-US" sz="2400" dirty="0"/>
          </a:p>
        </p:txBody>
      </p:sp>
      <p:pic>
        <p:nvPicPr>
          <p:cNvPr id="7" name="Picture 1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0769" y="1710568"/>
            <a:ext cx="59436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stretch>
            <a:fillRect/>
          </a:stretch>
        </p:blipFill>
        <p:spPr>
          <a:xfrm>
            <a:off x="1332340" y="1730446"/>
            <a:ext cx="594360" cy="594360"/>
          </a:xfrm>
          <a:prstGeom prst="rect">
            <a:avLst/>
          </a:prstGeom>
        </p:spPr>
      </p:pic>
      <p:pic>
        <p:nvPicPr>
          <p:cNvPr id="9" name="Picture 8"/>
          <p:cNvPicPr>
            <a:picLocks noChangeAspect="1"/>
          </p:cNvPicPr>
          <p:nvPr/>
        </p:nvPicPr>
        <p:blipFill>
          <a:blip r:embed="rId6"/>
          <a:stretch>
            <a:fillRect/>
          </a:stretch>
        </p:blipFill>
        <p:spPr>
          <a:xfrm>
            <a:off x="1971428" y="1720507"/>
            <a:ext cx="594360" cy="594360"/>
          </a:xfrm>
          <a:prstGeom prst="rect">
            <a:avLst/>
          </a:prstGeom>
        </p:spPr>
      </p:pic>
      <p:sp>
        <p:nvSpPr>
          <p:cNvPr id="10" name="TextBox 9"/>
          <p:cNvSpPr txBox="1"/>
          <p:nvPr/>
        </p:nvSpPr>
        <p:spPr>
          <a:xfrm>
            <a:off x="496956" y="5980160"/>
            <a:ext cx="8310717" cy="369332"/>
          </a:xfrm>
          <a:prstGeom prst="rect">
            <a:avLst/>
          </a:prstGeom>
          <a:noFill/>
        </p:spPr>
        <p:txBody>
          <a:bodyPr wrap="square" rtlCol="0">
            <a:spAutoFit/>
          </a:bodyPr>
          <a:lstStyle/>
          <a:p>
            <a:r>
              <a:rPr lang="en-US" baseline="30000"/>
              <a:t>4  </a:t>
            </a:r>
            <a:r>
              <a:rPr lang="en-US" u="sng" baseline="30000" dirty="0">
                <a:hlinkClick r:id="rId7"/>
              </a:rPr>
              <a:t>https://community.rapid7.com/community/infosec/blog/2013/01/29/security-flaws-in-universal-plug-and-play-unplug-dont-play</a:t>
            </a:r>
            <a:r>
              <a:rPr lang="en-US" u="sng" dirty="0"/>
              <a:t> </a:t>
            </a:r>
            <a:endParaRPr lang="en-US" dirty="0"/>
          </a:p>
        </p:txBody>
      </p:sp>
    </p:spTree>
    <p:extLst>
      <p:ext uri="{BB962C8B-B14F-4D97-AF65-F5344CB8AC3E}">
        <p14:creationId xmlns:p14="http://schemas.microsoft.com/office/powerpoint/2010/main" val="1238655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28</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lstStyle/>
          <a:p>
            <a:r>
              <a:rPr lang="en-US" dirty="0"/>
              <a:t>Mitigation: Disable UPnP</a:t>
            </a:r>
          </a:p>
        </p:txBody>
      </p:sp>
      <p:sp>
        <p:nvSpPr>
          <p:cNvPr id="6" name="Text Placeholder 3"/>
          <p:cNvSpPr>
            <a:spLocks noGrp="1"/>
          </p:cNvSpPr>
          <p:nvPr>
            <p:ph type="body" sz="quarter" idx="12"/>
          </p:nvPr>
        </p:nvSpPr>
        <p:spPr>
          <a:xfrm>
            <a:off x="628651" y="1809867"/>
            <a:ext cx="7784306" cy="4314334"/>
          </a:xfrm>
        </p:spPr>
        <p:txBody>
          <a:bodyPr>
            <a:normAutofit/>
          </a:bodyPr>
          <a:lstStyle/>
          <a:p>
            <a:r>
              <a:rPr lang="en-US" dirty="0"/>
              <a:t>			</a:t>
            </a:r>
            <a:r>
              <a:rPr lang="en-US" sz="2800" dirty="0"/>
              <a:t>If blocking or upgrading UPnP is not an option, </a:t>
            </a:r>
            <a:r>
              <a:rPr lang="en-US" sz="2800" b="1" i="1" dirty="0"/>
              <a:t>disable UPnP</a:t>
            </a:r>
            <a:r>
              <a:rPr lang="en-US" sz="2800" dirty="0"/>
              <a:t>, particularly on Internet-accessible devices</a:t>
            </a:r>
          </a:p>
          <a:p>
            <a:endParaRPr lang="en-US" sz="2800" dirty="0"/>
          </a:p>
          <a:p>
            <a:r>
              <a:rPr lang="en-US" sz="3000" dirty="0"/>
              <a:t>	</a:t>
            </a:r>
            <a:r>
              <a:rPr lang="en-US" sz="2800" dirty="0" err="1"/>
              <a:t>UnPlug</a:t>
            </a:r>
            <a:r>
              <a:rPr lang="en-US" sz="2800" dirty="0"/>
              <a:t> n’ Pray utility from Gibson Research Company helps consumers shut down and disable UPnP on their Windows devices - available for free at </a:t>
            </a:r>
            <a:r>
              <a:rPr lang="en-US" sz="2800" dirty="0">
                <a:hlinkClick r:id="rId2"/>
              </a:rPr>
              <a:t>https://www.grc.com/unpnp/unpnp.htm</a:t>
            </a:r>
            <a:r>
              <a:rPr lang="en-US" sz="2800" dirty="0"/>
              <a:t> </a:t>
            </a:r>
          </a:p>
        </p:txBody>
      </p:sp>
      <p:pic>
        <p:nvPicPr>
          <p:cNvPr id="7" name="Picture 1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0574" y="1710475"/>
            <a:ext cx="59436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1335344" y="1720414"/>
            <a:ext cx="594360" cy="594360"/>
          </a:xfrm>
          <a:prstGeom prst="rect">
            <a:avLst/>
          </a:prstGeom>
        </p:spPr>
      </p:pic>
      <p:pic>
        <p:nvPicPr>
          <p:cNvPr id="9" name="Picture 8"/>
          <p:cNvPicPr>
            <a:picLocks noChangeAspect="1"/>
          </p:cNvPicPr>
          <p:nvPr/>
        </p:nvPicPr>
        <p:blipFill>
          <a:blip r:embed="rId5"/>
          <a:stretch>
            <a:fillRect/>
          </a:stretch>
        </p:blipFill>
        <p:spPr>
          <a:xfrm>
            <a:off x="1978420" y="1720507"/>
            <a:ext cx="594360" cy="594360"/>
          </a:xfrm>
          <a:prstGeom prst="rect">
            <a:avLst/>
          </a:prstGeom>
        </p:spPr>
      </p:pic>
      <p:pic>
        <p:nvPicPr>
          <p:cNvPr id="10" name="Picture 1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1194" y="3410265"/>
            <a:ext cx="59436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62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29</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0" y="128065"/>
            <a:ext cx="8396079" cy="1325563"/>
          </a:xfrm>
        </p:spPr>
        <p:txBody>
          <a:bodyPr>
            <a:noAutofit/>
          </a:bodyPr>
          <a:lstStyle/>
          <a:p>
            <a:r>
              <a:rPr lang="en-US" dirty="0"/>
              <a:t>Spoofed Traffic Mitigation: Implement ingress filtering on networks</a:t>
            </a:r>
          </a:p>
        </p:txBody>
      </p:sp>
      <p:sp>
        <p:nvSpPr>
          <p:cNvPr id="6" name="Text Placeholder 3"/>
          <p:cNvSpPr>
            <a:spLocks noGrp="1"/>
          </p:cNvSpPr>
          <p:nvPr>
            <p:ph type="body" sz="quarter" idx="12"/>
          </p:nvPr>
        </p:nvSpPr>
        <p:spPr>
          <a:xfrm>
            <a:off x="731045" y="1850492"/>
            <a:ext cx="7784306" cy="4314334"/>
          </a:xfrm>
        </p:spPr>
        <p:txBody>
          <a:bodyPr>
            <a:normAutofit/>
          </a:bodyPr>
          <a:lstStyle/>
          <a:p>
            <a:pPr>
              <a:spcBef>
                <a:spcPts val="1200"/>
              </a:spcBef>
            </a:pPr>
            <a:r>
              <a:rPr lang="en-US" dirty="0"/>
              <a:t>       Internet Engineering Task Force (IETF) Best Current Practice (BCP) documents</a:t>
            </a:r>
          </a:p>
          <a:p>
            <a:pPr marL="457200" indent="-457200">
              <a:spcBef>
                <a:spcPts val="1200"/>
              </a:spcBef>
              <a:buFont typeface="Arial" panose="020B0604020202020204" pitchFamily="34" charset="0"/>
              <a:buChar char="•"/>
            </a:pPr>
            <a:r>
              <a:rPr lang="en-US" dirty="0"/>
              <a:t>Detail configuration changes to substantially reduce potential for source IP spoofed attacks of all kinds (the most popular types of DDoS attacks)</a:t>
            </a:r>
          </a:p>
          <a:p>
            <a:pPr marL="971563" lvl="1" indent="-457200">
              <a:buFont typeface="Courier New" panose="02070309020205020404" pitchFamily="49" charset="0"/>
              <a:buChar char="o"/>
            </a:pPr>
            <a:r>
              <a:rPr lang="en-US" sz="2400" dirty="0"/>
              <a:t>How to filter network traffic on network to verify the source address of a packet </a:t>
            </a:r>
          </a:p>
          <a:p>
            <a:pPr marL="971563" lvl="1" indent="-457200">
              <a:buFont typeface="Courier New" panose="02070309020205020404" pitchFamily="49" charset="0"/>
              <a:buChar char="o"/>
            </a:pPr>
            <a:r>
              <a:rPr lang="en-US" sz="2400" dirty="0"/>
              <a:t>Reject packets with source addresses that are not reachable via the actual packet’s path</a:t>
            </a:r>
          </a:p>
          <a:p>
            <a:endParaRPr lang="en-US" dirty="0"/>
          </a:p>
        </p:txBody>
      </p:sp>
      <p:pic>
        <p:nvPicPr>
          <p:cNvPr id="7" name="Picture 6"/>
          <p:cNvPicPr>
            <a:picLocks noChangeAspect="1"/>
          </p:cNvPicPr>
          <p:nvPr/>
        </p:nvPicPr>
        <p:blipFill>
          <a:blip r:embed="rId2"/>
          <a:stretch>
            <a:fillRect/>
          </a:stretch>
        </p:blipFill>
        <p:spPr>
          <a:xfrm>
            <a:off x="694137" y="1727469"/>
            <a:ext cx="594360" cy="594360"/>
          </a:xfrm>
          <a:prstGeom prst="rect">
            <a:avLst/>
          </a:prstGeom>
        </p:spPr>
      </p:pic>
    </p:spTree>
    <p:extLst>
      <p:ext uri="{BB962C8B-B14F-4D97-AF65-F5344CB8AC3E}">
        <p14:creationId xmlns:p14="http://schemas.microsoft.com/office/powerpoint/2010/main" val="78941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sz="quarter" idx="12"/>
          </p:nvPr>
        </p:nvSpPr>
        <p:spPr/>
        <p:txBody>
          <a:bodyPr>
            <a:normAutofit lnSpcReduction="10000"/>
          </a:bodyPr>
          <a:lstStyle/>
          <a:p>
            <a:r>
              <a:rPr lang="en-US" dirty="0"/>
              <a:t>When cyber infrastructure is insecure there is a risk to the global Internet community</a:t>
            </a:r>
          </a:p>
          <a:p>
            <a:r>
              <a:rPr lang="en-US" dirty="0"/>
              <a:t>Simple Service Discovery Protocol (SSDP) is the standard search protocol for Universal Plug and Play (UPnP)</a:t>
            </a:r>
          </a:p>
          <a:p>
            <a:r>
              <a:rPr lang="en-US" dirty="0"/>
              <a:t>UPnP is pervasive - it is enabled by default on home gateways, network printers, webcams, network storage servers, and “smart home” devices such as thermostats, automated assistants and wireless home security systems that are part of the Internet of Things (</a:t>
            </a:r>
            <a:r>
              <a:rPr lang="en-US" dirty="0" err="1"/>
              <a:t>IoT</a:t>
            </a:r>
            <a:r>
              <a:rPr lang="en-US" dirty="0"/>
              <a:t>)</a:t>
            </a:r>
          </a:p>
        </p:txBody>
      </p:sp>
      <p:sp>
        <p:nvSpPr>
          <p:cNvPr id="4" name="Footer Placeholder 3"/>
          <p:cNvSpPr>
            <a:spLocks noGrp="1"/>
          </p:cNvSpPr>
          <p:nvPr>
            <p:ph type="ftr" sz="quarter" idx="3"/>
          </p:nvPr>
        </p:nvSpPr>
        <p:spPr/>
        <p:txBody>
          <a:bodyPr/>
          <a:lstStyle/>
          <a:p>
            <a:fld id="{3EF3A15F-DD73-EC44-A15E-9D6ADF2E3FA3}" type="slidenum">
              <a:rPr lang="en-US" smtClean="0"/>
              <a:pPr/>
              <a:t>3</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3581169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30</a:t>
            </a:fld>
            <a:r>
              <a:rPr lang="en-US"/>
              <a:t>   Copyright </a:t>
            </a:r>
            <a:r>
              <a:rPr lang="de-DE"/>
              <a:t>© 2016, </a:t>
            </a:r>
            <a:r>
              <a:rPr lang="en-US"/>
              <a:t>CyberGreen	                      Sept 2016</a:t>
            </a:r>
            <a:endParaRPr lang="en-US" dirty="0"/>
          </a:p>
        </p:txBody>
      </p:sp>
      <p:sp>
        <p:nvSpPr>
          <p:cNvPr id="8" name="Title 2"/>
          <p:cNvSpPr>
            <a:spLocks noGrp="1"/>
          </p:cNvSpPr>
          <p:nvPr>
            <p:ph type="title"/>
          </p:nvPr>
        </p:nvSpPr>
        <p:spPr>
          <a:xfrm>
            <a:off x="628651" y="405274"/>
            <a:ext cx="7886700" cy="1325563"/>
          </a:xfrm>
        </p:spPr>
        <p:txBody>
          <a:bodyPr>
            <a:noAutofit/>
          </a:bodyPr>
          <a:lstStyle/>
          <a:p>
            <a:r>
              <a:rPr lang="en-US" dirty="0"/>
              <a:t>IETF BCPs recommended</a:t>
            </a:r>
          </a:p>
        </p:txBody>
      </p:sp>
      <p:sp>
        <p:nvSpPr>
          <p:cNvPr id="9" name="Text Placeholder 3"/>
          <p:cNvSpPr>
            <a:spLocks noGrp="1"/>
          </p:cNvSpPr>
          <p:nvPr>
            <p:ph type="body" sz="quarter" idx="12"/>
          </p:nvPr>
        </p:nvSpPr>
        <p:spPr>
          <a:xfrm>
            <a:off x="731045" y="1850492"/>
            <a:ext cx="7784306" cy="4314334"/>
          </a:xfrm>
        </p:spPr>
        <p:txBody>
          <a:bodyPr/>
          <a:lstStyle/>
          <a:p>
            <a:r>
              <a:rPr lang="en-US" dirty="0"/>
              <a:t>	All network operators should perform network ingress filtering as described in these BCPs:</a:t>
            </a:r>
          </a:p>
          <a:p>
            <a:pPr>
              <a:spcBef>
                <a:spcPts val="1200"/>
              </a:spcBef>
            </a:pPr>
            <a:r>
              <a:rPr lang="en-US" b="1" dirty="0"/>
              <a:t>BCP-38 Network Ingress Filtering</a:t>
            </a:r>
            <a:endParaRPr lang="en-US" dirty="0"/>
          </a:p>
          <a:p>
            <a:pPr marL="457200" indent="-457200">
              <a:buFont typeface="Arial" panose="020B0604020202020204" pitchFamily="34" charset="0"/>
              <a:buChar char="•"/>
            </a:pPr>
            <a:r>
              <a:rPr lang="en-US" dirty="0"/>
              <a:t>Defeating Denial of Service Attacks which employ IP Source Address Spoofing: </a:t>
            </a:r>
            <a:r>
              <a:rPr lang="en-US" dirty="0">
                <a:hlinkClick r:id="rId2"/>
              </a:rPr>
              <a:t>https://tools.ietf.org/html/bcp38</a:t>
            </a:r>
            <a:endParaRPr lang="en-US" dirty="0"/>
          </a:p>
          <a:p>
            <a:pPr>
              <a:spcBef>
                <a:spcPts val="1200"/>
              </a:spcBef>
            </a:pPr>
            <a:r>
              <a:rPr lang="en-US" b="1" dirty="0"/>
              <a:t>BCP-84 Ingress Filtering for </a:t>
            </a:r>
            <a:r>
              <a:rPr lang="en-US" b="1" dirty="0" err="1"/>
              <a:t>Multihomed</a:t>
            </a:r>
            <a:r>
              <a:rPr lang="en-US" b="1" dirty="0"/>
              <a:t> Networks</a:t>
            </a:r>
            <a:endParaRPr lang="en-US" dirty="0"/>
          </a:p>
          <a:p>
            <a:pPr marL="457200" indent="-457200">
              <a:buFont typeface="Arial" panose="020B0604020202020204" pitchFamily="34" charset="0"/>
              <a:buChar char="•"/>
            </a:pPr>
            <a:r>
              <a:rPr lang="en-US" dirty="0">
                <a:hlinkClick r:id="rId3"/>
              </a:rPr>
              <a:t>https://tools.ietf.org/html/bcp84</a:t>
            </a:r>
            <a:r>
              <a:rPr lang="en-US" dirty="0"/>
              <a:t> </a:t>
            </a:r>
          </a:p>
          <a:p>
            <a:endParaRPr lang="en-US" dirty="0"/>
          </a:p>
        </p:txBody>
      </p:sp>
      <p:pic>
        <p:nvPicPr>
          <p:cNvPr id="10" name="Picture 9"/>
          <p:cNvPicPr>
            <a:picLocks noChangeAspect="1"/>
          </p:cNvPicPr>
          <p:nvPr/>
        </p:nvPicPr>
        <p:blipFill>
          <a:blip r:embed="rId4"/>
          <a:stretch>
            <a:fillRect/>
          </a:stretch>
        </p:blipFill>
        <p:spPr>
          <a:xfrm>
            <a:off x="698224" y="1730837"/>
            <a:ext cx="594360" cy="594360"/>
          </a:xfrm>
          <a:prstGeom prst="rect">
            <a:avLst/>
          </a:prstGeom>
        </p:spPr>
      </p:pic>
    </p:spTree>
    <p:extLst>
      <p:ext uri="{BB962C8B-B14F-4D97-AF65-F5344CB8AC3E}">
        <p14:creationId xmlns:p14="http://schemas.microsoft.com/office/powerpoint/2010/main" val="1491399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31</a:t>
            </a:fld>
            <a:r>
              <a:rPr lang="en-US"/>
              <a:t>   Copyright </a:t>
            </a:r>
            <a:r>
              <a:rPr lang="de-DE"/>
              <a:t>© 2016, </a:t>
            </a:r>
            <a:r>
              <a:rPr lang="en-US"/>
              <a:t>CyberGreen	                      Sept 2016</a:t>
            </a:r>
            <a:endParaRPr lang="en-US" dirty="0"/>
          </a:p>
        </p:txBody>
      </p:sp>
      <p:sp>
        <p:nvSpPr>
          <p:cNvPr id="8" name="Title 2"/>
          <p:cNvSpPr>
            <a:spLocks noGrp="1"/>
          </p:cNvSpPr>
          <p:nvPr>
            <p:ph type="title"/>
          </p:nvPr>
        </p:nvSpPr>
        <p:spPr>
          <a:xfrm>
            <a:off x="628651" y="366446"/>
            <a:ext cx="7886700" cy="1325563"/>
          </a:xfrm>
        </p:spPr>
        <p:txBody>
          <a:bodyPr>
            <a:noAutofit/>
          </a:bodyPr>
          <a:lstStyle/>
          <a:p>
            <a:r>
              <a:rPr lang="en-US" dirty="0"/>
              <a:t>More info on IETF BCPs</a:t>
            </a:r>
          </a:p>
        </p:txBody>
      </p:sp>
      <p:sp>
        <p:nvSpPr>
          <p:cNvPr id="9" name="Text Placeholder 3"/>
          <p:cNvSpPr>
            <a:spLocks noGrp="1"/>
          </p:cNvSpPr>
          <p:nvPr>
            <p:ph type="body" sz="quarter" idx="12"/>
          </p:nvPr>
        </p:nvSpPr>
        <p:spPr>
          <a:xfrm>
            <a:off x="731045" y="1850492"/>
            <a:ext cx="7784306" cy="4314334"/>
          </a:xfrm>
        </p:spPr>
        <p:txBody>
          <a:bodyPr/>
          <a:lstStyle/>
          <a:p>
            <a:pPr>
              <a:spcBef>
                <a:spcPts val="1200"/>
              </a:spcBef>
              <a:spcAft>
                <a:spcPts val="600"/>
              </a:spcAft>
            </a:pPr>
            <a:r>
              <a:rPr lang="en-US" dirty="0"/>
              <a:t>Test whether your network currently follows BCP-38 using tools from the </a:t>
            </a:r>
            <a:r>
              <a:rPr lang="en-US" dirty="0" err="1"/>
              <a:t>Spoofer</a:t>
            </a:r>
            <a:r>
              <a:rPr lang="en-US" dirty="0"/>
              <a:t> Project: </a:t>
            </a:r>
            <a:r>
              <a:rPr lang="en-US" dirty="0">
                <a:hlinkClick r:id="rId2"/>
              </a:rPr>
              <a:t>https://www.caida.org/projects/spoofer/</a:t>
            </a:r>
            <a:endParaRPr lang="en-US" dirty="0"/>
          </a:p>
          <a:p>
            <a:pPr>
              <a:spcBef>
                <a:spcPts val="1200"/>
              </a:spcBef>
              <a:spcAft>
                <a:spcPts val="600"/>
              </a:spcAft>
            </a:pPr>
            <a:r>
              <a:rPr lang="en-US" dirty="0"/>
              <a:t>Additional details about how to implement BCP-38:</a:t>
            </a:r>
            <a:br>
              <a:rPr lang="en-US" dirty="0"/>
            </a:br>
            <a:r>
              <a:rPr lang="en-US" dirty="0">
                <a:hlinkClick r:id="rId3"/>
              </a:rPr>
              <a:t>http://www.bcp38.info/index.php/Main_Page</a:t>
            </a:r>
            <a:r>
              <a:rPr lang="en-US" dirty="0"/>
              <a:t> </a:t>
            </a:r>
          </a:p>
          <a:p>
            <a:endParaRPr lang="en-US" dirty="0"/>
          </a:p>
        </p:txBody>
      </p:sp>
    </p:spTree>
    <p:extLst>
      <p:ext uri="{BB962C8B-B14F-4D97-AF65-F5344CB8AC3E}">
        <p14:creationId xmlns:p14="http://schemas.microsoft.com/office/powerpoint/2010/main" val="255333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32</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lstStyle/>
          <a:p>
            <a:r>
              <a:rPr lang="en-US" dirty="0"/>
              <a:t>Additional mitigations for ISPs</a:t>
            </a:r>
          </a:p>
        </p:txBody>
      </p:sp>
      <p:sp>
        <p:nvSpPr>
          <p:cNvPr id="6" name="Text Placeholder 3"/>
          <p:cNvSpPr>
            <a:spLocks noGrp="1"/>
          </p:cNvSpPr>
          <p:nvPr>
            <p:ph type="body" sz="quarter" idx="12"/>
          </p:nvPr>
        </p:nvSpPr>
        <p:spPr>
          <a:xfrm>
            <a:off x="731045" y="1850492"/>
            <a:ext cx="7784306" cy="4314334"/>
          </a:xfrm>
        </p:spPr>
        <p:txBody>
          <a:bodyPr>
            <a:normAutofit lnSpcReduction="10000"/>
          </a:bodyPr>
          <a:lstStyle/>
          <a:p>
            <a:r>
              <a:rPr lang="en-US" dirty="0"/>
              <a:t>	ISPs should ensure that they have a DDoS defense 	that is multi-layered, and designed to deal with:</a:t>
            </a:r>
          </a:p>
          <a:p>
            <a:pPr marL="457200" indent="-457200">
              <a:buFont typeface="Arial" panose="020B0604020202020204" pitchFamily="34" charset="0"/>
              <a:buChar char="•"/>
            </a:pPr>
            <a:r>
              <a:rPr lang="en-US" dirty="0"/>
              <a:t>Attacks that can saturate their connectivity</a:t>
            </a:r>
          </a:p>
          <a:p>
            <a:pPr marL="457200" indent="-457200">
              <a:buFont typeface="Arial" panose="020B0604020202020204" pitchFamily="34" charset="0"/>
              <a:buChar char="•"/>
            </a:pPr>
            <a:r>
              <a:rPr lang="en-US" dirty="0"/>
              <a:t>“Low and slow” sophisticated application layer attacks</a:t>
            </a:r>
          </a:p>
          <a:p>
            <a:pPr>
              <a:spcBef>
                <a:spcPts val="1200"/>
              </a:spcBef>
            </a:pPr>
            <a:r>
              <a:rPr lang="en-US" dirty="0"/>
              <a:t>Consider rate limited UDP fragments</a:t>
            </a:r>
          </a:p>
          <a:p>
            <a:pPr marL="457200" indent="-457200">
              <a:buFont typeface="Arial" panose="020B0604020202020204" pitchFamily="34" charset="0"/>
              <a:buChar char="•"/>
            </a:pPr>
            <a:r>
              <a:rPr lang="en-US" sz="2400" dirty="0"/>
              <a:t>Note: Blocking UDP fragments negatively affects session initiation protocol (SIP), the protocol for Voice over IP (VoIP), and other text and multimedia sessions like instant messaging, video, online games and other services</a:t>
            </a:r>
          </a:p>
          <a:p>
            <a:endParaRPr lang="en-US" dirty="0"/>
          </a:p>
          <a:p>
            <a:endParaRPr lang="en-US" dirty="0"/>
          </a:p>
        </p:txBody>
      </p:sp>
      <p:pic>
        <p:nvPicPr>
          <p:cNvPr id="7" name="Picture 6"/>
          <p:cNvPicPr>
            <a:picLocks noChangeAspect="1"/>
          </p:cNvPicPr>
          <p:nvPr/>
        </p:nvPicPr>
        <p:blipFill>
          <a:blip r:embed="rId2"/>
          <a:stretch>
            <a:fillRect/>
          </a:stretch>
        </p:blipFill>
        <p:spPr>
          <a:xfrm>
            <a:off x="694137" y="1729361"/>
            <a:ext cx="594360" cy="594360"/>
          </a:xfrm>
          <a:prstGeom prst="rect">
            <a:avLst/>
          </a:prstGeom>
        </p:spPr>
      </p:pic>
    </p:spTree>
    <p:extLst>
      <p:ext uri="{BB962C8B-B14F-4D97-AF65-F5344CB8AC3E}">
        <p14:creationId xmlns:p14="http://schemas.microsoft.com/office/powerpoint/2010/main" val="1287971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33</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lstStyle/>
          <a:p>
            <a:r>
              <a:rPr lang="en-US" dirty="0"/>
              <a:t>Verify your fix</a:t>
            </a:r>
          </a:p>
        </p:txBody>
      </p:sp>
      <p:sp>
        <p:nvSpPr>
          <p:cNvPr id="6" name="Text Placeholder 3"/>
          <p:cNvSpPr>
            <a:spLocks noGrp="1"/>
          </p:cNvSpPr>
          <p:nvPr>
            <p:ph type="body" sz="quarter" idx="12"/>
          </p:nvPr>
        </p:nvSpPr>
        <p:spPr>
          <a:xfrm>
            <a:off x="731045" y="1850492"/>
            <a:ext cx="7784306" cy="4314334"/>
          </a:xfrm>
        </p:spPr>
        <p:txBody>
          <a:bodyPr/>
          <a:lstStyle/>
          <a:p>
            <a:pPr>
              <a:spcBef>
                <a:spcPts val="1200"/>
              </a:spcBef>
              <a:spcAft>
                <a:spcPts val="600"/>
              </a:spcAft>
            </a:pPr>
            <a:r>
              <a:rPr lang="en-US" dirty="0"/>
              <a:t>		Re-run the command:</a:t>
            </a:r>
          </a:p>
          <a:p>
            <a:r>
              <a:rPr lang="en-US" dirty="0"/>
              <a:t>		</a:t>
            </a:r>
            <a:r>
              <a:rPr lang="en-US" dirty="0" err="1">
                <a:solidFill>
                  <a:srgbClr val="5A5B5E"/>
                </a:solidFill>
                <a:latin typeface="Courier New" panose="02070309020205020404" pitchFamily="49" charset="0"/>
                <a:cs typeface="Courier New" panose="02070309020205020404" pitchFamily="49" charset="0"/>
              </a:rPr>
              <a:t>tcpdump</a:t>
            </a:r>
            <a:r>
              <a:rPr lang="en-US" dirty="0">
                <a:solidFill>
                  <a:srgbClr val="5A5B5E"/>
                </a:solidFill>
                <a:latin typeface="Courier New" panose="02070309020205020404" pitchFamily="49" charset="0"/>
                <a:cs typeface="Courier New" panose="02070309020205020404" pitchFamily="49" charset="0"/>
              </a:rPr>
              <a:t> –n host [IP]</a:t>
            </a:r>
          </a:p>
          <a:p>
            <a:pPr>
              <a:spcBef>
                <a:spcPts val="1200"/>
              </a:spcBef>
              <a:spcAft>
                <a:spcPts val="600"/>
              </a:spcAft>
            </a:pPr>
            <a:r>
              <a:rPr lang="en-US" dirty="0">
                <a:cs typeface="Courier New" panose="02070309020205020404" pitchFamily="49" charset="0"/>
              </a:rPr>
              <a:t>Ensure open SSDP is not enabled again in the future and monitor your infrastructure by subscribing to free reports from </a:t>
            </a:r>
            <a:r>
              <a:rPr lang="en-US" dirty="0" err="1">
                <a:cs typeface="Courier New" panose="02070309020205020404" pitchFamily="49" charset="0"/>
              </a:rPr>
              <a:t>Shadowserver</a:t>
            </a:r>
            <a:r>
              <a:rPr lang="en-US" dirty="0">
                <a:cs typeface="Courier New" panose="02070309020205020404" pitchFamily="49" charset="0"/>
              </a:rPr>
              <a:t>:</a:t>
            </a:r>
          </a:p>
          <a:p>
            <a:pPr>
              <a:spcBef>
                <a:spcPts val="1200"/>
              </a:spcBef>
              <a:spcAft>
                <a:spcPts val="600"/>
              </a:spcAft>
            </a:pPr>
            <a:r>
              <a:rPr lang="en-US" u="sng" dirty="0">
                <a:hlinkClick r:id="rId2"/>
              </a:rPr>
              <a:t>https://www.shadowserver.org/wiki/pmwiki.php/Involve/GetReportsOnYourNetwork</a:t>
            </a:r>
            <a:endParaRPr lang="en-US" dirty="0">
              <a:cs typeface="Courier New" panose="02070309020205020404" pitchFamily="49" charset="0"/>
            </a:endParaRPr>
          </a:p>
        </p:txBody>
      </p:sp>
      <p:pic>
        <p:nvPicPr>
          <p:cNvPr id="7" name="Picture 6"/>
          <p:cNvPicPr/>
          <p:nvPr/>
        </p:nvPicPr>
        <p:blipFill>
          <a:blip r:embed="rId3"/>
          <a:stretch>
            <a:fillRect/>
          </a:stretch>
        </p:blipFill>
        <p:spPr>
          <a:xfrm>
            <a:off x="693775" y="1715052"/>
            <a:ext cx="591503" cy="591503"/>
          </a:xfrm>
          <a:prstGeom prst="rect">
            <a:avLst/>
          </a:prstGeom>
        </p:spPr>
      </p:pic>
      <p:pic>
        <p:nvPicPr>
          <p:cNvPr id="8" name="Picture 7"/>
          <p:cNvPicPr>
            <a:picLocks noChangeAspect="1"/>
          </p:cNvPicPr>
          <p:nvPr/>
        </p:nvPicPr>
        <p:blipFill>
          <a:blip r:embed="rId4"/>
          <a:stretch>
            <a:fillRect/>
          </a:stretch>
        </p:blipFill>
        <p:spPr>
          <a:xfrm>
            <a:off x="1360341" y="1712195"/>
            <a:ext cx="594360" cy="594360"/>
          </a:xfrm>
          <a:prstGeom prst="rect">
            <a:avLst/>
          </a:prstGeom>
        </p:spPr>
      </p:pic>
    </p:spTree>
    <p:extLst>
      <p:ext uri="{BB962C8B-B14F-4D97-AF65-F5344CB8AC3E}">
        <p14:creationId xmlns:p14="http://schemas.microsoft.com/office/powerpoint/2010/main" val="2853891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34</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normAutofit/>
          </a:bodyPr>
          <a:lstStyle/>
          <a:p>
            <a:r>
              <a:rPr lang="en-US" dirty="0"/>
              <a:t>Additional SSDP resources</a:t>
            </a:r>
          </a:p>
        </p:txBody>
      </p:sp>
      <p:sp>
        <p:nvSpPr>
          <p:cNvPr id="6" name="Text Placeholder 3"/>
          <p:cNvSpPr>
            <a:spLocks noGrp="1"/>
          </p:cNvSpPr>
          <p:nvPr>
            <p:ph type="body" sz="quarter" idx="12"/>
          </p:nvPr>
        </p:nvSpPr>
        <p:spPr>
          <a:xfrm>
            <a:off x="731045" y="1850492"/>
            <a:ext cx="8134659" cy="4460856"/>
          </a:xfrm>
        </p:spPr>
        <p:txBody>
          <a:bodyPr>
            <a:normAutofit fontScale="85000" lnSpcReduction="20000"/>
          </a:bodyPr>
          <a:lstStyle/>
          <a:p>
            <a:pPr marL="457200" lvl="0" indent="-457200">
              <a:buFont typeface="Arial" panose="020B0604020202020204" pitchFamily="34" charset="0"/>
              <a:buChar char="•"/>
            </a:pPr>
            <a:r>
              <a:rPr lang="en-US" u="sng" dirty="0">
                <a:hlinkClick r:id="rId2"/>
              </a:rPr>
              <a:t>https://www.akamai.com/uk/en/multimedia/documents/state-of-the-Internet/ssdp-reflection-ddos-attacks-threat-advisory.pdf</a:t>
            </a:r>
            <a:endParaRPr lang="en-US" dirty="0"/>
          </a:p>
          <a:p>
            <a:pPr marL="457200" lvl="0" indent="-457200">
              <a:buFont typeface="Arial" panose="020B0604020202020204" pitchFamily="34" charset="0"/>
              <a:buChar char="•"/>
            </a:pPr>
            <a:r>
              <a:rPr lang="en-US" u="sng" dirty="0">
                <a:hlinkClick r:id="rId3"/>
              </a:rPr>
              <a:t>http://www.us-cert.gov/ncas/alerts/TA14-017A</a:t>
            </a:r>
            <a:r>
              <a:rPr lang="en-US" dirty="0"/>
              <a:t> </a:t>
            </a:r>
          </a:p>
          <a:p>
            <a:pPr marL="457200" lvl="0" indent="-457200">
              <a:buFont typeface="Arial" panose="020B0604020202020204" pitchFamily="34" charset="0"/>
              <a:buChar char="•"/>
            </a:pPr>
            <a:r>
              <a:rPr lang="en-US" u="sng" dirty="0">
                <a:hlinkClick r:id="rId4"/>
              </a:rPr>
              <a:t>http://www.kb.cert.org/vuls/id/922681</a:t>
            </a:r>
            <a:r>
              <a:rPr lang="en-US" dirty="0"/>
              <a:t> </a:t>
            </a:r>
          </a:p>
          <a:p>
            <a:pPr marL="457200" lvl="0" indent="-457200">
              <a:buFont typeface="Arial" panose="020B0604020202020204" pitchFamily="34" charset="0"/>
              <a:buChar char="•"/>
            </a:pPr>
            <a:r>
              <a:rPr lang="en-US" u="sng" dirty="0">
                <a:hlinkClick r:id="rId5"/>
              </a:rPr>
              <a:t>http://www.upnp-hacks.org/faq.html</a:t>
            </a:r>
            <a:endParaRPr lang="en-US" u="sng" dirty="0"/>
          </a:p>
          <a:p>
            <a:pPr marL="457200" indent="-457200">
              <a:buFont typeface="Arial" panose="020B0604020202020204" pitchFamily="34" charset="0"/>
              <a:buChar char="•"/>
            </a:pPr>
            <a:r>
              <a:rPr lang="en-US" u="sng" dirty="0">
                <a:hlinkClick r:id="rId6"/>
              </a:rPr>
              <a:t>http://community.rapid7.com/docs/DOC-2150</a:t>
            </a:r>
            <a:r>
              <a:rPr lang="en-US" dirty="0"/>
              <a:t> </a:t>
            </a:r>
          </a:p>
          <a:p>
            <a:pPr marL="457200" lvl="0" indent="-457200">
              <a:buFont typeface="Arial" panose="020B0604020202020204" pitchFamily="34" charset="0"/>
              <a:buChar char="•"/>
            </a:pPr>
            <a:r>
              <a:rPr lang="en-US" u="sng" dirty="0">
                <a:hlinkClick r:id="rId7"/>
              </a:rPr>
              <a:t>https://threatpost.com/50-million-potentially-vulnerable-upnp-flaws-012913/77465/</a:t>
            </a:r>
            <a:endParaRPr lang="en-US" dirty="0"/>
          </a:p>
          <a:p>
            <a:pPr marL="457200" lvl="0" indent="-457200">
              <a:buFont typeface="Arial" panose="020B0604020202020204" pitchFamily="34" charset="0"/>
              <a:buChar char="•"/>
            </a:pPr>
            <a:r>
              <a:rPr lang="en-US" u="sng" dirty="0">
                <a:hlinkClick r:id="rId8"/>
              </a:rPr>
              <a:t>http://www.darkreading.com/attacks-breaches/report-iot-connected-devices-leading-to-rise-in-ssdp-based-reflection-attacks-/d/d-id/1320149</a:t>
            </a:r>
            <a:r>
              <a:rPr lang="en-US" dirty="0"/>
              <a:t> </a:t>
            </a:r>
            <a:endParaRPr lang="en-US" dirty="0" smtClean="0"/>
          </a:p>
          <a:p>
            <a:pPr marL="457200" lvl="0" indent="-457200">
              <a:buFont typeface="Arial" panose="020B0604020202020204" pitchFamily="34" charset="0"/>
              <a:buChar char="•"/>
            </a:pPr>
            <a:r>
              <a:rPr lang="en-US" dirty="0">
                <a:hlinkClick r:id="rId9"/>
              </a:rPr>
              <a:t>http://www.christian-rossow.de/articles/Amplification_DDoS.php</a:t>
            </a:r>
            <a:endParaRPr lang="en-US" dirty="0"/>
          </a:p>
          <a:p>
            <a:pPr marL="457200" indent="-457200">
              <a:buFont typeface="Arial" panose="020B0604020202020204" pitchFamily="34" charset="0"/>
              <a:buChar char="•"/>
            </a:pPr>
            <a:endParaRPr lang="en-US" dirty="0"/>
          </a:p>
          <a:p>
            <a:pPr marL="457200" lvl="0" indent="-457200">
              <a:buFont typeface="Arial" panose="020B0604020202020204" pitchFamily="34" charset="0"/>
              <a:buChar char="•"/>
            </a:pPr>
            <a:endParaRPr lang="en-US" dirty="0"/>
          </a:p>
        </p:txBody>
      </p:sp>
    </p:spTree>
    <p:extLst>
      <p:ext uri="{BB962C8B-B14F-4D97-AF65-F5344CB8AC3E}">
        <p14:creationId xmlns:p14="http://schemas.microsoft.com/office/powerpoint/2010/main" val="446440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2726096"/>
            <a:ext cx="9144000" cy="695325"/>
          </a:xfrm>
        </p:spPr>
        <p:txBody>
          <a:bodyPr/>
          <a:lstStyle/>
          <a:p>
            <a:r>
              <a:rPr lang="en-US" dirty="0"/>
              <a:t>Making the case for implementing mitigations such as BCP 38</a:t>
            </a:r>
          </a:p>
        </p:txBody>
      </p:sp>
      <p:sp>
        <p:nvSpPr>
          <p:cNvPr id="4" name="Footer Placeholder 3"/>
          <p:cNvSpPr>
            <a:spLocks noGrp="1"/>
          </p:cNvSpPr>
          <p:nvPr>
            <p:ph type="ftr" sz="quarter" idx="3"/>
          </p:nvPr>
        </p:nvSpPr>
        <p:spPr/>
        <p:txBody>
          <a:bodyPr/>
          <a:lstStyle/>
          <a:p>
            <a:fld id="{3EF3A15F-DD73-EC44-A15E-9D6ADF2E3FA3}" type="slidenum">
              <a:rPr lang="en-US" smtClean="0"/>
              <a:pPr/>
              <a:t>35</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238997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36</a:t>
            </a:fld>
            <a:r>
              <a:rPr lang="en-US"/>
              <a:t>   Copyright </a:t>
            </a:r>
            <a:r>
              <a:rPr lang="de-DE"/>
              <a:t>© 2016, </a:t>
            </a:r>
            <a:r>
              <a:rPr lang="en-US"/>
              <a:t>CyberGreen	                      Sept 2016</a:t>
            </a:r>
            <a:endParaRPr lang="en-US" dirty="0"/>
          </a:p>
        </p:txBody>
      </p:sp>
      <p:sp>
        <p:nvSpPr>
          <p:cNvPr id="5" name="Title 3"/>
          <p:cNvSpPr>
            <a:spLocks noGrp="1"/>
          </p:cNvSpPr>
          <p:nvPr>
            <p:ph type="title"/>
          </p:nvPr>
        </p:nvSpPr>
        <p:spPr>
          <a:xfrm>
            <a:off x="559077" y="366446"/>
            <a:ext cx="8435836" cy="1325563"/>
          </a:xfrm>
        </p:spPr>
        <p:txBody>
          <a:bodyPr/>
          <a:lstStyle/>
          <a:p>
            <a:r>
              <a:rPr lang="en-US" dirty="0"/>
              <a:t>Making the case for mitigations</a:t>
            </a:r>
          </a:p>
        </p:txBody>
      </p:sp>
      <p:sp>
        <p:nvSpPr>
          <p:cNvPr id="6" name="Text Placeholder 4"/>
          <p:cNvSpPr>
            <a:spLocks noGrp="1"/>
          </p:cNvSpPr>
          <p:nvPr>
            <p:ph type="body" sz="quarter" idx="12"/>
          </p:nvPr>
        </p:nvSpPr>
        <p:spPr>
          <a:xfrm>
            <a:off x="731045" y="1850492"/>
            <a:ext cx="7784306" cy="4314334"/>
          </a:xfrm>
        </p:spPr>
        <p:txBody>
          <a:bodyPr>
            <a:normAutofit/>
          </a:bodyPr>
          <a:lstStyle/>
          <a:p>
            <a:pPr>
              <a:spcBef>
                <a:spcPts val="1200"/>
              </a:spcBef>
            </a:pPr>
            <a:r>
              <a:rPr lang="en-US" dirty="0"/>
              <a:t>		I     Help everyone understand the level of effort needed to improve cyber health in their community</a:t>
            </a:r>
          </a:p>
          <a:p>
            <a:pPr>
              <a:spcBef>
                <a:spcPts val="1200"/>
              </a:spcBef>
            </a:pPr>
            <a:r>
              <a:rPr lang="en-US" dirty="0"/>
              <a:t>Why should you implement the mitigations in your environment?</a:t>
            </a:r>
          </a:p>
          <a:p>
            <a:pPr marL="514350" indent="-514350">
              <a:buFont typeface="+mj-lt"/>
              <a:buAutoNum type="arabicPeriod"/>
            </a:pPr>
            <a:r>
              <a:rPr lang="en-US" dirty="0"/>
              <a:t>It is the right thing to do as a good Internet neighbor</a:t>
            </a:r>
          </a:p>
          <a:p>
            <a:pPr marL="514350" indent="-514350">
              <a:buFont typeface="+mj-lt"/>
              <a:buAutoNum type="arabicPeriod"/>
            </a:pPr>
            <a:r>
              <a:rPr lang="en-US" dirty="0"/>
              <a:t>Your organization may be next to be attacked</a:t>
            </a:r>
          </a:p>
          <a:p>
            <a:pPr>
              <a:spcBef>
                <a:spcPts val="1200"/>
              </a:spcBef>
            </a:pPr>
            <a:r>
              <a:rPr lang="en-US" dirty="0"/>
              <a:t>Let’s join together and stop bad guys from winning!</a:t>
            </a:r>
          </a:p>
          <a:p>
            <a:endParaRPr lang="en-US" dirty="0"/>
          </a:p>
        </p:txBody>
      </p:sp>
      <p:pic>
        <p:nvPicPr>
          <p:cNvPr id="7" name="Picture 6"/>
          <p:cNvPicPr>
            <a:picLocks noChangeAspect="1"/>
          </p:cNvPicPr>
          <p:nvPr/>
        </p:nvPicPr>
        <p:blipFill>
          <a:blip r:embed="rId2"/>
          <a:stretch>
            <a:fillRect/>
          </a:stretch>
        </p:blipFill>
        <p:spPr>
          <a:xfrm>
            <a:off x="1927447" y="1726788"/>
            <a:ext cx="594360" cy="594360"/>
          </a:xfrm>
          <a:prstGeom prst="rect">
            <a:avLst/>
          </a:prstGeom>
        </p:spPr>
      </p:pic>
      <p:pic>
        <p:nvPicPr>
          <p:cNvPr id="8" name="Picture 7"/>
          <p:cNvPicPr>
            <a:picLocks noChangeAspect="1"/>
          </p:cNvPicPr>
          <p:nvPr/>
        </p:nvPicPr>
        <p:blipFill>
          <a:blip r:embed="rId3"/>
          <a:stretch>
            <a:fillRect/>
          </a:stretch>
        </p:blipFill>
        <p:spPr>
          <a:xfrm>
            <a:off x="684827" y="1714517"/>
            <a:ext cx="594360" cy="594360"/>
          </a:xfrm>
          <a:prstGeom prst="rect">
            <a:avLst/>
          </a:prstGeom>
        </p:spPr>
      </p:pic>
      <p:pic>
        <p:nvPicPr>
          <p:cNvPr id="9" name="Picture 8"/>
          <p:cNvPicPr>
            <a:picLocks noChangeAspect="1"/>
          </p:cNvPicPr>
          <p:nvPr/>
        </p:nvPicPr>
        <p:blipFill>
          <a:blip r:embed="rId4"/>
          <a:stretch>
            <a:fillRect/>
          </a:stretch>
        </p:blipFill>
        <p:spPr>
          <a:xfrm>
            <a:off x="1313209" y="1724456"/>
            <a:ext cx="594360" cy="594360"/>
          </a:xfrm>
          <a:prstGeom prst="rect">
            <a:avLst/>
          </a:prstGeom>
        </p:spPr>
      </p:pic>
    </p:spTree>
    <p:extLst>
      <p:ext uri="{BB962C8B-B14F-4D97-AF65-F5344CB8AC3E}">
        <p14:creationId xmlns:p14="http://schemas.microsoft.com/office/powerpoint/2010/main" val="3445694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37</a:t>
            </a:fld>
            <a:r>
              <a:rPr lang="en-US"/>
              <a:t>   Copyright </a:t>
            </a:r>
            <a:r>
              <a:rPr lang="de-DE"/>
              <a:t>© 2016, </a:t>
            </a:r>
            <a:r>
              <a:rPr lang="en-US"/>
              <a:t>CyberGreen	                      Sept 2016</a:t>
            </a:r>
            <a:endParaRPr lang="en-US" dirty="0"/>
          </a:p>
        </p:txBody>
      </p:sp>
      <p:sp>
        <p:nvSpPr>
          <p:cNvPr id="5" name="Title 3"/>
          <p:cNvSpPr>
            <a:spLocks noGrp="1"/>
          </p:cNvSpPr>
          <p:nvPr>
            <p:ph type="title"/>
          </p:nvPr>
        </p:nvSpPr>
        <p:spPr>
          <a:xfrm>
            <a:off x="559078" y="366446"/>
            <a:ext cx="7886700" cy="1325563"/>
          </a:xfrm>
        </p:spPr>
        <p:txBody>
          <a:bodyPr/>
          <a:lstStyle/>
          <a:p>
            <a:r>
              <a:rPr lang="en-US" dirty="0"/>
              <a:t>Changing risk landscape</a:t>
            </a:r>
          </a:p>
        </p:txBody>
      </p:sp>
      <p:sp>
        <p:nvSpPr>
          <p:cNvPr id="6" name="Text Placeholder 4"/>
          <p:cNvSpPr>
            <a:spLocks noGrp="1"/>
          </p:cNvSpPr>
          <p:nvPr>
            <p:ph type="body" sz="quarter" idx="12"/>
          </p:nvPr>
        </p:nvSpPr>
        <p:spPr>
          <a:xfrm>
            <a:off x="731044" y="1850492"/>
            <a:ext cx="8081359" cy="4314334"/>
          </a:xfrm>
        </p:spPr>
        <p:txBody>
          <a:bodyPr>
            <a:normAutofit/>
          </a:bodyPr>
          <a:lstStyle/>
          <a:p>
            <a:r>
              <a:rPr lang="en-US" dirty="0"/>
              <a:t>		     Increased need to demonstrate “due care” </a:t>
            </a:r>
          </a:p>
          <a:p>
            <a:pPr marL="971563" lvl="1" indent="-457200">
              <a:buFont typeface="Courier New" panose="02070309020205020404" pitchFamily="49" charset="0"/>
              <a:buChar char="o"/>
            </a:pPr>
            <a:r>
              <a:rPr lang="en-US" sz="2400" dirty="0"/>
              <a:t>Obtaining cyber insurance</a:t>
            </a:r>
          </a:p>
          <a:p>
            <a:pPr marL="971563" lvl="1" indent="-457200">
              <a:buFont typeface="Courier New" panose="02070309020205020404" pitchFamily="49" charset="0"/>
              <a:buChar char="o"/>
            </a:pPr>
            <a:r>
              <a:rPr lang="en-US" sz="2400" dirty="0"/>
              <a:t>Complying with risk frameworks to win business with local / national governments and large corporations</a:t>
            </a:r>
          </a:p>
          <a:p>
            <a:pPr>
              <a:spcBef>
                <a:spcPts val="1200"/>
              </a:spcBef>
            </a:pPr>
            <a:r>
              <a:rPr lang="en-US" dirty="0"/>
              <a:t>If we (</a:t>
            </a:r>
            <a:r>
              <a:rPr lang="en-US" b="1" i="1" dirty="0"/>
              <a:t>you!) </a:t>
            </a:r>
            <a:r>
              <a:rPr lang="en-US" dirty="0"/>
              <a:t>don’t do a better job of securing our own infrastructure and reducing cyber risk, government regulation may force additional mandates and/or penalties</a:t>
            </a:r>
          </a:p>
          <a:p>
            <a:endParaRPr lang="en-US" dirty="0"/>
          </a:p>
        </p:txBody>
      </p:sp>
      <p:pic>
        <p:nvPicPr>
          <p:cNvPr id="7" name="Picture 6"/>
          <p:cNvPicPr>
            <a:picLocks noChangeAspect="1"/>
          </p:cNvPicPr>
          <p:nvPr/>
        </p:nvPicPr>
        <p:blipFill>
          <a:blip r:embed="rId2"/>
          <a:stretch>
            <a:fillRect/>
          </a:stretch>
        </p:blipFill>
        <p:spPr>
          <a:xfrm>
            <a:off x="1927447" y="1726788"/>
            <a:ext cx="594360" cy="594360"/>
          </a:xfrm>
          <a:prstGeom prst="rect">
            <a:avLst/>
          </a:prstGeom>
        </p:spPr>
      </p:pic>
      <p:pic>
        <p:nvPicPr>
          <p:cNvPr id="8" name="Picture 7"/>
          <p:cNvPicPr>
            <a:picLocks noChangeAspect="1"/>
          </p:cNvPicPr>
          <p:nvPr/>
        </p:nvPicPr>
        <p:blipFill>
          <a:blip r:embed="rId3"/>
          <a:stretch>
            <a:fillRect/>
          </a:stretch>
        </p:blipFill>
        <p:spPr>
          <a:xfrm>
            <a:off x="684827" y="1714517"/>
            <a:ext cx="594360" cy="594360"/>
          </a:xfrm>
          <a:prstGeom prst="rect">
            <a:avLst/>
          </a:prstGeom>
        </p:spPr>
      </p:pic>
      <p:pic>
        <p:nvPicPr>
          <p:cNvPr id="9" name="Picture 8"/>
          <p:cNvPicPr>
            <a:picLocks noChangeAspect="1"/>
          </p:cNvPicPr>
          <p:nvPr/>
        </p:nvPicPr>
        <p:blipFill>
          <a:blip r:embed="rId4"/>
          <a:stretch>
            <a:fillRect/>
          </a:stretch>
        </p:blipFill>
        <p:spPr>
          <a:xfrm>
            <a:off x="1313209" y="1724456"/>
            <a:ext cx="594360" cy="594360"/>
          </a:xfrm>
          <a:prstGeom prst="rect">
            <a:avLst/>
          </a:prstGeom>
        </p:spPr>
      </p:pic>
    </p:spTree>
    <p:extLst>
      <p:ext uri="{BB962C8B-B14F-4D97-AF65-F5344CB8AC3E}">
        <p14:creationId xmlns:p14="http://schemas.microsoft.com/office/powerpoint/2010/main" val="1807976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38</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lstStyle/>
          <a:p>
            <a:r>
              <a:rPr lang="en-US" dirty="0"/>
              <a:t>Anticipated organizational benefits</a:t>
            </a:r>
          </a:p>
        </p:txBody>
      </p:sp>
      <p:sp>
        <p:nvSpPr>
          <p:cNvPr id="6" name="Text Placeholder 3"/>
          <p:cNvSpPr>
            <a:spLocks noGrp="1"/>
          </p:cNvSpPr>
          <p:nvPr>
            <p:ph type="body" sz="quarter" idx="12"/>
          </p:nvPr>
        </p:nvSpPr>
        <p:spPr>
          <a:xfrm>
            <a:off x="731045" y="1850492"/>
            <a:ext cx="7784306" cy="4314334"/>
          </a:xfrm>
        </p:spPr>
        <p:txBody>
          <a:bodyPr>
            <a:norm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Increased productivity</a:t>
            </a:r>
          </a:p>
          <a:p>
            <a:pPr marL="971563" lvl="1" indent="-457200">
              <a:buFont typeface="Courier New" panose="02070309020205020404" pitchFamily="49" charset="0"/>
              <a:buChar char="o"/>
            </a:pPr>
            <a:r>
              <a:rPr lang="en-US" sz="2400" dirty="0"/>
              <a:t>Fewer service interruptions and failures </a:t>
            </a:r>
          </a:p>
          <a:p>
            <a:pPr marL="457200" lvl="0" indent="-457200">
              <a:buFont typeface="Arial" panose="020B0604020202020204" pitchFamily="34" charset="0"/>
              <a:buChar char="•"/>
            </a:pPr>
            <a:r>
              <a:rPr lang="en-US" dirty="0"/>
              <a:t>Improved network performance</a:t>
            </a:r>
          </a:p>
          <a:p>
            <a:pPr marL="971563" lvl="1" indent="-457200">
              <a:buFont typeface="Courier New" panose="02070309020205020404" pitchFamily="49" charset="0"/>
              <a:buChar char="o"/>
            </a:pPr>
            <a:r>
              <a:rPr lang="en-US" sz="2400" dirty="0"/>
              <a:t>Existing network more reliable and resilient, with greater capacity</a:t>
            </a:r>
          </a:p>
          <a:p>
            <a:pPr marL="457200" lvl="0" indent="-457200">
              <a:buFont typeface="Arial" panose="020B0604020202020204" pitchFamily="34" charset="0"/>
              <a:buChar char="•"/>
            </a:pPr>
            <a:r>
              <a:rPr lang="en-US" dirty="0"/>
              <a:t>Improved brand reputation</a:t>
            </a:r>
          </a:p>
          <a:p>
            <a:pPr marL="971563" lvl="1" indent="-457200">
              <a:buFont typeface="Courier New" panose="02070309020205020404" pitchFamily="49" charset="0"/>
              <a:buChar char="o"/>
            </a:pPr>
            <a:r>
              <a:rPr lang="en-US" sz="2400" dirty="0"/>
              <a:t>Technical reliability and security a selling point to customers</a:t>
            </a:r>
          </a:p>
          <a:p>
            <a:pPr marL="457200" lvl="0" indent="-457200">
              <a:buFont typeface="Arial" panose="020B0604020202020204" pitchFamily="34" charset="0"/>
              <a:buChar char="•"/>
            </a:pPr>
            <a:endParaRPr lang="en-US" dirty="0"/>
          </a:p>
          <a:p>
            <a:endParaRPr lang="en-US" dirty="0"/>
          </a:p>
        </p:txBody>
      </p:sp>
      <p:pic>
        <p:nvPicPr>
          <p:cNvPr id="10" name="Picture 9"/>
          <p:cNvPicPr>
            <a:picLocks noChangeAspect="1"/>
          </p:cNvPicPr>
          <p:nvPr/>
        </p:nvPicPr>
        <p:blipFill>
          <a:blip r:embed="rId2"/>
          <a:stretch>
            <a:fillRect/>
          </a:stretch>
        </p:blipFill>
        <p:spPr>
          <a:xfrm>
            <a:off x="1927447" y="1726788"/>
            <a:ext cx="594360" cy="594360"/>
          </a:xfrm>
          <a:prstGeom prst="rect">
            <a:avLst/>
          </a:prstGeom>
        </p:spPr>
      </p:pic>
      <p:pic>
        <p:nvPicPr>
          <p:cNvPr id="11" name="Picture 10"/>
          <p:cNvPicPr>
            <a:picLocks noChangeAspect="1"/>
          </p:cNvPicPr>
          <p:nvPr/>
        </p:nvPicPr>
        <p:blipFill>
          <a:blip r:embed="rId3"/>
          <a:stretch>
            <a:fillRect/>
          </a:stretch>
        </p:blipFill>
        <p:spPr>
          <a:xfrm>
            <a:off x="684827" y="1714517"/>
            <a:ext cx="594360" cy="594360"/>
          </a:xfrm>
          <a:prstGeom prst="rect">
            <a:avLst/>
          </a:prstGeom>
        </p:spPr>
      </p:pic>
      <p:pic>
        <p:nvPicPr>
          <p:cNvPr id="12" name="Picture 11"/>
          <p:cNvPicPr>
            <a:picLocks noChangeAspect="1"/>
          </p:cNvPicPr>
          <p:nvPr/>
        </p:nvPicPr>
        <p:blipFill>
          <a:blip r:embed="rId4"/>
          <a:stretch>
            <a:fillRect/>
          </a:stretch>
        </p:blipFill>
        <p:spPr>
          <a:xfrm>
            <a:off x="1313209" y="1724456"/>
            <a:ext cx="594360" cy="594360"/>
          </a:xfrm>
          <a:prstGeom prst="rect">
            <a:avLst/>
          </a:prstGeom>
        </p:spPr>
      </p:pic>
    </p:spTree>
    <p:extLst>
      <p:ext uri="{BB962C8B-B14F-4D97-AF65-F5344CB8AC3E}">
        <p14:creationId xmlns:p14="http://schemas.microsoft.com/office/powerpoint/2010/main" val="3635109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39</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5127"/>
            <a:ext cx="7886700" cy="1325563"/>
          </a:xfrm>
        </p:spPr>
        <p:txBody>
          <a:bodyPr/>
          <a:lstStyle/>
          <a:p>
            <a:r>
              <a:rPr lang="en-US" dirty="0"/>
              <a:t>More anticipated benefits</a:t>
            </a:r>
          </a:p>
        </p:txBody>
      </p:sp>
      <p:sp>
        <p:nvSpPr>
          <p:cNvPr id="6" name="Text Placeholder 3"/>
          <p:cNvSpPr>
            <a:spLocks noGrp="1"/>
          </p:cNvSpPr>
          <p:nvPr>
            <p:ph type="body" sz="quarter" idx="12"/>
          </p:nvPr>
        </p:nvSpPr>
        <p:spPr>
          <a:xfrm>
            <a:off x="731045" y="1850492"/>
            <a:ext cx="7784306" cy="4314334"/>
          </a:xfrm>
        </p:spPr>
        <p:txBody>
          <a:bodyPr>
            <a:norm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Decreased budget uncertainty</a:t>
            </a:r>
          </a:p>
          <a:p>
            <a:pPr marL="971563" lvl="1" indent="-457200">
              <a:buFont typeface="Courier New" panose="02070309020205020404" pitchFamily="49" charset="0"/>
              <a:buChar char="o"/>
            </a:pPr>
            <a:r>
              <a:rPr lang="en-US" sz="2400" dirty="0"/>
              <a:t>Fewer unanticipated usage costs for IT</a:t>
            </a:r>
          </a:p>
          <a:p>
            <a:pPr marL="971563" lvl="1" indent="-457200">
              <a:buFont typeface="Courier New" panose="02070309020205020404" pitchFamily="49" charset="0"/>
              <a:buChar char="o"/>
            </a:pPr>
            <a:r>
              <a:rPr lang="en-US" sz="2400" dirty="0"/>
              <a:t>Budget can be used as planned, e.g. - upgrading technical capability / capacity, additional personnel, etc.</a:t>
            </a:r>
          </a:p>
          <a:p>
            <a:pPr marL="457200" indent="-457200">
              <a:buFont typeface="Arial" panose="020B0604020202020204" pitchFamily="34" charset="0"/>
              <a:buChar char="•"/>
            </a:pPr>
            <a:r>
              <a:rPr lang="en-US" dirty="0"/>
              <a:t>System admins may spend less time spent trying to deal with unexpected problems, which in turn may improve their productivity and reduce unexpected overtime</a:t>
            </a:r>
          </a:p>
          <a:p>
            <a:pPr lvl="0"/>
            <a:endParaRPr lang="en-US" dirty="0"/>
          </a:p>
          <a:p>
            <a:pPr lvl="0"/>
            <a:endParaRPr lang="en-US" dirty="0"/>
          </a:p>
        </p:txBody>
      </p:sp>
      <p:pic>
        <p:nvPicPr>
          <p:cNvPr id="7" name="Picture 6"/>
          <p:cNvPicPr>
            <a:picLocks noChangeAspect="1"/>
          </p:cNvPicPr>
          <p:nvPr/>
        </p:nvPicPr>
        <p:blipFill>
          <a:blip r:embed="rId2"/>
          <a:stretch>
            <a:fillRect/>
          </a:stretch>
        </p:blipFill>
        <p:spPr>
          <a:xfrm>
            <a:off x="1927447" y="1726788"/>
            <a:ext cx="594360" cy="594360"/>
          </a:xfrm>
          <a:prstGeom prst="rect">
            <a:avLst/>
          </a:prstGeom>
        </p:spPr>
      </p:pic>
      <p:pic>
        <p:nvPicPr>
          <p:cNvPr id="8" name="Picture 7"/>
          <p:cNvPicPr>
            <a:picLocks noChangeAspect="1"/>
          </p:cNvPicPr>
          <p:nvPr/>
        </p:nvPicPr>
        <p:blipFill>
          <a:blip r:embed="rId3"/>
          <a:stretch>
            <a:fillRect/>
          </a:stretch>
        </p:blipFill>
        <p:spPr>
          <a:xfrm>
            <a:off x="684827" y="1714517"/>
            <a:ext cx="594360" cy="594360"/>
          </a:xfrm>
          <a:prstGeom prst="rect">
            <a:avLst/>
          </a:prstGeom>
        </p:spPr>
      </p:pic>
      <p:pic>
        <p:nvPicPr>
          <p:cNvPr id="9" name="Picture 8"/>
          <p:cNvPicPr>
            <a:picLocks noChangeAspect="1"/>
          </p:cNvPicPr>
          <p:nvPr/>
        </p:nvPicPr>
        <p:blipFill>
          <a:blip r:embed="rId4"/>
          <a:stretch>
            <a:fillRect/>
          </a:stretch>
        </p:blipFill>
        <p:spPr>
          <a:xfrm>
            <a:off x="1313209" y="1724456"/>
            <a:ext cx="594360" cy="594360"/>
          </a:xfrm>
          <a:prstGeom prst="rect">
            <a:avLst/>
          </a:prstGeom>
        </p:spPr>
      </p:pic>
    </p:spTree>
    <p:extLst>
      <p:ext uri="{BB962C8B-B14F-4D97-AF65-F5344CB8AC3E}">
        <p14:creationId xmlns:p14="http://schemas.microsoft.com/office/powerpoint/2010/main" val="268341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CyberGreen</a:t>
            </a:r>
          </a:p>
        </p:txBody>
      </p:sp>
      <p:sp>
        <p:nvSpPr>
          <p:cNvPr id="3" name="Text Placeholder 2"/>
          <p:cNvSpPr>
            <a:spLocks noGrp="1"/>
          </p:cNvSpPr>
          <p:nvPr>
            <p:ph type="body" sz="quarter" idx="12"/>
          </p:nvPr>
        </p:nvSpPr>
        <p:spPr/>
        <p:txBody>
          <a:bodyPr>
            <a:normAutofit lnSpcReduction="10000"/>
          </a:bodyPr>
          <a:lstStyle/>
          <a:p>
            <a:pPr marL="457200" indent="-457200">
              <a:buFont typeface="Arial" panose="020B0604020202020204" pitchFamily="34" charset="0"/>
              <a:buChar char="•"/>
            </a:pPr>
            <a:r>
              <a:rPr lang="en-US" dirty="0"/>
              <a:t>Global non-profit and collaborative organization focused on helping improve the health of global Cyber Ecosystem</a:t>
            </a:r>
          </a:p>
          <a:p>
            <a:pPr marL="457200" indent="-457200">
              <a:buFont typeface="Arial" panose="020B0604020202020204" pitchFamily="34" charset="0"/>
              <a:buChar char="•"/>
            </a:pPr>
            <a:r>
              <a:rPr lang="en-US" dirty="0"/>
              <a:t>Working to provide reliable metrics and mitigation best practice information to Cyber Security Incident Response Teams (CSIRTs), network operators, and policy makers</a:t>
            </a:r>
          </a:p>
          <a:p>
            <a:pPr marL="457200" indent="-457200">
              <a:buFont typeface="Arial" panose="020B0604020202020204" pitchFamily="34" charset="0"/>
              <a:buChar char="•"/>
            </a:pPr>
            <a:r>
              <a:rPr lang="en-US" dirty="0"/>
              <a:t>Mission: help CSIRTs and others focus remediation efforts on the most important risks</a:t>
            </a:r>
          </a:p>
          <a:p>
            <a:pPr marL="971563" lvl="1" indent="-457200">
              <a:buFont typeface="Courier New" panose="02070309020205020404" pitchFamily="49" charset="0"/>
              <a:buChar char="o"/>
            </a:pPr>
            <a:r>
              <a:rPr lang="en-US" sz="2400" dirty="0"/>
              <a:t>Help understand where improvements can be made</a:t>
            </a:r>
          </a:p>
          <a:p>
            <a:pPr marL="971563" lvl="1" indent="-457200">
              <a:buFont typeface="Courier New" panose="02070309020205020404" pitchFamily="49" charset="0"/>
              <a:buChar char="o"/>
            </a:pPr>
            <a:r>
              <a:rPr lang="en-US" sz="2400" dirty="0"/>
              <a:t>How we can achieve a more sustainable, secure, and resilient cyber ecosystem</a:t>
            </a:r>
          </a:p>
        </p:txBody>
      </p:sp>
      <p:sp>
        <p:nvSpPr>
          <p:cNvPr id="4" name="Footer Placeholder 3"/>
          <p:cNvSpPr>
            <a:spLocks noGrp="1"/>
          </p:cNvSpPr>
          <p:nvPr>
            <p:ph type="ftr" sz="quarter" idx="3"/>
          </p:nvPr>
        </p:nvSpPr>
        <p:spPr/>
        <p:txBody>
          <a:bodyPr/>
          <a:lstStyle/>
          <a:p>
            <a:fld id="{3EF3A15F-DD73-EC44-A15E-9D6ADF2E3FA3}" type="slidenum">
              <a:rPr lang="en-US" smtClean="0"/>
              <a:pPr/>
              <a:t>4</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2858802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40</a:t>
            </a:fld>
            <a:r>
              <a:rPr lang="en-US"/>
              <a:t>   Copyright </a:t>
            </a:r>
            <a:r>
              <a:rPr lang="de-DE"/>
              <a:t>© 2016, </a:t>
            </a:r>
            <a:r>
              <a:rPr lang="en-US"/>
              <a:t>CyberGreen	                      Sept 2016</a:t>
            </a:r>
            <a:endParaRPr lang="en-US" dirty="0"/>
          </a:p>
        </p:txBody>
      </p:sp>
      <p:sp>
        <p:nvSpPr>
          <p:cNvPr id="11" name="Title 2"/>
          <p:cNvSpPr>
            <a:spLocks noGrp="1"/>
          </p:cNvSpPr>
          <p:nvPr>
            <p:ph type="title"/>
          </p:nvPr>
        </p:nvSpPr>
        <p:spPr>
          <a:xfrm>
            <a:off x="628651" y="60327"/>
            <a:ext cx="7886700" cy="1325563"/>
          </a:xfrm>
        </p:spPr>
        <p:txBody>
          <a:bodyPr/>
          <a:lstStyle/>
          <a:p>
            <a:r>
              <a:rPr lang="en-US" dirty="0"/>
              <a:t>What do you need to implement these mitigations?</a:t>
            </a:r>
          </a:p>
        </p:txBody>
      </p:sp>
      <p:sp>
        <p:nvSpPr>
          <p:cNvPr id="12" name="Text Placeholder 3"/>
          <p:cNvSpPr>
            <a:spLocks noGrp="1"/>
          </p:cNvSpPr>
          <p:nvPr>
            <p:ph type="body" sz="quarter" idx="12"/>
          </p:nvPr>
        </p:nvSpPr>
        <p:spPr>
          <a:xfrm>
            <a:off x="731045" y="1850492"/>
            <a:ext cx="7784306" cy="4314334"/>
          </a:xfrm>
        </p:spPr>
        <p:txBody>
          <a:bodyPr>
            <a:normAutofit/>
          </a:bodyPr>
          <a:lstStyle/>
          <a:p>
            <a:pPr>
              <a:spcBef>
                <a:spcPts val="1200"/>
              </a:spcBef>
            </a:pPr>
            <a:r>
              <a:rPr lang="en-US" dirty="0"/>
              <a:t>			     Commands and configuration details for most important mitigations are publically available</a:t>
            </a:r>
          </a:p>
          <a:p>
            <a:pPr>
              <a:spcBef>
                <a:spcPts val="1200"/>
              </a:spcBef>
            </a:pPr>
            <a:r>
              <a:rPr lang="en-US" dirty="0"/>
              <a:t>No additional software must be purchased</a:t>
            </a:r>
          </a:p>
          <a:p>
            <a:pPr>
              <a:spcBef>
                <a:spcPts val="1200"/>
              </a:spcBef>
            </a:pPr>
            <a:r>
              <a:rPr lang="en-US" dirty="0"/>
              <a:t>Implementing these mitigations does not require any special knowledge, skills, or abilities</a:t>
            </a:r>
          </a:p>
          <a:p>
            <a:pPr>
              <a:spcBef>
                <a:spcPts val="1200"/>
              </a:spcBef>
            </a:pPr>
            <a:r>
              <a:rPr lang="en-US" dirty="0"/>
              <a:t>Note: All mitigations should be carefully reviewed in light of your specific business requirements and infrastructure environment before proceeding</a:t>
            </a:r>
          </a:p>
        </p:txBody>
      </p:sp>
      <p:pic>
        <p:nvPicPr>
          <p:cNvPr id="13" name="Picture 12"/>
          <p:cNvPicPr>
            <a:picLocks noChangeAspect="1"/>
          </p:cNvPicPr>
          <p:nvPr/>
        </p:nvPicPr>
        <p:blipFill>
          <a:blip r:embed="rId2"/>
          <a:stretch>
            <a:fillRect/>
          </a:stretch>
        </p:blipFill>
        <p:spPr>
          <a:xfrm>
            <a:off x="2588514" y="1716728"/>
            <a:ext cx="594360" cy="594360"/>
          </a:xfrm>
          <a:prstGeom prst="rect">
            <a:avLst/>
          </a:prstGeom>
        </p:spPr>
      </p:pic>
      <p:pic>
        <p:nvPicPr>
          <p:cNvPr id="14" name="Picture 13"/>
          <p:cNvPicPr>
            <a:picLocks noChangeAspect="1"/>
          </p:cNvPicPr>
          <p:nvPr/>
        </p:nvPicPr>
        <p:blipFill>
          <a:blip r:embed="rId3"/>
          <a:stretch>
            <a:fillRect/>
          </a:stretch>
        </p:blipFill>
        <p:spPr>
          <a:xfrm>
            <a:off x="1334462" y="1716728"/>
            <a:ext cx="594360" cy="594360"/>
          </a:xfrm>
          <a:prstGeom prst="rect">
            <a:avLst/>
          </a:prstGeom>
        </p:spPr>
      </p:pic>
      <p:pic>
        <p:nvPicPr>
          <p:cNvPr id="15" name="Picture 14"/>
          <p:cNvPicPr>
            <a:picLocks noChangeAspect="1"/>
          </p:cNvPicPr>
          <p:nvPr/>
        </p:nvPicPr>
        <p:blipFill>
          <a:blip r:embed="rId4"/>
          <a:stretch>
            <a:fillRect/>
          </a:stretch>
        </p:blipFill>
        <p:spPr>
          <a:xfrm>
            <a:off x="1961488" y="1716728"/>
            <a:ext cx="594360" cy="594360"/>
          </a:xfrm>
          <a:prstGeom prst="rect">
            <a:avLst/>
          </a:prstGeom>
        </p:spPr>
      </p:pic>
      <p:pic>
        <p:nvPicPr>
          <p:cNvPr id="16" name="Picture 1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97497" y="1716728"/>
            <a:ext cx="59436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898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41</a:t>
            </a:fld>
            <a:r>
              <a:rPr lang="en-US"/>
              <a:t>   Copyright </a:t>
            </a:r>
            <a:r>
              <a:rPr lang="de-DE"/>
              <a:t>© 2016, </a:t>
            </a:r>
            <a:r>
              <a:rPr lang="en-US"/>
              <a:t>CyberGreen	                      Sept 2016</a:t>
            </a:r>
            <a:endParaRPr lang="en-US" dirty="0"/>
          </a:p>
        </p:txBody>
      </p:sp>
      <p:sp>
        <p:nvSpPr>
          <p:cNvPr id="5" name="Title 2"/>
          <p:cNvSpPr>
            <a:spLocks noGrp="1"/>
          </p:cNvSpPr>
          <p:nvPr>
            <p:ph type="title"/>
          </p:nvPr>
        </p:nvSpPr>
        <p:spPr>
          <a:xfrm>
            <a:off x="628651" y="366446"/>
            <a:ext cx="7886700" cy="1325563"/>
          </a:xfrm>
        </p:spPr>
        <p:txBody>
          <a:bodyPr/>
          <a:lstStyle/>
          <a:p>
            <a:r>
              <a:rPr lang="en-US" dirty="0"/>
              <a:t>How long will mitigations take?</a:t>
            </a:r>
          </a:p>
        </p:txBody>
      </p:sp>
      <p:sp>
        <p:nvSpPr>
          <p:cNvPr id="6" name="Text Placeholder 3"/>
          <p:cNvSpPr>
            <a:spLocks noGrp="1"/>
          </p:cNvSpPr>
          <p:nvPr>
            <p:ph type="body" sz="quarter" idx="12"/>
          </p:nvPr>
        </p:nvSpPr>
        <p:spPr>
          <a:xfrm>
            <a:off x="731045" y="1850492"/>
            <a:ext cx="7784306" cy="4314334"/>
          </a:xfrm>
        </p:spPr>
        <p:txBody>
          <a:bodyPr>
            <a:normAutofit fontScale="92500"/>
          </a:bodyPr>
          <a:lstStyle/>
          <a:p>
            <a:pPr>
              <a:lnSpc>
                <a:spcPct val="100000"/>
              </a:lnSpc>
              <a:spcBef>
                <a:spcPts val="1200"/>
              </a:spcBef>
              <a:spcAft>
                <a:spcPts val="600"/>
              </a:spcAft>
            </a:pPr>
            <a:r>
              <a:rPr lang="en-US" dirty="0"/>
              <a:t>	      </a:t>
            </a:r>
            <a:r>
              <a:rPr lang="en-US" sz="2800" dirty="0"/>
              <a:t>Manually disabling SSDP takes a few minutes per device</a:t>
            </a:r>
          </a:p>
          <a:p>
            <a:pPr>
              <a:spcBef>
                <a:spcPts val="1800"/>
              </a:spcBef>
              <a:spcAft>
                <a:spcPts val="600"/>
              </a:spcAft>
            </a:pPr>
            <a:r>
              <a:rPr lang="en-US" sz="2800" dirty="0"/>
              <a:t>        System administrators in smaller organizations would need an hour or two per perimeter device to investigate, implement and verify the basic mitigation of using the firewall or ACLs to block access to SSDP</a:t>
            </a:r>
          </a:p>
          <a:p>
            <a:pPr>
              <a:spcBef>
                <a:spcPts val="1200"/>
              </a:spcBef>
            </a:pPr>
            <a:r>
              <a:rPr lang="en-US" sz="2800" dirty="0"/>
              <a:t>	         ISPs and large entities can take advantage of configuration management systems with task execution, such as Salt and </a:t>
            </a:r>
            <a:r>
              <a:rPr lang="en-US" sz="2800" dirty="0" err="1"/>
              <a:t>Ansible</a:t>
            </a:r>
            <a:r>
              <a:rPr lang="en-US" sz="2800" dirty="0"/>
              <a:t>, to automate administration of changes</a:t>
            </a:r>
          </a:p>
          <a:p>
            <a:pPr>
              <a:spcBef>
                <a:spcPts val="1200"/>
              </a:spcBef>
            </a:pPr>
            <a:endParaRPr lang="en-US" dirty="0"/>
          </a:p>
          <a:p>
            <a:endParaRPr lang="en-US" dirty="0"/>
          </a:p>
        </p:txBody>
      </p:sp>
      <p:pic>
        <p:nvPicPr>
          <p:cNvPr id="7" name="Picture 6"/>
          <p:cNvPicPr>
            <a:picLocks noChangeAspect="1"/>
          </p:cNvPicPr>
          <p:nvPr/>
        </p:nvPicPr>
        <p:blipFill>
          <a:blip r:embed="rId2"/>
          <a:stretch>
            <a:fillRect/>
          </a:stretch>
        </p:blipFill>
        <p:spPr>
          <a:xfrm>
            <a:off x="1317817" y="1732597"/>
            <a:ext cx="594360" cy="594360"/>
          </a:xfrm>
          <a:prstGeom prst="rect">
            <a:avLst/>
          </a:prstGeom>
        </p:spPr>
      </p:pic>
      <p:pic>
        <p:nvPicPr>
          <p:cNvPr id="8" name="Picture 1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8224" y="1732597"/>
            <a:ext cx="59436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2"/>
          <a:stretch>
            <a:fillRect/>
          </a:stretch>
        </p:blipFill>
        <p:spPr>
          <a:xfrm>
            <a:off x="733396" y="2763190"/>
            <a:ext cx="594360" cy="594360"/>
          </a:xfrm>
          <a:prstGeom prst="rect">
            <a:avLst/>
          </a:prstGeom>
        </p:spPr>
      </p:pic>
      <p:pic>
        <p:nvPicPr>
          <p:cNvPr id="10" name="Picture 9"/>
          <p:cNvPicPr/>
          <p:nvPr/>
        </p:nvPicPr>
        <p:blipFill>
          <a:blip r:embed="rId2"/>
          <a:stretch>
            <a:fillRect/>
          </a:stretch>
        </p:blipFill>
        <p:spPr>
          <a:xfrm>
            <a:off x="731045" y="4468189"/>
            <a:ext cx="591503" cy="591503"/>
          </a:xfrm>
          <a:prstGeom prst="rect">
            <a:avLst/>
          </a:prstGeom>
        </p:spPr>
      </p:pic>
      <p:pic>
        <p:nvPicPr>
          <p:cNvPr id="11" name="Picture 10"/>
          <p:cNvPicPr>
            <a:picLocks noChangeAspect="1"/>
          </p:cNvPicPr>
          <p:nvPr/>
        </p:nvPicPr>
        <p:blipFill>
          <a:blip r:embed="rId4"/>
          <a:stretch>
            <a:fillRect/>
          </a:stretch>
        </p:blipFill>
        <p:spPr>
          <a:xfrm>
            <a:off x="1367794" y="4455393"/>
            <a:ext cx="594360" cy="594360"/>
          </a:xfrm>
          <a:prstGeom prst="rect">
            <a:avLst/>
          </a:prstGeom>
        </p:spPr>
      </p:pic>
    </p:spTree>
    <p:extLst>
      <p:ext uri="{BB962C8B-B14F-4D97-AF65-F5344CB8AC3E}">
        <p14:creationId xmlns:p14="http://schemas.microsoft.com/office/powerpoint/2010/main" val="3102632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3EF3A15F-DD73-EC44-A15E-9D6ADF2E3FA3}" type="slidenum">
              <a:rPr lang="en-US" smtClean="0"/>
              <a:pPr/>
              <a:t>42</a:t>
            </a:fld>
            <a:r>
              <a:rPr lang="en-US" dirty="0"/>
              <a:t>   Copyright </a:t>
            </a:r>
            <a:r>
              <a:rPr lang="de-DE" dirty="0"/>
              <a:t>© 2016, </a:t>
            </a:r>
            <a:r>
              <a:rPr lang="en-US" dirty="0"/>
              <a:t>CyberGreen	                      Sept 2016</a:t>
            </a:r>
          </a:p>
        </p:txBody>
      </p:sp>
      <p:sp>
        <p:nvSpPr>
          <p:cNvPr id="5" name="Text Placeholder 3"/>
          <p:cNvSpPr>
            <a:spLocks noGrp="1"/>
          </p:cNvSpPr>
          <p:nvPr>
            <p:ph type="body" sz="quarter" idx="12"/>
          </p:nvPr>
        </p:nvSpPr>
        <p:spPr>
          <a:xfrm>
            <a:off x="731045" y="1850492"/>
            <a:ext cx="7784306" cy="4314334"/>
          </a:xfrm>
        </p:spPr>
        <p:txBody>
          <a:bodyPr>
            <a:normAutofit/>
          </a:bodyPr>
          <a:lstStyle/>
          <a:p>
            <a:pPr>
              <a:spcBef>
                <a:spcPts val="1800"/>
              </a:spcBef>
            </a:pPr>
            <a:r>
              <a:rPr lang="en-US" dirty="0"/>
              <a:t>       Small businesses: from a few minutes to less than an hour</a:t>
            </a:r>
          </a:p>
          <a:p>
            <a:pPr>
              <a:spcBef>
                <a:spcPts val="1800"/>
              </a:spcBef>
            </a:pPr>
            <a:r>
              <a:rPr lang="en-US" dirty="0"/>
              <a:t>	</a:t>
            </a:r>
            <a:r>
              <a:rPr lang="en-US"/>
              <a:t>       Larger </a:t>
            </a:r>
            <a:r>
              <a:rPr lang="en-US" dirty="0"/>
              <a:t>and more complex organizations: days to weeks</a:t>
            </a:r>
          </a:p>
          <a:p>
            <a:pPr>
              <a:spcBef>
                <a:spcPts val="1800"/>
              </a:spcBef>
            </a:pPr>
            <a:r>
              <a:rPr lang="en-US" dirty="0"/>
              <a:t>Bonus: with no real maintenance, the recurring cost is effectively zero!</a:t>
            </a:r>
          </a:p>
        </p:txBody>
      </p:sp>
      <p:pic>
        <p:nvPicPr>
          <p:cNvPr id="6" name="Picture 5"/>
          <p:cNvPicPr>
            <a:picLocks noChangeAspect="1"/>
          </p:cNvPicPr>
          <p:nvPr/>
        </p:nvPicPr>
        <p:blipFill>
          <a:blip r:embed="rId2"/>
          <a:stretch>
            <a:fillRect/>
          </a:stretch>
        </p:blipFill>
        <p:spPr>
          <a:xfrm>
            <a:off x="721106" y="1714607"/>
            <a:ext cx="594360" cy="594360"/>
          </a:xfrm>
          <a:prstGeom prst="rect">
            <a:avLst/>
          </a:prstGeom>
        </p:spPr>
      </p:pic>
      <p:sp>
        <p:nvSpPr>
          <p:cNvPr id="10" name="Title 2"/>
          <p:cNvSpPr>
            <a:spLocks noGrp="1"/>
          </p:cNvSpPr>
          <p:nvPr>
            <p:ph type="title"/>
          </p:nvPr>
        </p:nvSpPr>
        <p:spPr>
          <a:xfrm>
            <a:off x="628651" y="60327"/>
            <a:ext cx="7886700" cy="1325563"/>
          </a:xfrm>
        </p:spPr>
        <p:txBody>
          <a:bodyPr/>
          <a:lstStyle/>
          <a:p>
            <a:r>
              <a:rPr lang="en-US" dirty="0"/>
              <a:t>How long to implement BCP-38 network ingress filtering?</a:t>
            </a:r>
          </a:p>
        </p:txBody>
      </p:sp>
      <p:pic>
        <p:nvPicPr>
          <p:cNvPr id="8" name="Picture 7"/>
          <p:cNvPicPr>
            <a:picLocks noChangeAspect="1"/>
          </p:cNvPicPr>
          <p:nvPr/>
        </p:nvPicPr>
        <p:blipFill>
          <a:blip r:embed="rId2"/>
          <a:stretch>
            <a:fillRect/>
          </a:stretch>
        </p:blipFill>
        <p:spPr>
          <a:xfrm>
            <a:off x="721106" y="2691433"/>
            <a:ext cx="594360" cy="594360"/>
          </a:xfrm>
          <a:prstGeom prst="rect">
            <a:avLst/>
          </a:prstGeom>
        </p:spPr>
      </p:pic>
      <p:pic>
        <p:nvPicPr>
          <p:cNvPr id="9" name="Picture 8"/>
          <p:cNvPicPr>
            <a:picLocks noChangeAspect="1"/>
          </p:cNvPicPr>
          <p:nvPr/>
        </p:nvPicPr>
        <p:blipFill>
          <a:blip r:embed="rId3"/>
          <a:stretch>
            <a:fillRect/>
          </a:stretch>
        </p:blipFill>
        <p:spPr>
          <a:xfrm>
            <a:off x="1347422" y="2704315"/>
            <a:ext cx="588475" cy="588475"/>
          </a:xfrm>
          <a:prstGeom prst="rect">
            <a:avLst/>
          </a:prstGeom>
        </p:spPr>
      </p:pic>
    </p:spTree>
    <p:extLst>
      <p:ext uri="{BB962C8B-B14F-4D97-AF65-F5344CB8AC3E}">
        <p14:creationId xmlns:p14="http://schemas.microsoft.com/office/powerpoint/2010/main" val="105357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 </a:t>
            </a:r>
            <a:endParaRPr lang="en-US" dirty="0"/>
          </a:p>
        </p:txBody>
      </p:sp>
      <p:sp>
        <p:nvSpPr>
          <p:cNvPr id="3" name="Text Placeholder 2"/>
          <p:cNvSpPr>
            <a:spLocks noGrp="1"/>
          </p:cNvSpPr>
          <p:nvPr>
            <p:ph type="body" sz="quarter" idx="12"/>
          </p:nvPr>
        </p:nvSpPr>
        <p:spPr>
          <a:xfrm>
            <a:off x="731045" y="1417639"/>
            <a:ext cx="7784306" cy="5048594"/>
          </a:xfrm>
        </p:spPr>
        <p:txBody>
          <a:bodyPr>
            <a:normAutofit fontScale="92500" lnSpcReduction="20000"/>
          </a:bodyPr>
          <a:lstStyle/>
          <a:p>
            <a:r>
              <a:rPr lang="en-US" sz="2100" dirty="0" err="1" smtClean="0"/>
              <a:t>CyberGreen</a:t>
            </a:r>
            <a:r>
              <a:rPr lang="en-US" sz="2100" dirty="0" smtClean="0"/>
              <a:t> would like to thank the experts who made the creation of this document possible:</a:t>
            </a:r>
          </a:p>
          <a:p>
            <a:endParaRPr lang="en-US" sz="2100" dirty="0" smtClean="0"/>
          </a:p>
          <a:p>
            <a:r>
              <a:rPr lang="en-US" sz="2100" dirty="0" smtClean="0"/>
              <a:t>Written by: </a:t>
            </a:r>
          </a:p>
          <a:p>
            <a:pPr marL="457200" indent="-457200">
              <a:buFontTx/>
              <a:buChar char="-"/>
            </a:pPr>
            <a:r>
              <a:rPr lang="en-US" sz="2100" dirty="0" err="1" smtClean="0"/>
              <a:t>Laurin</a:t>
            </a:r>
            <a:r>
              <a:rPr lang="en-US" sz="2100" dirty="0" smtClean="0"/>
              <a:t> Buchanan, Applied Visions, Inc. – Secure Decisions Division</a:t>
            </a:r>
          </a:p>
          <a:p>
            <a:endParaRPr lang="en-US" sz="2100" dirty="0" smtClean="0"/>
          </a:p>
          <a:p>
            <a:r>
              <a:rPr lang="en-US" sz="2100" dirty="0" smtClean="0"/>
              <a:t>Contribution and Review by: </a:t>
            </a:r>
          </a:p>
          <a:p>
            <a:pPr marL="457200" indent="-457200">
              <a:buFontTx/>
              <a:buChar char="-"/>
            </a:pPr>
            <a:r>
              <a:rPr lang="en-US" sz="2100" dirty="0" smtClean="0"/>
              <a:t>Matt Carothers, Cox Communications</a:t>
            </a:r>
          </a:p>
          <a:p>
            <a:pPr marL="457200" indent="-457200">
              <a:buFontTx/>
              <a:buChar char="-"/>
            </a:pPr>
            <a:r>
              <a:rPr lang="en-US" sz="2100" dirty="0" err="1" smtClean="0"/>
              <a:t>Baiba</a:t>
            </a:r>
            <a:r>
              <a:rPr lang="en-US" sz="2100" dirty="0" smtClean="0"/>
              <a:t> </a:t>
            </a:r>
            <a:r>
              <a:rPr lang="en-US" sz="2100" dirty="0" err="1"/>
              <a:t>Kaskina</a:t>
            </a:r>
            <a:r>
              <a:rPr lang="en-US" sz="2100" dirty="0"/>
              <a:t>, </a:t>
            </a:r>
            <a:r>
              <a:rPr lang="en-US" sz="2100" dirty="0" smtClean="0"/>
              <a:t>CERT.LV</a:t>
            </a:r>
          </a:p>
          <a:p>
            <a:pPr marL="457200" indent="-457200">
              <a:buFontTx/>
              <a:buChar char="-"/>
            </a:pPr>
            <a:r>
              <a:rPr lang="en-US" sz="2100" dirty="0"/>
              <a:t>Moto Kawasaki, JPCERT/CC </a:t>
            </a:r>
            <a:endParaRPr lang="en-US" sz="2100" dirty="0" smtClean="0"/>
          </a:p>
          <a:p>
            <a:pPr marL="457200" indent="-457200">
              <a:buFontTx/>
              <a:buChar char="-"/>
            </a:pPr>
            <a:r>
              <a:rPr lang="en-US" sz="2100" dirty="0" smtClean="0"/>
              <a:t>Art </a:t>
            </a:r>
            <a:r>
              <a:rPr lang="en-US" sz="2100" dirty="0" err="1" smtClean="0"/>
              <a:t>Manion</a:t>
            </a:r>
            <a:r>
              <a:rPr lang="en-US" sz="2100" dirty="0" smtClean="0"/>
              <a:t>, CERT/CC</a:t>
            </a:r>
          </a:p>
          <a:p>
            <a:pPr marL="457200" indent="-457200">
              <a:buFontTx/>
              <a:buChar char="-"/>
            </a:pPr>
            <a:r>
              <a:rPr lang="en-US" sz="2100" dirty="0" err="1" smtClean="0"/>
              <a:t>Yoshinobu</a:t>
            </a:r>
            <a:r>
              <a:rPr lang="en-US" sz="2100" dirty="0" smtClean="0"/>
              <a:t> </a:t>
            </a:r>
            <a:r>
              <a:rPr lang="en-US" sz="2100" dirty="0" err="1" smtClean="0"/>
              <a:t>Matsuzaki</a:t>
            </a:r>
            <a:r>
              <a:rPr lang="en-US" sz="2100" dirty="0" smtClean="0"/>
              <a:t>, IIJ </a:t>
            </a:r>
          </a:p>
          <a:p>
            <a:pPr marL="457200" indent="-457200">
              <a:buFontTx/>
              <a:buChar char="-"/>
            </a:pPr>
            <a:r>
              <a:rPr lang="en-US" sz="2100" dirty="0" smtClean="0"/>
              <a:t>Joe </a:t>
            </a:r>
            <a:r>
              <a:rPr lang="en-US" sz="2100" dirty="0"/>
              <a:t>St </a:t>
            </a:r>
            <a:r>
              <a:rPr lang="en-US" sz="2100" dirty="0" err="1"/>
              <a:t>Sauver</a:t>
            </a:r>
            <a:r>
              <a:rPr lang="en-US" sz="2100" dirty="0"/>
              <a:t>, </a:t>
            </a:r>
            <a:r>
              <a:rPr lang="en-US" sz="2100" dirty="0" err="1"/>
              <a:t>Farsight</a:t>
            </a:r>
            <a:r>
              <a:rPr lang="en-US" sz="2100" dirty="0"/>
              <a:t> Security </a:t>
            </a:r>
            <a:endParaRPr lang="en-US" sz="2100" dirty="0" smtClean="0"/>
          </a:p>
          <a:p>
            <a:pPr marL="457200" indent="-457200">
              <a:buFontTx/>
              <a:buChar char="-"/>
            </a:pPr>
            <a:r>
              <a:rPr lang="en-US" sz="2100" dirty="0"/>
              <a:t>David Watson, </a:t>
            </a:r>
            <a:r>
              <a:rPr lang="en-US" sz="2100" dirty="0" err="1"/>
              <a:t>ShadowServer</a:t>
            </a:r>
            <a:r>
              <a:rPr lang="en-US" sz="2100" dirty="0"/>
              <a:t> </a:t>
            </a:r>
            <a:r>
              <a:rPr lang="en-US" sz="2100" dirty="0" smtClean="0"/>
              <a:t>Foundation</a:t>
            </a:r>
          </a:p>
          <a:p>
            <a:endParaRPr lang="en-US" sz="1300" dirty="0" smtClean="0"/>
          </a:p>
          <a:p>
            <a:r>
              <a:rPr lang="en-US" sz="1300" dirty="0" smtClean="0"/>
              <a:t>Disclaimer</a:t>
            </a:r>
            <a:r>
              <a:rPr lang="en-US" sz="1300" dirty="0"/>
              <a:t>:  CyberGreen believes this guidance and the advice from our experts should be of benefit to anyone mitigating a risk conditions, but it is not advice specific to any reader or network.  Ultimately, each reader is responsible for implementing his or her own network remediation strategy and we assume no responsibility or liability therefore.</a:t>
            </a:r>
          </a:p>
          <a:p>
            <a:pPr marL="457200" indent="-457200">
              <a:buFontTx/>
              <a:buChar char="-"/>
            </a:pPr>
            <a:endParaRPr lang="en-US" dirty="0" smtClean="0"/>
          </a:p>
          <a:p>
            <a:endParaRPr lang="en-US" sz="2000" dirty="0" smtClean="0"/>
          </a:p>
          <a:p>
            <a:pPr marL="457200" indent="-457200">
              <a:buFontTx/>
              <a:buChar char="-"/>
            </a:pPr>
            <a:endParaRPr lang="en-US" dirty="0" smtClean="0"/>
          </a:p>
        </p:txBody>
      </p:sp>
      <p:sp>
        <p:nvSpPr>
          <p:cNvPr id="4" name="Footer Placeholder 3"/>
          <p:cNvSpPr>
            <a:spLocks noGrp="1"/>
          </p:cNvSpPr>
          <p:nvPr>
            <p:ph type="ftr" sz="quarter" idx="3"/>
          </p:nvPr>
        </p:nvSpPr>
        <p:spPr/>
        <p:txBody>
          <a:bodyPr/>
          <a:lstStyle/>
          <a:p>
            <a:fld id="{3EF3A15F-DD73-EC44-A15E-9D6ADF2E3FA3}" type="slidenum">
              <a:rPr lang="en-US" smtClean="0"/>
              <a:pPr/>
              <a:t>43</a:t>
            </a:fld>
            <a:r>
              <a:rPr lang="en-US" dirty="0" smtClean="0"/>
              <a:t>   Copyright </a:t>
            </a:r>
            <a:r>
              <a:rPr lang="de-DE" dirty="0" smtClean="0"/>
              <a:t>© 2016, </a:t>
            </a:r>
            <a:r>
              <a:rPr lang="en-US" dirty="0" smtClean="0"/>
              <a:t>CyberGreen	                      Sept 2016</a:t>
            </a:r>
            <a:endParaRPr lang="en-US" dirty="0"/>
          </a:p>
        </p:txBody>
      </p:sp>
    </p:spTree>
    <p:extLst>
      <p:ext uri="{BB962C8B-B14F-4D97-AF65-F5344CB8AC3E}">
        <p14:creationId xmlns:p14="http://schemas.microsoft.com/office/powerpoint/2010/main" val="1435765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a:p>
          <a:p>
            <a:endParaRPr lang="en-US" dirty="0"/>
          </a:p>
          <a:p>
            <a:r>
              <a:rPr lang="en-US" sz="2800" dirty="0"/>
              <a:t>For more information about </a:t>
            </a:r>
          </a:p>
          <a:p>
            <a:r>
              <a:rPr lang="en-US" sz="2800" dirty="0"/>
              <a:t>risk mitigation best practices</a:t>
            </a:r>
          </a:p>
          <a:p>
            <a:r>
              <a:rPr lang="en-US" sz="2800" dirty="0"/>
              <a:t>please contact:</a:t>
            </a:r>
          </a:p>
          <a:p>
            <a:r>
              <a:rPr lang="en-US" sz="2800" dirty="0"/>
              <a:t>contact@cybergreen.net</a:t>
            </a:r>
          </a:p>
          <a:p>
            <a:endParaRPr lang="en-US" dirty="0"/>
          </a:p>
        </p:txBody>
      </p:sp>
      <p:sp>
        <p:nvSpPr>
          <p:cNvPr id="3" name="Footer Placeholder 2"/>
          <p:cNvSpPr>
            <a:spLocks noGrp="1"/>
          </p:cNvSpPr>
          <p:nvPr>
            <p:ph type="ftr" sz="quarter" idx="3"/>
          </p:nvPr>
        </p:nvSpPr>
        <p:spPr/>
        <p:txBody>
          <a:bodyPr/>
          <a:lstStyle/>
          <a:p>
            <a:fld id="{3EF3A15F-DD73-EC44-A15E-9D6ADF2E3FA3}" type="slidenum">
              <a:rPr lang="en-US" smtClean="0"/>
              <a:pPr/>
              <a:t>44</a:t>
            </a:fld>
            <a:r>
              <a:rPr lang="en-US"/>
              <a:t>   Copyright </a:t>
            </a:r>
            <a:r>
              <a:rPr lang="de-DE"/>
              <a:t>© 2016, </a:t>
            </a:r>
            <a:r>
              <a:rPr lang="en-US" sz="1000"/>
              <a:t>CyberGreen	                      Sept 2016</a:t>
            </a:r>
            <a:endParaRPr lang="en-US" dirty="0"/>
          </a:p>
        </p:txBody>
      </p:sp>
    </p:spTree>
    <p:extLst>
      <p:ext uri="{BB962C8B-B14F-4D97-AF65-F5344CB8AC3E}">
        <p14:creationId xmlns:p14="http://schemas.microsoft.com/office/powerpoint/2010/main" val="318465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(c) 2016, </a:t>
            </a:r>
            <a:r>
              <a:rPr lang="en-US" dirty="0" err="1"/>
              <a:t>CyberGreen</a:t>
            </a:r>
            <a:endParaRPr lang="en-US" dirty="0"/>
          </a:p>
        </p:txBody>
      </p:sp>
      <p:sp>
        <p:nvSpPr>
          <p:cNvPr id="3" name="Text Placeholder 2"/>
          <p:cNvSpPr>
            <a:spLocks noGrp="1"/>
          </p:cNvSpPr>
          <p:nvPr>
            <p:ph type="body" sz="quarter" idx="12"/>
          </p:nvPr>
        </p:nvSpPr>
        <p:spPr/>
        <p:txBody>
          <a:bodyPr>
            <a:normAutofit fontScale="85000" lnSpcReduction="20000"/>
          </a:bodyPr>
          <a:lstStyle/>
          <a:p>
            <a:r>
              <a:rPr lang="en-US" dirty="0"/>
              <a:t>These materials are distributed under the following license: </a:t>
            </a:r>
          </a:p>
          <a:p>
            <a:r>
              <a:rPr lang="en-US" dirty="0"/>
              <a:t>Permission to use, copy, modify, and/or distribute these materials for any purpose with or without fee is hereby granted, provided that the above copyright notice and this permission notice appear in all copies.</a:t>
            </a:r>
          </a:p>
          <a:p>
            <a:r>
              <a:rPr lang="en-US" dirty="0"/>
              <a:t>THE MATERIAL IS PROVIDED "AS IS" AND THE AUTHOR DISCLAIMS ALL WARRANTIES WITH REGARD TO THIS MATERIAL INCLUDING ALL IMPLIED WARRANTIES OF MERCHANTABILITY AND FITNESS. IN NO EVENT SHALL THE AUTHOR BE LIABLE FOR ANY SPECIAL, DIRECT, INDIRECT, OR CONSEQUENTIAL DAMAGES OR ANY DAMAGES WHATSOEVER RESULTING FROM LOSS OF USE, DATA OR PROFITS, WHETHER IN AN ACTION OF CONTRACT, NEGLIGENCE OR OTHER TORTIOUS ACTION, ARISING OUT OF OR IN CONNECTION WITH THE USE OR PERFORMANCE OF THIS MATERIAL.</a:t>
            </a:r>
          </a:p>
        </p:txBody>
      </p:sp>
      <p:sp>
        <p:nvSpPr>
          <p:cNvPr id="4" name="Footer Placeholder 3"/>
          <p:cNvSpPr>
            <a:spLocks noGrp="1"/>
          </p:cNvSpPr>
          <p:nvPr>
            <p:ph type="ftr" sz="quarter" idx="3"/>
          </p:nvPr>
        </p:nvSpPr>
        <p:spPr/>
        <p:txBody>
          <a:bodyPr/>
          <a:lstStyle/>
          <a:p>
            <a:fld id="{3EF3A15F-DD73-EC44-A15E-9D6ADF2E3FA3}" type="slidenum">
              <a:rPr lang="en-US" smtClean="0"/>
              <a:pPr/>
              <a:t>5</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169020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3044149"/>
            <a:ext cx="9144000" cy="695325"/>
          </a:xfrm>
        </p:spPr>
        <p:txBody>
          <a:bodyPr/>
          <a:lstStyle/>
          <a:p>
            <a:r>
              <a:rPr lang="en-US" dirty="0"/>
              <a:t>About SSDP</a:t>
            </a:r>
          </a:p>
        </p:txBody>
      </p:sp>
      <p:sp>
        <p:nvSpPr>
          <p:cNvPr id="4" name="Footer Placeholder 3"/>
          <p:cNvSpPr>
            <a:spLocks noGrp="1"/>
          </p:cNvSpPr>
          <p:nvPr>
            <p:ph type="ftr" sz="quarter" idx="3"/>
          </p:nvPr>
        </p:nvSpPr>
        <p:spPr/>
        <p:txBody>
          <a:bodyPr/>
          <a:lstStyle/>
          <a:p>
            <a:fld id="{3EF3A15F-DD73-EC44-A15E-9D6ADF2E3FA3}" type="slidenum">
              <a:rPr lang="en-US" smtClean="0"/>
              <a:pPr/>
              <a:t>6</a:t>
            </a:fld>
            <a:r>
              <a:rPr lang="en-US"/>
              <a:t>   Copyright </a:t>
            </a:r>
            <a:r>
              <a:rPr lang="de-DE"/>
              <a:t>© 2016, </a:t>
            </a:r>
            <a:r>
              <a:rPr lang="en-US"/>
              <a:t>CyberGreen	                      Sept 2016</a:t>
            </a:r>
            <a:endParaRPr lang="en-US" dirty="0"/>
          </a:p>
        </p:txBody>
      </p:sp>
    </p:spTree>
    <p:extLst>
      <p:ext uri="{BB962C8B-B14F-4D97-AF65-F5344CB8AC3E}">
        <p14:creationId xmlns:p14="http://schemas.microsoft.com/office/powerpoint/2010/main" val="60510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833283" y="6481791"/>
            <a:ext cx="4087851" cy="272969"/>
          </a:xfrm>
        </p:spPr>
        <p:txBody>
          <a:bodyPr/>
          <a:lstStyle/>
          <a:p>
            <a:fld id="{3EF3A15F-DD73-EC44-A15E-9D6ADF2E3FA3}" type="slidenum">
              <a:rPr lang="en-US" smtClean="0"/>
              <a:pPr/>
              <a:t>7</a:t>
            </a:fld>
            <a:r>
              <a:rPr lang="en-US" dirty="0"/>
              <a:t>   Copyright </a:t>
            </a:r>
            <a:r>
              <a:rPr lang="de-DE"/>
              <a:t>© </a:t>
            </a:r>
            <a:r>
              <a:rPr lang="en-US" sz="1000" dirty="0"/>
              <a:t>CyberGreen</a:t>
            </a:r>
            <a:r>
              <a:rPr lang="en-US" dirty="0"/>
              <a:t> 2016 All Rights Reserved.</a:t>
            </a:r>
          </a:p>
        </p:txBody>
      </p:sp>
      <p:sp>
        <p:nvSpPr>
          <p:cNvPr id="3" name="Title 2"/>
          <p:cNvSpPr>
            <a:spLocks noGrp="1"/>
          </p:cNvSpPr>
          <p:nvPr>
            <p:ph type="title"/>
          </p:nvPr>
        </p:nvSpPr>
        <p:spPr>
          <a:xfrm>
            <a:off x="180974" y="365127"/>
            <a:ext cx="8963025" cy="1325563"/>
          </a:xfrm>
        </p:spPr>
        <p:txBody>
          <a:bodyPr/>
          <a:lstStyle/>
          <a:p>
            <a:r>
              <a:rPr lang="en-US" dirty="0"/>
              <a:t>Simple Service Discovery Protocol (SSDP)</a:t>
            </a:r>
          </a:p>
        </p:txBody>
      </p:sp>
      <p:sp>
        <p:nvSpPr>
          <p:cNvPr id="4" name="Text Placeholder 3"/>
          <p:cNvSpPr>
            <a:spLocks noGrp="1"/>
          </p:cNvSpPr>
          <p:nvPr>
            <p:ph type="body" sz="quarter" idx="12"/>
          </p:nvPr>
        </p:nvSpPr>
        <p:spPr/>
        <p:txBody>
          <a:bodyPr/>
          <a:lstStyle/>
          <a:p>
            <a:r>
              <a:rPr lang="en-US" dirty="0"/>
              <a:t>Simple Service Discovery Protocol (SSDP) is the standard search protocol for Universal Plug and Play (UPnP)</a:t>
            </a:r>
          </a:p>
          <a:p>
            <a:r>
              <a:rPr lang="en-US" dirty="0"/>
              <a:t>It allows computers and various other network connected devices to communicate with each other</a:t>
            </a:r>
          </a:p>
          <a:p>
            <a:r>
              <a:rPr lang="en-US" dirty="0"/>
              <a:t>It simplifies the discovery and control of network devices on a local network</a:t>
            </a:r>
          </a:p>
        </p:txBody>
      </p:sp>
    </p:spTree>
    <p:extLst>
      <p:ext uri="{BB962C8B-B14F-4D97-AF65-F5344CB8AC3E}">
        <p14:creationId xmlns:p14="http://schemas.microsoft.com/office/powerpoint/2010/main" val="411975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833283" y="6481791"/>
            <a:ext cx="4087851" cy="272969"/>
          </a:xfrm>
        </p:spPr>
        <p:txBody>
          <a:bodyPr/>
          <a:lstStyle/>
          <a:p>
            <a:fld id="{3EF3A15F-DD73-EC44-A15E-9D6ADF2E3FA3}" type="slidenum">
              <a:rPr lang="en-US" smtClean="0"/>
              <a:pPr/>
              <a:t>8</a:t>
            </a:fld>
            <a:r>
              <a:rPr lang="en-US" dirty="0"/>
              <a:t>   Copyright </a:t>
            </a:r>
            <a:r>
              <a:rPr lang="de-DE"/>
              <a:t>© </a:t>
            </a:r>
            <a:r>
              <a:rPr lang="en-US" sz="1000" dirty="0"/>
              <a:t>CyberGreen</a:t>
            </a:r>
            <a:r>
              <a:rPr lang="en-US" dirty="0"/>
              <a:t> 2016 All Rights Reserved.</a:t>
            </a:r>
          </a:p>
        </p:txBody>
      </p:sp>
      <p:sp>
        <p:nvSpPr>
          <p:cNvPr id="3" name="Title 2"/>
          <p:cNvSpPr>
            <a:spLocks noGrp="1"/>
          </p:cNvSpPr>
          <p:nvPr>
            <p:ph type="title"/>
          </p:nvPr>
        </p:nvSpPr>
        <p:spPr/>
        <p:txBody>
          <a:bodyPr/>
          <a:lstStyle/>
          <a:p>
            <a:r>
              <a:rPr lang="en-US" dirty="0"/>
              <a:t>Universal Plug and Play (UPnP)</a:t>
            </a:r>
          </a:p>
        </p:txBody>
      </p:sp>
      <p:sp>
        <p:nvSpPr>
          <p:cNvPr id="4" name="Text Placeholder 3"/>
          <p:cNvSpPr>
            <a:spLocks noGrp="1"/>
          </p:cNvSpPr>
          <p:nvPr>
            <p:ph type="body" sz="quarter" idx="12"/>
          </p:nvPr>
        </p:nvSpPr>
        <p:spPr/>
        <p:txBody>
          <a:bodyPr>
            <a:normAutofit/>
          </a:bodyPr>
          <a:lstStyle/>
          <a:p>
            <a:r>
              <a:rPr lang="en-US" dirty="0"/>
              <a:t>UPnP is </a:t>
            </a:r>
            <a:r>
              <a:rPr lang="en-US" b="1" dirty="0"/>
              <a:t>enabled by default </a:t>
            </a:r>
            <a:r>
              <a:rPr lang="en-US" dirty="0"/>
              <a:t>on many devices: smart TVs, IP cameras, printers, media servers and routers, as well as most operating systems</a:t>
            </a:r>
          </a:p>
          <a:p>
            <a:r>
              <a:rPr lang="en-US" dirty="0"/>
              <a:t>Common functions provided by UPnP include incoming port mapping on home routers, identification of network printers, and managing media services</a:t>
            </a:r>
          </a:p>
          <a:p>
            <a:r>
              <a:rPr lang="en-US" dirty="0"/>
              <a:t>UPnP also used in many “smart home” control technologies: programmable thermostats, wireless security systems, home hubs and Internet assistants</a:t>
            </a:r>
          </a:p>
        </p:txBody>
      </p:sp>
    </p:spTree>
    <p:extLst>
      <p:ext uri="{BB962C8B-B14F-4D97-AF65-F5344CB8AC3E}">
        <p14:creationId xmlns:p14="http://schemas.microsoft.com/office/powerpoint/2010/main" val="13884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7"/>
            <a:ext cx="8991600" cy="1325563"/>
          </a:xfrm>
        </p:spPr>
        <p:txBody>
          <a:bodyPr/>
          <a:lstStyle/>
          <a:p>
            <a:r>
              <a:rPr lang="en-US" dirty="0"/>
              <a:t>How UPnP uses SSDP to discover services</a:t>
            </a:r>
          </a:p>
        </p:txBody>
      </p:sp>
      <p:sp>
        <p:nvSpPr>
          <p:cNvPr id="4" name="Footer Placeholder 3"/>
          <p:cNvSpPr>
            <a:spLocks noGrp="1"/>
          </p:cNvSpPr>
          <p:nvPr>
            <p:ph type="ftr" sz="quarter" idx="3"/>
          </p:nvPr>
        </p:nvSpPr>
        <p:spPr/>
        <p:txBody>
          <a:bodyPr/>
          <a:lstStyle/>
          <a:p>
            <a:fld id="{3EF3A15F-DD73-EC44-A15E-9D6ADF2E3FA3}" type="slidenum">
              <a:rPr lang="en-US" smtClean="0"/>
              <a:pPr/>
              <a:t>9</a:t>
            </a:fld>
            <a:r>
              <a:rPr lang="en-US"/>
              <a:t>   Copyright </a:t>
            </a:r>
            <a:r>
              <a:rPr lang="de-DE"/>
              <a:t>© 2016, </a:t>
            </a:r>
            <a:r>
              <a:rPr lang="en-US"/>
              <a:t>CyberGreen	                      Sept 2016</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0940" y="1576390"/>
            <a:ext cx="6426710" cy="4615716"/>
          </a:xfrm>
          <a:prstGeom prst="rect">
            <a:avLst/>
          </a:prstGeom>
        </p:spPr>
      </p:pic>
    </p:spTree>
    <p:extLst>
      <p:ext uri="{BB962C8B-B14F-4D97-AF65-F5344CB8AC3E}">
        <p14:creationId xmlns:p14="http://schemas.microsoft.com/office/powerpoint/2010/main" val="4091660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_PP_9-24_version7" id="{42CDE8A3-43E1-454A-A170-7A8D5845F258}" vid="{6525A356-8308-BD44-86D8-361B2D7DCF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CG_PP_9-24_version7</Template>
  <TotalTime>0</TotalTime>
  <Words>1897</Words>
  <Application>Microsoft Macintosh PowerPoint</Application>
  <PresentationFormat>Letter Paper (8.5x11 in)</PresentationFormat>
  <Paragraphs>271</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Calibri</vt:lpstr>
      <vt:lpstr>Cambria Math</vt:lpstr>
      <vt:lpstr>Corbel</vt:lpstr>
      <vt:lpstr>Courier New</vt:lpstr>
      <vt:lpstr>Helvetica</vt:lpstr>
      <vt:lpstr>Helvetica Neue</vt:lpstr>
      <vt:lpstr>Arial</vt:lpstr>
      <vt:lpstr>Office Theme</vt:lpstr>
      <vt:lpstr>PowerPoint Presentation</vt:lpstr>
      <vt:lpstr>Agenda</vt:lpstr>
      <vt:lpstr>Introduction</vt:lpstr>
      <vt:lpstr>About CyberGreen</vt:lpstr>
      <vt:lpstr>Copyright (c) 2016, CyberGreen</vt:lpstr>
      <vt:lpstr>PowerPoint Presentation</vt:lpstr>
      <vt:lpstr>Simple Service Discovery Protocol (SSDP)</vt:lpstr>
      <vt:lpstr>Universal Plug and Play (UPnP)</vt:lpstr>
      <vt:lpstr>How UPnP uses SSDP to discover services</vt:lpstr>
      <vt:lpstr>What is open SSDP?</vt:lpstr>
      <vt:lpstr>Risks posed by open SSDP</vt:lpstr>
      <vt:lpstr>Open SSDP in reflection attacks</vt:lpstr>
      <vt:lpstr>SSDP reflection amplification attack</vt:lpstr>
      <vt:lpstr>PowerPoint Presentation</vt:lpstr>
      <vt:lpstr>Real life attack using open SSDP</vt:lpstr>
      <vt:lpstr>Potential impacts from SSDP attacks</vt:lpstr>
      <vt:lpstr>Other potential SSDP attack impacts</vt:lpstr>
      <vt:lpstr>Indirect impacts from Open SSDP attacks</vt:lpstr>
      <vt:lpstr>Other indirect impacts</vt:lpstr>
      <vt:lpstr>PowerPoint Presentation</vt:lpstr>
      <vt:lpstr>Mitigation options vary by environment</vt:lpstr>
      <vt:lpstr>Mitigate risks from open SSDP</vt:lpstr>
      <vt:lpstr>Identify your open SSDP risk</vt:lpstr>
      <vt:lpstr>Find hosts running SSDP</vt:lpstr>
      <vt:lpstr>Mitigation: Block SSDP at network edge</vt:lpstr>
      <vt:lpstr>Mitigation: Block SSDP</vt:lpstr>
      <vt:lpstr>Mitigation: Update UPnP devices</vt:lpstr>
      <vt:lpstr>Mitigation: Disable UPnP</vt:lpstr>
      <vt:lpstr>Spoofed Traffic Mitigation: Implement ingress filtering on networks</vt:lpstr>
      <vt:lpstr>IETF BCPs recommended</vt:lpstr>
      <vt:lpstr>More info on IETF BCPs</vt:lpstr>
      <vt:lpstr>Additional mitigations for ISPs</vt:lpstr>
      <vt:lpstr>Verify your fix</vt:lpstr>
      <vt:lpstr>Additional SSDP resources</vt:lpstr>
      <vt:lpstr>PowerPoint Presentation</vt:lpstr>
      <vt:lpstr>Making the case for mitigations</vt:lpstr>
      <vt:lpstr>Changing risk landscape</vt:lpstr>
      <vt:lpstr>Anticipated organizational benefits</vt:lpstr>
      <vt:lpstr>More anticipated benefits</vt:lpstr>
      <vt:lpstr>What do you need to implement these mitigations?</vt:lpstr>
      <vt:lpstr>How long will mitigations take?</vt:lpstr>
      <vt:lpstr>How long to implement BCP-38 network ingress filtering?</vt:lpstr>
      <vt:lpstr>Acknowledgement </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2016-09-28T18:00:04Z</dcterms:created>
  <dcterms:modified xsi:type="dcterms:W3CDTF">2016-10-04T12:37:08Z</dcterms:modified>
</cp:coreProperties>
</file>