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85" r:id="rId2"/>
    <p:sldId id="359" r:id="rId3"/>
    <p:sldId id="395" r:id="rId4"/>
    <p:sldId id="360" r:id="rId5"/>
    <p:sldId id="361" r:id="rId6"/>
    <p:sldId id="396" r:id="rId7"/>
    <p:sldId id="397" r:id="rId8"/>
    <p:sldId id="362" r:id="rId9"/>
    <p:sldId id="363" r:id="rId10"/>
    <p:sldId id="369" r:id="rId11"/>
    <p:sldId id="387" r:id="rId12"/>
    <p:sldId id="386" r:id="rId13"/>
    <p:sldId id="371" r:id="rId14"/>
    <p:sldId id="389" r:id="rId15"/>
    <p:sldId id="390" r:id="rId16"/>
    <p:sldId id="376" r:id="rId17"/>
    <p:sldId id="377" r:id="rId18"/>
    <p:sldId id="378" r:id="rId19"/>
    <p:sldId id="379" r:id="rId20"/>
    <p:sldId id="382" r:id="rId21"/>
    <p:sldId id="393" r:id="rId22"/>
    <p:sldId id="380" r:id="rId23"/>
    <p:sldId id="373" r:id="rId24"/>
    <p:sldId id="394" r:id="rId25"/>
    <p:sldId id="36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1AF6"/>
    <a:srgbClr val="C000C0"/>
    <a:srgbClr val="9FF549"/>
    <a:srgbClr val="2617E3"/>
    <a:srgbClr val="FFFF00"/>
    <a:srgbClr val="3E4146"/>
    <a:srgbClr val="76069A"/>
    <a:srgbClr val="FEEACD"/>
    <a:srgbClr val="DBD1F0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23" autoAdjust="0"/>
    <p:restoredTop sz="94660"/>
  </p:normalViewPr>
  <p:slideViewPr>
    <p:cSldViewPr snapToGrid="0">
      <p:cViewPr>
        <p:scale>
          <a:sx n="75" d="100"/>
          <a:sy n="75" d="100"/>
        </p:scale>
        <p:origin x="79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B1FC0-1D8F-45EE-B68A-6AC5F3E7E233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819D4-2335-4ED1-BAC9-65C351EE5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5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8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84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76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7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49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21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68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13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86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4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8183D-4CEB-4B26-AD95-1B889DD9E4A3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72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3654"/>
          <a:stretch/>
        </p:blipFill>
        <p:spPr>
          <a:xfrm>
            <a:off x="307591" y="3790583"/>
            <a:ext cx="8526166" cy="30376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7591" y="1645802"/>
            <a:ext cx="8479689" cy="1967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91" y="1645802"/>
            <a:ext cx="8479689" cy="9677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6191" y="2790419"/>
            <a:ext cx="3288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1400" spc="-5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ea typeface="DengXian Light"/>
                <a:cs typeface="Times New Roman" panose="02020603050405020304" pitchFamily="18" charset="0"/>
              </a:rPr>
              <a:t>STORM microscopy and cluster analysis for </a:t>
            </a:r>
            <a:r>
              <a:rPr lang="en-US" kern="1400" spc="-50" dirty="0" err="1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ea typeface="DengXian Light"/>
                <a:cs typeface="Times New Roman" panose="02020603050405020304" pitchFamily="18" charset="0"/>
              </a:rPr>
              <a:t>PcG</a:t>
            </a:r>
            <a:r>
              <a:rPr lang="en-US" kern="1400" spc="-5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ea typeface="DengXian Light"/>
                <a:cs typeface="Times New Roman" panose="02020603050405020304" pitchFamily="18" charset="0"/>
              </a:rPr>
              <a:t> studies</a:t>
            </a:r>
            <a:endParaRPr lang="en-GB" kern="1400" spc="-5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  <a:ea typeface="DengXian Light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3461" y="286170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400" b="1" dirty="0">
                <a:latin typeface="Arial Nova Light" panose="020B0304020202020204" pitchFamily="34" charset="0"/>
                <a:ea typeface="Calibri" panose="020F0502020204030204" pitchFamily="34" charset="0"/>
              </a:rPr>
              <a:t>Laura </a:t>
            </a:r>
            <a:r>
              <a:rPr lang="it-IT" sz="1400" b="1" dirty="0" smtClean="0">
                <a:latin typeface="Arial Nova Light" panose="020B0304020202020204" pitchFamily="34" charset="0"/>
                <a:ea typeface="Calibri" panose="020F0502020204030204" pitchFamily="34" charset="0"/>
              </a:rPr>
              <a:t>Martin, </a:t>
            </a:r>
            <a:r>
              <a:rPr lang="it-IT" sz="1400" b="1" dirty="0">
                <a:latin typeface="Arial Nova Light" panose="020B0304020202020204" pitchFamily="34" charset="0"/>
                <a:ea typeface="Calibri" panose="020F0502020204030204" pitchFamily="34" charset="0"/>
              </a:rPr>
              <a:t>Álvaro </a:t>
            </a:r>
            <a:r>
              <a:rPr lang="it-IT" sz="1400" b="1" dirty="0" smtClean="0">
                <a:latin typeface="Arial Nova Light" panose="020B0304020202020204" pitchFamily="34" charset="0"/>
                <a:ea typeface="Calibri" panose="020F0502020204030204" pitchFamily="34" charset="0"/>
              </a:rPr>
              <a:t>Castells-García, </a:t>
            </a:r>
            <a:r>
              <a:rPr lang="it-IT" sz="1400" b="1" dirty="0">
                <a:latin typeface="Arial Nova Light" panose="020B0304020202020204" pitchFamily="34" charset="0"/>
                <a:ea typeface="Calibri" panose="020F0502020204030204" pitchFamily="34" charset="0"/>
              </a:rPr>
              <a:t>Maria Pia </a:t>
            </a:r>
            <a:r>
              <a:rPr lang="it-IT" sz="1400" b="1" dirty="0" smtClean="0">
                <a:latin typeface="Arial Nova Light" panose="020B0304020202020204" pitchFamily="34" charset="0"/>
                <a:ea typeface="Calibri" panose="020F0502020204030204" pitchFamily="34" charset="0"/>
              </a:rPr>
              <a:t>Cosma,  </a:t>
            </a:r>
            <a:r>
              <a:rPr lang="it-IT" sz="1400" b="1" dirty="0">
                <a:latin typeface="Arial Nova Light" panose="020B0304020202020204" pitchFamily="34" charset="0"/>
                <a:ea typeface="Calibri" panose="020F0502020204030204" pitchFamily="34" charset="0"/>
              </a:rPr>
              <a:t>and Maria Victoria Neguembor </a:t>
            </a:r>
            <a:endParaRPr lang="en-GB" sz="1400" dirty="0">
              <a:latin typeface="Arial Nova Light" panose="020B03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191" y="932399"/>
            <a:ext cx="799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Visual instructions by Laura Martin, February 2022 1</a:t>
            </a:r>
            <a:r>
              <a:rPr lang="en-GB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321" name="Picture 3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3" r="56058" b="64941"/>
          <a:stretch/>
        </p:blipFill>
        <p:spPr>
          <a:xfrm>
            <a:off x="6073424" y="2416241"/>
            <a:ext cx="2943233" cy="1119992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24418" r="55110" b="69796"/>
          <a:stretch/>
        </p:blipFill>
        <p:spPr>
          <a:xfrm>
            <a:off x="6073424" y="1039978"/>
            <a:ext cx="2943233" cy="1119992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t="34784" r="55489" b="59430"/>
          <a:stretch/>
        </p:blipFill>
        <p:spPr>
          <a:xfrm>
            <a:off x="6073424" y="3782871"/>
            <a:ext cx="2943233" cy="11199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2" y="1039978"/>
            <a:ext cx="5499069" cy="55051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5600" y="1039978"/>
            <a:ext cx="5499100" cy="54991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6" name="Picture 3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6560" r="62508" b="62728"/>
          <a:stretch/>
        </p:blipFill>
        <p:spPr>
          <a:xfrm>
            <a:off x="736601" y="1414733"/>
            <a:ext cx="1701800" cy="1690776"/>
          </a:xfrm>
          <a:prstGeom prst="rect">
            <a:avLst/>
          </a:prstGeom>
        </p:spPr>
      </p:pic>
      <p:pic>
        <p:nvPicPr>
          <p:cNvPr id="327" name="Picture 3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" t="49854" r="62739" b="18772"/>
          <a:stretch/>
        </p:blipFill>
        <p:spPr>
          <a:xfrm>
            <a:off x="749300" y="3784600"/>
            <a:ext cx="1676400" cy="1727200"/>
          </a:xfrm>
          <a:prstGeom prst="rect">
            <a:avLst/>
          </a:prstGeom>
        </p:spPr>
      </p:pic>
      <p:pic>
        <p:nvPicPr>
          <p:cNvPr id="328" name="Picture 32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4858" y="2062561"/>
            <a:ext cx="873036" cy="35000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06825" y="1400121"/>
            <a:ext cx="1692275" cy="1700599"/>
            <a:chOff x="3806825" y="1753801"/>
            <a:chExt cx="1692275" cy="1700599"/>
          </a:xfrm>
        </p:grpSpPr>
        <p:sp>
          <p:nvSpPr>
            <p:cNvPr id="5" name="Rectangle 4"/>
            <p:cNvSpPr/>
            <p:nvPr/>
          </p:nvSpPr>
          <p:spPr>
            <a:xfrm>
              <a:off x="3810000" y="1757209"/>
              <a:ext cx="1689100" cy="169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146550" y="1757209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449262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48291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51720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0" y="2076450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3806825" y="2422591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3806825" y="2766242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3806825" y="3105967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4493525" y="2068911"/>
            <a:ext cx="336550" cy="336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5" name="Group 334"/>
          <p:cNvGrpSpPr/>
          <p:nvPr/>
        </p:nvGrpSpPr>
        <p:grpSpPr>
          <a:xfrm>
            <a:off x="3806825" y="3794365"/>
            <a:ext cx="1692275" cy="1700599"/>
            <a:chOff x="3806825" y="1753801"/>
            <a:chExt cx="1692275" cy="1700599"/>
          </a:xfrm>
        </p:grpSpPr>
        <p:sp>
          <p:nvSpPr>
            <p:cNvPr id="336" name="Rectangle 335"/>
            <p:cNvSpPr/>
            <p:nvPr/>
          </p:nvSpPr>
          <p:spPr>
            <a:xfrm>
              <a:off x="3810000" y="1757209"/>
              <a:ext cx="1689100" cy="169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7" name="Straight Connector 336"/>
            <p:cNvCxnSpPr/>
            <p:nvPr/>
          </p:nvCxnSpPr>
          <p:spPr>
            <a:xfrm>
              <a:off x="4146550" y="1757209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449262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48291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51720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3810000" y="2076450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3806825" y="2422591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3806825" y="2766242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3806825" y="3105967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Rectangle 344"/>
          <p:cNvSpPr/>
          <p:nvPr/>
        </p:nvSpPr>
        <p:spPr>
          <a:xfrm>
            <a:off x="4493525" y="4463155"/>
            <a:ext cx="336550" cy="336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6" name="Picture 34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3423" y="4453971"/>
            <a:ext cx="873036" cy="350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39523" y="138756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4507676" y="138421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58698" y="1388260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5217624" y="1367077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4853751" y="1734400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3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5193616" y="1721605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4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4861515" y="2055523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4159252" y="1726483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3829902" y="2067288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3844058" y="2416785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4503158" y="277275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4503158" y="240001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4853751" y="276293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4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4851990" y="2405302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5185784" y="239323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5174288" y="2769348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4442220" y="2067102"/>
            <a:ext cx="63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32</a:t>
            </a:r>
            <a:endParaRPr lang="en-GB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505843" y="377078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5174288" y="443953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4861515" y="4790877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4503158" y="5160209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4513658" y="4445044"/>
            <a:ext cx="54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4</a:t>
            </a:r>
            <a:endParaRPr lang="en-GB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9728" y="3443148"/>
            <a:ext cx="5497005" cy="3108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smtClean="0">
                <a:latin typeface="Century Gothic" panose="020B0502020202020204" pitchFamily="34" charset="0"/>
              </a:rPr>
              <a:t>We now </a:t>
            </a:r>
            <a:r>
              <a:rPr lang="en-GB" sz="1400" dirty="0" smtClean="0">
                <a:latin typeface="Century Gothic" panose="020B0502020202020204" pitchFamily="34" charset="0"/>
              </a:rPr>
              <a:t>create a density map based on </a:t>
            </a:r>
            <a:r>
              <a:rPr lang="en-GB" sz="1400" b="1" dirty="0" smtClean="0">
                <a:latin typeface="Century Gothic" panose="020B0502020202020204" pitchFamily="34" charset="0"/>
              </a:rPr>
              <a:t>local density </a:t>
            </a:r>
            <a:r>
              <a:rPr lang="en-GB" sz="1400" dirty="0" smtClean="0">
                <a:latin typeface="Century Gothic" panose="020B0502020202020204" pitchFamily="34" charset="0"/>
              </a:rPr>
              <a:t>of </a:t>
            </a:r>
            <a:r>
              <a:rPr lang="en-GB" sz="1400" dirty="0">
                <a:latin typeface="Century Gothic" panose="020B0502020202020204" pitchFamily="34" charset="0"/>
              </a:rPr>
              <a:t>localizations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</a:p>
          <a:p>
            <a:r>
              <a:rPr lang="en-GB" sz="1400" dirty="0" smtClean="0">
                <a:latin typeface="Century Gothic" panose="020B0502020202020204" pitchFamily="34" charset="0"/>
              </a:rPr>
              <a:t>To do this, we have to define the extent of the region considered as “local”.</a:t>
            </a:r>
          </a:p>
          <a:p>
            <a:r>
              <a:rPr lang="en-GB" sz="1400" dirty="0" smtClean="0">
                <a:latin typeface="Century Gothic" panose="020B0502020202020204" pitchFamily="34" charset="0"/>
              </a:rPr>
              <a:t>In this example, we define it as the area of 5px x 5px surrounding each pixel. In this area, we count the number of localizations, we sum them, and we assign the number to the central pixel.</a:t>
            </a:r>
          </a:p>
          <a:p>
            <a:r>
              <a:rPr lang="en-GB" sz="1400" dirty="0" smtClean="0">
                <a:latin typeface="Century Gothic" panose="020B0502020202020204" pitchFamily="34" charset="0"/>
              </a:rPr>
              <a:t>We repeat the procedure for each pixel.</a:t>
            </a:r>
          </a:p>
          <a:p>
            <a:endParaRPr lang="en-GB" sz="1400" dirty="0">
              <a:latin typeface="Century Gothic" panose="020B0502020202020204" pitchFamily="34" charset="0"/>
            </a:endParaRPr>
          </a:p>
          <a:p>
            <a:r>
              <a:rPr lang="en-GB" sz="1400" dirty="0" smtClean="0">
                <a:latin typeface="Century Gothic" panose="020B0502020202020204" pitchFamily="34" charset="0"/>
              </a:rPr>
              <a:t>We will have a matrix of size 4096 x 4096</a:t>
            </a:r>
          </a:p>
          <a:p>
            <a:r>
              <a:rPr lang="en-GB" sz="1400" dirty="0" smtClean="0">
                <a:latin typeface="Century Gothic" panose="020B0502020202020204" pitchFamily="34" charset="0"/>
              </a:rPr>
              <a:t>[256 </a:t>
            </a:r>
            <a:r>
              <a:rPr lang="en-GB" sz="1400" dirty="0" err="1" smtClean="0">
                <a:latin typeface="Century Gothic" panose="020B0502020202020204" pitchFamily="34" charset="0"/>
              </a:rPr>
              <a:t>px</a:t>
            </a:r>
            <a:r>
              <a:rPr lang="en-GB" sz="1400" dirty="0" smtClean="0">
                <a:latin typeface="Century Gothic" panose="020B0502020202020204" pitchFamily="34" charset="0"/>
              </a:rPr>
              <a:t> x16 zoom factor = 4096 x 4096 pixels (each of 10nm)]</a:t>
            </a:r>
          </a:p>
          <a:p>
            <a:r>
              <a:rPr lang="en-GB" sz="1400" dirty="0" smtClean="0">
                <a:latin typeface="Century Gothic" panose="020B0502020202020204" pitchFamily="34" charset="0"/>
              </a:rPr>
              <a:t>The values of the matrix are the sum of localizations around each pixel.</a:t>
            </a:r>
          </a:p>
        </p:txBody>
      </p:sp>
    </p:spTree>
    <p:extLst>
      <p:ext uri="{BB962C8B-B14F-4D97-AF65-F5344CB8AC3E}">
        <p14:creationId xmlns:p14="http://schemas.microsoft.com/office/powerpoint/2010/main" val="39633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321" name="Picture 3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3" r="56058" b="64941"/>
          <a:stretch/>
        </p:blipFill>
        <p:spPr>
          <a:xfrm>
            <a:off x="6073424" y="2416241"/>
            <a:ext cx="2943233" cy="1119992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24418" r="55110" b="69796"/>
          <a:stretch/>
        </p:blipFill>
        <p:spPr>
          <a:xfrm>
            <a:off x="6073424" y="1039978"/>
            <a:ext cx="2943233" cy="1119992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t="34784" r="55489" b="59430"/>
          <a:stretch/>
        </p:blipFill>
        <p:spPr>
          <a:xfrm>
            <a:off x="6073424" y="3782871"/>
            <a:ext cx="2943233" cy="11199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2" y="1039978"/>
            <a:ext cx="5499069" cy="55051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5600" y="1039978"/>
            <a:ext cx="5499100" cy="54991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6" name="Picture 3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6560" r="62508" b="62728"/>
          <a:stretch/>
        </p:blipFill>
        <p:spPr>
          <a:xfrm>
            <a:off x="736601" y="1414733"/>
            <a:ext cx="1701800" cy="1690776"/>
          </a:xfrm>
          <a:prstGeom prst="rect">
            <a:avLst/>
          </a:prstGeom>
        </p:spPr>
      </p:pic>
      <p:pic>
        <p:nvPicPr>
          <p:cNvPr id="327" name="Picture 3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" t="49854" r="62739" b="18772"/>
          <a:stretch/>
        </p:blipFill>
        <p:spPr>
          <a:xfrm>
            <a:off x="749300" y="3784600"/>
            <a:ext cx="1676400" cy="1727200"/>
          </a:xfrm>
          <a:prstGeom prst="rect">
            <a:avLst/>
          </a:prstGeom>
        </p:spPr>
      </p:pic>
      <p:pic>
        <p:nvPicPr>
          <p:cNvPr id="328" name="Picture 32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4858" y="2062561"/>
            <a:ext cx="873036" cy="35000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06825" y="1400121"/>
            <a:ext cx="1692275" cy="1700599"/>
            <a:chOff x="3806825" y="1753801"/>
            <a:chExt cx="1692275" cy="1700599"/>
          </a:xfrm>
        </p:grpSpPr>
        <p:sp>
          <p:nvSpPr>
            <p:cNvPr id="5" name="Rectangle 4"/>
            <p:cNvSpPr/>
            <p:nvPr/>
          </p:nvSpPr>
          <p:spPr>
            <a:xfrm>
              <a:off x="3810000" y="1757209"/>
              <a:ext cx="1689100" cy="169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146550" y="1757209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449262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48291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51720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0" y="2076450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3806825" y="2422591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3806825" y="2766242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3806825" y="3105967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4493525" y="2068911"/>
            <a:ext cx="336550" cy="336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5" name="Group 334"/>
          <p:cNvGrpSpPr/>
          <p:nvPr/>
        </p:nvGrpSpPr>
        <p:grpSpPr>
          <a:xfrm>
            <a:off x="3806825" y="3794365"/>
            <a:ext cx="1692275" cy="1700599"/>
            <a:chOff x="3806825" y="1753801"/>
            <a:chExt cx="1692275" cy="1700599"/>
          </a:xfrm>
        </p:grpSpPr>
        <p:sp>
          <p:nvSpPr>
            <p:cNvPr id="336" name="Rectangle 335"/>
            <p:cNvSpPr/>
            <p:nvPr/>
          </p:nvSpPr>
          <p:spPr>
            <a:xfrm>
              <a:off x="3810000" y="1757209"/>
              <a:ext cx="1689100" cy="169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7" name="Straight Connector 336"/>
            <p:cNvCxnSpPr/>
            <p:nvPr/>
          </p:nvCxnSpPr>
          <p:spPr>
            <a:xfrm>
              <a:off x="4146550" y="1757209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449262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48291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51720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3810000" y="2076450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3806825" y="2422591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3806825" y="2766242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3806825" y="3105967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Rectangle 344"/>
          <p:cNvSpPr/>
          <p:nvPr/>
        </p:nvSpPr>
        <p:spPr>
          <a:xfrm>
            <a:off x="4493525" y="4463155"/>
            <a:ext cx="336550" cy="336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6" name="Picture 34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3423" y="4453971"/>
            <a:ext cx="873036" cy="350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39523" y="138756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4507676" y="138421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58698" y="1388260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5217624" y="1367077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4853751" y="1734400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3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5193616" y="1721605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4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4861515" y="2055523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4159252" y="1726483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3829902" y="2067288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3844058" y="2416785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4503158" y="277275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4503158" y="240001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4853751" y="276293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4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4851990" y="2405302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5185784" y="239323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5174288" y="2769348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4442220" y="2067102"/>
            <a:ext cx="63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32</a:t>
            </a:r>
            <a:endParaRPr lang="en-GB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505843" y="377078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5174288" y="443953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4861515" y="4790877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4503158" y="5160209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4513658" y="4445044"/>
            <a:ext cx="54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4</a:t>
            </a:r>
            <a:endParaRPr lang="en-GB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27368" y="5160209"/>
            <a:ext cx="2545728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We will have regions of HIGH density and regions of LOW density</a:t>
            </a:r>
          </a:p>
        </p:txBody>
      </p:sp>
    </p:spTree>
    <p:extLst>
      <p:ext uri="{BB962C8B-B14F-4D97-AF65-F5344CB8AC3E}">
        <p14:creationId xmlns:p14="http://schemas.microsoft.com/office/powerpoint/2010/main" val="12693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322" name="Picture 3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24418" r="55110" b="69796"/>
          <a:stretch/>
        </p:blipFill>
        <p:spPr>
          <a:xfrm>
            <a:off x="6073424" y="1039978"/>
            <a:ext cx="2943233" cy="1119992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t="34784" r="55489" b="59430"/>
          <a:stretch/>
        </p:blipFill>
        <p:spPr>
          <a:xfrm>
            <a:off x="6073424" y="3782871"/>
            <a:ext cx="2943233" cy="11199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24" name="Picture 3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" t="39836" r="55679" b="54378"/>
          <a:stretch/>
        </p:blipFill>
        <p:spPr>
          <a:xfrm>
            <a:off x="6053755" y="5199594"/>
            <a:ext cx="2943233" cy="11199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2" y="1039978"/>
            <a:ext cx="5499069" cy="55051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5600" y="1039978"/>
            <a:ext cx="5499100" cy="54991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6" name="Picture 3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6560" r="62508" b="62728"/>
          <a:stretch/>
        </p:blipFill>
        <p:spPr>
          <a:xfrm>
            <a:off x="736601" y="1414733"/>
            <a:ext cx="1701800" cy="1690776"/>
          </a:xfrm>
          <a:prstGeom prst="rect">
            <a:avLst/>
          </a:prstGeom>
        </p:spPr>
      </p:pic>
      <p:pic>
        <p:nvPicPr>
          <p:cNvPr id="327" name="Picture 3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" t="49854" r="62739" b="18772"/>
          <a:stretch/>
        </p:blipFill>
        <p:spPr>
          <a:xfrm>
            <a:off x="749300" y="3784600"/>
            <a:ext cx="1676400" cy="1727200"/>
          </a:xfrm>
          <a:prstGeom prst="rect">
            <a:avLst/>
          </a:prstGeom>
        </p:spPr>
      </p:pic>
      <p:pic>
        <p:nvPicPr>
          <p:cNvPr id="328" name="Picture 32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4858" y="2062561"/>
            <a:ext cx="873036" cy="35000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06825" y="1400121"/>
            <a:ext cx="1692275" cy="1700599"/>
            <a:chOff x="3806825" y="1753801"/>
            <a:chExt cx="1692275" cy="1700599"/>
          </a:xfrm>
        </p:grpSpPr>
        <p:sp>
          <p:nvSpPr>
            <p:cNvPr id="5" name="Rectangle 4"/>
            <p:cNvSpPr/>
            <p:nvPr/>
          </p:nvSpPr>
          <p:spPr>
            <a:xfrm>
              <a:off x="3810000" y="1757209"/>
              <a:ext cx="1689100" cy="169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146550" y="1757209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449262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48291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51720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0" y="2076450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3806825" y="2422591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3806825" y="2766242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3806825" y="3105967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4493525" y="2068911"/>
            <a:ext cx="336550" cy="336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5" name="Group 334"/>
          <p:cNvGrpSpPr/>
          <p:nvPr/>
        </p:nvGrpSpPr>
        <p:grpSpPr>
          <a:xfrm>
            <a:off x="3806825" y="3794365"/>
            <a:ext cx="1692275" cy="1700599"/>
            <a:chOff x="3806825" y="1753801"/>
            <a:chExt cx="1692275" cy="1700599"/>
          </a:xfrm>
        </p:grpSpPr>
        <p:sp>
          <p:nvSpPr>
            <p:cNvPr id="336" name="Rectangle 335"/>
            <p:cNvSpPr/>
            <p:nvPr/>
          </p:nvSpPr>
          <p:spPr>
            <a:xfrm>
              <a:off x="3810000" y="1757209"/>
              <a:ext cx="1689100" cy="169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7" name="Straight Connector 336"/>
            <p:cNvCxnSpPr/>
            <p:nvPr/>
          </p:nvCxnSpPr>
          <p:spPr>
            <a:xfrm>
              <a:off x="4146550" y="1757209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449262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48291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51720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3810000" y="2076450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3806825" y="2422591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3806825" y="2766242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3806825" y="3105967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Rectangle 344"/>
          <p:cNvSpPr/>
          <p:nvPr/>
        </p:nvSpPr>
        <p:spPr>
          <a:xfrm>
            <a:off x="4493525" y="4463155"/>
            <a:ext cx="336550" cy="336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6" name="Picture 34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3423" y="4453971"/>
            <a:ext cx="873036" cy="350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39523" y="138756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4507676" y="138421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58698" y="1388260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5217624" y="1367077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4853751" y="1734400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3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5193616" y="1721605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4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4861515" y="2055523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4159252" y="1726483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3829902" y="2067288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3844058" y="2416785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4503158" y="277275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4503158" y="240001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4853751" y="276293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4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4851990" y="2405302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5185784" y="239323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5174288" y="2769348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4442220" y="2067102"/>
            <a:ext cx="63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32</a:t>
            </a:r>
            <a:endParaRPr lang="en-GB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505843" y="377078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5174288" y="443953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4861515" y="4790877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4503158" y="5160209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4513658" y="4445044"/>
            <a:ext cx="54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4</a:t>
            </a:r>
            <a:endParaRPr lang="en-GB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2015" y="1029595"/>
            <a:ext cx="10500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ISLAND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4149726" y="5510418"/>
            <a:ext cx="1020137" cy="735756"/>
          </a:xfrm>
          <a:prstGeom prst="rect">
            <a:avLst/>
          </a:prstGeom>
          <a:solidFill>
            <a:schemeClr val="bg1"/>
          </a:solidFill>
        </p:spPr>
        <p:txBody>
          <a:bodyPr wrap="square" tIns="72000" rIns="72000" bIns="108000" rtlCol="0">
            <a:spAutoFit/>
          </a:bodyPr>
          <a:lstStyle/>
          <a:p>
            <a:pPr algn="ctr"/>
            <a:r>
              <a:rPr lang="en-GB" dirty="0" smtClean="0">
                <a:latin typeface="Century Gothic" panose="020B0502020202020204" pitchFamily="34" charset="0"/>
              </a:rPr>
              <a:t>Empty</a:t>
            </a:r>
          </a:p>
          <a:p>
            <a:pPr algn="ctr"/>
            <a:r>
              <a:rPr lang="en-GB" dirty="0" smtClean="0">
                <a:latin typeface="Century Gothic" panose="020B0502020202020204" pitchFamily="34" charset="0"/>
              </a:rPr>
              <a:t>region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99373" y="1015914"/>
            <a:ext cx="3017283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entury Gothic" panose="020B0502020202020204" pitchFamily="34" charset="0"/>
              </a:rPr>
              <a:t>After summing localizations, we have to </a:t>
            </a:r>
            <a:r>
              <a:rPr lang="en-GB" sz="1600" b="1" dirty="0" smtClean="0">
                <a:latin typeface="Century Gothic" panose="020B0502020202020204" pitchFamily="34" charset="0"/>
              </a:rPr>
              <a:t>discriminate between high and low density</a:t>
            </a:r>
            <a:r>
              <a:rPr lang="en-GB" sz="1600" dirty="0" smtClean="0">
                <a:latin typeface="Century Gothic" panose="020B0502020202020204" pitchFamily="34" charset="0"/>
              </a:rPr>
              <a:t>. For this, we set a threshold.</a:t>
            </a:r>
          </a:p>
          <a:p>
            <a:r>
              <a:rPr lang="en-GB" sz="1600" dirty="0" smtClean="0">
                <a:latin typeface="Century Gothic" panose="020B0502020202020204" pitchFamily="34" charset="0"/>
              </a:rPr>
              <a:t>If the value of a pixel is now below that threshold (i.e. &lt;5), that pixel is discarded from the cluster analysis</a:t>
            </a:r>
          </a:p>
        </p:txBody>
      </p:sp>
      <p:sp>
        <p:nvSpPr>
          <p:cNvPr id="3" name="Multiply 2"/>
          <p:cNvSpPr/>
          <p:nvPr/>
        </p:nvSpPr>
        <p:spPr>
          <a:xfrm>
            <a:off x="2846971" y="3189664"/>
            <a:ext cx="3652882" cy="3385866"/>
          </a:xfrm>
          <a:prstGeom prst="mathMultiply">
            <a:avLst>
              <a:gd name="adj1" fmla="val 51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77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5" t="60711" r="38381" b="20223"/>
          <a:stretch/>
        </p:blipFill>
        <p:spPr>
          <a:xfrm>
            <a:off x="365694" y="1039978"/>
            <a:ext cx="5489006" cy="547219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-44326" y="553150"/>
            <a:ext cx="1274522" cy="437450"/>
            <a:chOff x="-44326" y="553150"/>
            <a:chExt cx="1274522" cy="437450"/>
          </a:xfrm>
        </p:grpSpPr>
        <p:sp>
          <p:nvSpPr>
            <p:cNvPr id="327" name="TextBox 326"/>
            <p:cNvSpPr txBox="1"/>
            <p:nvPr/>
          </p:nvSpPr>
          <p:spPr>
            <a:xfrm>
              <a:off x="-44326" y="553150"/>
              <a:ext cx="127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 Nova Light" panose="020B0304020202020204" pitchFamily="34" charset="0"/>
                </a:rPr>
                <a:t>10 nm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6632" y="912563"/>
              <a:ext cx="3426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6632" y="912563"/>
              <a:ext cx="0" cy="1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6632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719645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0" name="Picture 32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89" b="89888" l="9910" r="977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9049704" y="1695340"/>
            <a:ext cx="873036" cy="350001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508125" y="1019589"/>
            <a:ext cx="1926991" cy="1175846"/>
          </a:xfrm>
          <a:custGeom>
            <a:avLst/>
            <a:gdLst>
              <a:gd name="connsiteX0" fmla="*/ 0 w 1926991"/>
              <a:gd name="connsiteY0" fmla="*/ 18636 h 1175846"/>
              <a:gd name="connsiteX1" fmla="*/ 1844675 w 1926991"/>
              <a:gd name="connsiteY1" fmla="*/ 18636 h 1175846"/>
              <a:gd name="connsiteX2" fmla="*/ 1600200 w 1926991"/>
              <a:gd name="connsiteY2" fmla="*/ 212311 h 1175846"/>
              <a:gd name="connsiteX3" fmla="*/ 1552575 w 1926991"/>
              <a:gd name="connsiteY3" fmla="*/ 342486 h 1175846"/>
              <a:gd name="connsiteX4" fmla="*/ 1562100 w 1926991"/>
              <a:gd name="connsiteY4" fmla="*/ 539336 h 1175846"/>
              <a:gd name="connsiteX5" fmla="*/ 1479550 w 1926991"/>
              <a:gd name="connsiteY5" fmla="*/ 701261 h 1175846"/>
              <a:gd name="connsiteX6" fmla="*/ 1381125 w 1926991"/>
              <a:gd name="connsiteY6" fmla="*/ 907636 h 1175846"/>
              <a:gd name="connsiteX7" fmla="*/ 1190625 w 1926991"/>
              <a:gd name="connsiteY7" fmla="*/ 1114011 h 1175846"/>
              <a:gd name="connsiteX8" fmla="*/ 1016000 w 1926991"/>
              <a:gd name="connsiteY8" fmla="*/ 1174336 h 1175846"/>
              <a:gd name="connsiteX9" fmla="*/ 809625 w 1926991"/>
              <a:gd name="connsiteY9" fmla="*/ 1066386 h 1175846"/>
              <a:gd name="connsiteX10" fmla="*/ 650875 w 1926991"/>
              <a:gd name="connsiteY10" fmla="*/ 1063211 h 1175846"/>
              <a:gd name="connsiteX11" fmla="*/ 568325 w 1926991"/>
              <a:gd name="connsiteY11" fmla="*/ 1060036 h 1175846"/>
              <a:gd name="connsiteX12" fmla="*/ 352425 w 1926991"/>
              <a:gd name="connsiteY12" fmla="*/ 1009236 h 1175846"/>
              <a:gd name="connsiteX13" fmla="*/ 336550 w 1926991"/>
              <a:gd name="connsiteY13" fmla="*/ 904461 h 1175846"/>
              <a:gd name="connsiteX14" fmla="*/ 469900 w 1926991"/>
              <a:gd name="connsiteY14" fmla="*/ 701261 h 1175846"/>
              <a:gd name="connsiteX15" fmla="*/ 396875 w 1926991"/>
              <a:gd name="connsiteY15" fmla="*/ 485361 h 1175846"/>
              <a:gd name="connsiteX16" fmla="*/ 231775 w 1926991"/>
              <a:gd name="connsiteY16" fmla="*/ 329786 h 1175846"/>
              <a:gd name="connsiteX17" fmla="*/ 247650 w 1926991"/>
              <a:gd name="connsiteY17" fmla="*/ 148811 h 1175846"/>
              <a:gd name="connsiteX18" fmla="*/ 161925 w 1926991"/>
              <a:gd name="connsiteY18" fmla="*/ 53561 h 1175846"/>
              <a:gd name="connsiteX19" fmla="*/ 117475 w 1926991"/>
              <a:gd name="connsiteY19" fmla="*/ 40861 h 1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6991" h="1175846">
                <a:moveTo>
                  <a:pt x="0" y="18636"/>
                </a:moveTo>
                <a:cubicBezTo>
                  <a:pt x="788987" y="2496"/>
                  <a:pt x="1577975" y="-13643"/>
                  <a:pt x="1844675" y="18636"/>
                </a:cubicBezTo>
                <a:cubicBezTo>
                  <a:pt x="2111375" y="50915"/>
                  <a:pt x="1648883" y="158336"/>
                  <a:pt x="1600200" y="212311"/>
                </a:cubicBezTo>
                <a:cubicBezTo>
                  <a:pt x="1551517" y="266286"/>
                  <a:pt x="1558925" y="287982"/>
                  <a:pt x="1552575" y="342486"/>
                </a:cubicBezTo>
                <a:cubicBezTo>
                  <a:pt x="1546225" y="396990"/>
                  <a:pt x="1574271" y="479540"/>
                  <a:pt x="1562100" y="539336"/>
                </a:cubicBezTo>
                <a:cubicBezTo>
                  <a:pt x="1549929" y="599132"/>
                  <a:pt x="1509712" y="639878"/>
                  <a:pt x="1479550" y="701261"/>
                </a:cubicBezTo>
                <a:cubicBezTo>
                  <a:pt x="1449388" y="762644"/>
                  <a:pt x="1429279" y="838844"/>
                  <a:pt x="1381125" y="907636"/>
                </a:cubicBezTo>
                <a:cubicBezTo>
                  <a:pt x="1332971" y="976428"/>
                  <a:pt x="1251479" y="1069561"/>
                  <a:pt x="1190625" y="1114011"/>
                </a:cubicBezTo>
                <a:cubicBezTo>
                  <a:pt x="1129771" y="1158461"/>
                  <a:pt x="1079500" y="1182273"/>
                  <a:pt x="1016000" y="1174336"/>
                </a:cubicBezTo>
                <a:cubicBezTo>
                  <a:pt x="952500" y="1166399"/>
                  <a:pt x="870479" y="1084907"/>
                  <a:pt x="809625" y="1066386"/>
                </a:cubicBezTo>
                <a:cubicBezTo>
                  <a:pt x="748771" y="1047865"/>
                  <a:pt x="691092" y="1064269"/>
                  <a:pt x="650875" y="1063211"/>
                </a:cubicBezTo>
                <a:cubicBezTo>
                  <a:pt x="610658" y="1062153"/>
                  <a:pt x="618067" y="1069032"/>
                  <a:pt x="568325" y="1060036"/>
                </a:cubicBezTo>
                <a:cubicBezTo>
                  <a:pt x="518583" y="1051040"/>
                  <a:pt x="391054" y="1035165"/>
                  <a:pt x="352425" y="1009236"/>
                </a:cubicBezTo>
                <a:cubicBezTo>
                  <a:pt x="313796" y="983307"/>
                  <a:pt x="316971" y="955790"/>
                  <a:pt x="336550" y="904461"/>
                </a:cubicBezTo>
                <a:cubicBezTo>
                  <a:pt x="356129" y="853132"/>
                  <a:pt x="459846" y="771111"/>
                  <a:pt x="469900" y="701261"/>
                </a:cubicBezTo>
                <a:cubicBezTo>
                  <a:pt x="479954" y="631411"/>
                  <a:pt x="436563" y="547274"/>
                  <a:pt x="396875" y="485361"/>
                </a:cubicBezTo>
                <a:cubicBezTo>
                  <a:pt x="357187" y="423448"/>
                  <a:pt x="256646" y="385878"/>
                  <a:pt x="231775" y="329786"/>
                </a:cubicBezTo>
                <a:cubicBezTo>
                  <a:pt x="206904" y="273694"/>
                  <a:pt x="259292" y="194848"/>
                  <a:pt x="247650" y="148811"/>
                </a:cubicBezTo>
                <a:cubicBezTo>
                  <a:pt x="236008" y="102774"/>
                  <a:pt x="183621" y="71553"/>
                  <a:pt x="161925" y="53561"/>
                </a:cubicBezTo>
                <a:cubicBezTo>
                  <a:pt x="140229" y="35569"/>
                  <a:pt x="128852" y="38215"/>
                  <a:pt x="117475" y="4086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3746616" y="2359230"/>
            <a:ext cx="603701" cy="709398"/>
          </a:xfrm>
          <a:custGeom>
            <a:avLst/>
            <a:gdLst>
              <a:gd name="connsiteX0" fmla="*/ 522846 w 603701"/>
              <a:gd name="connsiteY0" fmla="*/ 362472 h 709398"/>
              <a:gd name="connsiteX1" fmla="*/ 591857 w 603701"/>
              <a:gd name="connsiteY1" fmla="*/ 138186 h 709398"/>
              <a:gd name="connsiteX2" fmla="*/ 307186 w 603701"/>
              <a:gd name="connsiteY2" fmla="*/ 163 h 709398"/>
              <a:gd name="connsiteX3" fmla="*/ 13888 w 603701"/>
              <a:gd name="connsiteY3" fmla="*/ 164065 h 709398"/>
              <a:gd name="connsiteX4" fmla="*/ 48393 w 603701"/>
              <a:gd name="connsiteY4" fmla="*/ 379725 h 709398"/>
              <a:gd name="connsiteX5" fmla="*/ 57020 w 603701"/>
              <a:gd name="connsiteY5" fmla="*/ 621265 h 709398"/>
              <a:gd name="connsiteX6" fmla="*/ 341691 w 603701"/>
              <a:gd name="connsiteY6" fmla="*/ 707529 h 709398"/>
              <a:gd name="connsiteX7" fmla="*/ 540099 w 603701"/>
              <a:gd name="connsiteY7" fmla="*/ 552253 h 70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701" h="709398">
                <a:moveTo>
                  <a:pt x="522846" y="362472"/>
                </a:moveTo>
                <a:cubicBezTo>
                  <a:pt x="575323" y="280521"/>
                  <a:pt x="627800" y="198571"/>
                  <a:pt x="591857" y="138186"/>
                </a:cubicBezTo>
                <a:cubicBezTo>
                  <a:pt x="555914" y="77801"/>
                  <a:pt x="403514" y="-4150"/>
                  <a:pt x="307186" y="163"/>
                </a:cubicBezTo>
                <a:cubicBezTo>
                  <a:pt x="210858" y="4476"/>
                  <a:pt x="57020" y="100805"/>
                  <a:pt x="13888" y="164065"/>
                </a:cubicBezTo>
                <a:cubicBezTo>
                  <a:pt x="-29244" y="227325"/>
                  <a:pt x="41204" y="303525"/>
                  <a:pt x="48393" y="379725"/>
                </a:cubicBezTo>
                <a:cubicBezTo>
                  <a:pt x="55582" y="455925"/>
                  <a:pt x="8137" y="566631"/>
                  <a:pt x="57020" y="621265"/>
                </a:cubicBezTo>
                <a:cubicBezTo>
                  <a:pt x="105903" y="675899"/>
                  <a:pt x="261178" y="719031"/>
                  <a:pt x="341691" y="707529"/>
                </a:cubicBezTo>
                <a:cubicBezTo>
                  <a:pt x="422204" y="696027"/>
                  <a:pt x="481151" y="624140"/>
                  <a:pt x="540099" y="55225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47941" y="3090562"/>
            <a:ext cx="703796" cy="771630"/>
          </a:xfrm>
          <a:custGeom>
            <a:avLst/>
            <a:gdLst>
              <a:gd name="connsiteX0" fmla="*/ 604038 w 703796"/>
              <a:gd name="connsiteY0" fmla="*/ 0 h 771630"/>
              <a:gd name="connsiteX1" fmla="*/ 388378 w 703796"/>
              <a:gd name="connsiteY1" fmla="*/ 25879 h 771630"/>
              <a:gd name="connsiteX2" fmla="*/ 207223 w 703796"/>
              <a:gd name="connsiteY2" fmla="*/ 103517 h 771630"/>
              <a:gd name="connsiteX3" fmla="*/ 60574 w 703796"/>
              <a:gd name="connsiteY3" fmla="*/ 310551 h 771630"/>
              <a:gd name="connsiteX4" fmla="*/ 189 w 703796"/>
              <a:gd name="connsiteY4" fmla="*/ 483079 h 771630"/>
              <a:gd name="connsiteX5" fmla="*/ 51948 w 703796"/>
              <a:gd name="connsiteY5" fmla="*/ 646981 h 771630"/>
              <a:gd name="connsiteX6" fmla="*/ 284861 w 703796"/>
              <a:gd name="connsiteY6" fmla="*/ 733245 h 771630"/>
              <a:gd name="connsiteX7" fmla="*/ 466016 w 703796"/>
              <a:gd name="connsiteY7" fmla="*/ 767751 h 771630"/>
              <a:gd name="connsiteX8" fmla="*/ 586785 w 703796"/>
              <a:gd name="connsiteY8" fmla="*/ 646981 h 771630"/>
              <a:gd name="connsiteX9" fmla="*/ 586785 w 703796"/>
              <a:gd name="connsiteY9" fmla="*/ 345057 h 771630"/>
              <a:gd name="connsiteX10" fmla="*/ 698929 w 703796"/>
              <a:gd name="connsiteY10" fmla="*/ 138023 h 771630"/>
              <a:gd name="connsiteX11" fmla="*/ 673050 w 703796"/>
              <a:gd name="connsiteY11" fmla="*/ 43132 h 77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3796" h="771630">
                <a:moveTo>
                  <a:pt x="604038" y="0"/>
                </a:moveTo>
                <a:cubicBezTo>
                  <a:pt x="529276" y="4313"/>
                  <a:pt x="454514" y="8626"/>
                  <a:pt x="388378" y="25879"/>
                </a:cubicBezTo>
                <a:cubicBezTo>
                  <a:pt x="322242" y="43132"/>
                  <a:pt x="261857" y="56072"/>
                  <a:pt x="207223" y="103517"/>
                </a:cubicBezTo>
                <a:cubicBezTo>
                  <a:pt x="152589" y="150962"/>
                  <a:pt x="95080" y="247291"/>
                  <a:pt x="60574" y="310551"/>
                </a:cubicBezTo>
                <a:cubicBezTo>
                  <a:pt x="26068" y="373811"/>
                  <a:pt x="1627" y="427007"/>
                  <a:pt x="189" y="483079"/>
                </a:cubicBezTo>
                <a:cubicBezTo>
                  <a:pt x="-1249" y="539151"/>
                  <a:pt x="4503" y="605287"/>
                  <a:pt x="51948" y="646981"/>
                </a:cubicBezTo>
                <a:cubicBezTo>
                  <a:pt x="99393" y="688675"/>
                  <a:pt x="215850" y="713117"/>
                  <a:pt x="284861" y="733245"/>
                </a:cubicBezTo>
                <a:cubicBezTo>
                  <a:pt x="353872" y="753373"/>
                  <a:pt x="415695" y="782128"/>
                  <a:pt x="466016" y="767751"/>
                </a:cubicBezTo>
                <a:cubicBezTo>
                  <a:pt x="516337" y="753374"/>
                  <a:pt x="566657" y="717430"/>
                  <a:pt x="586785" y="646981"/>
                </a:cubicBezTo>
                <a:cubicBezTo>
                  <a:pt x="606913" y="576532"/>
                  <a:pt x="568094" y="429883"/>
                  <a:pt x="586785" y="345057"/>
                </a:cubicBezTo>
                <a:cubicBezTo>
                  <a:pt x="605476" y="260231"/>
                  <a:pt x="684552" y="188344"/>
                  <a:pt x="698929" y="138023"/>
                </a:cubicBezTo>
                <a:cubicBezTo>
                  <a:pt x="713306" y="87702"/>
                  <a:pt x="693178" y="65417"/>
                  <a:pt x="673050" y="4313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3968034" y="4304581"/>
            <a:ext cx="731050" cy="454662"/>
          </a:xfrm>
          <a:custGeom>
            <a:avLst/>
            <a:gdLst>
              <a:gd name="connsiteX0" fmla="*/ 578087 w 731050"/>
              <a:gd name="connsiteY0" fmla="*/ 103517 h 454662"/>
              <a:gd name="connsiteX1" fmla="*/ 353800 w 731050"/>
              <a:gd name="connsiteY1" fmla="*/ 0 h 454662"/>
              <a:gd name="connsiteX2" fmla="*/ 112260 w 731050"/>
              <a:gd name="connsiteY2" fmla="*/ 103517 h 454662"/>
              <a:gd name="connsiteX3" fmla="*/ 117 w 731050"/>
              <a:gd name="connsiteY3" fmla="*/ 301925 h 454662"/>
              <a:gd name="connsiteX4" fmla="*/ 95008 w 731050"/>
              <a:gd name="connsiteY4" fmla="*/ 422694 h 454662"/>
              <a:gd name="connsiteX5" fmla="*/ 284789 w 731050"/>
              <a:gd name="connsiteY5" fmla="*/ 448574 h 454662"/>
              <a:gd name="connsiteX6" fmla="*/ 474570 w 731050"/>
              <a:gd name="connsiteY6" fmla="*/ 327804 h 454662"/>
              <a:gd name="connsiteX7" fmla="*/ 698857 w 731050"/>
              <a:gd name="connsiteY7" fmla="*/ 293298 h 454662"/>
              <a:gd name="connsiteX8" fmla="*/ 724736 w 731050"/>
              <a:gd name="connsiteY8" fmla="*/ 181155 h 45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1050" h="454662">
                <a:moveTo>
                  <a:pt x="578087" y="103517"/>
                </a:moveTo>
                <a:cubicBezTo>
                  <a:pt x="504762" y="51758"/>
                  <a:pt x="431438" y="0"/>
                  <a:pt x="353800" y="0"/>
                </a:cubicBezTo>
                <a:cubicBezTo>
                  <a:pt x="276162" y="0"/>
                  <a:pt x="171207" y="53196"/>
                  <a:pt x="112260" y="103517"/>
                </a:cubicBezTo>
                <a:cubicBezTo>
                  <a:pt x="53313" y="153838"/>
                  <a:pt x="2992" y="248729"/>
                  <a:pt x="117" y="301925"/>
                </a:cubicBezTo>
                <a:cubicBezTo>
                  <a:pt x="-2758" y="355121"/>
                  <a:pt x="47563" y="398253"/>
                  <a:pt x="95008" y="422694"/>
                </a:cubicBezTo>
                <a:cubicBezTo>
                  <a:pt x="142453" y="447135"/>
                  <a:pt x="221529" y="464389"/>
                  <a:pt x="284789" y="448574"/>
                </a:cubicBezTo>
                <a:cubicBezTo>
                  <a:pt x="348049" y="432759"/>
                  <a:pt x="405559" y="353683"/>
                  <a:pt x="474570" y="327804"/>
                </a:cubicBezTo>
                <a:cubicBezTo>
                  <a:pt x="543581" y="301925"/>
                  <a:pt x="657163" y="317739"/>
                  <a:pt x="698857" y="293298"/>
                </a:cubicBezTo>
                <a:cubicBezTo>
                  <a:pt x="740551" y="268857"/>
                  <a:pt x="732643" y="225006"/>
                  <a:pt x="724736" y="181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3426931" y="5636769"/>
            <a:ext cx="694776" cy="763423"/>
          </a:xfrm>
          <a:custGeom>
            <a:avLst/>
            <a:gdLst>
              <a:gd name="connsiteX0" fmla="*/ 694776 w 694776"/>
              <a:gd name="connsiteY0" fmla="*/ 763423 h 763423"/>
              <a:gd name="connsiteX1" fmla="*/ 660270 w 694776"/>
              <a:gd name="connsiteY1" fmla="*/ 478751 h 763423"/>
              <a:gd name="connsiteX2" fmla="*/ 513621 w 694776"/>
              <a:gd name="connsiteY2" fmla="*/ 150948 h 763423"/>
              <a:gd name="connsiteX3" fmla="*/ 315213 w 694776"/>
              <a:gd name="connsiteY3" fmla="*/ 4299 h 763423"/>
              <a:gd name="connsiteX4" fmla="*/ 39168 w 694776"/>
              <a:gd name="connsiteY4" fmla="*/ 56057 h 763423"/>
              <a:gd name="connsiteX5" fmla="*/ 21915 w 694776"/>
              <a:gd name="connsiteY5" fmla="*/ 228585 h 763423"/>
              <a:gd name="connsiteX6" fmla="*/ 228949 w 694776"/>
              <a:gd name="connsiteY6" fmla="*/ 314850 h 763423"/>
              <a:gd name="connsiteX7" fmla="*/ 384225 w 694776"/>
              <a:gd name="connsiteY7" fmla="*/ 556389 h 763423"/>
              <a:gd name="connsiteX8" fmla="*/ 470489 w 694776"/>
              <a:gd name="connsiteY8" fmla="*/ 720291 h 76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776" h="763423">
                <a:moveTo>
                  <a:pt x="694776" y="763423"/>
                </a:moveTo>
                <a:cubicBezTo>
                  <a:pt x="692619" y="672126"/>
                  <a:pt x="690463" y="580830"/>
                  <a:pt x="660270" y="478751"/>
                </a:cubicBezTo>
                <a:cubicBezTo>
                  <a:pt x="630077" y="376672"/>
                  <a:pt x="571130" y="230023"/>
                  <a:pt x="513621" y="150948"/>
                </a:cubicBezTo>
                <a:cubicBezTo>
                  <a:pt x="456112" y="71873"/>
                  <a:pt x="394288" y="20114"/>
                  <a:pt x="315213" y="4299"/>
                </a:cubicBezTo>
                <a:cubicBezTo>
                  <a:pt x="236138" y="-11516"/>
                  <a:pt x="88051" y="18676"/>
                  <a:pt x="39168" y="56057"/>
                </a:cubicBezTo>
                <a:cubicBezTo>
                  <a:pt x="-9715" y="93438"/>
                  <a:pt x="-9715" y="185453"/>
                  <a:pt x="21915" y="228585"/>
                </a:cubicBezTo>
                <a:cubicBezTo>
                  <a:pt x="53545" y="271717"/>
                  <a:pt x="168564" y="260216"/>
                  <a:pt x="228949" y="314850"/>
                </a:cubicBezTo>
                <a:cubicBezTo>
                  <a:pt x="289334" y="369484"/>
                  <a:pt x="343968" y="488815"/>
                  <a:pt x="384225" y="556389"/>
                </a:cubicBezTo>
                <a:cubicBezTo>
                  <a:pt x="424482" y="623962"/>
                  <a:pt x="447485" y="672126"/>
                  <a:pt x="470489" y="72029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712554" y="2027266"/>
            <a:ext cx="517642" cy="678303"/>
          </a:xfrm>
          <a:custGeom>
            <a:avLst/>
            <a:gdLst>
              <a:gd name="connsiteX0" fmla="*/ 86298 w 517642"/>
              <a:gd name="connsiteY0" fmla="*/ 0 h 678303"/>
              <a:gd name="connsiteX1" fmla="*/ 34 w 517642"/>
              <a:gd name="connsiteY1" fmla="*/ 69011 h 678303"/>
              <a:gd name="connsiteX2" fmla="*/ 94925 w 517642"/>
              <a:gd name="connsiteY2" fmla="*/ 232913 h 678303"/>
              <a:gd name="connsiteX3" fmla="*/ 60419 w 517642"/>
              <a:gd name="connsiteY3" fmla="*/ 345056 h 678303"/>
              <a:gd name="connsiteX4" fmla="*/ 60419 w 517642"/>
              <a:gd name="connsiteY4" fmla="*/ 655607 h 678303"/>
              <a:gd name="connsiteX5" fmla="*/ 388223 w 517642"/>
              <a:gd name="connsiteY5" fmla="*/ 629728 h 678303"/>
              <a:gd name="connsiteX6" fmla="*/ 517619 w 517642"/>
              <a:gd name="connsiteY6" fmla="*/ 431320 h 678303"/>
              <a:gd name="connsiteX7" fmla="*/ 396849 w 517642"/>
              <a:gd name="connsiteY7" fmla="*/ 86264 h 678303"/>
              <a:gd name="connsiteX8" fmla="*/ 181189 w 517642"/>
              <a:gd name="connsiteY8" fmla="*/ 17253 h 67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642" h="678303">
                <a:moveTo>
                  <a:pt x="86298" y="0"/>
                </a:moveTo>
                <a:cubicBezTo>
                  <a:pt x="42447" y="15096"/>
                  <a:pt x="-1404" y="30192"/>
                  <a:pt x="34" y="69011"/>
                </a:cubicBezTo>
                <a:cubicBezTo>
                  <a:pt x="1472" y="107830"/>
                  <a:pt x="84861" y="186906"/>
                  <a:pt x="94925" y="232913"/>
                </a:cubicBezTo>
                <a:cubicBezTo>
                  <a:pt x="104989" y="278921"/>
                  <a:pt x="66170" y="274607"/>
                  <a:pt x="60419" y="345056"/>
                </a:cubicBezTo>
                <a:cubicBezTo>
                  <a:pt x="54668" y="415505"/>
                  <a:pt x="5785" y="608162"/>
                  <a:pt x="60419" y="655607"/>
                </a:cubicBezTo>
                <a:cubicBezTo>
                  <a:pt x="115053" y="703052"/>
                  <a:pt x="312023" y="667109"/>
                  <a:pt x="388223" y="629728"/>
                </a:cubicBezTo>
                <a:cubicBezTo>
                  <a:pt x="464423" y="592347"/>
                  <a:pt x="516181" y="521897"/>
                  <a:pt x="517619" y="431320"/>
                </a:cubicBezTo>
                <a:cubicBezTo>
                  <a:pt x="519057" y="340743"/>
                  <a:pt x="452921" y="155275"/>
                  <a:pt x="396849" y="86264"/>
                </a:cubicBezTo>
                <a:cubicBezTo>
                  <a:pt x="340777" y="17253"/>
                  <a:pt x="260983" y="17253"/>
                  <a:pt x="181189" y="1725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4" name="Freeform 323"/>
          <p:cNvSpPr/>
          <p:nvPr/>
        </p:nvSpPr>
        <p:spPr>
          <a:xfrm>
            <a:off x="1399902" y="2208648"/>
            <a:ext cx="2163714" cy="1449258"/>
          </a:xfrm>
          <a:custGeom>
            <a:avLst/>
            <a:gdLst>
              <a:gd name="connsiteX0" fmla="*/ 17253 w 2163714"/>
              <a:gd name="connsiteY0" fmla="*/ 569364 h 1449258"/>
              <a:gd name="connsiteX1" fmla="*/ 181155 w 2163714"/>
              <a:gd name="connsiteY1" fmla="*/ 871288 h 1449258"/>
              <a:gd name="connsiteX2" fmla="*/ 552091 w 2163714"/>
              <a:gd name="connsiteY2" fmla="*/ 1190465 h 1449258"/>
              <a:gd name="connsiteX3" fmla="*/ 923027 w 2163714"/>
              <a:gd name="connsiteY3" fmla="*/ 1155960 h 1449258"/>
              <a:gd name="connsiteX4" fmla="*/ 1259457 w 2163714"/>
              <a:gd name="connsiteY4" fmla="*/ 1285356 h 1449258"/>
              <a:gd name="connsiteX5" fmla="*/ 1682151 w 2163714"/>
              <a:gd name="connsiteY5" fmla="*/ 1449258 h 1449258"/>
              <a:gd name="connsiteX6" fmla="*/ 2061713 w 2163714"/>
              <a:gd name="connsiteY6" fmla="*/ 1285356 h 1449258"/>
              <a:gd name="connsiteX7" fmla="*/ 2156604 w 2163714"/>
              <a:gd name="connsiteY7" fmla="*/ 871288 h 1449258"/>
              <a:gd name="connsiteX8" fmla="*/ 1915064 w 2163714"/>
              <a:gd name="connsiteY8" fmla="*/ 336450 h 1449258"/>
              <a:gd name="connsiteX9" fmla="*/ 1613140 w 2163714"/>
              <a:gd name="connsiteY9" fmla="*/ 267439 h 1449258"/>
              <a:gd name="connsiteX10" fmla="*/ 1285336 w 2163714"/>
              <a:gd name="connsiteY10" fmla="*/ 327824 h 1449258"/>
              <a:gd name="connsiteX11" fmla="*/ 931653 w 2163714"/>
              <a:gd name="connsiteY11" fmla="*/ 293318 h 1449258"/>
              <a:gd name="connsiteX12" fmla="*/ 715993 w 2163714"/>
              <a:gd name="connsiteY12" fmla="*/ 120790 h 1449258"/>
              <a:gd name="connsiteX13" fmla="*/ 491706 w 2163714"/>
              <a:gd name="connsiteY13" fmla="*/ 20 h 1449258"/>
              <a:gd name="connsiteX14" fmla="*/ 336430 w 2163714"/>
              <a:gd name="connsiteY14" fmla="*/ 129416 h 1449258"/>
              <a:gd name="connsiteX15" fmla="*/ 112144 w 2163714"/>
              <a:gd name="connsiteY15" fmla="*/ 207054 h 1449258"/>
              <a:gd name="connsiteX16" fmla="*/ 0 w 2163714"/>
              <a:gd name="connsiteY16" fmla="*/ 388209 h 144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3714" h="1449258">
                <a:moveTo>
                  <a:pt x="17253" y="569364"/>
                </a:moveTo>
                <a:cubicBezTo>
                  <a:pt x="54634" y="668567"/>
                  <a:pt x="92015" y="767771"/>
                  <a:pt x="181155" y="871288"/>
                </a:cubicBezTo>
                <a:cubicBezTo>
                  <a:pt x="270295" y="974805"/>
                  <a:pt x="428446" y="1143020"/>
                  <a:pt x="552091" y="1190465"/>
                </a:cubicBezTo>
                <a:cubicBezTo>
                  <a:pt x="675736" y="1237910"/>
                  <a:pt x="805133" y="1140145"/>
                  <a:pt x="923027" y="1155960"/>
                </a:cubicBezTo>
                <a:cubicBezTo>
                  <a:pt x="1040921" y="1171775"/>
                  <a:pt x="1259457" y="1285356"/>
                  <a:pt x="1259457" y="1285356"/>
                </a:cubicBezTo>
                <a:cubicBezTo>
                  <a:pt x="1385978" y="1334239"/>
                  <a:pt x="1548442" y="1449258"/>
                  <a:pt x="1682151" y="1449258"/>
                </a:cubicBezTo>
                <a:cubicBezTo>
                  <a:pt x="1815860" y="1449258"/>
                  <a:pt x="1982638" y="1381684"/>
                  <a:pt x="2061713" y="1285356"/>
                </a:cubicBezTo>
                <a:cubicBezTo>
                  <a:pt x="2140789" y="1189028"/>
                  <a:pt x="2181046" y="1029439"/>
                  <a:pt x="2156604" y="871288"/>
                </a:cubicBezTo>
                <a:cubicBezTo>
                  <a:pt x="2132162" y="713137"/>
                  <a:pt x="2005641" y="437091"/>
                  <a:pt x="1915064" y="336450"/>
                </a:cubicBezTo>
                <a:cubicBezTo>
                  <a:pt x="1824487" y="235809"/>
                  <a:pt x="1718095" y="268877"/>
                  <a:pt x="1613140" y="267439"/>
                </a:cubicBezTo>
                <a:cubicBezTo>
                  <a:pt x="1508185" y="266001"/>
                  <a:pt x="1398917" y="323511"/>
                  <a:pt x="1285336" y="327824"/>
                </a:cubicBezTo>
                <a:cubicBezTo>
                  <a:pt x="1171755" y="332137"/>
                  <a:pt x="1026544" y="327824"/>
                  <a:pt x="931653" y="293318"/>
                </a:cubicBezTo>
                <a:cubicBezTo>
                  <a:pt x="836763" y="258812"/>
                  <a:pt x="789317" y="169673"/>
                  <a:pt x="715993" y="120790"/>
                </a:cubicBezTo>
                <a:cubicBezTo>
                  <a:pt x="642669" y="71907"/>
                  <a:pt x="554966" y="-1418"/>
                  <a:pt x="491706" y="20"/>
                </a:cubicBezTo>
                <a:cubicBezTo>
                  <a:pt x="428446" y="1458"/>
                  <a:pt x="399690" y="94910"/>
                  <a:pt x="336430" y="129416"/>
                </a:cubicBezTo>
                <a:cubicBezTo>
                  <a:pt x="273170" y="163922"/>
                  <a:pt x="168216" y="163922"/>
                  <a:pt x="112144" y="207054"/>
                </a:cubicBezTo>
                <a:cubicBezTo>
                  <a:pt x="56072" y="250186"/>
                  <a:pt x="28036" y="319197"/>
                  <a:pt x="0" y="3882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76632" y="1032919"/>
            <a:ext cx="5465745" cy="5470416"/>
            <a:chOff x="376632" y="1044613"/>
            <a:chExt cx="5465745" cy="5470416"/>
          </a:xfrm>
        </p:grpSpPr>
        <p:grpSp>
          <p:nvGrpSpPr>
            <p:cNvPr id="48" name="Group 47"/>
            <p:cNvGrpSpPr/>
            <p:nvPr/>
          </p:nvGrpSpPr>
          <p:grpSpPr>
            <a:xfrm>
              <a:off x="377570" y="104461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77570" y="13823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77570" y="17168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77570" y="20595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77335" y="2398084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377335" y="274044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377335" y="30830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77101" y="3425507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86" name="Rectangle 18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03" name="Rectangle 20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Rectangle 21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Rectangle 21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Rectangle 21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20" name="Rectangle 21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37" name="Rectangle 2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54" name="Rectangle 25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71" name="Rectangle 27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27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27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Rectangle 28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Rectangle 28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88" name="Rectangle 28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Rectangle 28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Rectangle 29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Rectangle 29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Rectangle 29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Rectangle 29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Rectangle 29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Rectangle 29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Rectangle 29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Rectangle 29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Rectangle 29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Rectangle 30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Rectangle 30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376632" y="61724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305" name="Rectangle 30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Rectangle 30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Rectangle 30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ectangle 30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ectangle 31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Rectangle 31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Rectangle 31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Rectangle 31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Rectangle 31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6026031" y="3225900"/>
            <a:ext cx="3017283" cy="1077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entury Gothic" panose="020B0502020202020204" pitchFamily="34" charset="0"/>
              </a:rPr>
              <a:t>The localizations inside the pixels discarded (low density), are discarded forever.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6026031" y="1032919"/>
            <a:ext cx="3017283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entury Gothic" panose="020B0502020202020204" pitchFamily="34" charset="0"/>
              </a:rPr>
              <a:t>After the threshold, a binary mask is created.</a:t>
            </a:r>
          </a:p>
          <a:p>
            <a:endParaRPr lang="en-GB" sz="1600" dirty="0" smtClean="0">
              <a:latin typeface="Century Gothic" panose="020B0502020202020204" pitchFamily="34" charset="0"/>
            </a:endParaRPr>
          </a:p>
          <a:p>
            <a:r>
              <a:rPr lang="en-GB" sz="1600" dirty="0" smtClean="0">
                <a:latin typeface="Century Gothic" panose="020B0502020202020204" pitchFamily="34" charset="0"/>
              </a:rPr>
              <a:t>Pixels becomes 0 and 1.</a:t>
            </a:r>
          </a:p>
          <a:p>
            <a:r>
              <a:rPr lang="en-GB" sz="1600" dirty="0" smtClean="0">
                <a:latin typeface="Century Gothic" panose="020B0502020202020204" pitchFamily="34" charset="0"/>
              </a:rPr>
              <a:t>-0 pixel are discarded.</a:t>
            </a:r>
          </a:p>
          <a:p>
            <a:r>
              <a:rPr lang="en-GB" sz="1600" dirty="0" smtClean="0">
                <a:latin typeface="Century Gothic" panose="020B0502020202020204" pitchFamily="34" charset="0"/>
              </a:rPr>
              <a:t>-1 pixels (=mask)are kept and analysed.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026031" y="4666609"/>
            <a:ext cx="3017283" cy="1323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entury Gothic" panose="020B0502020202020204" pitchFamily="34" charset="0"/>
              </a:rPr>
              <a:t>The </a:t>
            </a:r>
            <a:r>
              <a:rPr lang="en-GB" sz="1600" b="1" dirty="0" smtClean="0">
                <a:latin typeface="Century Gothic" panose="020B0502020202020204" pitchFamily="34" charset="0"/>
              </a:rPr>
              <a:t>filtered localizations</a:t>
            </a:r>
            <a:r>
              <a:rPr lang="en-GB" sz="1600" dirty="0" smtClean="0">
                <a:latin typeface="Century Gothic" panose="020B0502020202020204" pitchFamily="34" charset="0"/>
              </a:rPr>
              <a:t>, belonging to pixels kept, will be analysed to identify:</a:t>
            </a:r>
          </a:p>
          <a:p>
            <a:pPr marL="342900" indent="-342900">
              <a:buAutoNum type="arabicParenR"/>
            </a:pPr>
            <a:r>
              <a:rPr lang="en-GB" sz="1600" dirty="0" smtClean="0">
                <a:latin typeface="Century Gothic" panose="020B0502020202020204" pitchFamily="34" charset="0"/>
              </a:rPr>
              <a:t>ISLANDs</a:t>
            </a:r>
          </a:p>
          <a:p>
            <a:pPr marL="342900" indent="-342900">
              <a:buAutoNum type="arabicParenR"/>
            </a:pPr>
            <a:r>
              <a:rPr lang="en-GB" sz="1600" dirty="0" smtClean="0">
                <a:latin typeface="Century Gothic" panose="020B0502020202020204" pitchFamily="34" charset="0"/>
              </a:rPr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177998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5" t="60711" r="38381" b="20223"/>
          <a:stretch/>
        </p:blipFill>
        <p:spPr>
          <a:xfrm>
            <a:off x="365694" y="1039978"/>
            <a:ext cx="5489006" cy="547219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-44326" y="553150"/>
            <a:ext cx="1274522" cy="437450"/>
            <a:chOff x="-44326" y="553150"/>
            <a:chExt cx="1274522" cy="437450"/>
          </a:xfrm>
        </p:grpSpPr>
        <p:sp>
          <p:nvSpPr>
            <p:cNvPr id="327" name="TextBox 326"/>
            <p:cNvSpPr txBox="1"/>
            <p:nvPr/>
          </p:nvSpPr>
          <p:spPr>
            <a:xfrm>
              <a:off x="-44326" y="553150"/>
              <a:ext cx="127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 Nova Light" panose="020B0304020202020204" pitchFamily="34" charset="0"/>
                </a:rPr>
                <a:t>10 nm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6632" y="912563"/>
              <a:ext cx="3426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6632" y="912563"/>
              <a:ext cx="0" cy="1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6632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719645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5"/>
          <p:cNvSpPr/>
          <p:nvPr/>
        </p:nvSpPr>
        <p:spPr>
          <a:xfrm>
            <a:off x="1508125" y="1019589"/>
            <a:ext cx="1926991" cy="1175846"/>
          </a:xfrm>
          <a:custGeom>
            <a:avLst/>
            <a:gdLst>
              <a:gd name="connsiteX0" fmla="*/ 0 w 1926991"/>
              <a:gd name="connsiteY0" fmla="*/ 18636 h 1175846"/>
              <a:gd name="connsiteX1" fmla="*/ 1844675 w 1926991"/>
              <a:gd name="connsiteY1" fmla="*/ 18636 h 1175846"/>
              <a:gd name="connsiteX2" fmla="*/ 1600200 w 1926991"/>
              <a:gd name="connsiteY2" fmla="*/ 212311 h 1175846"/>
              <a:gd name="connsiteX3" fmla="*/ 1552575 w 1926991"/>
              <a:gd name="connsiteY3" fmla="*/ 342486 h 1175846"/>
              <a:gd name="connsiteX4" fmla="*/ 1562100 w 1926991"/>
              <a:gd name="connsiteY4" fmla="*/ 539336 h 1175846"/>
              <a:gd name="connsiteX5" fmla="*/ 1479550 w 1926991"/>
              <a:gd name="connsiteY5" fmla="*/ 701261 h 1175846"/>
              <a:gd name="connsiteX6" fmla="*/ 1381125 w 1926991"/>
              <a:gd name="connsiteY6" fmla="*/ 907636 h 1175846"/>
              <a:gd name="connsiteX7" fmla="*/ 1190625 w 1926991"/>
              <a:gd name="connsiteY7" fmla="*/ 1114011 h 1175846"/>
              <a:gd name="connsiteX8" fmla="*/ 1016000 w 1926991"/>
              <a:gd name="connsiteY8" fmla="*/ 1174336 h 1175846"/>
              <a:gd name="connsiteX9" fmla="*/ 809625 w 1926991"/>
              <a:gd name="connsiteY9" fmla="*/ 1066386 h 1175846"/>
              <a:gd name="connsiteX10" fmla="*/ 650875 w 1926991"/>
              <a:gd name="connsiteY10" fmla="*/ 1063211 h 1175846"/>
              <a:gd name="connsiteX11" fmla="*/ 568325 w 1926991"/>
              <a:gd name="connsiteY11" fmla="*/ 1060036 h 1175846"/>
              <a:gd name="connsiteX12" fmla="*/ 352425 w 1926991"/>
              <a:gd name="connsiteY12" fmla="*/ 1009236 h 1175846"/>
              <a:gd name="connsiteX13" fmla="*/ 336550 w 1926991"/>
              <a:gd name="connsiteY13" fmla="*/ 904461 h 1175846"/>
              <a:gd name="connsiteX14" fmla="*/ 469900 w 1926991"/>
              <a:gd name="connsiteY14" fmla="*/ 701261 h 1175846"/>
              <a:gd name="connsiteX15" fmla="*/ 396875 w 1926991"/>
              <a:gd name="connsiteY15" fmla="*/ 485361 h 1175846"/>
              <a:gd name="connsiteX16" fmla="*/ 231775 w 1926991"/>
              <a:gd name="connsiteY16" fmla="*/ 329786 h 1175846"/>
              <a:gd name="connsiteX17" fmla="*/ 247650 w 1926991"/>
              <a:gd name="connsiteY17" fmla="*/ 148811 h 1175846"/>
              <a:gd name="connsiteX18" fmla="*/ 161925 w 1926991"/>
              <a:gd name="connsiteY18" fmla="*/ 53561 h 1175846"/>
              <a:gd name="connsiteX19" fmla="*/ 117475 w 1926991"/>
              <a:gd name="connsiteY19" fmla="*/ 40861 h 1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6991" h="1175846">
                <a:moveTo>
                  <a:pt x="0" y="18636"/>
                </a:moveTo>
                <a:cubicBezTo>
                  <a:pt x="788987" y="2496"/>
                  <a:pt x="1577975" y="-13643"/>
                  <a:pt x="1844675" y="18636"/>
                </a:cubicBezTo>
                <a:cubicBezTo>
                  <a:pt x="2111375" y="50915"/>
                  <a:pt x="1648883" y="158336"/>
                  <a:pt x="1600200" y="212311"/>
                </a:cubicBezTo>
                <a:cubicBezTo>
                  <a:pt x="1551517" y="266286"/>
                  <a:pt x="1558925" y="287982"/>
                  <a:pt x="1552575" y="342486"/>
                </a:cubicBezTo>
                <a:cubicBezTo>
                  <a:pt x="1546225" y="396990"/>
                  <a:pt x="1574271" y="479540"/>
                  <a:pt x="1562100" y="539336"/>
                </a:cubicBezTo>
                <a:cubicBezTo>
                  <a:pt x="1549929" y="599132"/>
                  <a:pt x="1509712" y="639878"/>
                  <a:pt x="1479550" y="701261"/>
                </a:cubicBezTo>
                <a:cubicBezTo>
                  <a:pt x="1449388" y="762644"/>
                  <a:pt x="1429279" y="838844"/>
                  <a:pt x="1381125" y="907636"/>
                </a:cubicBezTo>
                <a:cubicBezTo>
                  <a:pt x="1332971" y="976428"/>
                  <a:pt x="1251479" y="1069561"/>
                  <a:pt x="1190625" y="1114011"/>
                </a:cubicBezTo>
                <a:cubicBezTo>
                  <a:pt x="1129771" y="1158461"/>
                  <a:pt x="1079500" y="1182273"/>
                  <a:pt x="1016000" y="1174336"/>
                </a:cubicBezTo>
                <a:cubicBezTo>
                  <a:pt x="952500" y="1166399"/>
                  <a:pt x="870479" y="1084907"/>
                  <a:pt x="809625" y="1066386"/>
                </a:cubicBezTo>
                <a:cubicBezTo>
                  <a:pt x="748771" y="1047865"/>
                  <a:pt x="691092" y="1064269"/>
                  <a:pt x="650875" y="1063211"/>
                </a:cubicBezTo>
                <a:cubicBezTo>
                  <a:pt x="610658" y="1062153"/>
                  <a:pt x="618067" y="1069032"/>
                  <a:pt x="568325" y="1060036"/>
                </a:cubicBezTo>
                <a:cubicBezTo>
                  <a:pt x="518583" y="1051040"/>
                  <a:pt x="391054" y="1035165"/>
                  <a:pt x="352425" y="1009236"/>
                </a:cubicBezTo>
                <a:cubicBezTo>
                  <a:pt x="313796" y="983307"/>
                  <a:pt x="316971" y="955790"/>
                  <a:pt x="336550" y="904461"/>
                </a:cubicBezTo>
                <a:cubicBezTo>
                  <a:pt x="356129" y="853132"/>
                  <a:pt x="459846" y="771111"/>
                  <a:pt x="469900" y="701261"/>
                </a:cubicBezTo>
                <a:cubicBezTo>
                  <a:pt x="479954" y="631411"/>
                  <a:pt x="436563" y="547274"/>
                  <a:pt x="396875" y="485361"/>
                </a:cubicBezTo>
                <a:cubicBezTo>
                  <a:pt x="357187" y="423448"/>
                  <a:pt x="256646" y="385878"/>
                  <a:pt x="231775" y="329786"/>
                </a:cubicBezTo>
                <a:cubicBezTo>
                  <a:pt x="206904" y="273694"/>
                  <a:pt x="259292" y="194848"/>
                  <a:pt x="247650" y="148811"/>
                </a:cubicBezTo>
                <a:cubicBezTo>
                  <a:pt x="236008" y="102774"/>
                  <a:pt x="183621" y="71553"/>
                  <a:pt x="161925" y="53561"/>
                </a:cubicBezTo>
                <a:cubicBezTo>
                  <a:pt x="140229" y="35569"/>
                  <a:pt x="128852" y="38215"/>
                  <a:pt x="117475" y="4086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3746616" y="2359230"/>
            <a:ext cx="603701" cy="709398"/>
          </a:xfrm>
          <a:custGeom>
            <a:avLst/>
            <a:gdLst>
              <a:gd name="connsiteX0" fmla="*/ 522846 w 603701"/>
              <a:gd name="connsiteY0" fmla="*/ 362472 h 709398"/>
              <a:gd name="connsiteX1" fmla="*/ 591857 w 603701"/>
              <a:gd name="connsiteY1" fmla="*/ 138186 h 709398"/>
              <a:gd name="connsiteX2" fmla="*/ 307186 w 603701"/>
              <a:gd name="connsiteY2" fmla="*/ 163 h 709398"/>
              <a:gd name="connsiteX3" fmla="*/ 13888 w 603701"/>
              <a:gd name="connsiteY3" fmla="*/ 164065 h 709398"/>
              <a:gd name="connsiteX4" fmla="*/ 48393 w 603701"/>
              <a:gd name="connsiteY4" fmla="*/ 379725 h 709398"/>
              <a:gd name="connsiteX5" fmla="*/ 57020 w 603701"/>
              <a:gd name="connsiteY5" fmla="*/ 621265 h 709398"/>
              <a:gd name="connsiteX6" fmla="*/ 341691 w 603701"/>
              <a:gd name="connsiteY6" fmla="*/ 707529 h 709398"/>
              <a:gd name="connsiteX7" fmla="*/ 540099 w 603701"/>
              <a:gd name="connsiteY7" fmla="*/ 552253 h 70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701" h="709398">
                <a:moveTo>
                  <a:pt x="522846" y="362472"/>
                </a:moveTo>
                <a:cubicBezTo>
                  <a:pt x="575323" y="280521"/>
                  <a:pt x="627800" y="198571"/>
                  <a:pt x="591857" y="138186"/>
                </a:cubicBezTo>
                <a:cubicBezTo>
                  <a:pt x="555914" y="77801"/>
                  <a:pt x="403514" y="-4150"/>
                  <a:pt x="307186" y="163"/>
                </a:cubicBezTo>
                <a:cubicBezTo>
                  <a:pt x="210858" y="4476"/>
                  <a:pt x="57020" y="100805"/>
                  <a:pt x="13888" y="164065"/>
                </a:cubicBezTo>
                <a:cubicBezTo>
                  <a:pt x="-29244" y="227325"/>
                  <a:pt x="41204" y="303525"/>
                  <a:pt x="48393" y="379725"/>
                </a:cubicBezTo>
                <a:cubicBezTo>
                  <a:pt x="55582" y="455925"/>
                  <a:pt x="8137" y="566631"/>
                  <a:pt x="57020" y="621265"/>
                </a:cubicBezTo>
                <a:cubicBezTo>
                  <a:pt x="105903" y="675899"/>
                  <a:pt x="261178" y="719031"/>
                  <a:pt x="341691" y="707529"/>
                </a:cubicBezTo>
                <a:cubicBezTo>
                  <a:pt x="422204" y="696027"/>
                  <a:pt x="481151" y="624140"/>
                  <a:pt x="540099" y="55225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47941" y="3090562"/>
            <a:ext cx="703796" cy="771630"/>
          </a:xfrm>
          <a:custGeom>
            <a:avLst/>
            <a:gdLst>
              <a:gd name="connsiteX0" fmla="*/ 604038 w 703796"/>
              <a:gd name="connsiteY0" fmla="*/ 0 h 771630"/>
              <a:gd name="connsiteX1" fmla="*/ 388378 w 703796"/>
              <a:gd name="connsiteY1" fmla="*/ 25879 h 771630"/>
              <a:gd name="connsiteX2" fmla="*/ 207223 w 703796"/>
              <a:gd name="connsiteY2" fmla="*/ 103517 h 771630"/>
              <a:gd name="connsiteX3" fmla="*/ 60574 w 703796"/>
              <a:gd name="connsiteY3" fmla="*/ 310551 h 771630"/>
              <a:gd name="connsiteX4" fmla="*/ 189 w 703796"/>
              <a:gd name="connsiteY4" fmla="*/ 483079 h 771630"/>
              <a:gd name="connsiteX5" fmla="*/ 51948 w 703796"/>
              <a:gd name="connsiteY5" fmla="*/ 646981 h 771630"/>
              <a:gd name="connsiteX6" fmla="*/ 284861 w 703796"/>
              <a:gd name="connsiteY6" fmla="*/ 733245 h 771630"/>
              <a:gd name="connsiteX7" fmla="*/ 466016 w 703796"/>
              <a:gd name="connsiteY7" fmla="*/ 767751 h 771630"/>
              <a:gd name="connsiteX8" fmla="*/ 586785 w 703796"/>
              <a:gd name="connsiteY8" fmla="*/ 646981 h 771630"/>
              <a:gd name="connsiteX9" fmla="*/ 586785 w 703796"/>
              <a:gd name="connsiteY9" fmla="*/ 345057 h 771630"/>
              <a:gd name="connsiteX10" fmla="*/ 698929 w 703796"/>
              <a:gd name="connsiteY10" fmla="*/ 138023 h 771630"/>
              <a:gd name="connsiteX11" fmla="*/ 673050 w 703796"/>
              <a:gd name="connsiteY11" fmla="*/ 43132 h 77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3796" h="771630">
                <a:moveTo>
                  <a:pt x="604038" y="0"/>
                </a:moveTo>
                <a:cubicBezTo>
                  <a:pt x="529276" y="4313"/>
                  <a:pt x="454514" y="8626"/>
                  <a:pt x="388378" y="25879"/>
                </a:cubicBezTo>
                <a:cubicBezTo>
                  <a:pt x="322242" y="43132"/>
                  <a:pt x="261857" y="56072"/>
                  <a:pt x="207223" y="103517"/>
                </a:cubicBezTo>
                <a:cubicBezTo>
                  <a:pt x="152589" y="150962"/>
                  <a:pt x="95080" y="247291"/>
                  <a:pt x="60574" y="310551"/>
                </a:cubicBezTo>
                <a:cubicBezTo>
                  <a:pt x="26068" y="373811"/>
                  <a:pt x="1627" y="427007"/>
                  <a:pt x="189" y="483079"/>
                </a:cubicBezTo>
                <a:cubicBezTo>
                  <a:pt x="-1249" y="539151"/>
                  <a:pt x="4503" y="605287"/>
                  <a:pt x="51948" y="646981"/>
                </a:cubicBezTo>
                <a:cubicBezTo>
                  <a:pt x="99393" y="688675"/>
                  <a:pt x="215850" y="713117"/>
                  <a:pt x="284861" y="733245"/>
                </a:cubicBezTo>
                <a:cubicBezTo>
                  <a:pt x="353872" y="753373"/>
                  <a:pt x="415695" y="782128"/>
                  <a:pt x="466016" y="767751"/>
                </a:cubicBezTo>
                <a:cubicBezTo>
                  <a:pt x="516337" y="753374"/>
                  <a:pt x="566657" y="717430"/>
                  <a:pt x="586785" y="646981"/>
                </a:cubicBezTo>
                <a:cubicBezTo>
                  <a:pt x="606913" y="576532"/>
                  <a:pt x="568094" y="429883"/>
                  <a:pt x="586785" y="345057"/>
                </a:cubicBezTo>
                <a:cubicBezTo>
                  <a:pt x="605476" y="260231"/>
                  <a:pt x="684552" y="188344"/>
                  <a:pt x="698929" y="138023"/>
                </a:cubicBezTo>
                <a:cubicBezTo>
                  <a:pt x="713306" y="87702"/>
                  <a:pt x="693178" y="65417"/>
                  <a:pt x="673050" y="4313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3968034" y="4304581"/>
            <a:ext cx="731050" cy="454662"/>
          </a:xfrm>
          <a:custGeom>
            <a:avLst/>
            <a:gdLst>
              <a:gd name="connsiteX0" fmla="*/ 578087 w 731050"/>
              <a:gd name="connsiteY0" fmla="*/ 103517 h 454662"/>
              <a:gd name="connsiteX1" fmla="*/ 353800 w 731050"/>
              <a:gd name="connsiteY1" fmla="*/ 0 h 454662"/>
              <a:gd name="connsiteX2" fmla="*/ 112260 w 731050"/>
              <a:gd name="connsiteY2" fmla="*/ 103517 h 454662"/>
              <a:gd name="connsiteX3" fmla="*/ 117 w 731050"/>
              <a:gd name="connsiteY3" fmla="*/ 301925 h 454662"/>
              <a:gd name="connsiteX4" fmla="*/ 95008 w 731050"/>
              <a:gd name="connsiteY4" fmla="*/ 422694 h 454662"/>
              <a:gd name="connsiteX5" fmla="*/ 284789 w 731050"/>
              <a:gd name="connsiteY5" fmla="*/ 448574 h 454662"/>
              <a:gd name="connsiteX6" fmla="*/ 474570 w 731050"/>
              <a:gd name="connsiteY6" fmla="*/ 327804 h 454662"/>
              <a:gd name="connsiteX7" fmla="*/ 698857 w 731050"/>
              <a:gd name="connsiteY7" fmla="*/ 293298 h 454662"/>
              <a:gd name="connsiteX8" fmla="*/ 724736 w 731050"/>
              <a:gd name="connsiteY8" fmla="*/ 181155 h 45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1050" h="454662">
                <a:moveTo>
                  <a:pt x="578087" y="103517"/>
                </a:moveTo>
                <a:cubicBezTo>
                  <a:pt x="504762" y="51758"/>
                  <a:pt x="431438" y="0"/>
                  <a:pt x="353800" y="0"/>
                </a:cubicBezTo>
                <a:cubicBezTo>
                  <a:pt x="276162" y="0"/>
                  <a:pt x="171207" y="53196"/>
                  <a:pt x="112260" y="103517"/>
                </a:cubicBezTo>
                <a:cubicBezTo>
                  <a:pt x="53313" y="153838"/>
                  <a:pt x="2992" y="248729"/>
                  <a:pt x="117" y="301925"/>
                </a:cubicBezTo>
                <a:cubicBezTo>
                  <a:pt x="-2758" y="355121"/>
                  <a:pt x="47563" y="398253"/>
                  <a:pt x="95008" y="422694"/>
                </a:cubicBezTo>
                <a:cubicBezTo>
                  <a:pt x="142453" y="447135"/>
                  <a:pt x="221529" y="464389"/>
                  <a:pt x="284789" y="448574"/>
                </a:cubicBezTo>
                <a:cubicBezTo>
                  <a:pt x="348049" y="432759"/>
                  <a:pt x="405559" y="353683"/>
                  <a:pt x="474570" y="327804"/>
                </a:cubicBezTo>
                <a:cubicBezTo>
                  <a:pt x="543581" y="301925"/>
                  <a:pt x="657163" y="317739"/>
                  <a:pt x="698857" y="293298"/>
                </a:cubicBezTo>
                <a:cubicBezTo>
                  <a:pt x="740551" y="268857"/>
                  <a:pt x="732643" y="225006"/>
                  <a:pt x="724736" y="181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3426931" y="5636769"/>
            <a:ext cx="694776" cy="763423"/>
          </a:xfrm>
          <a:custGeom>
            <a:avLst/>
            <a:gdLst>
              <a:gd name="connsiteX0" fmla="*/ 694776 w 694776"/>
              <a:gd name="connsiteY0" fmla="*/ 763423 h 763423"/>
              <a:gd name="connsiteX1" fmla="*/ 660270 w 694776"/>
              <a:gd name="connsiteY1" fmla="*/ 478751 h 763423"/>
              <a:gd name="connsiteX2" fmla="*/ 513621 w 694776"/>
              <a:gd name="connsiteY2" fmla="*/ 150948 h 763423"/>
              <a:gd name="connsiteX3" fmla="*/ 315213 w 694776"/>
              <a:gd name="connsiteY3" fmla="*/ 4299 h 763423"/>
              <a:gd name="connsiteX4" fmla="*/ 39168 w 694776"/>
              <a:gd name="connsiteY4" fmla="*/ 56057 h 763423"/>
              <a:gd name="connsiteX5" fmla="*/ 21915 w 694776"/>
              <a:gd name="connsiteY5" fmla="*/ 228585 h 763423"/>
              <a:gd name="connsiteX6" fmla="*/ 228949 w 694776"/>
              <a:gd name="connsiteY6" fmla="*/ 314850 h 763423"/>
              <a:gd name="connsiteX7" fmla="*/ 384225 w 694776"/>
              <a:gd name="connsiteY7" fmla="*/ 556389 h 763423"/>
              <a:gd name="connsiteX8" fmla="*/ 470489 w 694776"/>
              <a:gd name="connsiteY8" fmla="*/ 720291 h 76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776" h="763423">
                <a:moveTo>
                  <a:pt x="694776" y="763423"/>
                </a:moveTo>
                <a:cubicBezTo>
                  <a:pt x="692619" y="672126"/>
                  <a:pt x="690463" y="580830"/>
                  <a:pt x="660270" y="478751"/>
                </a:cubicBezTo>
                <a:cubicBezTo>
                  <a:pt x="630077" y="376672"/>
                  <a:pt x="571130" y="230023"/>
                  <a:pt x="513621" y="150948"/>
                </a:cubicBezTo>
                <a:cubicBezTo>
                  <a:pt x="456112" y="71873"/>
                  <a:pt x="394288" y="20114"/>
                  <a:pt x="315213" y="4299"/>
                </a:cubicBezTo>
                <a:cubicBezTo>
                  <a:pt x="236138" y="-11516"/>
                  <a:pt x="88051" y="18676"/>
                  <a:pt x="39168" y="56057"/>
                </a:cubicBezTo>
                <a:cubicBezTo>
                  <a:pt x="-9715" y="93438"/>
                  <a:pt x="-9715" y="185453"/>
                  <a:pt x="21915" y="228585"/>
                </a:cubicBezTo>
                <a:cubicBezTo>
                  <a:pt x="53545" y="271717"/>
                  <a:pt x="168564" y="260216"/>
                  <a:pt x="228949" y="314850"/>
                </a:cubicBezTo>
                <a:cubicBezTo>
                  <a:pt x="289334" y="369484"/>
                  <a:pt x="343968" y="488815"/>
                  <a:pt x="384225" y="556389"/>
                </a:cubicBezTo>
                <a:cubicBezTo>
                  <a:pt x="424482" y="623962"/>
                  <a:pt x="447485" y="672126"/>
                  <a:pt x="470489" y="72029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712554" y="2027266"/>
            <a:ext cx="517642" cy="678303"/>
          </a:xfrm>
          <a:custGeom>
            <a:avLst/>
            <a:gdLst>
              <a:gd name="connsiteX0" fmla="*/ 86298 w 517642"/>
              <a:gd name="connsiteY0" fmla="*/ 0 h 678303"/>
              <a:gd name="connsiteX1" fmla="*/ 34 w 517642"/>
              <a:gd name="connsiteY1" fmla="*/ 69011 h 678303"/>
              <a:gd name="connsiteX2" fmla="*/ 94925 w 517642"/>
              <a:gd name="connsiteY2" fmla="*/ 232913 h 678303"/>
              <a:gd name="connsiteX3" fmla="*/ 60419 w 517642"/>
              <a:gd name="connsiteY3" fmla="*/ 345056 h 678303"/>
              <a:gd name="connsiteX4" fmla="*/ 60419 w 517642"/>
              <a:gd name="connsiteY4" fmla="*/ 655607 h 678303"/>
              <a:gd name="connsiteX5" fmla="*/ 388223 w 517642"/>
              <a:gd name="connsiteY5" fmla="*/ 629728 h 678303"/>
              <a:gd name="connsiteX6" fmla="*/ 517619 w 517642"/>
              <a:gd name="connsiteY6" fmla="*/ 431320 h 678303"/>
              <a:gd name="connsiteX7" fmla="*/ 396849 w 517642"/>
              <a:gd name="connsiteY7" fmla="*/ 86264 h 678303"/>
              <a:gd name="connsiteX8" fmla="*/ 181189 w 517642"/>
              <a:gd name="connsiteY8" fmla="*/ 17253 h 67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642" h="678303">
                <a:moveTo>
                  <a:pt x="86298" y="0"/>
                </a:moveTo>
                <a:cubicBezTo>
                  <a:pt x="42447" y="15096"/>
                  <a:pt x="-1404" y="30192"/>
                  <a:pt x="34" y="69011"/>
                </a:cubicBezTo>
                <a:cubicBezTo>
                  <a:pt x="1472" y="107830"/>
                  <a:pt x="84861" y="186906"/>
                  <a:pt x="94925" y="232913"/>
                </a:cubicBezTo>
                <a:cubicBezTo>
                  <a:pt x="104989" y="278921"/>
                  <a:pt x="66170" y="274607"/>
                  <a:pt x="60419" y="345056"/>
                </a:cubicBezTo>
                <a:cubicBezTo>
                  <a:pt x="54668" y="415505"/>
                  <a:pt x="5785" y="608162"/>
                  <a:pt x="60419" y="655607"/>
                </a:cubicBezTo>
                <a:cubicBezTo>
                  <a:pt x="115053" y="703052"/>
                  <a:pt x="312023" y="667109"/>
                  <a:pt x="388223" y="629728"/>
                </a:cubicBezTo>
                <a:cubicBezTo>
                  <a:pt x="464423" y="592347"/>
                  <a:pt x="516181" y="521897"/>
                  <a:pt x="517619" y="431320"/>
                </a:cubicBezTo>
                <a:cubicBezTo>
                  <a:pt x="519057" y="340743"/>
                  <a:pt x="452921" y="155275"/>
                  <a:pt x="396849" y="86264"/>
                </a:cubicBezTo>
                <a:cubicBezTo>
                  <a:pt x="340777" y="17253"/>
                  <a:pt x="260983" y="17253"/>
                  <a:pt x="181189" y="1725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4" name="Freeform 323"/>
          <p:cNvSpPr/>
          <p:nvPr/>
        </p:nvSpPr>
        <p:spPr>
          <a:xfrm>
            <a:off x="1399902" y="2208648"/>
            <a:ext cx="2163714" cy="1449258"/>
          </a:xfrm>
          <a:custGeom>
            <a:avLst/>
            <a:gdLst>
              <a:gd name="connsiteX0" fmla="*/ 17253 w 2163714"/>
              <a:gd name="connsiteY0" fmla="*/ 569364 h 1449258"/>
              <a:gd name="connsiteX1" fmla="*/ 181155 w 2163714"/>
              <a:gd name="connsiteY1" fmla="*/ 871288 h 1449258"/>
              <a:gd name="connsiteX2" fmla="*/ 552091 w 2163714"/>
              <a:gd name="connsiteY2" fmla="*/ 1190465 h 1449258"/>
              <a:gd name="connsiteX3" fmla="*/ 923027 w 2163714"/>
              <a:gd name="connsiteY3" fmla="*/ 1155960 h 1449258"/>
              <a:gd name="connsiteX4" fmla="*/ 1259457 w 2163714"/>
              <a:gd name="connsiteY4" fmla="*/ 1285356 h 1449258"/>
              <a:gd name="connsiteX5" fmla="*/ 1682151 w 2163714"/>
              <a:gd name="connsiteY5" fmla="*/ 1449258 h 1449258"/>
              <a:gd name="connsiteX6" fmla="*/ 2061713 w 2163714"/>
              <a:gd name="connsiteY6" fmla="*/ 1285356 h 1449258"/>
              <a:gd name="connsiteX7" fmla="*/ 2156604 w 2163714"/>
              <a:gd name="connsiteY7" fmla="*/ 871288 h 1449258"/>
              <a:gd name="connsiteX8" fmla="*/ 1915064 w 2163714"/>
              <a:gd name="connsiteY8" fmla="*/ 336450 h 1449258"/>
              <a:gd name="connsiteX9" fmla="*/ 1613140 w 2163714"/>
              <a:gd name="connsiteY9" fmla="*/ 267439 h 1449258"/>
              <a:gd name="connsiteX10" fmla="*/ 1285336 w 2163714"/>
              <a:gd name="connsiteY10" fmla="*/ 327824 h 1449258"/>
              <a:gd name="connsiteX11" fmla="*/ 931653 w 2163714"/>
              <a:gd name="connsiteY11" fmla="*/ 293318 h 1449258"/>
              <a:gd name="connsiteX12" fmla="*/ 715993 w 2163714"/>
              <a:gd name="connsiteY12" fmla="*/ 120790 h 1449258"/>
              <a:gd name="connsiteX13" fmla="*/ 491706 w 2163714"/>
              <a:gd name="connsiteY13" fmla="*/ 20 h 1449258"/>
              <a:gd name="connsiteX14" fmla="*/ 336430 w 2163714"/>
              <a:gd name="connsiteY14" fmla="*/ 129416 h 1449258"/>
              <a:gd name="connsiteX15" fmla="*/ 112144 w 2163714"/>
              <a:gd name="connsiteY15" fmla="*/ 207054 h 1449258"/>
              <a:gd name="connsiteX16" fmla="*/ 0 w 2163714"/>
              <a:gd name="connsiteY16" fmla="*/ 388209 h 144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3714" h="1449258">
                <a:moveTo>
                  <a:pt x="17253" y="569364"/>
                </a:moveTo>
                <a:cubicBezTo>
                  <a:pt x="54634" y="668567"/>
                  <a:pt x="92015" y="767771"/>
                  <a:pt x="181155" y="871288"/>
                </a:cubicBezTo>
                <a:cubicBezTo>
                  <a:pt x="270295" y="974805"/>
                  <a:pt x="428446" y="1143020"/>
                  <a:pt x="552091" y="1190465"/>
                </a:cubicBezTo>
                <a:cubicBezTo>
                  <a:pt x="675736" y="1237910"/>
                  <a:pt x="805133" y="1140145"/>
                  <a:pt x="923027" y="1155960"/>
                </a:cubicBezTo>
                <a:cubicBezTo>
                  <a:pt x="1040921" y="1171775"/>
                  <a:pt x="1259457" y="1285356"/>
                  <a:pt x="1259457" y="1285356"/>
                </a:cubicBezTo>
                <a:cubicBezTo>
                  <a:pt x="1385978" y="1334239"/>
                  <a:pt x="1548442" y="1449258"/>
                  <a:pt x="1682151" y="1449258"/>
                </a:cubicBezTo>
                <a:cubicBezTo>
                  <a:pt x="1815860" y="1449258"/>
                  <a:pt x="1982638" y="1381684"/>
                  <a:pt x="2061713" y="1285356"/>
                </a:cubicBezTo>
                <a:cubicBezTo>
                  <a:pt x="2140789" y="1189028"/>
                  <a:pt x="2181046" y="1029439"/>
                  <a:pt x="2156604" y="871288"/>
                </a:cubicBezTo>
                <a:cubicBezTo>
                  <a:pt x="2132162" y="713137"/>
                  <a:pt x="2005641" y="437091"/>
                  <a:pt x="1915064" y="336450"/>
                </a:cubicBezTo>
                <a:cubicBezTo>
                  <a:pt x="1824487" y="235809"/>
                  <a:pt x="1718095" y="268877"/>
                  <a:pt x="1613140" y="267439"/>
                </a:cubicBezTo>
                <a:cubicBezTo>
                  <a:pt x="1508185" y="266001"/>
                  <a:pt x="1398917" y="323511"/>
                  <a:pt x="1285336" y="327824"/>
                </a:cubicBezTo>
                <a:cubicBezTo>
                  <a:pt x="1171755" y="332137"/>
                  <a:pt x="1026544" y="327824"/>
                  <a:pt x="931653" y="293318"/>
                </a:cubicBezTo>
                <a:cubicBezTo>
                  <a:pt x="836763" y="258812"/>
                  <a:pt x="789317" y="169673"/>
                  <a:pt x="715993" y="120790"/>
                </a:cubicBezTo>
                <a:cubicBezTo>
                  <a:pt x="642669" y="71907"/>
                  <a:pt x="554966" y="-1418"/>
                  <a:pt x="491706" y="20"/>
                </a:cubicBezTo>
                <a:cubicBezTo>
                  <a:pt x="428446" y="1458"/>
                  <a:pt x="399690" y="94910"/>
                  <a:pt x="336430" y="129416"/>
                </a:cubicBezTo>
                <a:cubicBezTo>
                  <a:pt x="273170" y="163922"/>
                  <a:pt x="168216" y="163922"/>
                  <a:pt x="112144" y="207054"/>
                </a:cubicBezTo>
                <a:cubicBezTo>
                  <a:pt x="56072" y="250186"/>
                  <a:pt x="28036" y="319197"/>
                  <a:pt x="0" y="3882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76632" y="1032919"/>
            <a:ext cx="5465745" cy="5470416"/>
            <a:chOff x="376632" y="1044613"/>
            <a:chExt cx="5465745" cy="5470416"/>
          </a:xfrm>
        </p:grpSpPr>
        <p:grpSp>
          <p:nvGrpSpPr>
            <p:cNvPr id="48" name="Group 47"/>
            <p:cNvGrpSpPr/>
            <p:nvPr/>
          </p:nvGrpSpPr>
          <p:grpSpPr>
            <a:xfrm>
              <a:off x="377570" y="104461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77570" y="13823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77570" y="17168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77570" y="20595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77335" y="2398084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377335" y="274044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377335" y="30830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77101" y="3425507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86" name="Rectangle 18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03" name="Rectangle 20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Rectangle 21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Rectangle 21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Rectangle 21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20" name="Rectangle 21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37" name="Rectangle 2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54" name="Rectangle 25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71" name="Rectangle 27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27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27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Rectangle 28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Rectangle 28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88" name="Rectangle 28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Rectangle 28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Rectangle 29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Rectangle 29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Rectangle 29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Rectangle 29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Rectangle 29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Rectangle 29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Rectangle 29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Rectangle 29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Rectangle 29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Rectangle 30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Rectangle 30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376632" y="61724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305" name="Rectangle 30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Rectangle 30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Rectangle 30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ectangle 30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ectangle 31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Rectangle 31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Rectangle 31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Rectangle 31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Rectangle 31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23" name="TextBox 322"/>
          <p:cNvSpPr txBox="1"/>
          <p:nvPr/>
        </p:nvSpPr>
        <p:spPr>
          <a:xfrm>
            <a:off x="6023489" y="1586222"/>
            <a:ext cx="3017283" cy="1077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entury Gothic" panose="020B0502020202020204" pitchFamily="34" charset="0"/>
              </a:rPr>
              <a:t>ISLANDs</a:t>
            </a:r>
          </a:p>
          <a:p>
            <a:r>
              <a:rPr lang="en-GB" sz="1600" dirty="0" smtClean="0">
                <a:latin typeface="Century Gothic" panose="020B0502020202020204" pitchFamily="34" charset="0"/>
              </a:rPr>
              <a:t>Are regions of the cell</a:t>
            </a:r>
          </a:p>
          <a:p>
            <a:r>
              <a:rPr lang="en-GB" sz="1600" dirty="0" smtClean="0">
                <a:latin typeface="Century Gothic" panose="020B0502020202020204" pitchFamily="34" charset="0"/>
              </a:rPr>
              <a:t>with high density of localizations.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6042762" y="3853546"/>
            <a:ext cx="3017283" cy="1077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entury Gothic" panose="020B0502020202020204" pitchFamily="34" charset="0"/>
              </a:rPr>
              <a:t>CLUSTERs</a:t>
            </a:r>
          </a:p>
          <a:p>
            <a:r>
              <a:rPr lang="en-GB" sz="1600" dirty="0" smtClean="0">
                <a:latin typeface="Century Gothic" panose="020B0502020202020204" pitchFamily="34" charset="0"/>
              </a:rPr>
              <a:t>Are small regions with HIGH local density of localizations </a:t>
            </a:r>
            <a:r>
              <a:rPr lang="en-GB" sz="1600" u="sng" dirty="0" smtClean="0">
                <a:latin typeface="Century Gothic" panose="020B0502020202020204" pitchFamily="34" charset="0"/>
              </a:rPr>
              <a:t>inside an ISLAND</a:t>
            </a:r>
          </a:p>
        </p:txBody>
      </p:sp>
      <p:cxnSp>
        <p:nvCxnSpPr>
          <p:cNvPr id="3" name="Straight Arrow Connector 2"/>
          <p:cNvCxnSpPr>
            <a:stCxn id="323" idx="1"/>
          </p:cNvCxnSpPr>
          <p:nvPr/>
        </p:nvCxnSpPr>
        <p:spPr>
          <a:xfrm flipH="1">
            <a:off x="3760572" y="2124831"/>
            <a:ext cx="2262917" cy="603918"/>
          </a:xfrm>
          <a:prstGeom prst="straightConnector1">
            <a:avLst/>
          </a:prstGeom>
          <a:ln w="76200">
            <a:solidFill>
              <a:srgbClr val="C21A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233714" y="2090057"/>
            <a:ext cx="2526858" cy="1727200"/>
          </a:xfrm>
          <a:custGeom>
            <a:avLst/>
            <a:gdLst>
              <a:gd name="connsiteX0" fmla="*/ 2394857 w 2526858"/>
              <a:gd name="connsiteY0" fmla="*/ 595086 h 1727200"/>
              <a:gd name="connsiteX1" fmla="*/ 2322286 w 2526858"/>
              <a:gd name="connsiteY1" fmla="*/ 537029 h 1727200"/>
              <a:gd name="connsiteX2" fmla="*/ 2235200 w 2526858"/>
              <a:gd name="connsiteY2" fmla="*/ 478972 h 1727200"/>
              <a:gd name="connsiteX3" fmla="*/ 2148115 w 2526858"/>
              <a:gd name="connsiteY3" fmla="*/ 406400 h 1727200"/>
              <a:gd name="connsiteX4" fmla="*/ 2075543 w 2526858"/>
              <a:gd name="connsiteY4" fmla="*/ 319314 h 1727200"/>
              <a:gd name="connsiteX5" fmla="*/ 2032000 w 2526858"/>
              <a:gd name="connsiteY5" fmla="*/ 304800 h 1727200"/>
              <a:gd name="connsiteX6" fmla="*/ 1944915 w 2526858"/>
              <a:gd name="connsiteY6" fmla="*/ 246743 h 1727200"/>
              <a:gd name="connsiteX7" fmla="*/ 1306286 w 2526858"/>
              <a:gd name="connsiteY7" fmla="*/ 217714 h 1727200"/>
              <a:gd name="connsiteX8" fmla="*/ 1103086 w 2526858"/>
              <a:gd name="connsiteY8" fmla="*/ 203200 h 1727200"/>
              <a:gd name="connsiteX9" fmla="*/ 1016000 w 2526858"/>
              <a:gd name="connsiteY9" fmla="*/ 159657 h 1727200"/>
              <a:gd name="connsiteX10" fmla="*/ 928915 w 2526858"/>
              <a:gd name="connsiteY10" fmla="*/ 130629 h 1727200"/>
              <a:gd name="connsiteX11" fmla="*/ 827315 w 2526858"/>
              <a:gd name="connsiteY11" fmla="*/ 87086 h 1727200"/>
              <a:gd name="connsiteX12" fmla="*/ 711200 w 2526858"/>
              <a:gd name="connsiteY12" fmla="*/ 14514 h 1727200"/>
              <a:gd name="connsiteX13" fmla="*/ 667657 w 2526858"/>
              <a:gd name="connsiteY13" fmla="*/ 0 h 1727200"/>
              <a:gd name="connsiteX14" fmla="*/ 406400 w 2526858"/>
              <a:gd name="connsiteY14" fmla="*/ 29029 h 1727200"/>
              <a:gd name="connsiteX15" fmla="*/ 362857 w 2526858"/>
              <a:gd name="connsiteY15" fmla="*/ 43543 h 1727200"/>
              <a:gd name="connsiteX16" fmla="*/ 319315 w 2526858"/>
              <a:gd name="connsiteY16" fmla="*/ 87086 h 1727200"/>
              <a:gd name="connsiteX17" fmla="*/ 275772 w 2526858"/>
              <a:gd name="connsiteY17" fmla="*/ 116114 h 1727200"/>
              <a:gd name="connsiteX18" fmla="*/ 217715 w 2526858"/>
              <a:gd name="connsiteY18" fmla="*/ 203200 h 1727200"/>
              <a:gd name="connsiteX19" fmla="*/ 130629 w 2526858"/>
              <a:gd name="connsiteY19" fmla="*/ 275772 h 1727200"/>
              <a:gd name="connsiteX20" fmla="*/ 87086 w 2526858"/>
              <a:gd name="connsiteY20" fmla="*/ 304800 h 1727200"/>
              <a:gd name="connsiteX21" fmla="*/ 29029 w 2526858"/>
              <a:gd name="connsiteY21" fmla="*/ 391886 h 1727200"/>
              <a:gd name="connsiteX22" fmla="*/ 0 w 2526858"/>
              <a:gd name="connsiteY22" fmla="*/ 478972 h 1727200"/>
              <a:gd name="connsiteX23" fmla="*/ 14515 w 2526858"/>
              <a:gd name="connsiteY23" fmla="*/ 812800 h 1727200"/>
              <a:gd name="connsiteX24" fmla="*/ 43543 w 2526858"/>
              <a:gd name="connsiteY24" fmla="*/ 856343 h 1727200"/>
              <a:gd name="connsiteX25" fmla="*/ 87086 w 2526858"/>
              <a:gd name="connsiteY25" fmla="*/ 986972 h 1727200"/>
              <a:gd name="connsiteX26" fmla="*/ 101600 w 2526858"/>
              <a:gd name="connsiteY26" fmla="*/ 1030514 h 1727200"/>
              <a:gd name="connsiteX27" fmla="*/ 130629 w 2526858"/>
              <a:gd name="connsiteY27" fmla="*/ 1074057 h 1727200"/>
              <a:gd name="connsiteX28" fmla="*/ 159657 w 2526858"/>
              <a:gd name="connsiteY28" fmla="*/ 1161143 h 1727200"/>
              <a:gd name="connsiteX29" fmla="*/ 246743 w 2526858"/>
              <a:gd name="connsiteY29" fmla="*/ 1277257 h 1727200"/>
              <a:gd name="connsiteX30" fmla="*/ 333829 w 2526858"/>
              <a:gd name="connsiteY30" fmla="*/ 1364343 h 1727200"/>
              <a:gd name="connsiteX31" fmla="*/ 362857 w 2526858"/>
              <a:gd name="connsiteY31" fmla="*/ 1407886 h 1727200"/>
              <a:gd name="connsiteX32" fmla="*/ 420915 w 2526858"/>
              <a:gd name="connsiteY32" fmla="*/ 1451429 h 1727200"/>
              <a:gd name="connsiteX33" fmla="*/ 464457 w 2526858"/>
              <a:gd name="connsiteY33" fmla="*/ 1494972 h 1727200"/>
              <a:gd name="connsiteX34" fmla="*/ 522515 w 2526858"/>
              <a:gd name="connsiteY34" fmla="*/ 1538514 h 1727200"/>
              <a:gd name="connsiteX35" fmla="*/ 609600 w 2526858"/>
              <a:gd name="connsiteY35" fmla="*/ 1596572 h 1727200"/>
              <a:gd name="connsiteX36" fmla="*/ 638629 w 2526858"/>
              <a:gd name="connsiteY36" fmla="*/ 1640114 h 1727200"/>
              <a:gd name="connsiteX37" fmla="*/ 711200 w 2526858"/>
              <a:gd name="connsiteY37" fmla="*/ 1654629 h 1727200"/>
              <a:gd name="connsiteX38" fmla="*/ 798286 w 2526858"/>
              <a:gd name="connsiteY38" fmla="*/ 1683657 h 1727200"/>
              <a:gd name="connsiteX39" fmla="*/ 841829 w 2526858"/>
              <a:gd name="connsiteY39" fmla="*/ 1698172 h 1727200"/>
              <a:gd name="connsiteX40" fmla="*/ 943429 w 2526858"/>
              <a:gd name="connsiteY40" fmla="*/ 1683657 h 1727200"/>
              <a:gd name="connsiteX41" fmla="*/ 1059543 w 2526858"/>
              <a:gd name="connsiteY41" fmla="*/ 1654629 h 1727200"/>
              <a:gd name="connsiteX42" fmla="*/ 1088572 w 2526858"/>
              <a:gd name="connsiteY42" fmla="*/ 1611086 h 1727200"/>
              <a:gd name="connsiteX43" fmla="*/ 1204686 w 2526858"/>
              <a:gd name="connsiteY43" fmla="*/ 1567543 h 1727200"/>
              <a:gd name="connsiteX44" fmla="*/ 1494972 w 2526858"/>
              <a:gd name="connsiteY44" fmla="*/ 1582057 h 1727200"/>
              <a:gd name="connsiteX45" fmla="*/ 1538515 w 2526858"/>
              <a:gd name="connsiteY45" fmla="*/ 1611086 h 1727200"/>
              <a:gd name="connsiteX46" fmla="*/ 1611086 w 2526858"/>
              <a:gd name="connsiteY46" fmla="*/ 1640114 h 1727200"/>
              <a:gd name="connsiteX47" fmla="*/ 1712686 w 2526858"/>
              <a:gd name="connsiteY47" fmla="*/ 1654629 h 1727200"/>
              <a:gd name="connsiteX48" fmla="*/ 1814286 w 2526858"/>
              <a:gd name="connsiteY48" fmla="*/ 1683657 h 1727200"/>
              <a:gd name="connsiteX49" fmla="*/ 1973943 w 2526858"/>
              <a:gd name="connsiteY49" fmla="*/ 1727200 h 1727200"/>
              <a:gd name="connsiteX50" fmla="*/ 2104572 w 2526858"/>
              <a:gd name="connsiteY50" fmla="*/ 1698172 h 1727200"/>
              <a:gd name="connsiteX51" fmla="*/ 2191657 w 2526858"/>
              <a:gd name="connsiteY51" fmla="*/ 1640114 h 1727200"/>
              <a:gd name="connsiteX52" fmla="*/ 2235200 w 2526858"/>
              <a:gd name="connsiteY52" fmla="*/ 1625600 h 1727200"/>
              <a:gd name="connsiteX53" fmla="*/ 2336800 w 2526858"/>
              <a:gd name="connsiteY53" fmla="*/ 1567543 h 1727200"/>
              <a:gd name="connsiteX54" fmla="*/ 2423886 w 2526858"/>
              <a:gd name="connsiteY54" fmla="*/ 1480457 h 1727200"/>
              <a:gd name="connsiteX55" fmla="*/ 2481943 w 2526858"/>
              <a:gd name="connsiteY55" fmla="*/ 1393372 h 1727200"/>
              <a:gd name="connsiteX56" fmla="*/ 2496457 w 2526858"/>
              <a:gd name="connsiteY56" fmla="*/ 1349829 h 1727200"/>
              <a:gd name="connsiteX57" fmla="*/ 2525486 w 2526858"/>
              <a:gd name="connsiteY57" fmla="*/ 1306286 h 1727200"/>
              <a:gd name="connsiteX58" fmla="*/ 2510972 w 2526858"/>
              <a:gd name="connsiteY58" fmla="*/ 827314 h 1727200"/>
              <a:gd name="connsiteX59" fmla="*/ 2481943 w 2526858"/>
              <a:gd name="connsiteY59" fmla="*/ 740229 h 1727200"/>
              <a:gd name="connsiteX60" fmla="*/ 2467429 w 2526858"/>
              <a:gd name="connsiteY60" fmla="*/ 696686 h 1727200"/>
              <a:gd name="connsiteX61" fmla="*/ 2452915 w 2526858"/>
              <a:gd name="connsiteY61" fmla="*/ 653143 h 1727200"/>
              <a:gd name="connsiteX62" fmla="*/ 2409372 w 2526858"/>
              <a:gd name="connsiteY62" fmla="*/ 595086 h 1727200"/>
              <a:gd name="connsiteX63" fmla="*/ 2322286 w 2526858"/>
              <a:gd name="connsiteY63" fmla="*/ 493486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526858" h="1727200">
                <a:moveTo>
                  <a:pt x="2394857" y="595086"/>
                </a:moveTo>
                <a:cubicBezTo>
                  <a:pt x="2370667" y="575734"/>
                  <a:pt x="2347340" y="555250"/>
                  <a:pt x="2322286" y="537029"/>
                </a:cubicBezTo>
                <a:cubicBezTo>
                  <a:pt x="2294071" y="516509"/>
                  <a:pt x="2235200" y="478972"/>
                  <a:pt x="2235200" y="478972"/>
                </a:cubicBezTo>
                <a:cubicBezTo>
                  <a:pt x="2129910" y="338584"/>
                  <a:pt x="2247852" y="472892"/>
                  <a:pt x="2148115" y="406400"/>
                </a:cubicBezTo>
                <a:cubicBezTo>
                  <a:pt x="1982254" y="295825"/>
                  <a:pt x="2209426" y="426420"/>
                  <a:pt x="2075543" y="319314"/>
                </a:cubicBezTo>
                <a:cubicBezTo>
                  <a:pt x="2063596" y="309757"/>
                  <a:pt x="2045374" y="312230"/>
                  <a:pt x="2032000" y="304800"/>
                </a:cubicBezTo>
                <a:cubicBezTo>
                  <a:pt x="2001503" y="287857"/>
                  <a:pt x="1979125" y="253585"/>
                  <a:pt x="1944915" y="246743"/>
                </a:cubicBezTo>
                <a:cubicBezTo>
                  <a:pt x="1687260" y="195214"/>
                  <a:pt x="1897005" y="232861"/>
                  <a:pt x="1306286" y="217714"/>
                </a:cubicBezTo>
                <a:cubicBezTo>
                  <a:pt x="1238553" y="212876"/>
                  <a:pt x="1170527" y="211134"/>
                  <a:pt x="1103086" y="203200"/>
                </a:cubicBezTo>
                <a:cubicBezTo>
                  <a:pt x="1049092" y="196848"/>
                  <a:pt x="1065320" y="181577"/>
                  <a:pt x="1016000" y="159657"/>
                </a:cubicBezTo>
                <a:cubicBezTo>
                  <a:pt x="988039" y="147230"/>
                  <a:pt x="956283" y="144313"/>
                  <a:pt x="928915" y="130629"/>
                </a:cubicBezTo>
                <a:cubicBezTo>
                  <a:pt x="857173" y="94758"/>
                  <a:pt x="891384" y="108442"/>
                  <a:pt x="827315" y="87086"/>
                </a:cubicBezTo>
                <a:cubicBezTo>
                  <a:pt x="781313" y="18084"/>
                  <a:pt x="814835" y="49059"/>
                  <a:pt x="711200" y="14514"/>
                </a:cubicBezTo>
                <a:lnTo>
                  <a:pt x="667657" y="0"/>
                </a:lnTo>
                <a:cubicBezTo>
                  <a:pt x="578607" y="7421"/>
                  <a:pt x="493138" y="9754"/>
                  <a:pt x="406400" y="29029"/>
                </a:cubicBezTo>
                <a:cubicBezTo>
                  <a:pt x="391465" y="32348"/>
                  <a:pt x="377371" y="38705"/>
                  <a:pt x="362857" y="43543"/>
                </a:cubicBezTo>
                <a:cubicBezTo>
                  <a:pt x="348343" y="58057"/>
                  <a:pt x="335084" y="73945"/>
                  <a:pt x="319315" y="87086"/>
                </a:cubicBezTo>
                <a:cubicBezTo>
                  <a:pt x="305914" y="98253"/>
                  <a:pt x="287259" y="102986"/>
                  <a:pt x="275772" y="116114"/>
                </a:cubicBezTo>
                <a:cubicBezTo>
                  <a:pt x="252798" y="142370"/>
                  <a:pt x="246744" y="183847"/>
                  <a:pt x="217715" y="203200"/>
                </a:cubicBezTo>
                <a:cubicBezTo>
                  <a:pt x="109599" y="275278"/>
                  <a:pt x="242392" y="182637"/>
                  <a:pt x="130629" y="275772"/>
                </a:cubicBezTo>
                <a:cubicBezTo>
                  <a:pt x="117228" y="286939"/>
                  <a:pt x="101600" y="295124"/>
                  <a:pt x="87086" y="304800"/>
                </a:cubicBezTo>
                <a:cubicBezTo>
                  <a:pt x="67734" y="333829"/>
                  <a:pt x="40062" y="358788"/>
                  <a:pt x="29029" y="391886"/>
                </a:cubicBezTo>
                <a:lnTo>
                  <a:pt x="0" y="478972"/>
                </a:lnTo>
                <a:cubicBezTo>
                  <a:pt x="4838" y="590248"/>
                  <a:pt x="1748" y="702153"/>
                  <a:pt x="14515" y="812800"/>
                </a:cubicBezTo>
                <a:cubicBezTo>
                  <a:pt x="16515" y="830129"/>
                  <a:pt x="36458" y="840403"/>
                  <a:pt x="43543" y="856343"/>
                </a:cubicBezTo>
                <a:cubicBezTo>
                  <a:pt x="43548" y="856355"/>
                  <a:pt x="79827" y="965194"/>
                  <a:pt x="87086" y="986972"/>
                </a:cubicBezTo>
                <a:cubicBezTo>
                  <a:pt x="91924" y="1001486"/>
                  <a:pt x="93114" y="1017784"/>
                  <a:pt x="101600" y="1030514"/>
                </a:cubicBezTo>
                <a:lnTo>
                  <a:pt x="130629" y="1074057"/>
                </a:lnTo>
                <a:cubicBezTo>
                  <a:pt x="140305" y="1103086"/>
                  <a:pt x="141298" y="1136664"/>
                  <a:pt x="159657" y="1161143"/>
                </a:cubicBezTo>
                <a:cubicBezTo>
                  <a:pt x="188686" y="1199848"/>
                  <a:pt x="212533" y="1243047"/>
                  <a:pt x="246743" y="1277257"/>
                </a:cubicBezTo>
                <a:cubicBezTo>
                  <a:pt x="275772" y="1306286"/>
                  <a:pt x="311057" y="1330185"/>
                  <a:pt x="333829" y="1364343"/>
                </a:cubicBezTo>
                <a:cubicBezTo>
                  <a:pt x="343505" y="1378857"/>
                  <a:pt x="350522" y="1395551"/>
                  <a:pt x="362857" y="1407886"/>
                </a:cubicBezTo>
                <a:cubicBezTo>
                  <a:pt x="379962" y="1424991"/>
                  <a:pt x="402548" y="1435686"/>
                  <a:pt x="420915" y="1451429"/>
                </a:cubicBezTo>
                <a:cubicBezTo>
                  <a:pt x="436500" y="1464787"/>
                  <a:pt x="448872" y="1481614"/>
                  <a:pt x="464457" y="1494972"/>
                </a:cubicBezTo>
                <a:cubicBezTo>
                  <a:pt x="482824" y="1510715"/>
                  <a:pt x="504148" y="1522771"/>
                  <a:pt x="522515" y="1538514"/>
                </a:cubicBezTo>
                <a:cubicBezTo>
                  <a:pt x="591705" y="1597819"/>
                  <a:pt x="535531" y="1571881"/>
                  <a:pt x="609600" y="1596572"/>
                </a:cubicBezTo>
                <a:cubicBezTo>
                  <a:pt x="619276" y="1611086"/>
                  <a:pt x="623483" y="1631459"/>
                  <a:pt x="638629" y="1640114"/>
                </a:cubicBezTo>
                <a:cubicBezTo>
                  <a:pt x="660048" y="1652353"/>
                  <a:pt x="687400" y="1648138"/>
                  <a:pt x="711200" y="1654629"/>
                </a:cubicBezTo>
                <a:cubicBezTo>
                  <a:pt x="740721" y="1662680"/>
                  <a:pt x="769257" y="1673981"/>
                  <a:pt x="798286" y="1683657"/>
                </a:cubicBezTo>
                <a:lnTo>
                  <a:pt x="841829" y="1698172"/>
                </a:lnTo>
                <a:cubicBezTo>
                  <a:pt x="875696" y="1693334"/>
                  <a:pt x="909883" y="1690366"/>
                  <a:pt x="943429" y="1683657"/>
                </a:cubicBezTo>
                <a:cubicBezTo>
                  <a:pt x="982550" y="1675833"/>
                  <a:pt x="1059543" y="1654629"/>
                  <a:pt x="1059543" y="1654629"/>
                </a:cubicBezTo>
                <a:cubicBezTo>
                  <a:pt x="1069219" y="1640115"/>
                  <a:pt x="1075171" y="1622253"/>
                  <a:pt x="1088572" y="1611086"/>
                </a:cubicBezTo>
                <a:cubicBezTo>
                  <a:pt x="1121101" y="1583978"/>
                  <a:pt x="1165623" y="1577309"/>
                  <a:pt x="1204686" y="1567543"/>
                </a:cubicBezTo>
                <a:cubicBezTo>
                  <a:pt x="1301448" y="1572381"/>
                  <a:pt x="1398903" y="1569526"/>
                  <a:pt x="1494972" y="1582057"/>
                </a:cubicBezTo>
                <a:cubicBezTo>
                  <a:pt x="1512270" y="1584313"/>
                  <a:pt x="1522913" y="1603285"/>
                  <a:pt x="1538515" y="1611086"/>
                </a:cubicBezTo>
                <a:cubicBezTo>
                  <a:pt x="1561818" y="1622738"/>
                  <a:pt x="1585810" y="1633795"/>
                  <a:pt x="1611086" y="1640114"/>
                </a:cubicBezTo>
                <a:cubicBezTo>
                  <a:pt x="1644275" y="1648411"/>
                  <a:pt x="1679027" y="1648509"/>
                  <a:pt x="1712686" y="1654629"/>
                </a:cubicBezTo>
                <a:cubicBezTo>
                  <a:pt x="1785207" y="1667815"/>
                  <a:pt x="1752109" y="1666700"/>
                  <a:pt x="1814286" y="1683657"/>
                </a:cubicBezTo>
                <a:cubicBezTo>
                  <a:pt x="1994352" y="1732766"/>
                  <a:pt x="1873719" y="1693793"/>
                  <a:pt x="1973943" y="1727200"/>
                </a:cubicBezTo>
                <a:cubicBezTo>
                  <a:pt x="1997569" y="1723262"/>
                  <a:pt x="2073947" y="1715186"/>
                  <a:pt x="2104572" y="1698172"/>
                </a:cubicBezTo>
                <a:cubicBezTo>
                  <a:pt x="2135069" y="1681229"/>
                  <a:pt x="2158559" y="1651146"/>
                  <a:pt x="2191657" y="1640114"/>
                </a:cubicBezTo>
                <a:cubicBezTo>
                  <a:pt x="2206171" y="1635276"/>
                  <a:pt x="2221138" y="1631627"/>
                  <a:pt x="2235200" y="1625600"/>
                </a:cubicBezTo>
                <a:cubicBezTo>
                  <a:pt x="2286763" y="1603502"/>
                  <a:pt x="2293069" y="1596697"/>
                  <a:pt x="2336800" y="1567543"/>
                </a:cubicBezTo>
                <a:cubicBezTo>
                  <a:pt x="2431178" y="1425978"/>
                  <a:pt x="2279860" y="1642486"/>
                  <a:pt x="2423886" y="1480457"/>
                </a:cubicBezTo>
                <a:cubicBezTo>
                  <a:pt x="2447064" y="1454382"/>
                  <a:pt x="2481943" y="1393372"/>
                  <a:pt x="2481943" y="1393372"/>
                </a:cubicBezTo>
                <a:cubicBezTo>
                  <a:pt x="2486781" y="1378858"/>
                  <a:pt x="2489615" y="1363513"/>
                  <a:pt x="2496457" y="1349829"/>
                </a:cubicBezTo>
                <a:cubicBezTo>
                  <a:pt x="2504258" y="1334227"/>
                  <a:pt x="2525002" y="1323723"/>
                  <a:pt x="2525486" y="1306286"/>
                </a:cubicBezTo>
                <a:cubicBezTo>
                  <a:pt x="2529921" y="1146617"/>
                  <a:pt x="2523223" y="986574"/>
                  <a:pt x="2510972" y="827314"/>
                </a:cubicBezTo>
                <a:cubicBezTo>
                  <a:pt x="2508625" y="796806"/>
                  <a:pt x="2491619" y="769257"/>
                  <a:pt x="2481943" y="740229"/>
                </a:cubicBezTo>
                <a:lnTo>
                  <a:pt x="2467429" y="696686"/>
                </a:lnTo>
                <a:cubicBezTo>
                  <a:pt x="2462591" y="682172"/>
                  <a:pt x="2462095" y="665383"/>
                  <a:pt x="2452915" y="653143"/>
                </a:cubicBezTo>
                <a:cubicBezTo>
                  <a:pt x="2438401" y="633791"/>
                  <a:pt x="2427452" y="611157"/>
                  <a:pt x="2409372" y="595086"/>
                </a:cubicBezTo>
                <a:cubicBezTo>
                  <a:pt x="2310209" y="506942"/>
                  <a:pt x="2322286" y="581085"/>
                  <a:pt x="2322286" y="493486"/>
                </a:cubicBezTo>
              </a:path>
            </a:pathLst>
          </a:custGeom>
          <a:noFill/>
          <a:ln w="76200">
            <a:solidFill>
              <a:srgbClr val="C21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/>
          <p:cNvSpPr/>
          <p:nvPr/>
        </p:nvSpPr>
        <p:spPr>
          <a:xfrm>
            <a:off x="2915803" y="3134904"/>
            <a:ext cx="437776" cy="363039"/>
          </a:xfrm>
          <a:custGeom>
            <a:avLst/>
            <a:gdLst>
              <a:gd name="connsiteX0" fmla="*/ 306368 w 437776"/>
              <a:gd name="connsiteY0" fmla="*/ 182 h 363039"/>
              <a:gd name="connsiteX1" fmla="*/ 233797 w 437776"/>
              <a:gd name="connsiteY1" fmla="*/ 29210 h 363039"/>
              <a:gd name="connsiteX2" fmla="*/ 190254 w 437776"/>
              <a:gd name="connsiteY2" fmla="*/ 43725 h 363039"/>
              <a:gd name="connsiteX3" fmla="*/ 88654 w 437776"/>
              <a:gd name="connsiteY3" fmla="*/ 101782 h 363039"/>
              <a:gd name="connsiteX4" fmla="*/ 45111 w 437776"/>
              <a:gd name="connsiteY4" fmla="*/ 116296 h 363039"/>
              <a:gd name="connsiteX5" fmla="*/ 16083 w 437776"/>
              <a:gd name="connsiteY5" fmla="*/ 159839 h 363039"/>
              <a:gd name="connsiteX6" fmla="*/ 16083 w 437776"/>
              <a:gd name="connsiteY6" fmla="*/ 290467 h 363039"/>
              <a:gd name="connsiteX7" fmla="*/ 59626 w 437776"/>
              <a:gd name="connsiteY7" fmla="*/ 334010 h 363039"/>
              <a:gd name="connsiteX8" fmla="*/ 175740 w 437776"/>
              <a:gd name="connsiteY8" fmla="*/ 363039 h 363039"/>
              <a:gd name="connsiteX9" fmla="*/ 349911 w 437776"/>
              <a:gd name="connsiteY9" fmla="*/ 319496 h 363039"/>
              <a:gd name="connsiteX10" fmla="*/ 422483 w 437776"/>
              <a:gd name="connsiteY10" fmla="*/ 232410 h 363039"/>
              <a:gd name="connsiteX11" fmla="*/ 422483 w 437776"/>
              <a:gd name="connsiteY11" fmla="*/ 116296 h 363039"/>
              <a:gd name="connsiteX12" fmla="*/ 407968 w 437776"/>
              <a:gd name="connsiteY12" fmla="*/ 72753 h 363039"/>
              <a:gd name="connsiteX13" fmla="*/ 364426 w 437776"/>
              <a:gd name="connsiteY13" fmla="*/ 43725 h 363039"/>
              <a:gd name="connsiteX14" fmla="*/ 306368 w 437776"/>
              <a:gd name="connsiteY14" fmla="*/ 182 h 36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7776" h="363039">
                <a:moveTo>
                  <a:pt x="306368" y="182"/>
                </a:moveTo>
                <a:cubicBezTo>
                  <a:pt x="284597" y="-2237"/>
                  <a:pt x="258192" y="20062"/>
                  <a:pt x="233797" y="29210"/>
                </a:cubicBezTo>
                <a:cubicBezTo>
                  <a:pt x="219472" y="34582"/>
                  <a:pt x="204316" y="37698"/>
                  <a:pt x="190254" y="43725"/>
                </a:cubicBezTo>
                <a:cubicBezTo>
                  <a:pt x="12114" y="120071"/>
                  <a:pt x="234436" y="28891"/>
                  <a:pt x="88654" y="101782"/>
                </a:cubicBezTo>
                <a:cubicBezTo>
                  <a:pt x="74970" y="108624"/>
                  <a:pt x="59625" y="111458"/>
                  <a:pt x="45111" y="116296"/>
                </a:cubicBezTo>
                <a:cubicBezTo>
                  <a:pt x="35435" y="130810"/>
                  <a:pt x="23884" y="144237"/>
                  <a:pt x="16083" y="159839"/>
                </a:cubicBezTo>
                <a:cubicBezTo>
                  <a:pt x="-5531" y="203068"/>
                  <a:pt x="-5193" y="242597"/>
                  <a:pt x="16083" y="290467"/>
                </a:cubicBezTo>
                <a:cubicBezTo>
                  <a:pt x="24420" y="309224"/>
                  <a:pt x="42547" y="322624"/>
                  <a:pt x="59626" y="334010"/>
                </a:cubicBezTo>
                <a:cubicBezTo>
                  <a:pt x="78757" y="346764"/>
                  <a:pt x="165267" y="360944"/>
                  <a:pt x="175740" y="363039"/>
                </a:cubicBezTo>
                <a:cubicBezTo>
                  <a:pt x="229806" y="354028"/>
                  <a:pt x="300622" y="346879"/>
                  <a:pt x="349911" y="319496"/>
                </a:cubicBezTo>
                <a:cubicBezTo>
                  <a:pt x="379493" y="303061"/>
                  <a:pt x="404415" y="259512"/>
                  <a:pt x="422483" y="232410"/>
                </a:cubicBezTo>
                <a:cubicBezTo>
                  <a:pt x="443246" y="170119"/>
                  <a:pt x="442500" y="196362"/>
                  <a:pt x="422483" y="116296"/>
                </a:cubicBezTo>
                <a:cubicBezTo>
                  <a:pt x="418772" y="101453"/>
                  <a:pt x="417526" y="84700"/>
                  <a:pt x="407968" y="72753"/>
                </a:cubicBezTo>
                <a:cubicBezTo>
                  <a:pt x="397071" y="59132"/>
                  <a:pt x="380366" y="50810"/>
                  <a:pt x="364426" y="43725"/>
                </a:cubicBezTo>
                <a:cubicBezTo>
                  <a:pt x="295669" y="13166"/>
                  <a:pt x="328139" y="2601"/>
                  <a:pt x="306368" y="182"/>
                </a:cubicBezTo>
                <a:close/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Freeform 21"/>
          <p:cNvSpPr/>
          <p:nvPr/>
        </p:nvSpPr>
        <p:spPr>
          <a:xfrm>
            <a:off x="2906650" y="2612571"/>
            <a:ext cx="402607" cy="391886"/>
          </a:xfrm>
          <a:custGeom>
            <a:avLst/>
            <a:gdLst>
              <a:gd name="connsiteX0" fmla="*/ 54264 w 402607"/>
              <a:gd name="connsiteY0" fmla="*/ 58058 h 391886"/>
              <a:gd name="connsiteX1" fmla="*/ 25236 w 402607"/>
              <a:gd name="connsiteY1" fmla="*/ 362858 h 391886"/>
              <a:gd name="connsiteX2" fmla="*/ 112321 w 402607"/>
              <a:gd name="connsiteY2" fmla="*/ 391886 h 391886"/>
              <a:gd name="connsiteX3" fmla="*/ 315521 w 402607"/>
              <a:gd name="connsiteY3" fmla="*/ 377372 h 391886"/>
              <a:gd name="connsiteX4" fmla="*/ 344550 w 402607"/>
              <a:gd name="connsiteY4" fmla="*/ 333829 h 391886"/>
              <a:gd name="connsiteX5" fmla="*/ 402607 w 402607"/>
              <a:gd name="connsiteY5" fmla="*/ 203200 h 391886"/>
              <a:gd name="connsiteX6" fmla="*/ 388093 w 402607"/>
              <a:gd name="connsiteY6" fmla="*/ 116115 h 391886"/>
              <a:gd name="connsiteX7" fmla="*/ 373579 w 402607"/>
              <a:gd name="connsiteY7" fmla="*/ 58058 h 391886"/>
              <a:gd name="connsiteX8" fmla="*/ 286493 w 402607"/>
              <a:gd name="connsiteY8" fmla="*/ 0 h 391886"/>
              <a:gd name="connsiteX9" fmla="*/ 112321 w 402607"/>
              <a:gd name="connsiteY9" fmla="*/ 14515 h 391886"/>
              <a:gd name="connsiteX10" fmla="*/ 68779 w 402607"/>
              <a:gd name="connsiteY10" fmla="*/ 29029 h 391886"/>
              <a:gd name="connsiteX11" fmla="*/ 54264 w 402607"/>
              <a:gd name="connsiteY11" fmla="*/ 58058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2607" h="391886">
                <a:moveTo>
                  <a:pt x="54264" y="58058"/>
                </a:moveTo>
                <a:cubicBezTo>
                  <a:pt x="47007" y="113696"/>
                  <a:pt x="-42603" y="188414"/>
                  <a:pt x="25236" y="362858"/>
                </a:cubicBezTo>
                <a:cubicBezTo>
                  <a:pt x="36326" y="391376"/>
                  <a:pt x="112321" y="391886"/>
                  <a:pt x="112321" y="391886"/>
                </a:cubicBezTo>
                <a:cubicBezTo>
                  <a:pt x="180054" y="387048"/>
                  <a:pt x="249643" y="393842"/>
                  <a:pt x="315521" y="377372"/>
                </a:cubicBezTo>
                <a:cubicBezTo>
                  <a:pt x="332444" y="373141"/>
                  <a:pt x="337465" y="349770"/>
                  <a:pt x="344550" y="333829"/>
                </a:cubicBezTo>
                <a:cubicBezTo>
                  <a:pt x="413643" y="178372"/>
                  <a:pt x="336911" y="301746"/>
                  <a:pt x="402607" y="203200"/>
                </a:cubicBezTo>
                <a:cubicBezTo>
                  <a:pt x="397769" y="174172"/>
                  <a:pt x="393864" y="144972"/>
                  <a:pt x="388093" y="116115"/>
                </a:cubicBezTo>
                <a:cubicBezTo>
                  <a:pt x="384181" y="96554"/>
                  <a:pt x="386715" y="73070"/>
                  <a:pt x="373579" y="58058"/>
                </a:cubicBezTo>
                <a:cubicBezTo>
                  <a:pt x="350605" y="31802"/>
                  <a:pt x="286493" y="0"/>
                  <a:pt x="286493" y="0"/>
                </a:cubicBezTo>
                <a:cubicBezTo>
                  <a:pt x="228436" y="4838"/>
                  <a:pt x="170069" y="6815"/>
                  <a:pt x="112321" y="14515"/>
                </a:cubicBezTo>
                <a:cubicBezTo>
                  <a:pt x="97156" y="16537"/>
                  <a:pt x="75621" y="15345"/>
                  <a:pt x="68779" y="29029"/>
                </a:cubicBezTo>
                <a:cubicBezTo>
                  <a:pt x="57961" y="50666"/>
                  <a:pt x="61521" y="2420"/>
                  <a:pt x="54264" y="58058"/>
                </a:cubicBezTo>
                <a:close/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Freeform 22"/>
          <p:cNvSpPr/>
          <p:nvPr/>
        </p:nvSpPr>
        <p:spPr>
          <a:xfrm>
            <a:off x="2206171" y="2656114"/>
            <a:ext cx="516696" cy="624115"/>
          </a:xfrm>
          <a:custGeom>
            <a:avLst/>
            <a:gdLst>
              <a:gd name="connsiteX0" fmla="*/ 508000 w 516696"/>
              <a:gd name="connsiteY0" fmla="*/ 391886 h 624115"/>
              <a:gd name="connsiteX1" fmla="*/ 478972 w 516696"/>
              <a:gd name="connsiteY1" fmla="*/ 319315 h 624115"/>
              <a:gd name="connsiteX2" fmla="*/ 435429 w 516696"/>
              <a:gd name="connsiteY2" fmla="*/ 290286 h 624115"/>
              <a:gd name="connsiteX3" fmla="*/ 420915 w 516696"/>
              <a:gd name="connsiteY3" fmla="*/ 232229 h 624115"/>
              <a:gd name="connsiteX4" fmla="*/ 362858 w 516696"/>
              <a:gd name="connsiteY4" fmla="*/ 87086 h 624115"/>
              <a:gd name="connsiteX5" fmla="*/ 348343 w 516696"/>
              <a:gd name="connsiteY5" fmla="*/ 43543 h 624115"/>
              <a:gd name="connsiteX6" fmla="*/ 261258 w 516696"/>
              <a:gd name="connsiteY6" fmla="*/ 0 h 624115"/>
              <a:gd name="connsiteX7" fmla="*/ 174172 w 516696"/>
              <a:gd name="connsiteY7" fmla="*/ 29029 h 624115"/>
              <a:gd name="connsiteX8" fmla="*/ 145143 w 516696"/>
              <a:gd name="connsiteY8" fmla="*/ 72572 h 624115"/>
              <a:gd name="connsiteX9" fmla="*/ 72572 w 516696"/>
              <a:gd name="connsiteY9" fmla="*/ 159657 h 624115"/>
              <a:gd name="connsiteX10" fmla="*/ 0 w 516696"/>
              <a:gd name="connsiteY10" fmla="*/ 304800 h 624115"/>
              <a:gd name="connsiteX11" fmla="*/ 14515 w 516696"/>
              <a:gd name="connsiteY11" fmla="*/ 406400 h 624115"/>
              <a:gd name="connsiteX12" fmla="*/ 58058 w 516696"/>
              <a:gd name="connsiteY12" fmla="*/ 449943 h 624115"/>
              <a:gd name="connsiteX13" fmla="*/ 130629 w 516696"/>
              <a:gd name="connsiteY13" fmla="*/ 537029 h 624115"/>
              <a:gd name="connsiteX14" fmla="*/ 232229 w 516696"/>
              <a:gd name="connsiteY14" fmla="*/ 580572 h 624115"/>
              <a:gd name="connsiteX15" fmla="*/ 406400 w 516696"/>
              <a:gd name="connsiteY15" fmla="*/ 624115 h 624115"/>
              <a:gd name="connsiteX16" fmla="*/ 493486 w 516696"/>
              <a:gd name="connsiteY16" fmla="*/ 609600 h 624115"/>
              <a:gd name="connsiteX17" fmla="*/ 508000 w 516696"/>
              <a:gd name="connsiteY17" fmla="*/ 391886 h 62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6696" h="624115">
                <a:moveTo>
                  <a:pt x="508000" y="391886"/>
                </a:moveTo>
                <a:cubicBezTo>
                  <a:pt x="505581" y="343505"/>
                  <a:pt x="494115" y="340516"/>
                  <a:pt x="478972" y="319315"/>
                </a:cubicBezTo>
                <a:cubicBezTo>
                  <a:pt x="468833" y="305120"/>
                  <a:pt x="445105" y="304800"/>
                  <a:pt x="435429" y="290286"/>
                </a:cubicBezTo>
                <a:cubicBezTo>
                  <a:pt x="424364" y="273688"/>
                  <a:pt x="426647" y="251336"/>
                  <a:pt x="420915" y="232229"/>
                </a:cubicBezTo>
                <a:cubicBezTo>
                  <a:pt x="376870" y="85411"/>
                  <a:pt x="411350" y="200234"/>
                  <a:pt x="362858" y="87086"/>
                </a:cubicBezTo>
                <a:cubicBezTo>
                  <a:pt x="356831" y="73024"/>
                  <a:pt x="357901" y="55490"/>
                  <a:pt x="348343" y="43543"/>
                </a:cubicBezTo>
                <a:cubicBezTo>
                  <a:pt x="327881" y="17967"/>
                  <a:pt x="289940" y="9561"/>
                  <a:pt x="261258" y="0"/>
                </a:cubicBezTo>
                <a:cubicBezTo>
                  <a:pt x="232229" y="9676"/>
                  <a:pt x="191145" y="3569"/>
                  <a:pt x="174172" y="29029"/>
                </a:cubicBezTo>
                <a:cubicBezTo>
                  <a:pt x="164496" y="43543"/>
                  <a:pt x="156310" y="59171"/>
                  <a:pt x="145143" y="72572"/>
                </a:cubicBezTo>
                <a:cubicBezTo>
                  <a:pt x="52015" y="184324"/>
                  <a:pt x="144642" y="51553"/>
                  <a:pt x="72572" y="159657"/>
                </a:cubicBezTo>
                <a:cubicBezTo>
                  <a:pt x="39312" y="292695"/>
                  <a:pt x="76739" y="253642"/>
                  <a:pt x="0" y="304800"/>
                </a:cubicBezTo>
                <a:cubicBezTo>
                  <a:pt x="4838" y="338667"/>
                  <a:pt x="1809" y="374636"/>
                  <a:pt x="14515" y="406400"/>
                </a:cubicBezTo>
                <a:cubicBezTo>
                  <a:pt x="22138" y="425458"/>
                  <a:pt x="44917" y="434174"/>
                  <a:pt x="58058" y="449943"/>
                </a:cubicBezTo>
                <a:cubicBezTo>
                  <a:pt x="109954" y="512219"/>
                  <a:pt x="61240" y="479206"/>
                  <a:pt x="130629" y="537029"/>
                </a:cubicBezTo>
                <a:cubicBezTo>
                  <a:pt x="178120" y="576605"/>
                  <a:pt x="171714" y="562418"/>
                  <a:pt x="232229" y="580572"/>
                </a:cubicBezTo>
                <a:cubicBezTo>
                  <a:pt x="375980" y="623697"/>
                  <a:pt x="261486" y="599961"/>
                  <a:pt x="406400" y="624115"/>
                </a:cubicBezTo>
                <a:cubicBezTo>
                  <a:pt x="435429" y="619277"/>
                  <a:pt x="471338" y="628979"/>
                  <a:pt x="493486" y="609600"/>
                </a:cubicBezTo>
                <a:cubicBezTo>
                  <a:pt x="533225" y="574829"/>
                  <a:pt x="510419" y="440267"/>
                  <a:pt x="508000" y="391886"/>
                </a:cubicBezTo>
                <a:close/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>
            <a:off x="1873700" y="2937967"/>
            <a:ext cx="245466" cy="253603"/>
          </a:xfrm>
          <a:custGeom>
            <a:avLst/>
            <a:gdLst>
              <a:gd name="connsiteX0" fmla="*/ 27671 w 245466"/>
              <a:gd name="connsiteY0" fmla="*/ 8433 h 253603"/>
              <a:gd name="connsiteX1" fmla="*/ 27671 w 245466"/>
              <a:gd name="connsiteY1" fmla="*/ 240662 h 253603"/>
              <a:gd name="connsiteX2" fmla="*/ 187329 w 245466"/>
              <a:gd name="connsiteY2" fmla="*/ 226147 h 253603"/>
              <a:gd name="connsiteX3" fmla="*/ 230871 w 245466"/>
              <a:gd name="connsiteY3" fmla="*/ 211633 h 253603"/>
              <a:gd name="connsiteX4" fmla="*/ 230871 w 245466"/>
              <a:gd name="connsiteY4" fmla="*/ 95519 h 253603"/>
              <a:gd name="connsiteX5" fmla="*/ 187329 w 245466"/>
              <a:gd name="connsiteY5" fmla="*/ 66490 h 253603"/>
              <a:gd name="connsiteX6" fmla="*/ 27671 w 245466"/>
              <a:gd name="connsiteY6" fmla="*/ 8433 h 253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466" h="253603">
                <a:moveTo>
                  <a:pt x="27671" y="8433"/>
                </a:moveTo>
                <a:cubicBezTo>
                  <a:pt x="1061" y="37462"/>
                  <a:pt x="-18265" y="202382"/>
                  <a:pt x="27671" y="240662"/>
                </a:cubicBezTo>
                <a:cubicBezTo>
                  <a:pt x="68724" y="274873"/>
                  <a:pt x="134110" y="230985"/>
                  <a:pt x="187329" y="226147"/>
                </a:cubicBezTo>
                <a:cubicBezTo>
                  <a:pt x="201843" y="221309"/>
                  <a:pt x="220053" y="222451"/>
                  <a:pt x="230871" y="211633"/>
                </a:cubicBezTo>
                <a:cubicBezTo>
                  <a:pt x="256580" y="185924"/>
                  <a:pt x="242917" y="116599"/>
                  <a:pt x="230871" y="95519"/>
                </a:cubicBezTo>
                <a:cubicBezTo>
                  <a:pt x="222216" y="80373"/>
                  <a:pt x="204326" y="70412"/>
                  <a:pt x="187329" y="66490"/>
                </a:cubicBezTo>
                <a:cubicBezTo>
                  <a:pt x="37372" y="31884"/>
                  <a:pt x="54281" y="-20596"/>
                  <a:pt x="27671" y="8433"/>
                </a:cubicBezTo>
                <a:close/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Freeform 24"/>
          <p:cNvSpPr/>
          <p:nvPr/>
        </p:nvSpPr>
        <p:spPr>
          <a:xfrm>
            <a:off x="1535404" y="2510971"/>
            <a:ext cx="569167" cy="261604"/>
          </a:xfrm>
          <a:custGeom>
            <a:avLst/>
            <a:gdLst>
              <a:gd name="connsiteX0" fmla="*/ 569167 w 569167"/>
              <a:gd name="connsiteY0" fmla="*/ 145143 h 261604"/>
              <a:gd name="connsiteX1" fmla="*/ 409510 w 569167"/>
              <a:gd name="connsiteY1" fmla="*/ 29029 h 261604"/>
              <a:gd name="connsiteX2" fmla="*/ 365967 w 569167"/>
              <a:gd name="connsiteY2" fmla="*/ 0 h 261604"/>
              <a:gd name="connsiteX3" fmla="*/ 104710 w 569167"/>
              <a:gd name="connsiteY3" fmla="*/ 14515 h 261604"/>
              <a:gd name="connsiteX4" fmla="*/ 61167 w 569167"/>
              <a:gd name="connsiteY4" fmla="*/ 43543 h 261604"/>
              <a:gd name="connsiteX5" fmla="*/ 17625 w 569167"/>
              <a:gd name="connsiteY5" fmla="*/ 58058 h 261604"/>
              <a:gd name="connsiteX6" fmla="*/ 3110 w 569167"/>
              <a:gd name="connsiteY6" fmla="*/ 101600 h 261604"/>
              <a:gd name="connsiteX7" fmla="*/ 177282 w 569167"/>
              <a:gd name="connsiteY7" fmla="*/ 145143 h 261604"/>
              <a:gd name="connsiteX8" fmla="*/ 307910 w 569167"/>
              <a:gd name="connsiteY8" fmla="*/ 188686 h 261604"/>
              <a:gd name="connsiteX9" fmla="*/ 365967 w 569167"/>
              <a:gd name="connsiteY9" fmla="*/ 203200 h 261604"/>
              <a:gd name="connsiteX10" fmla="*/ 482082 w 569167"/>
              <a:gd name="connsiteY10" fmla="*/ 232229 h 261604"/>
              <a:gd name="connsiteX11" fmla="*/ 525625 w 569167"/>
              <a:gd name="connsiteY11" fmla="*/ 261258 h 261604"/>
              <a:gd name="connsiteX12" fmla="*/ 569167 w 569167"/>
              <a:gd name="connsiteY12" fmla="*/ 145143 h 26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9167" h="261604">
                <a:moveTo>
                  <a:pt x="569167" y="145143"/>
                </a:moveTo>
                <a:cubicBezTo>
                  <a:pt x="469350" y="65289"/>
                  <a:pt x="522375" y="104272"/>
                  <a:pt x="409510" y="29029"/>
                </a:cubicBezTo>
                <a:lnTo>
                  <a:pt x="365967" y="0"/>
                </a:lnTo>
                <a:cubicBezTo>
                  <a:pt x="278881" y="4838"/>
                  <a:pt x="191053" y="2180"/>
                  <a:pt x="104710" y="14515"/>
                </a:cubicBezTo>
                <a:cubicBezTo>
                  <a:pt x="87441" y="16982"/>
                  <a:pt x="76769" y="35742"/>
                  <a:pt x="61167" y="43543"/>
                </a:cubicBezTo>
                <a:cubicBezTo>
                  <a:pt x="47483" y="50385"/>
                  <a:pt x="32139" y="53220"/>
                  <a:pt x="17625" y="58058"/>
                </a:cubicBezTo>
                <a:cubicBezTo>
                  <a:pt x="12787" y="72572"/>
                  <a:pt x="-7708" y="90782"/>
                  <a:pt x="3110" y="101600"/>
                </a:cubicBezTo>
                <a:cubicBezTo>
                  <a:pt x="26112" y="124602"/>
                  <a:pt x="148499" y="140346"/>
                  <a:pt x="177282" y="145143"/>
                </a:cubicBezTo>
                <a:cubicBezTo>
                  <a:pt x="249727" y="193440"/>
                  <a:pt x="196169" y="166338"/>
                  <a:pt x="307910" y="188686"/>
                </a:cubicBezTo>
                <a:cubicBezTo>
                  <a:pt x="327471" y="192598"/>
                  <a:pt x="346494" y="198873"/>
                  <a:pt x="365967" y="203200"/>
                </a:cubicBezTo>
                <a:cubicBezTo>
                  <a:pt x="471053" y="226553"/>
                  <a:pt x="404275" y="206294"/>
                  <a:pt x="482082" y="232229"/>
                </a:cubicBezTo>
                <a:cubicBezTo>
                  <a:pt x="496596" y="241905"/>
                  <a:pt x="508520" y="264679"/>
                  <a:pt x="525625" y="261258"/>
                </a:cubicBezTo>
                <a:cubicBezTo>
                  <a:pt x="568071" y="252769"/>
                  <a:pt x="554653" y="158635"/>
                  <a:pt x="569167" y="145143"/>
                </a:cubicBezTo>
                <a:close/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326" name="Straight Arrow Connector 325"/>
          <p:cNvCxnSpPr>
            <a:stCxn id="325" idx="1"/>
          </p:cNvCxnSpPr>
          <p:nvPr/>
        </p:nvCxnSpPr>
        <p:spPr>
          <a:xfrm flipH="1" flipV="1">
            <a:off x="3072411" y="3331010"/>
            <a:ext cx="2970351" cy="106114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330" name="Picture 32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9" b="89888" l="9910" r="977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145943">
            <a:off x="5996228" y="2692703"/>
            <a:ext cx="873036" cy="350001"/>
          </a:xfrm>
          <a:prstGeom prst="rect">
            <a:avLst/>
          </a:prstGeom>
        </p:spPr>
      </p:pic>
      <p:sp>
        <p:nvSpPr>
          <p:cNvPr id="323" name="TextBox 322"/>
          <p:cNvSpPr txBox="1"/>
          <p:nvPr/>
        </p:nvSpPr>
        <p:spPr>
          <a:xfrm>
            <a:off x="6023489" y="1586222"/>
            <a:ext cx="301728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entury Gothic" panose="020B0502020202020204" pitchFamily="34" charset="0"/>
              </a:rPr>
              <a:t>ISLANDs </a:t>
            </a:r>
            <a:r>
              <a:rPr lang="en-GB" sz="1600" dirty="0" smtClean="0">
                <a:latin typeface="Century Gothic" panose="020B0502020202020204" pitchFamily="34" charset="0"/>
              </a:rPr>
              <a:t>are defined first.</a:t>
            </a:r>
          </a:p>
          <a:p>
            <a:r>
              <a:rPr lang="en-GB" sz="1600" dirty="0" smtClean="0">
                <a:latin typeface="Century Gothic" panose="020B0502020202020204" pitchFamily="34" charset="0"/>
              </a:rPr>
              <a:t>Inside ISLANDs we look for CLUSTERs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526301" y="1848789"/>
            <a:ext cx="215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 Nova" panose="020B0504020202020204" pitchFamily="34" charset="0"/>
              </a:rPr>
              <a:t>Super-resolution image</a:t>
            </a:r>
          </a:p>
          <a:p>
            <a:pPr algn="ctr"/>
            <a:r>
              <a:rPr lang="en-GB" sz="1400" dirty="0">
                <a:latin typeface="Arial Nova" panose="020B0504020202020204" pitchFamily="34" charset="0"/>
              </a:rPr>
              <a:t>reconstruction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2409041" y="1848582"/>
            <a:ext cx="1770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Arial Nova" panose="020B0504020202020204" pitchFamily="34" charset="0"/>
              </a:rPr>
              <a:t>Cluster </a:t>
            </a:r>
            <a:r>
              <a:rPr lang="en-GB" sz="1400" dirty="0">
                <a:latin typeface="Arial Nova" panose="020B0504020202020204" pitchFamily="34" charset="0"/>
              </a:rPr>
              <a:t>identification</a:t>
            </a:r>
          </a:p>
        </p:txBody>
      </p:sp>
      <p:grpSp>
        <p:nvGrpSpPr>
          <p:cNvPr id="387" name="Group 386"/>
          <p:cNvGrpSpPr/>
          <p:nvPr/>
        </p:nvGrpSpPr>
        <p:grpSpPr>
          <a:xfrm>
            <a:off x="1000904" y="3170046"/>
            <a:ext cx="1019340" cy="1153596"/>
            <a:chOff x="6503834" y="1526624"/>
            <a:chExt cx="1019340" cy="1153596"/>
          </a:xfrm>
        </p:grpSpPr>
        <p:grpSp>
          <p:nvGrpSpPr>
            <p:cNvPr id="550" name="Group 549"/>
            <p:cNvGrpSpPr/>
            <p:nvPr/>
          </p:nvGrpSpPr>
          <p:grpSpPr>
            <a:xfrm>
              <a:off x="6968809" y="2354781"/>
              <a:ext cx="48004" cy="45719"/>
              <a:chOff x="6514112" y="2768675"/>
              <a:chExt cx="293888" cy="279899"/>
            </a:xfrm>
          </p:grpSpPr>
          <p:cxnSp>
            <p:nvCxnSpPr>
              <p:cNvPr id="914" name="Straight Connector 91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" name="Group 550"/>
            <p:cNvGrpSpPr/>
            <p:nvPr/>
          </p:nvGrpSpPr>
          <p:grpSpPr>
            <a:xfrm>
              <a:off x="6930084" y="2335942"/>
              <a:ext cx="48004" cy="45719"/>
              <a:chOff x="6514112" y="2768675"/>
              <a:chExt cx="293888" cy="279899"/>
            </a:xfrm>
          </p:grpSpPr>
          <p:cxnSp>
            <p:nvCxnSpPr>
              <p:cNvPr id="912" name="Straight Connector 91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Straight Connector 91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" name="Group 551"/>
            <p:cNvGrpSpPr/>
            <p:nvPr/>
          </p:nvGrpSpPr>
          <p:grpSpPr>
            <a:xfrm>
              <a:off x="6912533" y="2385769"/>
              <a:ext cx="48004" cy="45719"/>
              <a:chOff x="6514112" y="2768675"/>
              <a:chExt cx="293888" cy="279899"/>
            </a:xfrm>
          </p:grpSpPr>
          <p:cxnSp>
            <p:nvCxnSpPr>
              <p:cNvPr id="910" name="Straight Connector 90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" name="Group 552"/>
            <p:cNvGrpSpPr/>
            <p:nvPr/>
          </p:nvGrpSpPr>
          <p:grpSpPr>
            <a:xfrm>
              <a:off x="6876715" y="2326216"/>
              <a:ext cx="48004" cy="45719"/>
              <a:chOff x="6514112" y="2768675"/>
              <a:chExt cx="293888" cy="279899"/>
            </a:xfrm>
          </p:grpSpPr>
          <p:cxnSp>
            <p:nvCxnSpPr>
              <p:cNvPr id="908" name="Straight Connector 90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Straight Connector 90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oup 553"/>
            <p:cNvGrpSpPr/>
            <p:nvPr/>
          </p:nvGrpSpPr>
          <p:grpSpPr>
            <a:xfrm>
              <a:off x="6848706" y="2383885"/>
              <a:ext cx="48004" cy="45719"/>
              <a:chOff x="6514112" y="2768675"/>
              <a:chExt cx="293888" cy="279899"/>
            </a:xfrm>
          </p:grpSpPr>
          <p:cxnSp>
            <p:nvCxnSpPr>
              <p:cNvPr id="906" name="Straight Connector 90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Straight Connector 90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5" name="Group 554"/>
            <p:cNvGrpSpPr/>
            <p:nvPr/>
          </p:nvGrpSpPr>
          <p:grpSpPr>
            <a:xfrm>
              <a:off x="6823415" y="2317178"/>
              <a:ext cx="48004" cy="45719"/>
              <a:chOff x="6514112" y="2768675"/>
              <a:chExt cx="293888" cy="279899"/>
            </a:xfrm>
          </p:grpSpPr>
          <p:cxnSp>
            <p:nvCxnSpPr>
              <p:cNvPr id="904" name="Straight Connector 90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6" name="Group 555"/>
            <p:cNvGrpSpPr/>
            <p:nvPr/>
          </p:nvGrpSpPr>
          <p:grpSpPr>
            <a:xfrm>
              <a:off x="7133206" y="2221758"/>
              <a:ext cx="48004" cy="45719"/>
              <a:chOff x="6514112" y="2768675"/>
              <a:chExt cx="293888" cy="279899"/>
            </a:xfrm>
          </p:grpSpPr>
          <p:cxnSp>
            <p:nvCxnSpPr>
              <p:cNvPr id="902" name="Straight Connector 90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Straight Connector 90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7" name="Group 556"/>
            <p:cNvGrpSpPr/>
            <p:nvPr/>
          </p:nvGrpSpPr>
          <p:grpSpPr>
            <a:xfrm>
              <a:off x="7199713" y="2241835"/>
              <a:ext cx="48004" cy="45719"/>
              <a:chOff x="6514112" y="2768675"/>
              <a:chExt cx="293888" cy="279899"/>
            </a:xfrm>
          </p:grpSpPr>
          <p:cxnSp>
            <p:nvCxnSpPr>
              <p:cNvPr id="900" name="Straight Connector 89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8" name="Group 557"/>
            <p:cNvGrpSpPr/>
            <p:nvPr/>
          </p:nvGrpSpPr>
          <p:grpSpPr>
            <a:xfrm>
              <a:off x="7151227" y="2264355"/>
              <a:ext cx="48004" cy="45719"/>
              <a:chOff x="6514112" y="2768675"/>
              <a:chExt cx="293888" cy="279899"/>
            </a:xfrm>
          </p:grpSpPr>
          <p:cxnSp>
            <p:nvCxnSpPr>
              <p:cNvPr id="898" name="Straight Connector 89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oup 558"/>
            <p:cNvGrpSpPr/>
            <p:nvPr/>
          </p:nvGrpSpPr>
          <p:grpSpPr>
            <a:xfrm>
              <a:off x="7200055" y="2286808"/>
              <a:ext cx="48004" cy="45719"/>
              <a:chOff x="6514112" y="2768675"/>
              <a:chExt cx="293888" cy="279899"/>
            </a:xfrm>
          </p:grpSpPr>
          <p:cxnSp>
            <p:nvCxnSpPr>
              <p:cNvPr id="896" name="Straight Connector 89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Group 559"/>
            <p:cNvGrpSpPr/>
            <p:nvPr/>
          </p:nvGrpSpPr>
          <p:grpSpPr>
            <a:xfrm>
              <a:off x="7283912" y="2235759"/>
              <a:ext cx="48004" cy="45719"/>
              <a:chOff x="6514112" y="2768675"/>
              <a:chExt cx="293888" cy="279899"/>
            </a:xfrm>
          </p:grpSpPr>
          <p:cxnSp>
            <p:nvCxnSpPr>
              <p:cNvPr id="894" name="Straight Connector 89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1" name="Group 560"/>
            <p:cNvGrpSpPr/>
            <p:nvPr/>
          </p:nvGrpSpPr>
          <p:grpSpPr>
            <a:xfrm>
              <a:off x="7320816" y="2215923"/>
              <a:ext cx="48004" cy="45719"/>
              <a:chOff x="6514112" y="2768675"/>
              <a:chExt cx="293888" cy="279899"/>
            </a:xfrm>
          </p:grpSpPr>
          <p:cxnSp>
            <p:nvCxnSpPr>
              <p:cNvPr id="892" name="Straight Connector 89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2" name="Group 561"/>
            <p:cNvGrpSpPr/>
            <p:nvPr/>
          </p:nvGrpSpPr>
          <p:grpSpPr>
            <a:xfrm>
              <a:off x="7162393" y="2406651"/>
              <a:ext cx="48004" cy="45719"/>
              <a:chOff x="6514112" y="2768675"/>
              <a:chExt cx="293888" cy="279899"/>
            </a:xfrm>
          </p:grpSpPr>
          <p:cxnSp>
            <p:nvCxnSpPr>
              <p:cNvPr id="890" name="Straight Connector 88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" name="Group 562"/>
            <p:cNvGrpSpPr/>
            <p:nvPr/>
          </p:nvGrpSpPr>
          <p:grpSpPr>
            <a:xfrm>
              <a:off x="7118565" y="2424365"/>
              <a:ext cx="48004" cy="45719"/>
              <a:chOff x="6514112" y="2768675"/>
              <a:chExt cx="293888" cy="279899"/>
            </a:xfrm>
          </p:grpSpPr>
          <p:cxnSp>
            <p:nvCxnSpPr>
              <p:cNvPr id="888" name="Straight Connector 88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Group 563"/>
            <p:cNvGrpSpPr/>
            <p:nvPr/>
          </p:nvGrpSpPr>
          <p:grpSpPr>
            <a:xfrm>
              <a:off x="7177894" y="2453890"/>
              <a:ext cx="48004" cy="45719"/>
              <a:chOff x="6514112" y="2768675"/>
              <a:chExt cx="293888" cy="279899"/>
            </a:xfrm>
          </p:grpSpPr>
          <p:cxnSp>
            <p:nvCxnSpPr>
              <p:cNvPr id="886" name="Straight Connector 88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Straight Connector 88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Group 564"/>
            <p:cNvGrpSpPr/>
            <p:nvPr/>
          </p:nvGrpSpPr>
          <p:grpSpPr>
            <a:xfrm>
              <a:off x="7102357" y="2482591"/>
              <a:ext cx="48004" cy="45719"/>
              <a:chOff x="6514112" y="2768675"/>
              <a:chExt cx="293888" cy="279899"/>
            </a:xfrm>
          </p:grpSpPr>
          <p:cxnSp>
            <p:nvCxnSpPr>
              <p:cNvPr id="884" name="Straight Connector 88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Straight Connector 88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6" name="Group 565"/>
            <p:cNvGrpSpPr/>
            <p:nvPr/>
          </p:nvGrpSpPr>
          <p:grpSpPr>
            <a:xfrm>
              <a:off x="7156933" y="2502677"/>
              <a:ext cx="48004" cy="45719"/>
              <a:chOff x="6514112" y="2768675"/>
              <a:chExt cx="293888" cy="279899"/>
            </a:xfrm>
          </p:grpSpPr>
          <p:cxnSp>
            <p:nvCxnSpPr>
              <p:cNvPr id="882" name="Straight Connector 88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Straight Connector 88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7" name="Group 566"/>
            <p:cNvGrpSpPr/>
            <p:nvPr/>
          </p:nvGrpSpPr>
          <p:grpSpPr>
            <a:xfrm>
              <a:off x="7087717" y="2095500"/>
              <a:ext cx="48004" cy="45719"/>
              <a:chOff x="6514112" y="2768675"/>
              <a:chExt cx="293888" cy="279899"/>
            </a:xfrm>
          </p:grpSpPr>
          <p:cxnSp>
            <p:nvCxnSpPr>
              <p:cNvPr id="880" name="Straight Connector 87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Straight Connector 88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Group 567"/>
            <p:cNvGrpSpPr/>
            <p:nvPr/>
          </p:nvGrpSpPr>
          <p:grpSpPr>
            <a:xfrm>
              <a:off x="7050757" y="2114845"/>
              <a:ext cx="48004" cy="45719"/>
              <a:chOff x="6514112" y="2768675"/>
              <a:chExt cx="293888" cy="279899"/>
            </a:xfrm>
          </p:grpSpPr>
          <p:cxnSp>
            <p:nvCxnSpPr>
              <p:cNvPr id="878" name="Straight Connector 87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Straight Connector 87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9" name="Group 568"/>
            <p:cNvGrpSpPr/>
            <p:nvPr/>
          </p:nvGrpSpPr>
          <p:grpSpPr>
            <a:xfrm>
              <a:off x="7062987" y="2143446"/>
              <a:ext cx="48004" cy="45719"/>
              <a:chOff x="6514112" y="2768675"/>
              <a:chExt cx="293888" cy="279899"/>
            </a:xfrm>
          </p:grpSpPr>
          <p:cxnSp>
            <p:nvCxnSpPr>
              <p:cNvPr id="876" name="Straight Connector 87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7" name="Straight Connector 87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0" name="Group 569"/>
            <p:cNvGrpSpPr/>
            <p:nvPr/>
          </p:nvGrpSpPr>
          <p:grpSpPr>
            <a:xfrm>
              <a:off x="6984267" y="2147985"/>
              <a:ext cx="48004" cy="45719"/>
              <a:chOff x="6514112" y="2768675"/>
              <a:chExt cx="293888" cy="279899"/>
            </a:xfrm>
          </p:grpSpPr>
          <p:cxnSp>
            <p:nvCxnSpPr>
              <p:cNvPr id="874" name="Straight Connector 87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5" name="Straight Connector 87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1" name="Group 570"/>
            <p:cNvGrpSpPr/>
            <p:nvPr/>
          </p:nvGrpSpPr>
          <p:grpSpPr>
            <a:xfrm>
              <a:off x="6917213" y="2118463"/>
              <a:ext cx="48004" cy="45719"/>
              <a:chOff x="6514112" y="2768675"/>
              <a:chExt cx="293888" cy="279899"/>
            </a:xfrm>
          </p:grpSpPr>
          <p:cxnSp>
            <p:nvCxnSpPr>
              <p:cNvPr id="872" name="Straight Connector 87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2" name="Group 571"/>
            <p:cNvGrpSpPr/>
            <p:nvPr/>
          </p:nvGrpSpPr>
          <p:grpSpPr>
            <a:xfrm>
              <a:off x="6891842" y="2078414"/>
              <a:ext cx="48004" cy="45719"/>
              <a:chOff x="6514112" y="2768675"/>
              <a:chExt cx="293888" cy="279899"/>
            </a:xfrm>
          </p:grpSpPr>
          <p:cxnSp>
            <p:nvCxnSpPr>
              <p:cNvPr id="870" name="Straight Connector 86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" name="Group 572"/>
            <p:cNvGrpSpPr/>
            <p:nvPr/>
          </p:nvGrpSpPr>
          <p:grpSpPr>
            <a:xfrm>
              <a:off x="6897254" y="1989960"/>
              <a:ext cx="48004" cy="45719"/>
              <a:chOff x="6514112" y="2768675"/>
              <a:chExt cx="293888" cy="279899"/>
            </a:xfrm>
          </p:grpSpPr>
          <p:cxnSp>
            <p:nvCxnSpPr>
              <p:cNvPr id="868" name="Straight Connector 86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573"/>
            <p:cNvGrpSpPr/>
            <p:nvPr/>
          </p:nvGrpSpPr>
          <p:grpSpPr>
            <a:xfrm>
              <a:off x="7004560" y="1865532"/>
              <a:ext cx="48004" cy="45719"/>
              <a:chOff x="6514112" y="2768675"/>
              <a:chExt cx="293888" cy="279899"/>
            </a:xfrm>
          </p:grpSpPr>
          <p:cxnSp>
            <p:nvCxnSpPr>
              <p:cNvPr id="866" name="Straight Connector 86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5" name="Group 574"/>
            <p:cNvGrpSpPr/>
            <p:nvPr/>
          </p:nvGrpSpPr>
          <p:grpSpPr>
            <a:xfrm>
              <a:off x="7156960" y="2017932"/>
              <a:ext cx="48004" cy="45719"/>
              <a:chOff x="6514112" y="2768675"/>
              <a:chExt cx="293888" cy="279899"/>
            </a:xfrm>
          </p:grpSpPr>
          <p:cxnSp>
            <p:nvCxnSpPr>
              <p:cNvPr id="864" name="Straight Connector 86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6" name="Group 575"/>
            <p:cNvGrpSpPr/>
            <p:nvPr/>
          </p:nvGrpSpPr>
          <p:grpSpPr>
            <a:xfrm>
              <a:off x="7086399" y="1884467"/>
              <a:ext cx="48004" cy="45719"/>
              <a:chOff x="6514112" y="2768675"/>
              <a:chExt cx="293888" cy="279899"/>
            </a:xfrm>
          </p:grpSpPr>
          <p:cxnSp>
            <p:nvCxnSpPr>
              <p:cNvPr id="862" name="Straight Connector 86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576"/>
            <p:cNvGrpSpPr/>
            <p:nvPr/>
          </p:nvGrpSpPr>
          <p:grpSpPr>
            <a:xfrm>
              <a:off x="7157323" y="1690808"/>
              <a:ext cx="48004" cy="45719"/>
              <a:chOff x="6514112" y="2768675"/>
              <a:chExt cx="293888" cy="279899"/>
            </a:xfrm>
          </p:grpSpPr>
          <p:cxnSp>
            <p:nvCxnSpPr>
              <p:cNvPr id="860" name="Straight Connector 85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8" name="Group 577"/>
            <p:cNvGrpSpPr/>
            <p:nvPr/>
          </p:nvGrpSpPr>
          <p:grpSpPr>
            <a:xfrm>
              <a:off x="7127547" y="2005263"/>
              <a:ext cx="48004" cy="45719"/>
              <a:chOff x="6514112" y="2768675"/>
              <a:chExt cx="293888" cy="279899"/>
            </a:xfrm>
          </p:grpSpPr>
          <p:cxnSp>
            <p:nvCxnSpPr>
              <p:cNvPr id="858" name="Straight Connector 85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9" name="Group 578"/>
            <p:cNvGrpSpPr/>
            <p:nvPr/>
          </p:nvGrpSpPr>
          <p:grpSpPr>
            <a:xfrm>
              <a:off x="6959487" y="1832559"/>
              <a:ext cx="48004" cy="45719"/>
              <a:chOff x="6514112" y="2768675"/>
              <a:chExt cx="293888" cy="279899"/>
            </a:xfrm>
          </p:grpSpPr>
          <p:cxnSp>
            <p:nvCxnSpPr>
              <p:cNvPr id="856" name="Straight Connector 85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7" name="Straight Connector 85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/>
            <p:cNvGrpSpPr/>
            <p:nvPr/>
          </p:nvGrpSpPr>
          <p:grpSpPr>
            <a:xfrm>
              <a:off x="6947185" y="1871124"/>
              <a:ext cx="48004" cy="45719"/>
              <a:chOff x="6514112" y="2768675"/>
              <a:chExt cx="293888" cy="279899"/>
            </a:xfrm>
          </p:grpSpPr>
          <p:cxnSp>
            <p:nvCxnSpPr>
              <p:cNvPr id="854" name="Straight Connector 85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1" name="Group 580"/>
            <p:cNvGrpSpPr/>
            <p:nvPr/>
          </p:nvGrpSpPr>
          <p:grpSpPr>
            <a:xfrm>
              <a:off x="6979538" y="1909591"/>
              <a:ext cx="48004" cy="45719"/>
              <a:chOff x="6514112" y="2768675"/>
              <a:chExt cx="293888" cy="279899"/>
            </a:xfrm>
          </p:grpSpPr>
          <p:cxnSp>
            <p:nvCxnSpPr>
              <p:cNvPr id="852" name="Straight Connector 85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Straight Connector 85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2" name="Group 581"/>
            <p:cNvGrpSpPr/>
            <p:nvPr/>
          </p:nvGrpSpPr>
          <p:grpSpPr>
            <a:xfrm>
              <a:off x="7111887" y="1984959"/>
              <a:ext cx="48004" cy="45719"/>
              <a:chOff x="6514112" y="2768675"/>
              <a:chExt cx="293888" cy="279899"/>
            </a:xfrm>
          </p:grpSpPr>
          <p:cxnSp>
            <p:nvCxnSpPr>
              <p:cNvPr id="850" name="Straight Connector 84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Straight Connector 85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Group 582"/>
            <p:cNvGrpSpPr/>
            <p:nvPr/>
          </p:nvGrpSpPr>
          <p:grpSpPr>
            <a:xfrm>
              <a:off x="7206174" y="1713574"/>
              <a:ext cx="48004" cy="45719"/>
              <a:chOff x="6514112" y="2768675"/>
              <a:chExt cx="293888" cy="279899"/>
            </a:xfrm>
          </p:grpSpPr>
          <p:cxnSp>
            <p:nvCxnSpPr>
              <p:cNvPr id="848" name="Straight Connector 84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Straight Connector 84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Group 583"/>
            <p:cNvGrpSpPr/>
            <p:nvPr/>
          </p:nvGrpSpPr>
          <p:grpSpPr>
            <a:xfrm>
              <a:off x="7157712" y="1735989"/>
              <a:ext cx="48004" cy="45719"/>
              <a:chOff x="6514112" y="2768675"/>
              <a:chExt cx="293888" cy="279899"/>
            </a:xfrm>
          </p:grpSpPr>
          <p:cxnSp>
            <p:nvCxnSpPr>
              <p:cNvPr id="846" name="Straight Connector 84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Group 584"/>
            <p:cNvGrpSpPr/>
            <p:nvPr/>
          </p:nvGrpSpPr>
          <p:grpSpPr>
            <a:xfrm>
              <a:off x="7262052" y="1920613"/>
              <a:ext cx="48004" cy="45719"/>
              <a:chOff x="6514112" y="2768675"/>
              <a:chExt cx="293888" cy="279899"/>
            </a:xfrm>
          </p:grpSpPr>
          <p:cxnSp>
            <p:nvCxnSpPr>
              <p:cNvPr id="844" name="Straight Connector 84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 585"/>
            <p:cNvGrpSpPr/>
            <p:nvPr/>
          </p:nvGrpSpPr>
          <p:grpSpPr>
            <a:xfrm>
              <a:off x="7316438" y="1942592"/>
              <a:ext cx="48004" cy="45719"/>
              <a:chOff x="6514112" y="2768675"/>
              <a:chExt cx="293888" cy="279899"/>
            </a:xfrm>
          </p:grpSpPr>
          <p:cxnSp>
            <p:nvCxnSpPr>
              <p:cNvPr id="842" name="Straight Connector 84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7" name="Group 586"/>
            <p:cNvGrpSpPr/>
            <p:nvPr/>
          </p:nvGrpSpPr>
          <p:grpSpPr>
            <a:xfrm>
              <a:off x="7265654" y="1972149"/>
              <a:ext cx="48004" cy="45719"/>
              <a:chOff x="6514112" y="2768675"/>
              <a:chExt cx="293888" cy="279899"/>
            </a:xfrm>
          </p:grpSpPr>
          <p:cxnSp>
            <p:nvCxnSpPr>
              <p:cNvPr id="840" name="Straight Connector 83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8" name="Group 587"/>
            <p:cNvGrpSpPr/>
            <p:nvPr/>
          </p:nvGrpSpPr>
          <p:grpSpPr>
            <a:xfrm>
              <a:off x="7304166" y="1985079"/>
              <a:ext cx="48004" cy="45719"/>
              <a:chOff x="6514112" y="2768675"/>
              <a:chExt cx="293888" cy="279899"/>
            </a:xfrm>
          </p:grpSpPr>
          <p:cxnSp>
            <p:nvCxnSpPr>
              <p:cNvPr id="838" name="Straight Connector 83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9" name="Group 588"/>
            <p:cNvGrpSpPr/>
            <p:nvPr/>
          </p:nvGrpSpPr>
          <p:grpSpPr>
            <a:xfrm>
              <a:off x="7279221" y="2082826"/>
              <a:ext cx="48004" cy="45719"/>
              <a:chOff x="6514112" y="2768675"/>
              <a:chExt cx="293888" cy="279899"/>
            </a:xfrm>
          </p:grpSpPr>
          <p:cxnSp>
            <p:nvCxnSpPr>
              <p:cNvPr id="836" name="Straight Connector 83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0" name="Group 589"/>
            <p:cNvGrpSpPr/>
            <p:nvPr/>
          </p:nvGrpSpPr>
          <p:grpSpPr>
            <a:xfrm>
              <a:off x="7316438" y="2102021"/>
              <a:ext cx="48004" cy="45719"/>
              <a:chOff x="6514112" y="2768675"/>
              <a:chExt cx="293888" cy="279899"/>
            </a:xfrm>
          </p:grpSpPr>
          <p:cxnSp>
            <p:nvCxnSpPr>
              <p:cNvPr id="834" name="Straight Connector 83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1" name="Group 590"/>
            <p:cNvGrpSpPr/>
            <p:nvPr/>
          </p:nvGrpSpPr>
          <p:grpSpPr>
            <a:xfrm>
              <a:off x="7332459" y="2067466"/>
              <a:ext cx="48004" cy="45719"/>
              <a:chOff x="6514112" y="2768675"/>
              <a:chExt cx="293888" cy="279899"/>
            </a:xfrm>
          </p:grpSpPr>
          <p:cxnSp>
            <p:nvCxnSpPr>
              <p:cNvPr id="832" name="Straight Connector 83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2" name="Group 591"/>
            <p:cNvGrpSpPr/>
            <p:nvPr/>
          </p:nvGrpSpPr>
          <p:grpSpPr>
            <a:xfrm>
              <a:off x="7361367" y="2093030"/>
              <a:ext cx="48004" cy="45719"/>
              <a:chOff x="6514112" y="2768675"/>
              <a:chExt cx="293888" cy="279899"/>
            </a:xfrm>
          </p:grpSpPr>
          <p:cxnSp>
            <p:nvCxnSpPr>
              <p:cNvPr id="830" name="Straight Connector 82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3" name="Group 592"/>
            <p:cNvGrpSpPr/>
            <p:nvPr/>
          </p:nvGrpSpPr>
          <p:grpSpPr>
            <a:xfrm>
              <a:off x="7307678" y="2018025"/>
              <a:ext cx="48004" cy="45719"/>
              <a:chOff x="6514112" y="2768675"/>
              <a:chExt cx="293888" cy="279899"/>
            </a:xfrm>
          </p:grpSpPr>
          <p:cxnSp>
            <p:nvCxnSpPr>
              <p:cNvPr id="828" name="Straight Connector 82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Connector 82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oup 593"/>
            <p:cNvGrpSpPr/>
            <p:nvPr/>
          </p:nvGrpSpPr>
          <p:grpSpPr>
            <a:xfrm>
              <a:off x="6669047" y="2272618"/>
              <a:ext cx="48004" cy="45719"/>
              <a:chOff x="6514112" y="2768675"/>
              <a:chExt cx="293888" cy="279899"/>
            </a:xfrm>
          </p:grpSpPr>
          <p:cxnSp>
            <p:nvCxnSpPr>
              <p:cNvPr id="826" name="Straight Connector 82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5" name="Group 594"/>
            <p:cNvGrpSpPr/>
            <p:nvPr/>
          </p:nvGrpSpPr>
          <p:grpSpPr>
            <a:xfrm>
              <a:off x="6710146" y="2265826"/>
              <a:ext cx="48004" cy="45719"/>
              <a:chOff x="6514112" y="2768675"/>
              <a:chExt cx="293888" cy="279899"/>
            </a:xfrm>
          </p:grpSpPr>
          <p:cxnSp>
            <p:nvCxnSpPr>
              <p:cNvPr id="824" name="Straight Connector 82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6" name="Group 595"/>
            <p:cNvGrpSpPr/>
            <p:nvPr/>
          </p:nvGrpSpPr>
          <p:grpSpPr>
            <a:xfrm>
              <a:off x="6691397" y="2139135"/>
              <a:ext cx="48004" cy="45719"/>
              <a:chOff x="6514112" y="2768675"/>
              <a:chExt cx="293888" cy="279899"/>
            </a:xfrm>
          </p:grpSpPr>
          <p:cxnSp>
            <p:nvCxnSpPr>
              <p:cNvPr id="822" name="Straight Connector 82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7" name="Group 596"/>
            <p:cNvGrpSpPr/>
            <p:nvPr/>
          </p:nvGrpSpPr>
          <p:grpSpPr>
            <a:xfrm>
              <a:off x="6745838" y="2142999"/>
              <a:ext cx="48004" cy="45719"/>
              <a:chOff x="6514112" y="2768675"/>
              <a:chExt cx="293888" cy="279899"/>
            </a:xfrm>
          </p:grpSpPr>
          <p:cxnSp>
            <p:nvCxnSpPr>
              <p:cNvPr id="820" name="Straight Connector 81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8" name="Group 597"/>
            <p:cNvGrpSpPr/>
            <p:nvPr/>
          </p:nvGrpSpPr>
          <p:grpSpPr>
            <a:xfrm>
              <a:off x="6735681" y="2109483"/>
              <a:ext cx="48004" cy="45719"/>
              <a:chOff x="6514112" y="2768675"/>
              <a:chExt cx="293888" cy="279899"/>
            </a:xfrm>
          </p:grpSpPr>
          <p:cxnSp>
            <p:nvCxnSpPr>
              <p:cNvPr id="818" name="Straight Connector 81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Group 598"/>
            <p:cNvGrpSpPr/>
            <p:nvPr/>
          </p:nvGrpSpPr>
          <p:grpSpPr>
            <a:xfrm>
              <a:off x="6685694" y="2085243"/>
              <a:ext cx="48004" cy="45719"/>
              <a:chOff x="6514112" y="2768675"/>
              <a:chExt cx="293888" cy="279899"/>
            </a:xfrm>
          </p:grpSpPr>
          <p:cxnSp>
            <p:nvCxnSpPr>
              <p:cNvPr id="816" name="Straight Connector 81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0" name="Group 599"/>
            <p:cNvGrpSpPr/>
            <p:nvPr/>
          </p:nvGrpSpPr>
          <p:grpSpPr>
            <a:xfrm>
              <a:off x="6640798" y="2047348"/>
              <a:ext cx="48004" cy="45719"/>
              <a:chOff x="6514112" y="2768675"/>
              <a:chExt cx="293888" cy="279899"/>
            </a:xfrm>
          </p:grpSpPr>
          <p:cxnSp>
            <p:nvCxnSpPr>
              <p:cNvPr id="814" name="Straight Connector 81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1" name="Group 600"/>
            <p:cNvGrpSpPr/>
            <p:nvPr/>
          </p:nvGrpSpPr>
          <p:grpSpPr>
            <a:xfrm>
              <a:off x="6649884" y="1987099"/>
              <a:ext cx="48004" cy="45719"/>
              <a:chOff x="6514112" y="2768675"/>
              <a:chExt cx="293888" cy="279899"/>
            </a:xfrm>
          </p:grpSpPr>
          <p:cxnSp>
            <p:nvCxnSpPr>
              <p:cNvPr id="812" name="Straight Connector 81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2" name="Group 601"/>
            <p:cNvGrpSpPr/>
            <p:nvPr/>
          </p:nvGrpSpPr>
          <p:grpSpPr>
            <a:xfrm>
              <a:off x="6666143" y="2018093"/>
              <a:ext cx="48004" cy="45719"/>
              <a:chOff x="6514112" y="2768675"/>
              <a:chExt cx="293888" cy="279899"/>
            </a:xfrm>
          </p:grpSpPr>
          <p:cxnSp>
            <p:nvCxnSpPr>
              <p:cNvPr id="810" name="Straight Connector 80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3" name="Group 602"/>
            <p:cNvGrpSpPr/>
            <p:nvPr/>
          </p:nvGrpSpPr>
          <p:grpSpPr>
            <a:xfrm>
              <a:off x="6824089" y="1820620"/>
              <a:ext cx="48004" cy="45719"/>
              <a:chOff x="6514112" y="2768675"/>
              <a:chExt cx="293888" cy="279899"/>
            </a:xfrm>
          </p:grpSpPr>
          <p:cxnSp>
            <p:nvCxnSpPr>
              <p:cNvPr id="808" name="Straight Connector 80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4" name="Group 603"/>
            <p:cNvGrpSpPr/>
            <p:nvPr/>
          </p:nvGrpSpPr>
          <p:grpSpPr>
            <a:xfrm>
              <a:off x="6836470" y="1770374"/>
              <a:ext cx="48004" cy="45719"/>
              <a:chOff x="6514112" y="2768675"/>
              <a:chExt cx="293888" cy="279899"/>
            </a:xfrm>
          </p:grpSpPr>
          <p:cxnSp>
            <p:nvCxnSpPr>
              <p:cNvPr id="806" name="Straight Connector 80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5" name="Group 604"/>
            <p:cNvGrpSpPr/>
            <p:nvPr/>
          </p:nvGrpSpPr>
          <p:grpSpPr>
            <a:xfrm>
              <a:off x="6859141" y="1803823"/>
              <a:ext cx="48004" cy="45719"/>
              <a:chOff x="6514112" y="2768675"/>
              <a:chExt cx="293888" cy="279899"/>
            </a:xfrm>
          </p:grpSpPr>
          <p:cxnSp>
            <p:nvCxnSpPr>
              <p:cNvPr id="804" name="Straight Connector 80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 605"/>
            <p:cNvGrpSpPr/>
            <p:nvPr/>
          </p:nvGrpSpPr>
          <p:grpSpPr>
            <a:xfrm>
              <a:off x="6961311" y="1693389"/>
              <a:ext cx="48004" cy="45719"/>
              <a:chOff x="6514112" y="2768675"/>
              <a:chExt cx="293888" cy="279899"/>
            </a:xfrm>
          </p:grpSpPr>
          <p:cxnSp>
            <p:nvCxnSpPr>
              <p:cNvPr id="802" name="Straight Connector 80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Group 606"/>
            <p:cNvGrpSpPr/>
            <p:nvPr/>
          </p:nvGrpSpPr>
          <p:grpSpPr>
            <a:xfrm>
              <a:off x="6989084" y="2472644"/>
              <a:ext cx="48004" cy="45719"/>
              <a:chOff x="6514112" y="2768675"/>
              <a:chExt cx="293888" cy="279899"/>
            </a:xfrm>
          </p:grpSpPr>
          <p:cxnSp>
            <p:nvCxnSpPr>
              <p:cNvPr id="800" name="Straight Connector 79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 607"/>
            <p:cNvGrpSpPr/>
            <p:nvPr/>
          </p:nvGrpSpPr>
          <p:grpSpPr>
            <a:xfrm>
              <a:off x="7234008" y="2482890"/>
              <a:ext cx="48004" cy="45719"/>
              <a:chOff x="6514112" y="2768675"/>
              <a:chExt cx="293888" cy="279899"/>
            </a:xfrm>
          </p:grpSpPr>
          <p:cxnSp>
            <p:nvCxnSpPr>
              <p:cNvPr id="798" name="Straight Connector 79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/>
            <p:cNvGrpSpPr/>
            <p:nvPr/>
          </p:nvGrpSpPr>
          <p:grpSpPr>
            <a:xfrm>
              <a:off x="6555625" y="1892745"/>
              <a:ext cx="48004" cy="45719"/>
              <a:chOff x="6514112" y="2768675"/>
              <a:chExt cx="293888" cy="279899"/>
            </a:xfrm>
          </p:grpSpPr>
          <p:cxnSp>
            <p:nvCxnSpPr>
              <p:cNvPr id="796" name="Straight Connector 79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0" name="Group 609"/>
            <p:cNvGrpSpPr/>
            <p:nvPr/>
          </p:nvGrpSpPr>
          <p:grpSpPr>
            <a:xfrm>
              <a:off x="6533158" y="1965358"/>
              <a:ext cx="48004" cy="45719"/>
              <a:chOff x="6514112" y="2768675"/>
              <a:chExt cx="293888" cy="279899"/>
            </a:xfrm>
          </p:grpSpPr>
          <p:cxnSp>
            <p:nvCxnSpPr>
              <p:cNvPr id="794" name="Straight Connector 79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1" name="Group 610"/>
            <p:cNvGrpSpPr/>
            <p:nvPr/>
          </p:nvGrpSpPr>
          <p:grpSpPr>
            <a:xfrm>
              <a:off x="6516456" y="2048586"/>
              <a:ext cx="48004" cy="45719"/>
              <a:chOff x="6514112" y="2768675"/>
              <a:chExt cx="293888" cy="279899"/>
            </a:xfrm>
          </p:grpSpPr>
          <p:cxnSp>
            <p:nvCxnSpPr>
              <p:cNvPr id="792" name="Straight Connector 79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2" name="Group 611"/>
            <p:cNvGrpSpPr/>
            <p:nvPr/>
          </p:nvGrpSpPr>
          <p:grpSpPr>
            <a:xfrm>
              <a:off x="6556989" y="2025577"/>
              <a:ext cx="48004" cy="45719"/>
              <a:chOff x="6514112" y="2768675"/>
              <a:chExt cx="293888" cy="279899"/>
            </a:xfrm>
          </p:grpSpPr>
          <p:cxnSp>
            <p:nvCxnSpPr>
              <p:cNvPr id="790" name="Straight Connector 78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3" name="Group 612"/>
            <p:cNvGrpSpPr/>
            <p:nvPr/>
          </p:nvGrpSpPr>
          <p:grpSpPr>
            <a:xfrm>
              <a:off x="6575917" y="1934690"/>
              <a:ext cx="48004" cy="45719"/>
              <a:chOff x="6514112" y="2768675"/>
              <a:chExt cx="293888" cy="279899"/>
            </a:xfrm>
          </p:grpSpPr>
          <p:cxnSp>
            <p:nvCxnSpPr>
              <p:cNvPr id="788" name="Straight Connector 78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4" name="Group 613"/>
            <p:cNvGrpSpPr/>
            <p:nvPr/>
          </p:nvGrpSpPr>
          <p:grpSpPr>
            <a:xfrm>
              <a:off x="6646398" y="1781589"/>
              <a:ext cx="48004" cy="45719"/>
              <a:chOff x="6514112" y="2768675"/>
              <a:chExt cx="293888" cy="279899"/>
            </a:xfrm>
          </p:grpSpPr>
          <p:cxnSp>
            <p:nvCxnSpPr>
              <p:cNvPr id="786" name="Straight Connector 78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Straight Connector 78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5" name="Group 614"/>
            <p:cNvGrpSpPr/>
            <p:nvPr/>
          </p:nvGrpSpPr>
          <p:grpSpPr>
            <a:xfrm>
              <a:off x="6649583" y="1753185"/>
              <a:ext cx="48004" cy="45719"/>
              <a:chOff x="6514112" y="2768675"/>
              <a:chExt cx="293888" cy="279899"/>
            </a:xfrm>
          </p:grpSpPr>
          <p:cxnSp>
            <p:nvCxnSpPr>
              <p:cNvPr id="784" name="Straight Connector 78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Connector 78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6" name="Group 615"/>
            <p:cNvGrpSpPr/>
            <p:nvPr/>
          </p:nvGrpSpPr>
          <p:grpSpPr>
            <a:xfrm>
              <a:off x="7404802" y="2313886"/>
              <a:ext cx="48004" cy="45719"/>
              <a:chOff x="6514112" y="2768675"/>
              <a:chExt cx="293888" cy="279899"/>
            </a:xfrm>
          </p:grpSpPr>
          <p:cxnSp>
            <p:nvCxnSpPr>
              <p:cNvPr id="782" name="Straight Connector 78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7" name="Group 616"/>
            <p:cNvGrpSpPr/>
            <p:nvPr/>
          </p:nvGrpSpPr>
          <p:grpSpPr>
            <a:xfrm>
              <a:off x="7426386" y="2270144"/>
              <a:ext cx="48004" cy="45719"/>
              <a:chOff x="6514112" y="2768675"/>
              <a:chExt cx="293888" cy="279899"/>
            </a:xfrm>
          </p:grpSpPr>
          <p:cxnSp>
            <p:nvCxnSpPr>
              <p:cNvPr id="780" name="Straight Connector 77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8" name="Group 617"/>
            <p:cNvGrpSpPr/>
            <p:nvPr/>
          </p:nvGrpSpPr>
          <p:grpSpPr>
            <a:xfrm>
              <a:off x="7275284" y="1777518"/>
              <a:ext cx="48004" cy="45719"/>
              <a:chOff x="6514112" y="2768675"/>
              <a:chExt cx="293888" cy="279899"/>
            </a:xfrm>
          </p:grpSpPr>
          <p:cxnSp>
            <p:nvCxnSpPr>
              <p:cNvPr id="778" name="Straight Connector 77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9" name="Group 618"/>
            <p:cNvGrpSpPr/>
            <p:nvPr/>
          </p:nvGrpSpPr>
          <p:grpSpPr>
            <a:xfrm>
              <a:off x="6685694" y="2467556"/>
              <a:ext cx="48004" cy="45719"/>
              <a:chOff x="6514112" y="2768675"/>
              <a:chExt cx="293888" cy="279899"/>
            </a:xfrm>
          </p:grpSpPr>
          <p:cxnSp>
            <p:nvCxnSpPr>
              <p:cNvPr id="776" name="Straight Connector 77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0" name="Group 619"/>
            <p:cNvGrpSpPr/>
            <p:nvPr/>
          </p:nvGrpSpPr>
          <p:grpSpPr>
            <a:xfrm>
              <a:off x="6691673" y="2507381"/>
              <a:ext cx="48004" cy="45719"/>
              <a:chOff x="6514112" y="2768675"/>
              <a:chExt cx="293888" cy="279899"/>
            </a:xfrm>
          </p:grpSpPr>
          <p:cxnSp>
            <p:nvCxnSpPr>
              <p:cNvPr id="774" name="Straight Connector 77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Connector 77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1" name="Group 620"/>
            <p:cNvGrpSpPr/>
            <p:nvPr/>
          </p:nvGrpSpPr>
          <p:grpSpPr>
            <a:xfrm>
              <a:off x="6631593" y="2485493"/>
              <a:ext cx="48004" cy="45719"/>
              <a:chOff x="6514112" y="2768675"/>
              <a:chExt cx="293888" cy="279899"/>
            </a:xfrm>
          </p:grpSpPr>
          <p:cxnSp>
            <p:nvCxnSpPr>
              <p:cNvPr id="772" name="Straight Connector 77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/>
            <p:cNvGrpSpPr/>
            <p:nvPr/>
          </p:nvGrpSpPr>
          <p:grpSpPr>
            <a:xfrm>
              <a:off x="6545971" y="2310574"/>
              <a:ext cx="48004" cy="45719"/>
              <a:chOff x="6514112" y="2768675"/>
              <a:chExt cx="293888" cy="279899"/>
            </a:xfrm>
          </p:grpSpPr>
          <p:cxnSp>
            <p:nvCxnSpPr>
              <p:cNvPr id="770" name="Straight Connector 76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3" name="Group 622"/>
            <p:cNvGrpSpPr/>
            <p:nvPr/>
          </p:nvGrpSpPr>
          <p:grpSpPr>
            <a:xfrm>
              <a:off x="6539282" y="2376564"/>
              <a:ext cx="48004" cy="45719"/>
              <a:chOff x="6514112" y="2768675"/>
              <a:chExt cx="293888" cy="279899"/>
            </a:xfrm>
          </p:grpSpPr>
          <p:cxnSp>
            <p:nvCxnSpPr>
              <p:cNvPr id="768" name="Straight Connector 76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4" name="Group 623"/>
            <p:cNvGrpSpPr/>
            <p:nvPr/>
          </p:nvGrpSpPr>
          <p:grpSpPr>
            <a:xfrm>
              <a:off x="6799829" y="2615594"/>
              <a:ext cx="48004" cy="45719"/>
              <a:chOff x="6514112" y="2768675"/>
              <a:chExt cx="293888" cy="279899"/>
            </a:xfrm>
          </p:grpSpPr>
          <p:cxnSp>
            <p:nvCxnSpPr>
              <p:cNvPr id="766" name="Straight Connector 76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5" name="Group 624"/>
            <p:cNvGrpSpPr/>
            <p:nvPr/>
          </p:nvGrpSpPr>
          <p:grpSpPr>
            <a:xfrm>
              <a:off x="6856747" y="2604016"/>
              <a:ext cx="48004" cy="45719"/>
              <a:chOff x="6514112" y="2768675"/>
              <a:chExt cx="293888" cy="279899"/>
            </a:xfrm>
          </p:grpSpPr>
          <p:cxnSp>
            <p:nvCxnSpPr>
              <p:cNvPr id="764" name="Straight Connector 76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6" name="Group 625"/>
            <p:cNvGrpSpPr/>
            <p:nvPr/>
          </p:nvGrpSpPr>
          <p:grpSpPr>
            <a:xfrm>
              <a:off x="6865906" y="2634501"/>
              <a:ext cx="48004" cy="45719"/>
              <a:chOff x="6514112" y="2768675"/>
              <a:chExt cx="293888" cy="279899"/>
            </a:xfrm>
          </p:grpSpPr>
          <p:cxnSp>
            <p:nvCxnSpPr>
              <p:cNvPr id="762" name="Straight Connector 76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7" name="Group 626"/>
            <p:cNvGrpSpPr/>
            <p:nvPr/>
          </p:nvGrpSpPr>
          <p:grpSpPr>
            <a:xfrm>
              <a:off x="7436794" y="1905009"/>
              <a:ext cx="48004" cy="45719"/>
              <a:chOff x="6514112" y="2768675"/>
              <a:chExt cx="293888" cy="279899"/>
            </a:xfrm>
          </p:grpSpPr>
          <p:cxnSp>
            <p:nvCxnSpPr>
              <p:cNvPr id="760" name="Straight Connector 75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8" name="Group 627"/>
            <p:cNvGrpSpPr/>
            <p:nvPr/>
          </p:nvGrpSpPr>
          <p:grpSpPr>
            <a:xfrm>
              <a:off x="7434274" y="1857522"/>
              <a:ext cx="48004" cy="45719"/>
              <a:chOff x="6514112" y="2768675"/>
              <a:chExt cx="293888" cy="279899"/>
            </a:xfrm>
          </p:grpSpPr>
          <p:cxnSp>
            <p:nvCxnSpPr>
              <p:cNvPr id="758" name="Straight Connector 75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9" name="Group 628"/>
            <p:cNvGrpSpPr/>
            <p:nvPr/>
          </p:nvGrpSpPr>
          <p:grpSpPr>
            <a:xfrm>
              <a:off x="7427684" y="1929918"/>
              <a:ext cx="48004" cy="45719"/>
              <a:chOff x="6514112" y="2768675"/>
              <a:chExt cx="293888" cy="279899"/>
            </a:xfrm>
          </p:grpSpPr>
          <p:cxnSp>
            <p:nvCxnSpPr>
              <p:cNvPr id="756" name="Straight Connector 75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0" name="Group 629"/>
            <p:cNvGrpSpPr/>
            <p:nvPr/>
          </p:nvGrpSpPr>
          <p:grpSpPr>
            <a:xfrm>
              <a:off x="7381312" y="1771334"/>
              <a:ext cx="48004" cy="45719"/>
              <a:chOff x="6514112" y="2768675"/>
              <a:chExt cx="293888" cy="279899"/>
            </a:xfrm>
          </p:grpSpPr>
          <p:cxnSp>
            <p:nvCxnSpPr>
              <p:cNvPr id="754" name="Straight Connector 75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1" name="Group 630"/>
            <p:cNvGrpSpPr/>
            <p:nvPr/>
          </p:nvGrpSpPr>
          <p:grpSpPr>
            <a:xfrm>
              <a:off x="7398522" y="1736340"/>
              <a:ext cx="48004" cy="45719"/>
              <a:chOff x="6514112" y="2768675"/>
              <a:chExt cx="293888" cy="279899"/>
            </a:xfrm>
          </p:grpSpPr>
          <p:cxnSp>
            <p:nvCxnSpPr>
              <p:cNvPr id="752" name="Straight Connector 75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2" name="Group 631"/>
            <p:cNvGrpSpPr/>
            <p:nvPr/>
          </p:nvGrpSpPr>
          <p:grpSpPr>
            <a:xfrm>
              <a:off x="7351333" y="1713866"/>
              <a:ext cx="48004" cy="45719"/>
              <a:chOff x="6514112" y="2768675"/>
              <a:chExt cx="293888" cy="279899"/>
            </a:xfrm>
          </p:grpSpPr>
          <p:cxnSp>
            <p:nvCxnSpPr>
              <p:cNvPr id="750" name="Straight Connector 74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3" name="Group 632"/>
            <p:cNvGrpSpPr/>
            <p:nvPr/>
          </p:nvGrpSpPr>
          <p:grpSpPr>
            <a:xfrm>
              <a:off x="7369852" y="2373910"/>
              <a:ext cx="48004" cy="45719"/>
              <a:chOff x="6514112" y="2768675"/>
              <a:chExt cx="293888" cy="279899"/>
            </a:xfrm>
          </p:grpSpPr>
          <p:cxnSp>
            <p:nvCxnSpPr>
              <p:cNvPr id="748" name="Straight Connector 74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4" name="Group 633"/>
            <p:cNvGrpSpPr/>
            <p:nvPr/>
          </p:nvGrpSpPr>
          <p:grpSpPr>
            <a:xfrm>
              <a:off x="7319534" y="2405958"/>
              <a:ext cx="48004" cy="45719"/>
              <a:chOff x="6514112" y="2768675"/>
              <a:chExt cx="293888" cy="279899"/>
            </a:xfrm>
          </p:grpSpPr>
          <p:cxnSp>
            <p:nvCxnSpPr>
              <p:cNvPr id="746" name="Straight Connector 74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5" name="Group 634"/>
            <p:cNvGrpSpPr/>
            <p:nvPr/>
          </p:nvGrpSpPr>
          <p:grpSpPr>
            <a:xfrm>
              <a:off x="7325033" y="2466475"/>
              <a:ext cx="48004" cy="45719"/>
              <a:chOff x="6514112" y="2768675"/>
              <a:chExt cx="293888" cy="279899"/>
            </a:xfrm>
          </p:grpSpPr>
          <p:cxnSp>
            <p:nvCxnSpPr>
              <p:cNvPr id="744" name="Straight Connector 74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6" name="Group 635"/>
            <p:cNvGrpSpPr/>
            <p:nvPr/>
          </p:nvGrpSpPr>
          <p:grpSpPr>
            <a:xfrm>
              <a:off x="7037283" y="2574143"/>
              <a:ext cx="48004" cy="45719"/>
              <a:chOff x="6514112" y="2768675"/>
              <a:chExt cx="293888" cy="279899"/>
            </a:xfrm>
          </p:grpSpPr>
          <p:cxnSp>
            <p:nvCxnSpPr>
              <p:cNvPr id="742" name="Straight Connector 74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7" name="Group 636"/>
            <p:cNvGrpSpPr/>
            <p:nvPr/>
          </p:nvGrpSpPr>
          <p:grpSpPr>
            <a:xfrm>
              <a:off x="6926080" y="2619818"/>
              <a:ext cx="48004" cy="45719"/>
              <a:chOff x="6514112" y="2768675"/>
              <a:chExt cx="293888" cy="279899"/>
            </a:xfrm>
          </p:grpSpPr>
          <p:cxnSp>
            <p:nvCxnSpPr>
              <p:cNvPr id="740" name="Straight Connector 73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8" name="Group 637"/>
            <p:cNvGrpSpPr/>
            <p:nvPr/>
          </p:nvGrpSpPr>
          <p:grpSpPr>
            <a:xfrm>
              <a:off x="7135673" y="2572314"/>
              <a:ext cx="48004" cy="45719"/>
              <a:chOff x="6514112" y="2768675"/>
              <a:chExt cx="293888" cy="279899"/>
            </a:xfrm>
          </p:grpSpPr>
          <p:cxnSp>
            <p:nvCxnSpPr>
              <p:cNvPr id="738" name="Straight Connector 73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Connector 73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9" name="Group 638"/>
            <p:cNvGrpSpPr/>
            <p:nvPr/>
          </p:nvGrpSpPr>
          <p:grpSpPr>
            <a:xfrm>
              <a:off x="6785780" y="1600151"/>
              <a:ext cx="48004" cy="45719"/>
              <a:chOff x="6514112" y="2768675"/>
              <a:chExt cx="293888" cy="279899"/>
            </a:xfrm>
          </p:grpSpPr>
          <p:cxnSp>
            <p:nvCxnSpPr>
              <p:cNvPr id="736" name="Straight Connector 73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Straight Connector 73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0" name="Group 639"/>
            <p:cNvGrpSpPr/>
            <p:nvPr/>
          </p:nvGrpSpPr>
          <p:grpSpPr>
            <a:xfrm>
              <a:off x="6920051" y="1535485"/>
              <a:ext cx="48004" cy="45719"/>
              <a:chOff x="6514112" y="2768675"/>
              <a:chExt cx="293888" cy="279899"/>
            </a:xfrm>
          </p:grpSpPr>
          <p:cxnSp>
            <p:nvCxnSpPr>
              <p:cNvPr id="734" name="Straight Connector 73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1" name="Group 640"/>
            <p:cNvGrpSpPr/>
            <p:nvPr/>
          </p:nvGrpSpPr>
          <p:grpSpPr>
            <a:xfrm>
              <a:off x="6872708" y="1564535"/>
              <a:ext cx="48004" cy="45719"/>
              <a:chOff x="6514112" y="2768675"/>
              <a:chExt cx="293888" cy="279899"/>
            </a:xfrm>
          </p:grpSpPr>
          <p:cxnSp>
            <p:nvCxnSpPr>
              <p:cNvPr id="732" name="Straight Connector 73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 641"/>
            <p:cNvGrpSpPr/>
            <p:nvPr/>
          </p:nvGrpSpPr>
          <p:grpSpPr>
            <a:xfrm>
              <a:off x="7064775" y="1533378"/>
              <a:ext cx="48004" cy="45719"/>
              <a:chOff x="6514112" y="2768675"/>
              <a:chExt cx="293888" cy="279899"/>
            </a:xfrm>
          </p:grpSpPr>
          <p:cxnSp>
            <p:nvCxnSpPr>
              <p:cNvPr id="730" name="Straight Connector 72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3" name="Group 642"/>
            <p:cNvGrpSpPr/>
            <p:nvPr/>
          </p:nvGrpSpPr>
          <p:grpSpPr>
            <a:xfrm>
              <a:off x="7132486" y="1535155"/>
              <a:ext cx="48004" cy="45719"/>
              <a:chOff x="6514112" y="2768675"/>
              <a:chExt cx="293888" cy="279899"/>
            </a:xfrm>
          </p:grpSpPr>
          <p:cxnSp>
            <p:nvCxnSpPr>
              <p:cNvPr id="728" name="Straight Connector 72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4" name="Group 643"/>
            <p:cNvGrpSpPr/>
            <p:nvPr/>
          </p:nvGrpSpPr>
          <p:grpSpPr>
            <a:xfrm>
              <a:off x="7201389" y="1551876"/>
              <a:ext cx="48004" cy="45719"/>
              <a:chOff x="6514112" y="2768675"/>
              <a:chExt cx="293888" cy="279899"/>
            </a:xfrm>
          </p:grpSpPr>
          <p:cxnSp>
            <p:nvCxnSpPr>
              <p:cNvPr id="726" name="Straight Connector 72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5" name="Group 644"/>
            <p:cNvGrpSpPr/>
            <p:nvPr/>
          </p:nvGrpSpPr>
          <p:grpSpPr>
            <a:xfrm>
              <a:off x="7157929" y="1541492"/>
              <a:ext cx="48004" cy="45719"/>
              <a:chOff x="6514112" y="2768675"/>
              <a:chExt cx="293888" cy="279899"/>
            </a:xfrm>
          </p:grpSpPr>
          <p:cxnSp>
            <p:nvCxnSpPr>
              <p:cNvPr id="724" name="Straight Connector 72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6" name="Group 645"/>
            <p:cNvGrpSpPr/>
            <p:nvPr/>
          </p:nvGrpSpPr>
          <p:grpSpPr>
            <a:xfrm>
              <a:off x="7255943" y="1590045"/>
              <a:ext cx="48004" cy="45719"/>
              <a:chOff x="6514112" y="2768675"/>
              <a:chExt cx="293888" cy="279899"/>
            </a:xfrm>
          </p:grpSpPr>
          <p:cxnSp>
            <p:nvCxnSpPr>
              <p:cNvPr id="722" name="Straight Connector 72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7" name="Group 646"/>
            <p:cNvGrpSpPr/>
            <p:nvPr/>
          </p:nvGrpSpPr>
          <p:grpSpPr>
            <a:xfrm>
              <a:off x="7125180" y="1577338"/>
              <a:ext cx="48004" cy="45719"/>
              <a:chOff x="6514112" y="2768675"/>
              <a:chExt cx="293888" cy="279899"/>
            </a:xfrm>
          </p:grpSpPr>
          <p:cxnSp>
            <p:nvCxnSpPr>
              <p:cNvPr id="720" name="Straight Connector 71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8" name="Group 647"/>
            <p:cNvGrpSpPr/>
            <p:nvPr/>
          </p:nvGrpSpPr>
          <p:grpSpPr>
            <a:xfrm>
              <a:off x="7307128" y="1634105"/>
              <a:ext cx="48004" cy="45719"/>
              <a:chOff x="6514112" y="2768675"/>
              <a:chExt cx="293888" cy="279899"/>
            </a:xfrm>
          </p:grpSpPr>
          <p:cxnSp>
            <p:nvCxnSpPr>
              <p:cNvPr id="718" name="Straight Connector 71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Connector 71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9" name="Group 648"/>
            <p:cNvGrpSpPr/>
            <p:nvPr/>
          </p:nvGrpSpPr>
          <p:grpSpPr>
            <a:xfrm>
              <a:off x="7318558" y="1847826"/>
              <a:ext cx="48004" cy="45719"/>
              <a:chOff x="6514112" y="2768675"/>
              <a:chExt cx="293888" cy="279899"/>
            </a:xfrm>
          </p:grpSpPr>
          <p:cxnSp>
            <p:nvCxnSpPr>
              <p:cNvPr id="716" name="Straight Connector 71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0" name="Group 649"/>
            <p:cNvGrpSpPr/>
            <p:nvPr/>
          </p:nvGrpSpPr>
          <p:grpSpPr>
            <a:xfrm>
              <a:off x="7342300" y="1675915"/>
              <a:ext cx="48004" cy="45719"/>
              <a:chOff x="6514112" y="2768675"/>
              <a:chExt cx="293888" cy="279899"/>
            </a:xfrm>
          </p:grpSpPr>
          <p:cxnSp>
            <p:nvCxnSpPr>
              <p:cNvPr id="714" name="Straight Connector 71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1" name="Group 650"/>
            <p:cNvGrpSpPr/>
            <p:nvPr/>
          </p:nvGrpSpPr>
          <p:grpSpPr>
            <a:xfrm>
              <a:off x="7475170" y="1989700"/>
              <a:ext cx="48004" cy="45719"/>
              <a:chOff x="6514112" y="2768675"/>
              <a:chExt cx="293888" cy="279899"/>
            </a:xfrm>
          </p:grpSpPr>
          <p:cxnSp>
            <p:nvCxnSpPr>
              <p:cNvPr id="712" name="Straight Connector 71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2" name="Group 651"/>
            <p:cNvGrpSpPr/>
            <p:nvPr/>
          </p:nvGrpSpPr>
          <p:grpSpPr>
            <a:xfrm>
              <a:off x="7471251" y="2105105"/>
              <a:ext cx="48004" cy="45719"/>
              <a:chOff x="6514112" y="2768675"/>
              <a:chExt cx="293888" cy="279899"/>
            </a:xfrm>
          </p:grpSpPr>
          <p:cxnSp>
            <p:nvCxnSpPr>
              <p:cNvPr id="710" name="Straight Connector 70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3" name="Group 652"/>
            <p:cNvGrpSpPr/>
            <p:nvPr/>
          </p:nvGrpSpPr>
          <p:grpSpPr>
            <a:xfrm>
              <a:off x="7449600" y="2198626"/>
              <a:ext cx="48004" cy="45719"/>
              <a:chOff x="6514112" y="2768675"/>
              <a:chExt cx="293888" cy="279899"/>
            </a:xfrm>
          </p:grpSpPr>
          <p:cxnSp>
            <p:nvCxnSpPr>
              <p:cNvPr id="708" name="Straight Connector 70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4" name="Group 653"/>
            <p:cNvGrpSpPr/>
            <p:nvPr/>
          </p:nvGrpSpPr>
          <p:grpSpPr>
            <a:xfrm>
              <a:off x="7237050" y="2535842"/>
              <a:ext cx="48004" cy="45719"/>
              <a:chOff x="6514112" y="2768675"/>
              <a:chExt cx="293888" cy="279899"/>
            </a:xfrm>
          </p:grpSpPr>
          <p:cxnSp>
            <p:nvCxnSpPr>
              <p:cNvPr id="706" name="Straight Connector 70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5" name="Group 654"/>
            <p:cNvGrpSpPr/>
            <p:nvPr/>
          </p:nvGrpSpPr>
          <p:grpSpPr>
            <a:xfrm>
              <a:off x="6979805" y="2608125"/>
              <a:ext cx="48004" cy="45719"/>
              <a:chOff x="6514112" y="2768675"/>
              <a:chExt cx="293888" cy="279899"/>
            </a:xfrm>
          </p:grpSpPr>
          <p:cxnSp>
            <p:nvCxnSpPr>
              <p:cNvPr id="704" name="Straight Connector 70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6" name="Group 655"/>
            <p:cNvGrpSpPr/>
            <p:nvPr/>
          </p:nvGrpSpPr>
          <p:grpSpPr>
            <a:xfrm>
              <a:off x="6722531" y="2568532"/>
              <a:ext cx="48004" cy="45719"/>
              <a:chOff x="6514112" y="2768675"/>
              <a:chExt cx="293888" cy="279899"/>
            </a:xfrm>
          </p:grpSpPr>
          <p:cxnSp>
            <p:nvCxnSpPr>
              <p:cNvPr id="702" name="Straight Connector 70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7" name="Group 656"/>
            <p:cNvGrpSpPr/>
            <p:nvPr/>
          </p:nvGrpSpPr>
          <p:grpSpPr>
            <a:xfrm>
              <a:off x="6586617" y="2439787"/>
              <a:ext cx="48004" cy="45719"/>
              <a:chOff x="6514112" y="2768675"/>
              <a:chExt cx="293888" cy="279899"/>
            </a:xfrm>
          </p:grpSpPr>
          <p:cxnSp>
            <p:nvCxnSpPr>
              <p:cNvPr id="700" name="Straight Connector 69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8" name="Group 657"/>
            <p:cNvGrpSpPr/>
            <p:nvPr/>
          </p:nvGrpSpPr>
          <p:grpSpPr>
            <a:xfrm>
              <a:off x="6532385" y="2110580"/>
              <a:ext cx="48004" cy="45719"/>
              <a:chOff x="6514112" y="2768675"/>
              <a:chExt cx="293888" cy="279899"/>
            </a:xfrm>
          </p:grpSpPr>
          <p:cxnSp>
            <p:nvCxnSpPr>
              <p:cNvPr id="698" name="Straight Connector 69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9" name="Group 658"/>
            <p:cNvGrpSpPr/>
            <p:nvPr/>
          </p:nvGrpSpPr>
          <p:grpSpPr>
            <a:xfrm>
              <a:off x="6991813" y="1526624"/>
              <a:ext cx="48004" cy="45719"/>
              <a:chOff x="6514112" y="2768675"/>
              <a:chExt cx="293888" cy="279899"/>
            </a:xfrm>
          </p:grpSpPr>
          <p:cxnSp>
            <p:nvCxnSpPr>
              <p:cNvPr id="696" name="Straight Connector 69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0" name="Group 659"/>
            <p:cNvGrpSpPr/>
            <p:nvPr/>
          </p:nvGrpSpPr>
          <p:grpSpPr>
            <a:xfrm>
              <a:off x="6722531" y="1634016"/>
              <a:ext cx="48004" cy="45719"/>
              <a:chOff x="6514112" y="2768675"/>
              <a:chExt cx="293888" cy="279899"/>
            </a:xfrm>
          </p:grpSpPr>
          <p:cxnSp>
            <p:nvCxnSpPr>
              <p:cNvPr id="694" name="Straight Connector 69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1" name="Group 660"/>
            <p:cNvGrpSpPr/>
            <p:nvPr/>
          </p:nvGrpSpPr>
          <p:grpSpPr>
            <a:xfrm>
              <a:off x="6761299" y="1650911"/>
              <a:ext cx="48004" cy="45719"/>
              <a:chOff x="6514112" y="2768675"/>
              <a:chExt cx="293888" cy="279899"/>
            </a:xfrm>
          </p:grpSpPr>
          <p:cxnSp>
            <p:nvCxnSpPr>
              <p:cNvPr id="692" name="Straight Connector 69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2" name="Group 661"/>
            <p:cNvGrpSpPr/>
            <p:nvPr/>
          </p:nvGrpSpPr>
          <p:grpSpPr>
            <a:xfrm>
              <a:off x="6677843" y="1708281"/>
              <a:ext cx="48004" cy="45719"/>
              <a:chOff x="6514112" y="2768675"/>
              <a:chExt cx="293888" cy="279899"/>
            </a:xfrm>
          </p:grpSpPr>
          <p:cxnSp>
            <p:nvCxnSpPr>
              <p:cNvPr id="690" name="Straight Connector 68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3" name="Group 662"/>
            <p:cNvGrpSpPr/>
            <p:nvPr/>
          </p:nvGrpSpPr>
          <p:grpSpPr>
            <a:xfrm>
              <a:off x="6503834" y="2164900"/>
              <a:ext cx="48004" cy="45719"/>
              <a:chOff x="6514112" y="2768675"/>
              <a:chExt cx="293888" cy="279899"/>
            </a:xfrm>
          </p:grpSpPr>
          <p:cxnSp>
            <p:nvCxnSpPr>
              <p:cNvPr id="688" name="Straight Connector 68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4" name="Group 663"/>
            <p:cNvGrpSpPr/>
            <p:nvPr/>
          </p:nvGrpSpPr>
          <p:grpSpPr>
            <a:xfrm>
              <a:off x="6542407" y="2203160"/>
              <a:ext cx="48004" cy="45719"/>
              <a:chOff x="6514112" y="2768675"/>
              <a:chExt cx="293888" cy="279899"/>
            </a:xfrm>
          </p:grpSpPr>
          <p:cxnSp>
            <p:nvCxnSpPr>
              <p:cNvPr id="686" name="Straight Connector 68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5" name="Group 664"/>
            <p:cNvGrpSpPr/>
            <p:nvPr/>
          </p:nvGrpSpPr>
          <p:grpSpPr>
            <a:xfrm>
              <a:off x="6522476" y="2250071"/>
              <a:ext cx="48004" cy="45719"/>
              <a:chOff x="6514112" y="2768675"/>
              <a:chExt cx="293888" cy="279899"/>
            </a:xfrm>
          </p:grpSpPr>
          <p:cxnSp>
            <p:nvCxnSpPr>
              <p:cNvPr id="684" name="Straight Connector 68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6" name="Group 665"/>
            <p:cNvGrpSpPr/>
            <p:nvPr/>
          </p:nvGrpSpPr>
          <p:grpSpPr>
            <a:xfrm>
              <a:off x="6907774" y="1930725"/>
              <a:ext cx="48004" cy="45719"/>
              <a:chOff x="6514112" y="2768675"/>
              <a:chExt cx="293888" cy="279899"/>
            </a:xfrm>
          </p:grpSpPr>
          <p:cxnSp>
            <p:nvCxnSpPr>
              <p:cNvPr id="682" name="Straight Connector 68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7" name="Group 666"/>
            <p:cNvGrpSpPr/>
            <p:nvPr/>
          </p:nvGrpSpPr>
          <p:grpSpPr>
            <a:xfrm>
              <a:off x="6825207" y="2605848"/>
              <a:ext cx="48004" cy="45719"/>
              <a:chOff x="6514112" y="2768675"/>
              <a:chExt cx="293888" cy="279899"/>
            </a:xfrm>
          </p:grpSpPr>
          <p:cxnSp>
            <p:nvCxnSpPr>
              <p:cNvPr id="680" name="Straight Connector 67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8" name="Group 667"/>
            <p:cNvGrpSpPr/>
            <p:nvPr/>
          </p:nvGrpSpPr>
          <p:grpSpPr>
            <a:xfrm>
              <a:off x="6906374" y="2039733"/>
              <a:ext cx="48004" cy="45719"/>
              <a:chOff x="6514112" y="2768675"/>
              <a:chExt cx="293888" cy="279899"/>
            </a:xfrm>
          </p:grpSpPr>
          <p:cxnSp>
            <p:nvCxnSpPr>
              <p:cNvPr id="678" name="Straight Connector 67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9" name="Group 668"/>
            <p:cNvGrpSpPr/>
            <p:nvPr/>
          </p:nvGrpSpPr>
          <p:grpSpPr>
            <a:xfrm>
              <a:off x="6874441" y="2054160"/>
              <a:ext cx="48004" cy="45719"/>
              <a:chOff x="6514112" y="2768675"/>
              <a:chExt cx="293888" cy="279899"/>
            </a:xfrm>
          </p:grpSpPr>
          <p:cxnSp>
            <p:nvCxnSpPr>
              <p:cNvPr id="676" name="Straight Connector 67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Straight Connector 67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0" name="Group 669"/>
            <p:cNvGrpSpPr/>
            <p:nvPr/>
          </p:nvGrpSpPr>
          <p:grpSpPr>
            <a:xfrm>
              <a:off x="6872433" y="2117903"/>
              <a:ext cx="48004" cy="45719"/>
              <a:chOff x="6514112" y="2768675"/>
              <a:chExt cx="293888" cy="279899"/>
            </a:xfrm>
          </p:grpSpPr>
          <p:cxnSp>
            <p:nvCxnSpPr>
              <p:cNvPr id="674" name="Straight Connector 67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1" name="Group 670"/>
            <p:cNvGrpSpPr/>
            <p:nvPr/>
          </p:nvGrpSpPr>
          <p:grpSpPr>
            <a:xfrm>
              <a:off x="6685342" y="1750751"/>
              <a:ext cx="48004" cy="45719"/>
              <a:chOff x="6514112" y="2768675"/>
              <a:chExt cx="293888" cy="279899"/>
            </a:xfrm>
          </p:grpSpPr>
          <p:cxnSp>
            <p:nvCxnSpPr>
              <p:cNvPr id="672" name="Straight Connector 67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8" name="Rectangle 387"/>
          <p:cNvSpPr/>
          <p:nvPr/>
        </p:nvSpPr>
        <p:spPr>
          <a:xfrm>
            <a:off x="1575823" y="3819260"/>
            <a:ext cx="417808" cy="46519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9" name="Straight Connector 388"/>
          <p:cNvCxnSpPr/>
          <p:nvPr/>
        </p:nvCxnSpPr>
        <p:spPr>
          <a:xfrm>
            <a:off x="1442380" y="4135581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H="1">
            <a:off x="1444758" y="4135674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1638938" y="3853296"/>
            <a:ext cx="48004" cy="45719"/>
            <a:chOff x="7634037" y="2470259"/>
            <a:chExt cx="48004" cy="45719"/>
          </a:xfrm>
        </p:grpSpPr>
        <p:cxnSp>
          <p:nvCxnSpPr>
            <p:cNvPr id="548" name="Straight Connector 547"/>
            <p:cNvCxnSpPr/>
            <p:nvPr/>
          </p:nvCxnSpPr>
          <p:spPr>
            <a:xfrm>
              <a:off x="7634037" y="2470259"/>
              <a:ext cx="45626" cy="456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 flipH="1">
              <a:off x="7636415" y="2470352"/>
              <a:ext cx="45626" cy="456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2" name="Straight Connector 391"/>
          <p:cNvCxnSpPr/>
          <p:nvPr/>
        </p:nvCxnSpPr>
        <p:spPr>
          <a:xfrm>
            <a:off x="1701744" y="3912276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flipH="1">
            <a:off x="1704122" y="3912369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1623527" y="4040724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flipH="1">
            <a:off x="1625905" y="4040817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1663289" y="4123369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 flipH="1">
            <a:off x="1665667" y="4123462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793299" y="3968445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flipH="1">
            <a:off x="1795677" y="3968538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1910557" y="3922718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 flipH="1">
            <a:off x="1912935" y="3922811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flipV="1">
            <a:off x="1991134" y="3264080"/>
            <a:ext cx="562213" cy="564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1981805" y="4284553"/>
            <a:ext cx="571542" cy="281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4" name="Picture 403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750" t="3662" r="3907" b="4365"/>
          <a:stretch/>
        </p:blipFill>
        <p:spPr>
          <a:xfrm>
            <a:off x="2690037" y="3170046"/>
            <a:ext cx="1257300" cy="1409700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405" name="Freeform 404"/>
          <p:cNvSpPr/>
          <p:nvPr/>
        </p:nvSpPr>
        <p:spPr>
          <a:xfrm>
            <a:off x="2800982" y="3198242"/>
            <a:ext cx="439499" cy="448054"/>
          </a:xfrm>
          <a:custGeom>
            <a:avLst/>
            <a:gdLst>
              <a:gd name="connsiteX0" fmla="*/ 398165 w 424481"/>
              <a:gd name="connsiteY0" fmla="*/ 248029 h 448054"/>
              <a:gd name="connsiteX1" fmla="*/ 391021 w 424481"/>
              <a:gd name="connsiteY1" fmla="*/ 126585 h 448054"/>
              <a:gd name="connsiteX2" fmla="*/ 305296 w 424481"/>
              <a:gd name="connsiteY2" fmla="*/ 102773 h 448054"/>
              <a:gd name="connsiteX3" fmla="*/ 241002 w 424481"/>
              <a:gd name="connsiteY3" fmla="*/ 74198 h 448054"/>
              <a:gd name="connsiteX4" fmla="*/ 148134 w 424481"/>
              <a:gd name="connsiteY4" fmla="*/ 12285 h 448054"/>
              <a:gd name="connsiteX5" fmla="*/ 36215 w 424481"/>
              <a:gd name="connsiteY5" fmla="*/ 5142 h 448054"/>
              <a:gd name="connsiteX6" fmla="*/ 2877 w 424481"/>
              <a:gd name="connsiteY6" fmla="*/ 71817 h 448054"/>
              <a:gd name="connsiteX7" fmla="*/ 5259 w 424481"/>
              <a:gd name="connsiteY7" fmla="*/ 174210 h 448054"/>
              <a:gd name="connsiteX8" fmla="*/ 33834 w 424481"/>
              <a:gd name="connsiteY8" fmla="*/ 319467 h 448054"/>
              <a:gd name="connsiteX9" fmla="*/ 83840 w 424481"/>
              <a:gd name="connsiteY9" fmla="*/ 386142 h 448054"/>
              <a:gd name="connsiteX10" fmla="*/ 193377 w 424481"/>
              <a:gd name="connsiteY10" fmla="*/ 419479 h 448054"/>
              <a:gd name="connsiteX11" fmla="*/ 338634 w 424481"/>
              <a:gd name="connsiteY11" fmla="*/ 448054 h 448054"/>
              <a:gd name="connsiteX12" fmla="*/ 400546 w 424481"/>
              <a:gd name="connsiteY12" fmla="*/ 419479 h 448054"/>
              <a:gd name="connsiteX13" fmla="*/ 424359 w 424481"/>
              <a:gd name="connsiteY13" fmla="*/ 350423 h 448054"/>
              <a:gd name="connsiteX14" fmla="*/ 398165 w 424481"/>
              <a:gd name="connsiteY14" fmla="*/ 248029 h 448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4481" h="448054">
                <a:moveTo>
                  <a:pt x="398165" y="248029"/>
                </a:moveTo>
                <a:cubicBezTo>
                  <a:pt x="392609" y="210723"/>
                  <a:pt x="406499" y="150794"/>
                  <a:pt x="391021" y="126585"/>
                </a:cubicBezTo>
                <a:cubicBezTo>
                  <a:pt x="375543" y="102376"/>
                  <a:pt x="330299" y="111504"/>
                  <a:pt x="305296" y="102773"/>
                </a:cubicBezTo>
                <a:cubicBezTo>
                  <a:pt x="280293" y="94042"/>
                  <a:pt x="267196" y="89279"/>
                  <a:pt x="241002" y="74198"/>
                </a:cubicBezTo>
                <a:cubicBezTo>
                  <a:pt x="214808" y="59117"/>
                  <a:pt x="182265" y="23794"/>
                  <a:pt x="148134" y="12285"/>
                </a:cubicBezTo>
                <a:cubicBezTo>
                  <a:pt x="114003" y="776"/>
                  <a:pt x="60424" y="-4780"/>
                  <a:pt x="36215" y="5142"/>
                </a:cubicBezTo>
                <a:cubicBezTo>
                  <a:pt x="12006" y="15064"/>
                  <a:pt x="8036" y="43639"/>
                  <a:pt x="2877" y="71817"/>
                </a:cubicBezTo>
                <a:cubicBezTo>
                  <a:pt x="-2282" y="99995"/>
                  <a:pt x="99" y="132935"/>
                  <a:pt x="5259" y="174210"/>
                </a:cubicBezTo>
                <a:cubicBezTo>
                  <a:pt x="10419" y="215485"/>
                  <a:pt x="20737" y="284145"/>
                  <a:pt x="33834" y="319467"/>
                </a:cubicBezTo>
                <a:cubicBezTo>
                  <a:pt x="46931" y="354789"/>
                  <a:pt x="57250" y="369473"/>
                  <a:pt x="83840" y="386142"/>
                </a:cubicBezTo>
                <a:cubicBezTo>
                  <a:pt x="110430" y="402811"/>
                  <a:pt x="150911" y="409160"/>
                  <a:pt x="193377" y="419479"/>
                </a:cubicBezTo>
                <a:cubicBezTo>
                  <a:pt x="235843" y="429798"/>
                  <a:pt x="304106" y="448054"/>
                  <a:pt x="338634" y="448054"/>
                </a:cubicBezTo>
                <a:cubicBezTo>
                  <a:pt x="373162" y="448054"/>
                  <a:pt x="386259" y="435751"/>
                  <a:pt x="400546" y="419479"/>
                </a:cubicBezTo>
                <a:cubicBezTo>
                  <a:pt x="414833" y="403207"/>
                  <a:pt x="422375" y="373045"/>
                  <a:pt x="424359" y="350423"/>
                </a:cubicBezTo>
                <a:cubicBezTo>
                  <a:pt x="426343" y="327801"/>
                  <a:pt x="403721" y="285335"/>
                  <a:pt x="398165" y="248029"/>
                </a:cubicBezTo>
                <a:close/>
              </a:path>
            </a:pathLst>
          </a:custGeom>
          <a:noFill/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6" name="Freeform 405"/>
          <p:cNvSpPr/>
          <p:nvPr/>
        </p:nvSpPr>
        <p:spPr>
          <a:xfrm>
            <a:off x="2704690" y="3805980"/>
            <a:ext cx="644847" cy="655460"/>
          </a:xfrm>
          <a:custGeom>
            <a:avLst/>
            <a:gdLst>
              <a:gd name="connsiteX0" fmla="*/ 356345 w 644847"/>
              <a:gd name="connsiteY0" fmla="*/ 533260 h 655460"/>
              <a:gd name="connsiteX1" fmla="*/ 430164 w 644847"/>
              <a:gd name="connsiteY1" fmla="*/ 533260 h 655460"/>
              <a:gd name="connsiteX2" fmla="*/ 434926 w 644847"/>
              <a:gd name="connsiteY2" fmla="*/ 623747 h 655460"/>
              <a:gd name="connsiteX3" fmla="*/ 518270 w 644847"/>
              <a:gd name="connsiteY3" fmla="*/ 654704 h 655460"/>
              <a:gd name="connsiteX4" fmla="*/ 625426 w 644847"/>
              <a:gd name="connsiteY4" fmla="*/ 597554 h 655460"/>
              <a:gd name="connsiteX5" fmla="*/ 642095 w 644847"/>
              <a:gd name="connsiteY5" fmla="*/ 376097 h 655460"/>
              <a:gd name="connsiteX6" fmla="*/ 592089 w 644847"/>
              <a:gd name="connsiteY6" fmla="*/ 292754 h 655460"/>
              <a:gd name="connsiteX7" fmla="*/ 458739 w 644847"/>
              <a:gd name="connsiteY7" fmla="*/ 261797 h 655460"/>
              <a:gd name="connsiteX8" fmla="*/ 415876 w 644847"/>
              <a:gd name="connsiteY8" fmla="*/ 176072 h 655460"/>
              <a:gd name="connsiteX9" fmla="*/ 358726 w 644847"/>
              <a:gd name="connsiteY9" fmla="*/ 66535 h 655460"/>
              <a:gd name="connsiteX10" fmla="*/ 196801 w 644847"/>
              <a:gd name="connsiteY10" fmla="*/ 4622 h 655460"/>
              <a:gd name="connsiteX11" fmla="*/ 101551 w 644847"/>
              <a:gd name="connsiteY11" fmla="*/ 18910 h 655460"/>
              <a:gd name="connsiteX12" fmla="*/ 51545 w 644847"/>
              <a:gd name="connsiteY12" fmla="*/ 133210 h 655460"/>
              <a:gd name="connsiteX13" fmla="*/ 3920 w 644847"/>
              <a:gd name="connsiteY13" fmla="*/ 278466 h 655460"/>
              <a:gd name="connsiteX14" fmla="*/ 6301 w 644847"/>
              <a:gd name="connsiteY14" fmla="*/ 395147 h 655460"/>
              <a:gd name="connsiteX15" fmla="*/ 34876 w 644847"/>
              <a:gd name="connsiteY15" fmla="*/ 495160 h 655460"/>
              <a:gd name="connsiteX16" fmla="*/ 165845 w 644847"/>
              <a:gd name="connsiteY16" fmla="*/ 547547 h 655460"/>
              <a:gd name="connsiteX17" fmla="*/ 270620 w 644847"/>
              <a:gd name="connsiteY17" fmla="*/ 578504 h 655460"/>
              <a:gd name="connsiteX18" fmla="*/ 356345 w 644847"/>
              <a:gd name="connsiteY18" fmla="*/ 533260 h 65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4847" h="655460">
                <a:moveTo>
                  <a:pt x="356345" y="533260"/>
                </a:moveTo>
                <a:cubicBezTo>
                  <a:pt x="382936" y="525719"/>
                  <a:pt x="417067" y="518179"/>
                  <a:pt x="430164" y="533260"/>
                </a:cubicBezTo>
                <a:cubicBezTo>
                  <a:pt x="443261" y="548341"/>
                  <a:pt x="420242" y="603506"/>
                  <a:pt x="434926" y="623747"/>
                </a:cubicBezTo>
                <a:cubicBezTo>
                  <a:pt x="449610" y="643988"/>
                  <a:pt x="486520" y="659070"/>
                  <a:pt x="518270" y="654704"/>
                </a:cubicBezTo>
                <a:cubicBezTo>
                  <a:pt x="550020" y="650338"/>
                  <a:pt x="604789" y="643988"/>
                  <a:pt x="625426" y="597554"/>
                </a:cubicBezTo>
                <a:cubicBezTo>
                  <a:pt x="646063" y="551120"/>
                  <a:pt x="647651" y="426897"/>
                  <a:pt x="642095" y="376097"/>
                </a:cubicBezTo>
                <a:cubicBezTo>
                  <a:pt x="636539" y="325297"/>
                  <a:pt x="622648" y="311804"/>
                  <a:pt x="592089" y="292754"/>
                </a:cubicBezTo>
                <a:cubicBezTo>
                  <a:pt x="561530" y="273704"/>
                  <a:pt x="488108" y="281244"/>
                  <a:pt x="458739" y="261797"/>
                </a:cubicBezTo>
                <a:cubicBezTo>
                  <a:pt x="429370" y="242350"/>
                  <a:pt x="432545" y="208616"/>
                  <a:pt x="415876" y="176072"/>
                </a:cubicBezTo>
                <a:cubicBezTo>
                  <a:pt x="399207" y="143528"/>
                  <a:pt x="395238" y="95110"/>
                  <a:pt x="358726" y="66535"/>
                </a:cubicBezTo>
                <a:cubicBezTo>
                  <a:pt x="322214" y="37960"/>
                  <a:pt x="239663" y="12559"/>
                  <a:pt x="196801" y="4622"/>
                </a:cubicBezTo>
                <a:cubicBezTo>
                  <a:pt x="153939" y="-3315"/>
                  <a:pt x="125760" y="-2521"/>
                  <a:pt x="101551" y="18910"/>
                </a:cubicBezTo>
                <a:cubicBezTo>
                  <a:pt x="77342" y="40341"/>
                  <a:pt x="67817" y="89951"/>
                  <a:pt x="51545" y="133210"/>
                </a:cubicBezTo>
                <a:cubicBezTo>
                  <a:pt x="35273" y="176469"/>
                  <a:pt x="11461" y="234810"/>
                  <a:pt x="3920" y="278466"/>
                </a:cubicBezTo>
                <a:cubicBezTo>
                  <a:pt x="-3621" y="322122"/>
                  <a:pt x="1142" y="359031"/>
                  <a:pt x="6301" y="395147"/>
                </a:cubicBezTo>
                <a:cubicBezTo>
                  <a:pt x="11460" y="431263"/>
                  <a:pt x="8285" y="469760"/>
                  <a:pt x="34876" y="495160"/>
                </a:cubicBezTo>
                <a:cubicBezTo>
                  <a:pt x="61467" y="520560"/>
                  <a:pt x="126554" y="533656"/>
                  <a:pt x="165845" y="547547"/>
                </a:cubicBezTo>
                <a:cubicBezTo>
                  <a:pt x="205136" y="561438"/>
                  <a:pt x="240061" y="578504"/>
                  <a:pt x="270620" y="578504"/>
                </a:cubicBezTo>
                <a:cubicBezTo>
                  <a:pt x="301179" y="578504"/>
                  <a:pt x="329754" y="540801"/>
                  <a:pt x="356345" y="533260"/>
                </a:cubicBezTo>
                <a:close/>
              </a:path>
            </a:pathLst>
          </a:custGeom>
          <a:noFill/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7" name="Oval 406"/>
          <p:cNvSpPr/>
          <p:nvPr/>
        </p:nvSpPr>
        <p:spPr>
          <a:xfrm>
            <a:off x="2781271" y="3840956"/>
            <a:ext cx="256575" cy="256575"/>
          </a:xfrm>
          <a:prstGeom prst="ellipse">
            <a:avLst/>
          </a:prstGeom>
          <a:solidFill>
            <a:srgbClr val="FC3472">
              <a:alpha val="45000"/>
            </a:srgbClr>
          </a:solidFill>
          <a:ln>
            <a:solidFill>
              <a:srgbClr val="FC3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8" name="Oval 407"/>
          <p:cNvSpPr/>
          <p:nvPr/>
        </p:nvSpPr>
        <p:spPr>
          <a:xfrm>
            <a:off x="2750984" y="4139729"/>
            <a:ext cx="134764" cy="134764"/>
          </a:xfrm>
          <a:prstGeom prst="ellipse">
            <a:avLst/>
          </a:prstGeom>
          <a:solidFill>
            <a:srgbClr val="F33DE6">
              <a:alpha val="40000"/>
            </a:srgbClr>
          </a:solidFill>
          <a:ln>
            <a:solidFill>
              <a:srgbClr val="F33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" name="Oval 408"/>
          <p:cNvSpPr/>
          <p:nvPr/>
        </p:nvSpPr>
        <p:spPr>
          <a:xfrm>
            <a:off x="2828465" y="3233979"/>
            <a:ext cx="187581" cy="187581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0" name="Oval 409"/>
          <p:cNvSpPr/>
          <p:nvPr/>
        </p:nvSpPr>
        <p:spPr>
          <a:xfrm>
            <a:off x="3034528" y="3367370"/>
            <a:ext cx="162397" cy="238930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1" name="Oval 410"/>
          <p:cNvSpPr/>
          <p:nvPr/>
        </p:nvSpPr>
        <p:spPr>
          <a:xfrm>
            <a:off x="2858323" y="3448110"/>
            <a:ext cx="127193" cy="127193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2" name="Oval 411"/>
          <p:cNvSpPr/>
          <p:nvPr/>
        </p:nvSpPr>
        <p:spPr>
          <a:xfrm rot="2120591">
            <a:off x="2938287" y="4034574"/>
            <a:ext cx="174929" cy="323971"/>
          </a:xfrm>
          <a:prstGeom prst="ellipse">
            <a:avLst/>
          </a:prstGeom>
          <a:solidFill>
            <a:srgbClr val="7030A0">
              <a:alpha val="4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3" name="Oval 412"/>
          <p:cNvSpPr/>
          <p:nvPr/>
        </p:nvSpPr>
        <p:spPr>
          <a:xfrm>
            <a:off x="3156363" y="4126499"/>
            <a:ext cx="150811" cy="150811"/>
          </a:xfrm>
          <a:prstGeom prst="ellipse">
            <a:avLst/>
          </a:prstGeom>
          <a:solidFill>
            <a:srgbClr val="F4B6F0">
              <a:alpha val="50000"/>
            </a:srgbClr>
          </a:solidFill>
          <a:ln>
            <a:solidFill>
              <a:srgbClr val="F4B6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4" name="Oval 413"/>
          <p:cNvSpPr/>
          <p:nvPr/>
        </p:nvSpPr>
        <p:spPr>
          <a:xfrm>
            <a:off x="3164716" y="4297234"/>
            <a:ext cx="150811" cy="150811"/>
          </a:xfrm>
          <a:prstGeom prst="ellipse">
            <a:avLst/>
          </a:prstGeom>
          <a:solidFill>
            <a:srgbClr val="AB55DB">
              <a:alpha val="55000"/>
            </a:srgbClr>
          </a:solidFill>
          <a:ln>
            <a:solidFill>
              <a:srgbClr val="AB5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5" name="Oval 414"/>
          <p:cNvSpPr/>
          <p:nvPr/>
        </p:nvSpPr>
        <p:spPr>
          <a:xfrm rot="17826930">
            <a:off x="3614105" y="3483987"/>
            <a:ext cx="323878" cy="201337"/>
          </a:xfrm>
          <a:prstGeom prst="ellipse">
            <a:avLst/>
          </a:prstGeom>
          <a:solidFill>
            <a:srgbClr val="C00000">
              <a:alpha val="4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6" name="Oval 415"/>
          <p:cNvSpPr/>
          <p:nvPr/>
        </p:nvSpPr>
        <p:spPr>
          <a:xfrm rot="20084252">
            <a:off x="3322907" y="3291972"/>
            <a:ext cx="209066" cy="125327"/>
          </a:xfrm>
          <a:prstGeom prst="ellipse">
            <a:avLst/>
          </a:prstGeom>
          <a:solidFill>
            <a:schemeClr val="accent1">
              <a:lumMod val="50000"/>
              <a:alpha val="5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7" name="Rectangle 416"/>
          <p:cNvSpPr/>
          <p:nvPr/>
        </p:nvSpPr>
        <p:spPr>
          <a:xfrm>
            <a:off x="2645807" y="3142706"/>
            <a:ext cx="1321247" cy="1471091"/>
          </a:xfrm>
          <a:prstGeom prst="rect">
            <a:avLst/>
          </a:prstGeom>
          <a:noFill/>
          <a:ln w="19050" cap="flat" cmpd="sng" algn="ctr">
            <a:solidFill>
              <a:schemeClr val="dk1">
                <a:alpha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8" name="Picture 417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450" b="75375" l="59226" r="76575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7057" t="60834" r="21256" b="23009"/>
          <a:stretch/>
        </p:blipFill>
        <p:spPr>
          <a:xfrm>
            <a:off x="3636851" y="3712744"/>
            <a:ext cx="295275" cy="247650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419" name="Oval 418"/>
          <p:cNvSpPr/>
          <p:nvPr/>
        </p:nvSpPr>
        <p:spPr>
          <a:xfrm rot="20084252">
            <a:off x="3616558" y="3753060"/>
            <a:ext cx="167440" cy="16856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0" name="Freeform 419"/>
          <p:cNvSpPr/>
          <p:nvPr/>
        </p:nvSpPr>
        <p:spPr>
          <a:xfrm>
            <a:off x="3572749" y="3382954"/>
            <a:ext cx="369013" cy="573531"/>
          </a:xfrm>
          <a:custGeom>
            <a:avLst/>
            <a:gdLst>
              <a:gd name="connsiteX0" fmla="*/ 314580 w 369013"/>
              <a:gd name="connsiteY0" fmla="*/ 34742 h 573531"/>
              <a:gd name="connsiteX1" fmla="*/ 205042 w 369013"/>
              <a:gd name="connsiteY1" fmla="*/ 1405 h 573531"/>
              <a:gd name="connsiteX2" fmla="*/ 85980 w 369013"/>
              <a:gd name="connsiteY2" fmla="*/ 72842 h 573531"/>
              <a:gd name="connsiteX3" fmla="*/ 33592 w 369013"/>
              <a:gd name="connsiteY3" fmla="*/ 234767 h 573531"/>
              <a:gd name="connsiteX4" fmla="*/ 255 w 369013"/>
              <a:gd name="connsiteY4" fmla="*/ 420505 h 573531"/>
              <a:gd name="connsiteX5" fmla="*/ 24067 w 369013"/>
              <a:gd name="connsiteY5" fmla="*/ 520517 h 573531"/>
              <a:gd name="connsiteX6" fmla="*/ 119317 w 369013"/>
              <a:gd name="connsiteY6" fmla="*/ 572905 h 573531"/>
              <a:gd name="connsiteX7" fmla="*/ 271717 w 369013"/>
              <a:gd name="connsiteY7" fmla="*/ 487180 h 573531"/>
              <a:gd name="connsiteX8" fmla="*/ 286005 w 369013"/>
              <a:gd name="connsiteY8" fmla="*/ 358592 h 573531"/>
              <a:gd name="connsiteX9" fmla="*/ 366967 w 369013"/>
              <a:gd name="connsiteY9" fmla="*/ 144280 h 573531"/>
              <a:gd name="connsiteX10" fmla="*/ 314580 w 369013"/>
              <a:gd name="connsiteY10" fmla="*/ 34742 h 57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013" h="573531">
                <a:moveTo>
                  <a:pt x="314580" y="34742"/>
                </a:moveTo>
                <a:cubicBezTo>
                  <a:pt x="287593" y="10930"/>
                  <a:pt x="243142" y="-4945"/>
                  <a:pt x="205042" y="1405"/>
                </a:cubicBezTo>
                <a:cubicBezTo>
                  <a:pt x="166942" y="7755"/>
                  <a:pt x="114555" y="33948"/>
                  <a:pt x="85980" y="72842"/>
                </a:cubicBezTo>
                <a:cubicBezTo>
                  <a:pt x="57405" y="111736"/>
                  <a:pt x="47879" y="176823"/>
                  <a:pt x="33592" y="234767"/>
                </a:cubicBezTo>
                <a:cubicBezTo>
                  <a:pt x="19305" y="292711"/>
                  <a:pt x="1842" y="372880"/>
                  <a:pt x="255" y="420505"/>
                </a:cubicBezTo>
                <a:cubicBezTo>
                  <a:pt x="-1332" y="468130"/>
                  <a:pt x="4223" y="495117"/>
                  <a:pt x="24067" y="520517"/>
                </a:cubicBezTo>
                <a:cubicBezTo>
                  <a:pt x="43911" y="545917"/>
                  <a:pt x="78042" y="578461"/>
                  <a:pt x="119317" y="572905"/>
                </a:cubicBezTo>
                <a:cubicBezTo>
                  <a:pt x="160592" y="567349"/>
                  <a:pt x="243936" y="522899"/>
                  <a:pt x="271717" y="487180"/>
                </a:cubicBezTo>
                <a:cubicBezTo>
                  <a:pt x="299498" y="451461"/>
                  <a:pt x="270130" y="415742"/>
                  <a:pt x="286005" y="358592"/>
                </a:cubicBezTo>
                <a:cubicBezTo>
                  <a:pt x="301880" y="301442"/>
                  <a:pt x="355855" y="193492"/>
                  <a:pt x="366967" y="144280"/>
                </a:cubicBezTo>
                <a:cubicBezTo>
                  <a:pt x="378079" y="95068"/>
                  <a:pt x="341567" y="58554"/>
                  <a:pt x="314580" y="34742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1" name="Picture 420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450" b="75375" l="59226" r="76575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7057" t="60834" r="21256" b="23009"/>
          <a:stretch/>
        </p:blipFill>
        <p:spPr>
          <a:xfrm>
            <a:off x="3479368" y="4062309"/>
            <a:ext cx="295275" cy="247650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422" name="Oval 421"/>
          <p:cNvSpPr/>
          <p:nvPr/>
        </p:nvSpPr>
        <p:spPr>
          <a:xfrm>
            <a:off x="3432946" y="4048150"/>
            <a:ext cx="175443" cy="183614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3" name="TextBox 422"/>
          <p:cNvSpPr txBox="1"/>
          <p:nvPr/>
        </p:nvSpPr>
        <p:spPr>
          <a:xfrm>
            <a:off x="3020731" y="2744449"/>
            <a:ext cx="723849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200" dirty="0" smtClean="0">
                <a:latin typeface="Arial Nova" panose="020B0504020202020204" pitchFamily="34" charset="0"/>
              </a:rPr>
              <a:t>ISLANDs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4054214" y="4391904"/>
            <a:ext cx="744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 Nova" panose="020B0504020202020204" pitchFamily="34" charset="0"/>
              </a:rPr>
              <a:t>SINGLE</a:t>
            </a:r>
          </a:p>
          <a:p>
            <a:pPr algn="ctr"/>
            <a:r>
              <a:rPr lang="en-GB" sz="1200" dirty="0" smtClean="0">
                <a:latin typeface="Arial Nova" panose="020B0504020202020204" pitchFamily="34" charset="0"/>
              </a:rPr>
              <a:t>Cluster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cxnSp>
        <p:nvCxnSpPr>
          <p:cNvPr id="5" name="Straight Arrow Connector 4"/>
          <p:cNvCxnSpPr>
            <a:stCxn id="405" idx="3"/>
          </p:cNvCxnSpPr>
          <p:nvPr/>
        </p:nvCxnSpPr>
        <p:spPr>
          <a:xfrm flipV="1">
            <a:off x="3050511" y="3007403"/>
            <a:ext cx="114205" cy="2650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Arrow Connector 935"/>
          <p:cNvCxnSpPr>
            <a:stCxn id="406" idx="7"/>
            <a:endCxn id="423" idx="2"/>
          </p:cNvCxnSpPr>
          <p:nvPr/>
        </p:nvCxnSpPr>
        <p:spPr>
          <a:xfrm flipV="1">
            <a:off x="3163429" y="3021448"/>
            <a:ext cx="219227" cy="10463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Arrow Connector 936"/>
          <p:cNvCxnSpPr>
            <a:stCxn id="420" idx="1"/>
          </p:cNvCxnSpPr>
          <p:nvPr/>
        </p:nvCxnSpPr>
        <p:spPr>
          <a:xfrm flipH="1" flipV="1">
            <a:off x="3557263" y="3000328"/>
            <a:ext cx="220528" cy="3840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Arrow Connector 937"/>
          <p:cNvCxnSpPr/>
          <p:nvPr/>
        </p:nvCxnSpPr>
        <p:spPr>
          <a:xfrm>
            <a:off x="3594064" y="4177561"/>
            <a:ext cx="529002" cy="24779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Arrow Connector 938"/>
          <p:cNvCxnSpPr/>
          <p:nvPr/>
        </p:nvCxnSpPr>
        <p:spPr>
          <a:xfrm>
            <a:off x="3434610" y="3398504"/>
            <a:ext cx="791377" cy="96086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Arrow Connector 939"/>
          <p:cNvCxnSpPr/>
          <p:nvPr/>
        </p:nvCxnSpPr>
        <p:spPr>
          <a:xfrm flipH="1">
            <a:off x="2858323" y="3959192"/>
            <a:ext cx="51235" cy="852311"/>
          </a:xfrm>
          <a:prstGeom prst="straightConnector1">
            <a:avLst/>
          </a:prstGeom>
          <a:ln w="38100">
            <a:solidFill>
              <a:srgbClr val="C0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Arrow Connector 940"/>
          <p:cNvCxnSpPr>
            <a:stCxn id="412" idx="5"/>
          </p:cNvCxnSpPr>
          <p:nvPr/>
        </p:nvCxnSpPr>
        <p:spPr>
          <a:xfrm flipH="1">
            <a:off x="2924052" y="4325768"/>
            <a:ext cx="85889" cy="457157"/>
          </a:xfrm>
          <a:prstGeom prst="straightConnector1">
            <a:avLst/>
          </a:prstGeom>
          <a:ln w="38100">
            <a:solidFill>
              <a:srgbClr val="C0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Arrow Connector 941"/>
          <p:cNvCxnSpPr/>
          <p:nvPr/>
        </p:nvCxnSpPr>
        <p:spPr>
          <a:xfrm flipH="1">
            <a:off x="3016046" y="4425353"/>
            <a:ext cx="206638" cy="396295"/>
          </a:xfrm>
          <a:prstGeom prst="straightConnector1">
            <a:avLst/>
          </a:prstGeom>
          <a:ln w="38100">
            <a:solidFill>
              <a:srgbClr val="C0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Arrow Connector 942"/>
          <p:cNvCxnSpPr/>
          <p:nvPr/>
        </p:nvCxnSpPr>
        <p:spPr>
          <a:xfrm>
            <a:off x="2765480" y="4231764"/>
            <a:ext cx="67709" cy="421885"/>
          </a:xfrm>
          <a:prstGeom prst="straightConnector1">
            <a:avLst/>
          </a:prstGeom>
          <a:ln w="38100">
            <a:solidFill>
              <a:srgbClr val="C0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Arrow Connector 947"/>
          <p:cNvCxnSpPr/>
          <p:nvPr/>
        </p:nvCxnSpPr>
        <p:spPr>
          <a:xfrm flipH="1">
            <a:off x="2936285" y="4210155"/>
            <a:ext cx="262757" cy="690110"/>
          </a:xfrm>
          <a:prstGeom prst="straightConnector1">
            <a:avLst/>
          </a:prstGeom>
          <a:ln w="38100">
            <a:solidFill>
              <a:srgbClr val="C0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9" name="TextBox 948"/>
          <p:cNvSpPr txBox="1"/>
          <p:nvPr/>
        </p:nvSpPr>
        <p:spPr>
          <a:xfrm>
            <a:off x="2511611" y="4939299"/>
            <a:ext cx="92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 Nova" panose="020B0504020202020204" pitchFamily="34" charset="0"/>
              </a:rPr>
              <a:t>CLUSTER</a:t>
            </a:r>
          </a:p>
          <a:p>
            <a:pPr algn="ctr"/>
            <a:r>
              <a:rPr lang="en-GB" sz="1200" dirty="0" err="1" smtClean="0">
                <a:latin typeface="Arial Nova" panose="020B0504020202020204" pitchFamily="34" charset="0"/>
              </a:rPr>
              <a:t>InIsland</a:t>
            </a:r>
            <a:endParaRPr lang="en-GB" sz="1200" dirty="0">
              <a:latin typeface="Arial Nova" panose="020B05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6" name="TextBox 955"/>
              <p:cNvSpPr txBox="1"/>
              <p:nvPr/>
            </p:nvSpPr>
            <p:spPr>
              <a:xfrm>
                <a:off x="6515742" y="3279107"/>
                <a:ext cx="27146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12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ca-ES" sz="1200" i="1" smtClean="0">
                          <a:latin typeface="Cambria Math" panose="02040503050406030204" pitchFamily="18" charset="0"/>
                        </a:rPr>
                        <m:t>°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ca-ES" sz="12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956" name="TextBox 9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742" y="3279107"/>
                <a:ext cx="27146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7" name="Rectangle 956"/>
              <p:cNvSpPr/>
              <p:nvPr/>
            </p:nvSpPr>
            <p:spPr>
              <a:xfrm>
                <a:off x="5480229" y="3270817"/>
                <a:ext cx="11776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12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ca-ES" sz="1200" i="1" smtClean="0">
                          <a:latin typeface="Cambria Math" panose="02040503050406030204" pitchFamily="18" charset="0"/>
                        </a:rPr>
                        <m:t>°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ca-ES" sz="1200" b="1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957" name="Rectangle 9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229" y="3270817"/>
                <a:ext cx="117769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8" name="Picture 95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9" b="89888" l="9910" r="977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454057" flipH="1">
            <a:off x="6933953" y="2718097"/>
            <a:ext cx="873036" cy="350001"/>
          </a:xfrm>
          <a:prstGeom prst="rect">
            <a:avLst/>
          </a:prstGeom>
        </p:spPr>
      </p:pic>
      <p:sp>
        <p:nvSpPr>
          <p:cNvPr id="959" name="TextBox 958"/>
          <p:cNvSpPr txBox="1"/>
          <p:nvPr/>
        </p:nvSpPr>
        <p:spPr>
          <a:xfrm>
            <a:off x="5521454" y="3652913"/>
            <a:ext cx="140088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entury Gothic" panose="020B0502020202020204" pitchFamily="34" charset="0"/>
              </a:rPr>
              <a:t>Inside ISLANDs we have n CLUSTERs.</a:t>
            </a:r>
          </a:p>
          <a:p>
            <a:r>
              <a:rPr lang="en-GB" sz="1600" dirty="0" smtClean="0">
                <a:latin typeface="Century Gothic" panose="020B0502020202020204" pitchFamily="34" charset="0"/>
              </a:rPr>
              <a:t>They are called </a:t>
            </a:r>
            <a:r>
              <a:rPr lang="en-GB" sz="1600" b="1" dirty="0" smtClean="0">
                <a:latin typeface="Century Gothic" panose="020B0502020202020204" pitchFamily="34" charset="0"/>
              </a:rPr>
              <a:t>CLUSTERs </a:t>
            </a:r>
            <a:r>
              <a:rPr lang="en-GB" sz="1600" b="1" dirty="0" err="1" smtClean="0">
                <a:latin typeface="Century Gothic" panose="020B0502020202020204" pitchFamily="34" charset="0"/>
              </a:rPr>
              <a:t>InISLAND</a:t>
            </a:r>
            <a:endParaRPr lang="en-GB" sz="1600" b="1" dirty="0" smtClean="0">
              <a:latin typeface="Century Gothic" panose="020B0502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7370471" y="3630150"/>
            <a:ext cx="140088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entury Gothic" panose="020B0502020202020204" pitchFamily="34" charset="0"/>
              </a:rPr>
              <a:t>Inside ISLANDs we only have 1 cluster, thus this island is not called ‘island’ anymore, but </a:t>
            </a:r>
            <a:r>
              <a:rPr lang="en-GB" sz="1600" dirty="0" smtClean="0">
                <a:latin typeface="Century Gothic" panose="020B0502020202020204" pitchFamily="34" charset="0"/>
              </a:rPr>
              <a:t>becomes a </a:t>
            </a:r>
          </a:p>
          <a:p>
            <a:r>
              <a:rPr lang="en-GB" sz="1600" b="1" dirty="0" smtClean="0">
                <a:latin typeface="Century Gothic" panose="020B0502020202020204" pitchFamily="34" charset="0"/>
              </a:rPr>
              <a:t>SINGLE CLUSTER</a:t>
            </a:r>
          </a:p>
          <a:p>
            <a:r>
              <a:rPr lang="en-GB" sz="1600" dirty="0" smtClean="0">
                <a:latin typeface="Century Gothic" panose="020B0502020202020204" pitchFamily="34" charset="0"/>
              </a:rPr>
              <a:t>(=ISLAND with only 1 cluster)</a:t>
            </a:r>
          </a:p>
        </p:txBody>
      </p:sp>
    </p:spTree>
    <p:extLst>
      <p:ext uri="{BB962C8B-B14F-4D97-AF65-F5344CB8AC3E}">
        <p14:creationId xmlns:p14="http://schemas.microsoft.com/office/powerpoint/2010/main" val="240038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5" t="60711" r="38381" b="20223"/>
          <a:stretch/>
        </p:blipFill>
        <p:spPr>
          <a:xfrm>
            <a:off x="365694" y="1039978"/>
            <a:ext cx="5489006" cy="547219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-44326" y="553150"/>
            <a:ext cx="1274522" cy="437450"/>
            <a:chOff x="-44326" y="553150"/>
            <a:chExt cx="1274522" cy="437450"/>
          </a:xfrm>
        </p:grpSpPr>
        <p:sp>
          <p:nvSpPr>
            <p:cNvPr id="327" name="TextBox 326"/>
            <p:cNvSpPr txBox="1"/>
            <p:nvPr/>
          </p:nvSpPr>
          <p:spPr>
            <a:xfrm>
              <a:off x="-44326" y="553150"/>
              <a:ext cx="127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 Nova Light" panose="020B0304020202020204" pitchFamily="34" charset="0"/>
                </a:rPr>
                <a:t>10 nm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6632" y="912563"/>
              <a:ext cx="3426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6632" y="912563"/>
              <a:ext cx="0" cy="1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6632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719645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reeform 3"/>
          <p:cNvSpPr/>
          <p:nvPr/>
        </p:nvSpPr>
        <p:spPr>
          <a:xfrm>
            <a:off x="1399902" y="2208648"/>
            <a:ext cx="2163714" cy="1449258"/>
          </a:xfrm>
          <a:custGeom>
            <a:avLst/>
            <a:gdLst>
              <a:gd name="connsiteX0" fmla="*/ 17253 w 2163714"/>
              <a:gd name="connsiteY0" fmla="*/ 569364 h 1449258"/>
              <a:gd name="connsiteX1" fmla="*/ 181155 w 2163714"/>
              <a:gd name="connsiteY1" fmla="*/ 871288 h 1449258"/>
              <a:gd name="connsiteX2" fmla="*/ 552091 w 2163714"/>
              <a:gd name="connsiteY2" fmla="*/ 1190465 h 1449258"/>
              <a:gd name="connsiteX3" fmla="*/ 923027 w 2163714"/>
              <a:gd name="connsiteY3" fmla="*/ 1155960 h 1449258"/>
              <a:gd name="connsiteX4" fmla="*/ 1259457 w 2163714"/>
              <a:gd name="connsiteY4" fmla="*/ 1285356 h 1449258"/>
              <a:gd name="connsiteX5" fmla="*/ 1682151 w 2163714"/>
              <a:gd name="connsiteY5" fmla="*/ 1449258 h 1449258"/>
              <a:gd name="connsiteX6" fmla="*/ 2061713 w 2163714"/>
              <a:gd name="connsiteY6" fmla="*/ 1285356 h 1449258"/>
              <a:gd name="connsiteX7" fmla="*/ 2156604 w 2163714"/>
              <a:gd name="connsiteY7" fmla="*/ 871288 h 1449258"/>
              <a:gd name="connsiteX8" fmla="*/ 1915064 w 2163714"/>
              <a:gd name="connsiteY8" fmla="*/ 336450 h 1449258"/>
              <a:gd name="connsiteX9" fmla="*/ 1613140 w 2163714"/>
              <a:gd name="connsiteY9" fmla="*/ 267439 h 1449258"/>
              <a:gd name="connsiteX10" fmla="*/ 1285336 w 2163714"/>
              <a:gd name="connsiteY10" fmla="*/ 327824 h 1449258"/>
              <a:gd name="connsiteX11" fmla="*/ 931653 w 2163714"/>
              <a:gd name="connsiteY11" fmla="*/ 293318 h 1449258"/>
              <a:gd name="connsiteX12" fmla="*/ 715993 w 2163714"/>
              <a:gd name="connsiteY12" fmla="*/ 120790 h 1449258"/>
              <a:gd name="connsiteX13" fmla="*/ 491706 w 2163714"/>
              <a:gd name="connsiteY13" fmla="*/ 20 h 1449258"/>
              <a:gd name="connsiteX14" fmla="*/ 336430 w 2163714"/>
              <a:gd name="connsiteY14" fmla="*/ 129416 h 1449258"/>
              <a:gd name="connsiteX15" fmla="*/ 112144 w 2163714"/>
              <a:gd name="connsiteY15" fmla="*/ 207054 h 1449258"/>
              <a:gd name="connsiteX16" fmla="*/ 0 w 2163714"/>
              <a:gd name="connsiteY16" fmla="*/ 388209 h 144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3714" h="1449258">
                <a:moveTo>
                  <a:pt x="17253" y="569364"/>
                </a:moveTo>
                <a:cubicBezTo>
                  <a:pt x="54634" y="668567"/>
                  <a:pt x="92015" y="767771"/>
                  <a:pt x="181155" y="871288"/>
                </a:cubicBezTo>
                <a:cubicBezTo>
                  <a:pt x="270295" y="974805"/>
                  <a:pt x="428446" y="1143020"/>
                  <a:pt x="552091" y="1190465"/>
                </a:cubicBezTo>
                <a:cubicBezTo>
                  <a:pt x="675736" y="1237910"/>
                  <a:pt x="805133" y="1140145"/>
                  <a:pt x="923027" y="1155960"/>
                </a:cubicBezTo>
                <a:cubicBezTo>
                  <a:pt x="1040921" y="1171775"/>
                  <a:pt x="1259457" y="1285356"/>
                  <a:pt x="1259457" y="1285356"/>
                </a:cubicBezTo>
                <a:cubicBezTo>
                  <a:pt x="1385978" y="1334239"/>
                  <a:pt x="1548442" y="1449258"/>
                  <a:pt x="1682151" y="1449258"/>
                </a:cubicBezTo>
                <a:cubicBezTo>
                  <a:pt x="1815860" y="1449258"/>
                  <a:pt x="1982638" y="1381684"/>
                  <a:pt x="2061713" y="1285356"/>
                </a:cubicBezTo>
                <a:cubicBezTo>
                  <a:pt x="2140789" y="1189028"/>
                  <a:pt x="2181046" y="1029439"/>
                  <a:pt x="2156604" y="871288"/>
                </a:cubicBezTo>
                <a:cubicBezTo>
                  <a:pt x="2132162" y="713137"/>
                  <a:pt x="2005641" y="437091"/>
                  <a:pt x="1915064" y="336450"/>
                </a:cubicBezTo>
                <a:cubicBezTo>
                  <a:pt x="1824487" y="235809"/>
                  <a:pt x="1718095" y="268877"/>
                  <a:pt x="1613140" y="267439"/>
                </a:cubicBezTo>
                <a:cubicBezTo>
                  <a:pt x="1508185" y="266001"/>
                  <a:pt x="1398917" y="323511"/>
                  <a:pt x="1285336" y="327824"/>
                </a:cubicBezTo>
                <a:cubicBezTo>
                  <a:pt x="1171755" y="332137"/>
                  <a:pt x="1026544" y="327824"/>
                  <a:pt x="931653" y="293318"/>
                </a:cubicBezTo>
                <a:cubicBezTo>
                  <a:pt x="836763" y="258812"/>
                  <a:pt x="789317" y="169673"/>
                  <a:pt x="715993" y="120790"/>
                </a:cubicBezTo>
                <a:cubicBezTo>
                  <a:pt x="642669" y="71907"/>
                  <a:pt x="554966" y="-1418"/>
                  <a:pt x="491706" y="20"/>
                </a:cubicBezTo>
                <a:cubicBezTo>
                  <a:pt x="428446" y="1458"/>
                  <a:pt x="399690" y="94910"/>
                  <a:pt x="336430" y="129416"/>
                </a:cubicBezTo>
                <a:cubicBezTo>
                  <a:pt x="273170" y="163922"/>
                  <a:pt x="168216" y="163922"/>
                  <a:pt x="112144" y="207054"/>
                </a:cubicBezTo>
                <a:cubicBezTo>
                  <a:pt x="56072" y="250186"/>
                  <a:pt x="28036" y="319197"/>
                  <a:pt x="0" y="3882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1499940" y="1011853"/>
            <a:ext cx="1926991" cy="1175846"/>
          </a:xfrm>
          <a:custGeom>
            <a:avLst/>
            <a:gdLst>
              <a:gd name="connsiteX0" fmla="*/ 0 w 1926991"/>
              <a:gd name="connsiteY0" fmla="*/ 18636 h 1175846"/>
              <a:gd name="connsiteX1" fmla="*/ 1844675 w 1926991"/>
              <a:gd name="connsiteY1" fmla="*/ 18636 h 1175846"/>
              <a:gd name="connsiteX2" fmla="*/ 1600200 w 1926991"/>
              <a:gd name="connsiteY2" fmla="*/ 212311 h 1175846"/>
              <a:gd name="connsiteX3" fmla="*/ 1552575 w 1926991"/>
              <a:gd name="connsiteY3" fmla="*/ 342486 h 1175846"/>
              <a:gd name="connsiteX4" fmla="*/ 1562100 w 1926991"/>
              <a:gd name="connsiteY4" fmla="*/ 539336 h 1175846"/>
              <a:gd name="connsiteX5" fmla="*/ 1479550 w 1926991"/>
              <a:gd name="connsiteY5" fmla="*/ 701261 h 1175846"/>
              <a:gd name="connsiteX6" fmla="*/ 1381125 w 1926991"/>
              <a:gd name="connsiteY6" fmla="*/ 907636 h 1175846"/>
              <a:gd name="connsiteX7" fmla="*/ 1190625 w 1926991"/>
              <a:gd name="connsiteY7" fmla="*/ 1114011 h 1175846"/>
              <a:gd name="connsiteX8" fmla="*/ 1016000 w 1926991"/>
              <a:gd name="connsiteY8" fmla="*/ 1174336 h 1175846"/>
              <a:gd name="connsiteX9" fmla="*/ 809625 w 1926991"/>
              <a:gd name="connsiteY9" fmla="*/ 1066386 h 1175846"/>
              <a:gd name="connsiteX10" fmla="*/ 650875 w 1926991"/>
              <a:gd name="connsiteY10" fmla="*/ 1063211 h 1175846"/>
              <a:gd name="connsiteX11" fmla="*/ 568325 w 1926991"/>
              <a:gd name="connsiteY11" fmla="*/ 1060036 h 1175846"/>
              <a:gd name="connsiteX12" fmla="*/ 352425 w 1926991"/>
              <a:gd name="connsiteY12" fmla="*/ 1009236 h 1175846"/>
              <a:gd name="connsiteX13" fmla="*/ 336550 w 1926991"/>
              <a:gd name="connsiteY13" fmla="*/ 904461 h 1175846"/>
              <a:gd name="connsiteX14" fmla="*/ 469900 w 1926991"/>
              <a:gd name="connsiteY14" fmla="*/ 701261 h 1175846"/>
              <a:gd name="connsiteX15" fmla="*/ 396875 w 1926991"/>
              <a:gd name="connsiteY15" fmla="*/ 485361 h 1175846"/>
              <a:gd name="connsiteX16" fmla="*/ 231775 w 1926991"/>
              <a:gd name="connsiteY16" fmla="*/ 329786 h 1175846"/>
              <a:gd name="connsiteX17" fmla="*/ 247650 w 1926991"/>
              <a:gd name="connsiteY17" fmla="*/ 148811 h 1175846"/>
              <a:gd name="connsiteX18" fmla="*/ 161925 w 1926991"/>
              <a:gd name="connsiteY18" fmla="*/ 53561 h 1175846"/>
              <a:gd name="connsiteX19" fmla="*/ 117475 w 1926991"/>
              <a:gd name="connsiteY19" fmla="*/ 40861 h 1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6991" h="1175846">
                <a:moveTo>
                  <a:pt x="0" y="18636"/>
                </a:moveTo>
                <a:cubicBezTo>
                  <a:pt x="788987" y="2496"/>
                  <a:pt x="1577975" y="-13643"/>
                  <a:pt x="1844675" y="18636"/>
                </a:cubicBezTo>
                <a:cubicBezTo>
                  <a:pt x="2111375" y="50915"/>
                  <a:pt x="1648883" y="158336"/>
                  <a:pt x="1600200" y="212311"/>
                </a:cubicBezTo>
                <a:cubicBezTo>
                  <a:pt x="1551517" y="266286"/>
                  <a:pt x="1558925" y="287982"/>
                  <a:pt x="1552575" y="342486"/>
                </a:cubicBezTo>
                <a:cubicBezTo>
                  <a:pt x="1546225" y="396990"/>
                  <a:pt x="1574271" y="479540"/>
                  <a:pt x="1562100" y="539336"/>
                </a:cubicBezTo>
                <a:cubicBezTo>
                  <a:pt x="1549929" y="599132"/>
                  <a:pt x="1509712" y="639878"/>
                  <a:pt x="1479550" y="701261"/>
                </a:cubicBezTo>
                <a:cubicBezTo>
                  <a:pt x="1449388" y="762644"/>
                  <a:pt x="1429279" y="838844"/>
                  <a:pt x="1381125" y="907636"/>
                </a:cubicBezTo>
                <a:cubicBezTo>
                  <a:pt x="1332971" y="976428"/>
                  <a:pt x="1251479" y="1069561"/>
                  <a:pt x="1190625" y="1114011"/>
                </a:cubicBezTo>
                <a:cubicBezTo>
                  <a:pt x="1129771" y="1158461"/>
                  <a:pt x="1079500" y="1182273"/>
                  <a:pt x="1016000" y="1174336"/>
                </a:cubicBezTo>
                <a:cubicBezTo>
                  <a:pt x="952500" y="1166399"/>
                  <a:pt x="870479" y="1084907"/>
                  <a:pt x="809625" y="1066386"/>
                </a:cubicBezTo>
                <a:cubicBezTo>
                  <a:pt x="748771" y="1047865"/>
                  <a:pt x="691092" y="1064269"/>
                  <a:pt x="650875" y="1063211"/>
                </a:cubicBezTo>
                <a:cubicBezTo>
                  <a:pt x="610658" y="1062153"/>
                  <a:pt x="618067" y="1069032"/>
                  <a:pt x="568325" y="1060036"/>
                </a:cubicBezTo>
                <a:cubicBezTo>
                  <a:pt x="518583" y="1051040"/>
                  <a:pt x="391054" y="1035165"/>
                  <a:pt x="352425" y="1009236"/>
                </a:cubicBezTo>
                <a:cubicBezTo>
                  <a:pt x="313796" y="983307"/>
                  <a:pt x="316971" y="955790"/>
                  <a:pt x="336550" y="904461"/>
                </a:cubicBezTo>
                <a:cubicBezTo>
                  <a:pt x="356129" y="853132"/>
                  <a:pt x="459846" y="771111"/>
                  <a:pt x="469900" y="701261"/>
                </a:cubicBezTo>
                <a:cubicBezTo>
                  <a:pt x="479954" y="631411"/>
                  <a:pt x="436563" y="547274"/>
                  <a:pt x="396875" y="485361"/>
                </a:cubicBezTo>
                <a:cubicBezTo>
                  <a:pt x="357187" y="423448"/>
                  <a:pt x="256646" y="385878"/>
                  <a:pt x="231775" y="329786"/>
                </a:cubicBezTo>
                <a:cubicBezTo>
                  <a:pt x="206904" y="273694"/>
                  <a:pt x="259292" y="194848"/>
                  <a:pt x="247650" y="148811"/>
                </a:cubicBezTo>
                <a:cubicBezTo>
                  <a:pt x="236008" y="102774"/>
                  <a:pt x="183621" y="71553"/>
                  <a:pt x="161925" y="53561"/>
                </a:cubicBezTo>
                <a:cubicBezTo>
                  <a:pt x="140229" y="35569"/>
                  <a:pt x="128852" y="38215"/>
                  <a:pt x="117475" y="4086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3746616" y="2359230"/>
            <a:ext cx="603701" cy="709398"/>
          </a:xfrm>
          <a:custGeom>
            <a:avLst/>
            <a:gdLst>
              <a:gd name="connsiteX0" fmla="*/ 522846 w 603701"/>
              <a:gd name="connsiteY0" fmla="*/ 362472 h 709398"/>
              <a:gd name="connsiteX1" fmla="*/ 591857 w 603701"/>
              <a:gd name="connsiteY1" fmla="*/ 138186 h 709398"/>
              <a:gd name="connsiteX2" fmla="*/ 307186 w 603701"/>
              <a:gd name="connsiteY2" fmla="*/ 163 h 709398"/>
              <a:gd name="connsiteX3" fmla="*/ 13888 w 603701"/>
              <a:gd name="connsiteY3" fmla="*/ 164065 h 709398"/>
              <a:gd name="connsiteX4" fmla="*/ 48393 w 603701"/>
              <a:gd name="connsiteY4" fmla="*/ 379725 h 709398"/>
              <a:gd name="connsiteX5" fmla="*/ 57020 w 603701"/>
              <a:gd name="connsiteY5" fmla="*/ 621265 h 709398"/>
              <a:gd name="connsiteX6" fmla="*/ 341691 w 603701"/>
              <a:gd name="connsiteY6" fmla="*/ 707529 h 709398"/>
              <a:gd name="connsiteX7" fmla="*/ 540099 w 603701"/>
              <a:gd name="connsiteY7" fmla="*/ 552253 h 70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701" h="709398">
                <a:moveTo>
                  <a:pt x="522846" y="362472"/>
                </a:moveTo>
                <a:cubicBezTo>
                  <a:pt x="575323" y="280521"/>
                  <a:pt x="627800" y="198571"/>
                  <a:pt x="591857" y="138186"/>
                </a:cubicBezTo>
                <a:cubicBezTo>
                  <a:pt x="555914" y="77801"/>
                  <a:pt x="403514" y="-4150"/>
                  <a:pt x="307186" y="163"/>
                </a:cubicBezTo>
                <a:cubicBezTo>
                  <a:pt x="210858" y="4476"/>
                  <a:pt x="57020" y="100805"/>
                  <a:pt x="13888" y="164065"/>
                </a:cubicBezTo>
                <a:cubicBezTo>
                  <a:pt x="-29244" y="227325"/>
                  <a:pt x="41204" y="303525"/>
                  <a:pt x="48393" y="379725"/>
                </a:cubicBezTo>
                <a:cubicBezTo>
                  <a:pt x="55582" y="455925"/>
                  <a:pt x="8137" y="566631"/>
                  <a:pt x="57020" y="621265"/>
                </a:cubicBezTo>
                <a:cubicBezTo>
                  <a:pt x="105903" y="675899"/>
                  <a:pt x="261178" y="719031"/>
                  <a:pt x="341691" y="707529"/>
                </a:cubicBezTo>
                <a:cubicBezTo>
                  <a:pt x="422204" y="696027"/>
                  <a:pt x="481151" y="624140"/>
                  <a:pt x="540099" y="55225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47941" y="3090562"/>
            <a:ext cx="703796" cy="771630"/>
          </a:xfrm>
          <a:custGeom>
            <a:avLst/>
            <a:gdLst>
              <a:gd name="connsiteX0" fmla="*/ 604038 w 703796"/>
              <a:gd name="connsiteY0" fmla="*/ 0 h 771630"/>
              <a:gd name="connsiteX1" fmla="*/ 388378 w 703796"/>
              <a:gd name="connsiteY1" fmla="*/ 25879 h 771630"/>
              <a:gd name="connsiteX2" fmla="*/ 207223 w 703796"/>
              <a:gd name="connsiteY2" fmla="*/ 103517 h 771630"/>
              <a:gd name="connsiteX3" fmla="*/ 60574 w 703796"/>
              <a:gd name="connsiteY3" fmla="*/ 310551 h 771630"/>
              <a:gd name="connsiteX4" fmla="*/ 189 w 703796"/>
              <a:gd name="connsiteY4" fmla="*/ 483079 h 771630"/>
              <a:gd name="connsiteX5" fmla="*/ 51948 w 703796"/>
              <a:gd name="connsiteY5" fmla="*/ 646981 h 771630"/>
              <a:gd name="connsiteX6" fmla="*/ 284861 w 703796"/>
              <a:gd name="connsiteY6" fmla="*/ 733245 h 771630"/>
              <a:gd name="connsiteX7" fmla="*/ 466016 w 703796"/>
              <a:gd name="connsiteY7" fmla="*/ 767751 h 771630"/>
              <a:gd name="connsiteX8" fmla="*/ 586785 w 703796"/>
              <a:gd name="connsiteY8" fmla="*/ 646981 h 771630"/>
              <a:gd name="connsiteX9" fmla="*/ 586785 w 703796"/>
              <a:gd name="connsiteY9" fmla="*/ 345057 h 771630"/>
              <a:gd name="connsiteX10" fmla="*/ 698929 w 703796"/>
              <a:gd name="connsiteY10" fmla="*/ 138023 h 771630"/>
              <a:gd name="connsiteX11" fmla="*/ 673050 w 703796"/>
              <a:gd name="connsiteY11" fmla="*/ 43132 h 77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3796" h="771630">
                <a:moveTo>
                  <a:pt x="604038" y="0"/>
                </a:moveTo>
                <a:cubicBezTo>
                  <a:pt x="529276" y="4313"/>
                  <a:pt x="454514" y="8626"/>
                  <a:pt x="388378" y="25879"/>
                </a:cubicBezTo>
                <a:cubicBezTo>
                  <a:pt x="322242" y="43132"/>
                  <a:pt x="261857" y="56072"/>
                  <a:pt x="207223" y="103517"/>
                </a:cubicBezTo>
                <a:cubicBezTo>
                  <a:pt x="152589" y="150962"/>
                  <a:pt x="95080" y="247291"/>
                  <a:pt x="60574" y="310551"/>
                </a:cubicBezTo>
                <a:cubicBezTo>
                  <a:pt x="26068" y="373811"/>
                  <a:pt x="1627" y="427007"/>
                  <a:pt x="189" y="483079"/>
                </a:cubicBezTo>
                <a:cubicBezTo>
                  <a:pt x="-1249" y="539151"/>
                  <a:pt x="4503" y="605287"/>
                  <a:pt x="51948" y="646981"/>
                </a:cubicBezTo>
                <a:cubicBezTo>
                  <a:pt x="99393" y="688675"/>
                  <a:pt x="215850" y="713117"/>
                  <a:pt x="284861" y="733245"/>
                </a:cubicBezTo>
                <a:cubicBezTo>
                  <a:pt x="353872" y="753373"/>
                  <a:pt x="415695" y="782128"/>
                  <a:pt x="466016" y="767751"/>
                </a:cubicBezTo>
                <a:cubicBezTo>
                  <a:pt x="516337" y="753374"/>
                  <a:pt x="566657" y="717430"/>
                  <a:pt x="586785" y="646981"/>
                </a:cubicBezTo>
                <a:cubicBezTo>
                  <a:pt x="606913" y="576532"/>
                  <a:pt x="568094" y="429883"/>
                  <a:pt x="586785" y="345057"/>
                </a:cubicBezTo>
                <a:cubicBezTo>
                  <a:pt x="605476" y="260231"/>
                  <a:pt x="684552" y="188344"/>
                  <a:pt x="698929" y="138023"/>
                </a:cubicBezTo>
                <a:cubicBezTo>
                  <a:pt x="713306" y="87702"/>
                  <a:pt x="693178" y="65417"/>
                  <a:pt x="673050" y="4313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3968034" y="4304581"/>
            <a:ext cx="731050" cy="454662"/>
          </a:xfrm>
          <a:custGeom>
            <a:avLst/>
            <a:gdLst>
              <a:gd name="connsiteX0" fmla="*/ 578087 w 731050"/>
              <a:gd name="connsiteY0" fmla="*/ 103517 h 454662"/>
              <a:gd name="connsiteX1" fmla="*/ 353800 w 731050"/>
              <a:gd name="connsiteY1" fmla="*/ 0 h 454662"/>
              <a:gd name="connsiteX2" fmla="*/ 112260 w 731050"/>
              <a:gd name="connsiteY2" fmla="*/ 103517 h 454662"/>
              <a:gd name="connsiteX3" fmla="*/ 117 w 731050"/>
              <a:gd name="connsiteY3" fmla="*/ 301925 h 454662"/>
              <a:gd name="connsiteX4" fmla="*/ 95008 w 731050"/>
              <a:gd name="connsiteY4" fmla="*/ 422694 h 454662"/>
              <a:gd name="connsiteX5" fmla="*/ 284789 w 731050"/>
              <a:gd name="connsiteY5" fmla="*/ 448574 h 454662"/>
              <a:gd name="connsiteX6" fmla="*/ 474570 w 731050"/>
              <a:gd name="connsiteY6" fmla="*/ 327804 h 454662"/>
              <a:gd name="connsiteX7" fmla="*/ 698857 w 731050"/>
              <a:gd name="connsiteY7" fmla="*/ 293298 h 454662"/>
              <a:gd name="connsiteX8" fmla="*/ 724736 w 731050"/>
              <a:gd name="connsiteY8" fmla="*/ 181155 h 45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1050" h="454662">
                <a:moveTo>
                  <a:pt x="578087" y="103517"/>
                </a:moveTo>
                <a:cubicBezTo>
                  <a:pt x="504762" y="51758"/>
                  <a:pt x="431438" y="0"/>
                  <a:pt x="353800" y="0"/>
                </a:cubicBezTo>
                <a:cubicBezTo>
                  <a:pt x="276162" y="0"/>
                  <a:pt x="171207" y="53196"/>
                  <a:pt x="112260" y="103517"/>
                </a:cubicBezTo>
                <a:cubicBezTo>
                  <a:pt x="53313" y="153838"/>
                  <a:pt x="2992" y="248729"/>
                  <a:pt x="117" y="301925"/>
                </a:cubicBezTo>
                <a:cubicBezTo>
                  <a:pt x="-2758" y="355121"/>
                  <a:pt x="47563" y="398253"/>
                  <a:pt x="95008" y="422694"/>
                </a:cubicBezTo>
                <a:cubicBezTo>
                  <a:pt x="142453" y="447135"/>
                  <a:pt x="221529" y="464389"/>
                  <a:pt x="284789" y="448574"/>
                </a:cubicBezTo>
                <a:cubicBezTo>
                  <a:pt x="348049" y="432759"/>
                  <a:pt x="405559" y="353683"/>
                  <a:pt x="474570" y="327804"/>
                </a:cubicBezTo>
                <a:cubicBezTo>
                  <a:pt x="543581" y="301925"/>
                  <a:pt x="657163" y="317739"/>
                  <a:pt x="698857" y="293298"/>
                </a:cubicBezTo>
                <a:cubicBezTo>
                  <a:pt x="740551" y="268857"/>
                  <a:pt x="732643" y="225006"/>
                  <a:pt x="724736" y="181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3426931" y="5636769"/>
            <a:ext cx="694776" cy="763423"/>
          </a:xfrm>
          <a:custGeom>
            <a:avLst/>
            <a:gdLst>
              <a:gd name="connsiteX0" fmla="*/ 694776 w 694776"/>
              <a:gd name="connsiteY0" fmla="*/ 763423 h 763423"/>
              <a:gd name="connsiteX1" fmla="*/ 660270 w 694776"/>
              <a:gd name="connsiteY1" fmla="*/ 478751 h 763423"/>
              <a:gd name="connsiteX2" fmla="*/ 513621 w 694776"/>
              <a:gd name="connsiteY2" fmla="*/ 150948 h 763423"/>
              <a:gd name="connsiteX3" fmla="*/ 315213 w 694776"/>
              <a:gd name="connsiteY3" fmla="*/ 4299 h 763423"/>
              <a:gd name="connsiteX4" fmla="*/ 39168 w 694776"/>
              <a:gd name="connsiteY4" fmla="*/ 56057 h 763423"/>
              <a:gd name="connsiteX5" fmla="*/ 21915 w 694776"/>
              <a:gd name="connsiteY5" fmla="*/ 228585 h 763423"/>
              <a:gd name="connsiteX6" fmla="*/ 228949 w 694776"/>
              <a:gd name="connsiteY6" fmla="*/ 314850 h 763423"/>
              <a:gd name="connsiteX7" fmla="*/ 384225 w 694776"/>
              <a:gd name="connsiteY7" fmla="*/ 556389 h 763423"/>
              <a:gd name="connsiteX8" fmla="*/ 470489 w 694776"/>
              <a:gd name="connsiteY8" fmla="*/ 720291 h 76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776" h="763423">
                <a:moveTo>
                  <a:pt x="694776" y="763423"/>
                </a:moveTo>
                <a:cubicBezTo>
                  <a:pt x="692619" y="672126"/>
                  <a:pt x="690463" y="580830"/>
                  <a:pt x="660270" y="478751"/>
                </a:cubicBezTo>
                <a:cubicBezTo>
                  <a:pt x="630077" y="376672"/>
                  <a:pt x="571130" y="230023"/>
                  <a:pt x="513621" y="150948"/>
                </a:cubicBezTo>
                <a:cubicBezTo>
                  <a:pt x="456112" y="71873"/>
                  <a:pt x="394288" y="20114"/>
                  <a:pt x="315213" y="4299"/>
                </a:cubicBezTo>
                <a:cubicBezTo>
                  <a:pt x="236138" y="-11516"/>
                  <a:pt x="88051" y="18676"/>
                  <a:pt x="39168" y="56057"/>
                </a:cubicBezTo>
                <a:cubicBezTo>
                  <a:pt x="-9715" y="93438"/>
                  <a:pt x="-9715" y="185453"/>
                  <a:pt x="21915" y="228585"/>
                </a:cubicBezTo>
                <a:cubicBezTo>
                  <a:pt x="53545" y="271717"/>
                  <a:pt x="168564" y="260216"/>
                  <a:pt x="228949" y="314850"/>
                </a:cubicBezTo>
                <a:cubicBezTo>
                  <a:pt x="289334" y="369484"/>
                  <a:pt x="343968" y="488815"/>
                  <a:pt x="384225" y="556389"/>
                </a:cubicBezTo>
                <a:cubicBezTo>
                  <a:pt x="424482" y="623962"/>
                  <a:pt x="447485" y="672126"/>
                  <a:pt x="470489" y="72029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712554" y="2027266"/>
            <a:ext cx="517642" cy="678303"/>
          </a:xfrm>
          <a:custGeom>
            <a:avLst/>
            <a:gdLst>
              <a:gd name="connsiteX0" fmla="*/ 86298 w 517642"/>
              <a:gd name="connsiteY0" fmla="*/ 0 h 678303"/>
              <a:gd name="connsiteX1" fmla="*/ 34 w 517642"/>
              <a:gd name="connsiteY1" fmla="*/ 69011 h 678303"/>
              <a:gd name="connsiteX2" fmla="*/ 94925 w 517642"/>
              <a:gd name="connsiteY2" fmla="*/ 232913 h 678303"/>
              <a:gd name="connsiteX3" fmla="*/ 60419 w 517642"/>
              <a:gd name="connsiteY3" fmla="*/ 345056 h 678303"/>
              <a:gd name="connsiteX4" fmla="*/ 60419 w 517642"/>
              <a:gd name="connsiteY4" fmla="*/ 655607 h 678303"/>
              <a:gd name="connsiteX5" fmla="*/ 388223 w 517642"/>
              <a:gd name="connsiteY5" fmla="*/ 629728 h 678303"/>
              <a:gd name="connsiteX6" fmla="*/ 517619 w 517642"/>
              <a:gd name="connsiteY6" fmla="*/ 431320 h 678303"/>
              <a:gd name="connsiteX7" fmla="*/ 396849 w 517642"/>
              <a:gd name="connsiteY7" fmla="*/ 86264 h 678303"/>
              <a:gd name="connsiteX8" fmla="*/ 181189 w 517642"/>
              <a:gd name="connsiteY8" fmla="*/ 17253 h 67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642" h="678303">
                <a:moveTo>
                  <a:pt x="86298" y="0"/>
                </a:moveTo>
                <a:cubicBezTo>
                  <a:pt x="42447" y="15096"/>
                  <a:pt x="-1404" y="30192"/>
                  <a:pt x="34" y="69011"/>
                </a:cubicBezTo>
                <a:cubicBezTo>
                  <a:pt x="1472" y="107830"/>
                  <a:pt x="84861" y="186906"/>
                  <a:pt x="94925" y="232913"/>
                </a:cubicBezTo>
                <a:cubicBezTo>
                  <a:pt x="104989" y="278921"/>
                  <a:pt x="66170" y="274607"/>
                  <a:pt x="60419" y="345056"/>
                </a:cubicBezTo>
                <a:cubicBezTo>
                  <a:pt x="54668" y="415505"/>
                  <a:pt x="5785" y="608162"/>
                  <a:pt x="60419" y="655607"/>
                </a:cubicBezTo>
                <a:cubicBezTo>
                  <a:pt x="115053" y="703052"/>
                  <a:pt x="312023" y="667109"/>
                  <a:pt x="388223" y="629728"/>
                </a:cubicBezTo>
                <a:cubicBezTo>
                  <a:pt x="464423" y="592347"/>
                  <a:pt x="516181" y="521897"/>
                  <a:pt x="517619" y="431320"/>
                </a:cubicBezTo>
                <a:cubicBezTo>
                  <a:pt x="519057" y="340743"/>
                  <a:pt x="452921" y="155275"/>
                  <a:pt x="396849" y="86264"/>
                </a:cubicBezTo>
                <a:cubicBezTo>
                  <a:pt x="340777" y="17253"/>
                  <a:pt x="260983" y="17253"/>
                  <a:pt x="181189" y="1725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76632" y="1023321"/>
            <a:ext cx="5465745" cy="5470416"/>
            <a:chOff x="376632" y="1044613"/>
            <a:chExt cx="5465745" cy="5470416"/>
          </a:xfrm>
        </p:grpSpPr>
        <p:grpSp>
          <p:nvGrpSpPr>
            <p:cNvPr id="48" name="Group 47"/>
            <p:cNvGrpSpPr/>
            <p:nvPr/>
          </p:nvGrpSpPr>
          <p:grpSpPr>
            <a:xfrm>
              <a:off x="377570" y="104461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77570" y="13823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77570" y="17168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77570" y="20595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77335" y="2398084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377335" y="274044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377335" y="30830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77101" y="3425507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86" name="Rectangle 18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03" name="Rectangle 20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Rectangle 21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Rectangle 21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Rectangle 21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20" name="Rectangle 21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37" name="Rectangle 2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54" name="Rectangle 25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71" name="Rectangle 27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27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27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Rectangle 28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Rectangle 28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88" name="Rectangle 28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Rectangle 28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Rectangle 29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Rectangle 29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Rectangle 29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Rectangle 29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Rectangle 29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Rectangle 29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Rectangle 29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Rectangle 29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Rectangle 29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Rectangle 30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Rectangle 30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376632" y="61724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305" name="Rectangle 30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Rectangle 30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Rectangle 30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ectangle 30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ectangle 31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Rectangle 31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Rectangle 31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Rectangle 31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Rectangle 31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65694" y="1011853"/>
            <a:ext cx="5488089" cy="5573585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82" y="2036897"/>
            <a:ext cx="2399986" cy="1735783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 rotWithShape="1">
          <a:blip r:embed="rId4"/>
          <a:srcRect b="124"/>
          <a:stretch/>
        </p:blipFill>
        <p:spPr>
          <a:xfrm>
            <a:off x="1386786" y="2030423"/>
            <a:ext cx="2414170" cy="1735277"/>
          </a:xfrm>
          <a:prstGeom prst="rect">
            <a:avLst/>
          </a:prstGeom>
        </p:spPr>
      </p:pic>
      <p:sp>
        <p:nvSpPr>
          <p:cNvPr id="323" name="TextBox 322"/>
          <p:cNvSpPr txBox="1"/>
          <p:nvPr/>
        </p:nvSpPr>
        <p:spPr>
          <a:xfrm>
            <a:off x="6138744" y="3068628"/>
            <a:ext cx="2584708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From the binary mask of 0and 1 pixels, the </a:t>
            </a:r>
            <a:r>
              <a:rPr lang="en-GB" dirty="0" err="1" smtClean="0">
                <a:latin typeface="Century Gothic" panose="020B0502020202020204" pitchFamily="34" charset="0"/>
              </a:rPr>
              <a:t>fuction</a:t>
            </a:r>
            <a:r>
              <a:rPr lang="en-GB" dirty="0" smtClean="0">
                <a:latin typeface="Century Gothic" panose="020B0502020202020204" pitchFamily="34" charset="0"/>
              </a:rPr>
              <a:t> </a:t>
            </a:r>
            <a:r>
              <a:rPr lang="en-GB" b="1" dirty="0" err="1" smtClean="0">
                <a:latin typeface="Century Gothic" panose="020B0502020202020204" pitchFamily="34" charset="0"/>
              </a:rPr>
              <a:t>Regionprops</a:t>
            </a:r>
            <a:endParaRPr lang="en-GB" b="1" dirty="0" smtClean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a</a:t>
            </a:r>
            <a:r>
              <a:rPr lang="en-GB" dirty="0" smtClean="0">
                <a:latin typeface="Century Gothic" panose="020B0502020202020204" pitchFamily="34" charset="0"/>
              </a:rPr>
              <a:t>utomatically identifies regions separated from other, that we call  “Islands”.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6072990" y="1599776"/>
            <a:ext cx="2757975" cy="12704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325" name="TextBox 324"/>
          <p:cNvSpPr txBox="1"/>
          <p:nvPr/>
        </p:nvSpPr>
        <p:spPr>
          <a:xfrm>
            <a:off x="6157293" y="1759822"/>
            <a:ext cx="2584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entury Gothic" panose="020B0502020202020204" pitchFamily="34" charset="0"/>
              </a:rPr>
              <a:t>For ISLANDs identification:</a:t>
            </a:r>
            <a:endParaRPr lang="en-GB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6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 rotWithShape="1">
          <a:blip r:embed="rId2"/>
          <a:srcRect b="124"/>
          <a:stretch/>
        </p:blipFill>
        <p:spPr>
          <a:xfrm>
            <a:off x="234303" y="1962435"/>
            <a:ext cx="5943786" cy="4272323"/>
          </a:xfrm>
          <a:prstGeom prst="rect">
            <a:avLst/>
          </a:prstGeom>
        </p:spPr>
      </p:pic>
      <p:pic>
        <p:nvPicPr>
          <p:cNvPr id="328" name="Picture 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036" y="3847758"/>
            <a:ext cx="2184433" cy="55151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32" name="Title 4"/>
          <p:cNvSpPr txBox="1">
            <a:spLocks/>
          </p:cNvSpPr>
          <p:nvPr/>
        </p:nvSpPr>
        <p:spPr>
          <a:xfrm>
            <a:off x="6328531" y="4735510"/>
            <a:ext cx="3014167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latin typeface="Century Gothic" panose="020B0502020202020204" pitchFamily="34" charset="0"/>
              </a:rPr>
              <a:t>10 nm : </a:t>
            </a:r>
            <a:r>
              <a:rPr lang="en-GB" sz="2400" b="1" dirty="0" smtClean="0">
                <a:latin typeface="Century Gothic" panose="020B0502020202020204" pitchFamily="34" charset="0"/>
              </a:rPr>
              <a:t>5</a:t>
            </a:r>
            <a:r>
              <a:rPr lang="en-GB" sz="2400" dirty="0" smtClean="0">
                <a:latin typeface="Century Gothic" panose="020B0502020202020204" pitchFamily="34" charset="0"/>
              </a:rPr>
              <a:t> = 2 nm </a:t>
            </a:r>
            <a:r>
              <a:rPr lang="en-GB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pic>
        <p:nvPicPr>
          <p:cNvPr id="333" name="Picture 3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3" r="56058" b="64941"/>
          <a:stretch/>
        </p:blipFill>
        <p:spPr>
          <a:xfrm>
            <a:off x="6458036" y="3012948"/>
            <a:ext cx="1670771" cy="6357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35" name="TextBox 334"/>
          <p:cNvSpPr txBox="1"/>
          <p:nvPr/>
        </p:nvSpPr>
        <p:spPr>
          <a:xfrm>
            <a:off x="1231900" y="899304"/>
            <a:ext cx="64770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entury Gothic" panose="020B0502020202020204" pitchFamily="34" charset="0"/>
              </a:rPr>
              <a:t>The code than analyses Island by Island.</a:t>
            </a:r>
            <a:endParaRPr lang="en-GB" sz="2400" dirty="0">
              <a:latin typeface="Century Gothic" panose="020B0502020202020204" pitchFamily="34" charset="0"/>
            </a:endParaRPr>
          </a:p>
        </p:txBody>
      </p:sp>
      <p:grpSp>
        <p:nvGrpSpPr>
          <p:cNvPr id="336" name="Group 335"/>
          <p:cNvGrpSpPr/>
          <p:nvPr/>
        </p:nvGrpSpPr>
        <p:grpSpPr>
          <a:xfrm>
            <a:off x="3449257" y="1993932"/>
            <a:ext cx="2690183" cy="2701076"/>
            <a:chOff x="376632" y="1044613"/>
            <a:chExt cx="5465745" cy="5470416"/>
          </a:xfrm>
        </p:grpSpPr>
        <p:grpSp>
          <p:nvGrpSpPr>
            <p:cNvPr id="337" name="Group 336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594" name="Rectangle 59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5" name="Rectangle 59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6" name="Rectangle 59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7" name="Rectangle 59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8" name="Rectangle 59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9" name="Rectangle 59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0" name="Rectangle 59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1" name="Rectangle 60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2" name="Rectangle 60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3" name="Rectangle 60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4" name="Rectangle 60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5" name="Rectangle 60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6" name="Rectangle 60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7" name="Rectangle 60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8" name="Rectangle 60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578" name="Rectangle 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9" name="Rectangle 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0" name="Rectangle 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1" name="Rectangle 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2" name="Rectangle 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3" name="Rectangle 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4" name="Rectangle 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5" name="Rectangle 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6" name="Rectangle 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7" name="Rectangle 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8" name="Rectangle 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9" name="Rectangle 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0" name="Rectangle 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1" name="Rectangle 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2" name="Rectangle 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562" name="Rectangle 56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3" name="Rectangle 56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4" name="Rectangle 56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5" name="Rectangle 56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6" name="Rectangle 56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7" name="Rectangle 56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8" name="Rectangle 56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9" name="Rectangle 56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0" name="Rectangle 56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1" name="Rectangle 57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2" name="Rectangle 57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3" name="Rectangle 57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4" name="Rectangle 57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5" name="Rectangle 57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6" name="Rectangle 57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546" name="Rectangle 54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7" name="Rectangle 54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8" name="Rectangle 54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9" name="Rectangle 54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0" name="Rectangle 54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1" name="Rectangle 55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2" name="Rectangle 55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3" name="Rectangle 55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4" name="Rectangle 55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5" name="Rectangle 55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6" name="Rectangle 55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7" name="Rectangle 55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8" name="Rectangle 55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9" name="Rectangle 55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0" name="Rectangle 55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530" name="Rectangle 52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1" name="Rectangle 53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2" name="Rectangle 53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3" name="Rectangle 53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4" name="Rectangle 53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5" name="Rectangle 53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6" name="Rectangle 53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7" name="Rectangle 53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8" name="Rectangle 53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9" name="Rectangle 53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0" name="Rectangle 53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1" name="Rectangle 54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2" name="Rectangle 54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3" name="Rectangle 54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4" name="Rectangle 54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514" name="Rectangle 51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5" name="Rectangle 51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6" name="Rectangle 51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7" name="Rectangle 51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8" name="Rectangle 51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9" name="Rectangle 51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0" name="Rectangle 51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1" name="Rectangle 52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2" name="Rectangle 52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3" name="Rectangle 52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4" name="Rectangle 52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5" name="Rectangle 52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6" name="Rectangle 52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7" name="Rectangle 52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8" name="Rectangle 52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498" name="Rectangle 49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9" name="Rectangle 49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0" name="Rectangle 49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1" name="Rectangle 50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2" name="Rectangle 50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3" name="Rectangle 50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4" name="Rectangle 50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5" name="Rectangle 50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6" name="Rectangle 50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7" name="Rectangle 50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8" name="Rectangle 50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9" name="Rectangle 50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0" name="Rectangle 50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1" name="Rectangle 51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2" name="Rectangle 51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482" name="Rectangle 48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3" name="Rectangle 48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4" name="Rectangle 48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5" name="Rectangle 48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6" name="Rectangle 48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7" name="Rectangle 48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8" name="Rectangle 48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9" name="Rectangle 48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0" name="Rectangle 48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1" name="Rectangle 49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2" name="Rectangle 49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3" name="Rectangle 49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4" name="Rectangle 49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5" name="Rectangle 49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6" name="Rectangle 49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65" name="Rectangle 46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6" name="Rectangle 46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7" name="Rectangle 46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8" name="Rectangle 46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9" name="Rectangle 46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0" name="Rectangle 46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1" name="Rectangle 47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2" name="Rectangle 47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3" name="Rectangle 47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4" name="Rectangle 47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5" name="Rectangle 47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6" name="Rectangle 47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7" name="Rectangle 47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8" name="Rectangle 47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9" name="Rectangle 47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0" name="Rectangle 47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49" name="Rectangle 44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0" name="Rectangle 44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1" name="Rectangle 45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2" name="Rectangle 45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3" name="Rectangle 45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4" name="Rectangle 45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5" name="Rectangle 45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6" name="Rectangle 45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7" name="Rectangle 45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8" name="Rectangle 45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9" name="Rectangle 45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0" name="Rectangle 45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1" name="Rectangle 46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2" name="Rectangle 46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3" name="Rectangle 46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4" name="Rectangle 46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33" name="Rectangle 43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4" name="Rectangle 43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Rectangle 43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6" name="Rectangle 43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Rectangle 43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8" name="Rectangle 43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9" name="Rectangle 43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0" name="Rectangle 43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1" name="Rectangle 44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2" name="Rectangle 44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3" name="Rectangle 44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4" name="Rectangle 44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Rectangle 44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6" name="Rectangle 44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Rectangle 44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8" name="Rectangle 44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8" name="Group 347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17" name="Rectangle 4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8" name="Rectangle 4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9" name="Rectangle 4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0" name="Rectangle 4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1" name="Rectangle 4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2" name="Rectangle 4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3" name="Rectangle 4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4" name="Rectangle 4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Rectangle 4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6" name="Rectangle 4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7" name="Rectangle 4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8" name="Rectangle 4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Rectangle 4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0" name="Rectangle 4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Rectangle 4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2" name="Rectangle 4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9" name="Group 348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01" name="Rectangle 4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2" name="Rectangle 4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3" name="Rectangle 4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4" name="Rectangle 4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5" name="Rectangle 4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6" name="Rectangle 4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7" name="Rectangle 4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8" name="Rectangle 4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9" name="Rectangle 4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0" name="Rectangle 4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1" name="Rectangle 4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2" name="Rectangle 4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3" name="Rectangle 4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4" name="Rectangle 4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5" name="Rectangle 4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6" name="Rectangle 4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385" name="Rectangle 3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6" name="Rectangle 3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7" name="Rectangle 3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8" name="Rectangle 3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Rectangle 3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Rectangle 3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Rectangle 3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2" name="Rectangle 3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3" name="Rectangle 3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4" name="Rectangle 3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5" name="Rectangle 3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6" name="Rectangle 3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8" name="Rectangle 3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9" name="Rectangle 3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0" name="Rectangle 3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369" name="Rectangle 3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Rectangle 3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Rectangle 3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Rectangle 3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Rectangle 3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4" name="Rectangle 3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Rectangle 3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Rectangle 3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Rectangle 3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Rectangle 3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Rectangle 3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Rectangle 3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Rectangle 3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Rectangle 3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3" name="Rectangle 3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4" name="Rectangle 3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353" name="Rectangle 3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Rectangle 3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Rectangle 3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Rectangle 3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Rectangle 3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Rectangle 3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Rectangle 3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Rectangle 3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Rectangle 3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Rectangle 3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Rectangle 3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Rectangle 3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09" name="Group 608"/>
          <p:cNvGrpSpPr/>
          <p:nvPr/>
        </p:nvGrpSpPr>
        <p:grpSpPr>
          <a:xfrm>
            <a:off x="911798" y="1988313"/>
            <a:ext cx="2690183" cy="2701076"/>
            <a:chOff x="376632" y="1044613"/>
            <a:chExt cx="5465745" cy="5470416"/>
          </a:xfrm>
        </p:grpSpPr>
        <p:grpSp>
          <p:nvGrpSpPr>
            <p:cNvPr id="610" name="Group 609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855" name="Rectangle 85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6" name="Rectangle 85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7" name="Rectangle 85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8" name="Rectangle 85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9" name="Rectangle 85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0" name="Rectangle 85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1" name="Rectangle 86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2" name="Rectangle 86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3" name="Rectangle 86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4" name="Rectangle 86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5" name="Rectangle 86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6" name="Rectangle 86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7" name="Rectangle 86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8" name="Rectangle 86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9" name="Rectangle 86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1" name="Group 610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840" name="Rectangle 83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1" name="Rectangle 84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2" name="Rectangle 84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3" name="Rectangle 84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4" name="Rectangle 84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5" name="Rectangle 84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6" name="Rectangle 84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7" name="Rectangle 84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8" name="Rectangle 84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9" name="Rectangle 84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0" name="Rectangle 84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1" name="Rectangle 85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2" name="Rectangle 85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3" name="Rectangle 85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4" name="Rectangle 85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2" name="Group 611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825" name="Rectangle 82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6" name="Rectangle 82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7" name="Rectangle 82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8" name="Rectangle 82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9" name="Rectangle 82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0" name="Rectangle 82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1" name="Rectangle 83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2" name="Rectangle 83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3" name="Rectangle 83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4" name="Rectangle 83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5" name="Rectangle 83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6" name="Rectangle 83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7" name="Rectangle 83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8" name="Rectangle 83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9" name="Rectangle 83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3" name="Group 612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810" name="Rectangle 8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1" name="Rectangle 8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2" name="Rectangle 8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3" name="Rectangle 8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4" name="Rectangle 8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5" name="Rectangle 8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6" name="Rectangle 8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7" name="Rectangle 8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8" name="Rectangle 8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9" name="Rectangle 8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0" name="Rectangle 8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1" name="Rectangle 82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2" name="Rectangle 82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3" name="Rectangle 82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4" name="Rectangle 82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4" name="Group 613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795" name="Rectangle 79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6" name="Rectangle 79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7" name="Rectangle 79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8" name="Rectangle 79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9" name="Rectangle 79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0" name="Rectangle 79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1" name="Rectangle 80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2" name="Rectangle 80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3" name="Rectangle 80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4" name="Rectangle 80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5" name="Rectangle 80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6" name="Rectangle 80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7" name="Rectangle 80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8" name="Rectangle 80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9" name="Rectangle 80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5" name="Group 614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780" name="Rectangle 77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1" name="Rectangle 78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2" name="Rectangle 78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3" name="Rectangle 78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4" name="Rectangle 78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5" name="Rectangle 78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6" name="Rectangle 78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7" name="Rectangle 78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8" name="Rectangle 78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9" name="Rectangle 78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0" name="Rectangle 78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1" name="Rectangle 79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2" name="Rectangle 79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3" name="Rectangle 79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4" name="Rectangle 79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765" name="Rectangle 764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6" name="Rectangle 76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7" name="Rectangle 76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8" name="Rectangle 76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9" name="Rectangle 76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0" name="Rectangle 76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1" name="Rectangle 77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2" name="Rectangle 77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3" name="Rectangle 77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4" name="Rectangle 77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5" name="Rectangle 77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6" name="Rectangle 77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7" name="Rectangle 77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8" name="Rectangle 77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9" name="Rectangle 77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7" name="Group 616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750" name="Rectangle 74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1" name="Rectangle 75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2" name="Rectangle 75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3" name="Rectangle 75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4" name="Rectangle 75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5" name="Rectangle 75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6" name="Rectangle 75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7" name="Rectangle 75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8" name="Rectangle 75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9" name="Rectangle 75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0" name="Rectangle 75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1" name="Rectangle 76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2" name="Rectangle 76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3" name="Rectangle 76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4" name="Rectangle 76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8" name="Group 617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734" name="Rectangle 73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5" name="Rectangle 73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6" name="Rectangle 73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7" name="Rectangle 73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8" name="Rectangle 73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9" name="Rectangle 73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0" name="Rectangle 73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1" name="Rectangle 74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2" name="Rectangle 74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3" name="Rectangle 74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4" name="Rectangle 74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5" name="Rectangle 74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6" name="Rectangle 74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7" name="Rectangle 74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8" name="Rectangle 74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9" name="Rectangle 74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9" name="Group 618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718" name="Rectangle 71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9" name="Rectangle 71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0" name="Rectangle 71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1" name="Rectangle 72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2" name="Rectangle 72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3" name="Rectangle 72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4" name="Rectangle 72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5" name="Rectangle 72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6" name="Rectangle 72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7" name="Rectangle 72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8" name="Rectangle 72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9" name="Rectangle 72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0" name="Rectangle 72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1" name="Rectangle 73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2" name="Rectangle 73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3" name="Rectangle 73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0" name="Group 619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702" name="Rectangle 70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3" name="Rectangle 70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4" name="Rectangle 70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5" name="Rectangle 70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6" name="Rectangle 70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7" name="Rectangle 70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8" name="Rectangle 70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9" name="Rectangle 70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0" name="Rectangle 70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1" name="Rectangle 71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2" name="Rectangle 71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3" name="Rectangle 71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4" name="Rectangle 71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5" name="Rectangle 71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6" name="Rectangle 71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7" name="Rectangle 71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1" name="Group 620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86" name="Rectangle 68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7" name="Rectangle 68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8" name="Rectangle 68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9" name="Rectangle 68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0" name="Rectangle 68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1" name="Rectangle 69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2" name="Rectangle 69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3" name="Rectangle 69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4" name="Rectangle 69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5" name="Rectangle 69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6" name="Rectangle 69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7" name="Rectangle 69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8" name="Rectangle 69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9" name="Rectangle 69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0" name="Rectangle 69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1" name="Rectangle 70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2" name="Group 621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70" name="Rectangle 66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1" name="Rectangle 67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2" name="Rectangle 67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3" name="Rectangle 67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4" name="Rectangle 67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5" name="Rectangle 67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6" name="Rectangle 67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7" name="Rectangle 67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8" name="Rectangle 67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9" name="Rectangle 67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0" name="Rectangle 67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1" name="Rectangle 68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2" name="Rectangle 68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3" name="Rectangle 68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4" name="Rectangle 68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5" name="Rectangle 68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3" name="Group 622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54" name="Rectangle 65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5" name="Rectangle 65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6" name="Rectangle 65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7" name="Rectangle 65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8" name="Rectangle 65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9" name="Rectangle 65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0" name="Rectangle 65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1" name="Rectangle 66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2" name="Rectangle 66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3" name="Rectangle 66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4" name="Rectangle 66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5" name="Rectangle 66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6" name="Rectangle 66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7" name="Rectangle 66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8" name="Rectangle 66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9" name="Rectangle 66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4" name="Group 623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38" name="Rectangle 63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9" name="Rectangle 63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0" name="Rectangle 63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1" name="Rectangle 64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2" name="Rectangle 64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3" name="Rectangle 64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4" name="Rectangle 64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5" name="Rectangle 64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6" name="Rectangle 64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7" name="Rectangle 64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8" name="Rectangle 64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9" name="Rectangle 64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0" name="Rectangle 64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1" name="Rectangle 65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2" name="Rectangle 65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3" name="Rectangle 65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5" name="Group 624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626" name="Rectangle 62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7" name="Rectangle 62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8" name="Rectangle 62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9" name="Rectangle 62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0" name="Rectangle 62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1" name="Rectangle 63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2" name="Rectangle 63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3" name="Rectangle 63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4" name="Rectangle 63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5" name="Rectangle 63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6" name="Rectangle 63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7" name="Rectangle 63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70" name="Group 869"/>
          <p:cNvGrpSpPr/>
          <p:nvPr/>
        </p:nvGrpSpPr>
        <p:grpSpPr>
          <a:xfrm>
            <a:off x="-1776039" y="3657339"/>
            <a:ext cx="2690183" cy="2701076"/>
            <a:chOff x="376632" y="1044613"/>
            <a:chExt cx="5465745" cy="5470416"/>
          </a:xfrm>
        </p:grpSpPr>
        <p:grpSp>
          <p:nvGrpSpPr>
            <p:cNvPr id="871" name="Group 870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116" name="Rectangle 111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7" name="Rectangle 111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8" name="Rectangle 111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9" name="Rectangle 111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0" name="Rectangle 111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1" name="Rectangle 112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2" name="Rectangle 112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3" name="Rectangle 112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4" name="Rectangle 112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5" name="Rectangle 112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6" name="Rectangle 112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7" name="Rectangle 112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8" name="Rectangle 112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9" name="Rectangle 112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0" name="Rectangle 112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2" name="Group 871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101" name="Rectangle 110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2" name="Rectangle 110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3" name="Rectangle 110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4" name="Rectangle 110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5" name="Rectangle 110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6" name="Rectangle 110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7" name="Rectangle 110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8" name="Rectangle 110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9" name="Rectangle 110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0" name="Rectangle 110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1" name="Rectangle 111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2" name="Rectangle 111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3" name="Rectangle 111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4" name="Rectangle 111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5" name="Rectangle 111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3" name="Group 872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086" name="Rectangle 10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7" name="Rectangle 10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8" name="Rectangle 10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9" name="Rectangle 10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0" name="Rectangle 10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1" name="Rectangle 10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2" name="Rectangle 10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3" name="Rectangle 10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4" name="Rectangle 10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5" name="Rectangle 10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6" name="Rectangle 10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7" name="Rectangle 10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8" name="Rectangle 10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9" name="Rectangle 10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0" name="Rectangle 10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4" name="Group 873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071" name="Rectangle 107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2" name="Rectangle 107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3" name="Rectangle 107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4" name="Rectangle 107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5" name="Rectangle 107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6" name="Rectangle 107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7" name="Rectangle 107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8" name="Rectangle 107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9" name="Rectangle 107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0" name="Rectangle 107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1" name="Rectangle 108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2" name="Rectangle 108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3" name="Rectangle 108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4" name="Rectangle 108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5" name="Rectangle 108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5" name="Group 874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056" name="Rectangle 105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7" name="Rectangle 105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8" name="Rectangle 105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9" name="Rectangle 105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0" name="Rectangle 105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1" name="Rectangle 106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2" name="Rectangle 106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3" name="Rectangle 106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4" name="Rectangle 106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5" name="Rectangle 106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6" name="Rectangle 106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7" name="Rectangle 106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8" name="Rectangle 106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9" name="Rectangle 106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0" name="Rectangle 106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6" name="Group 875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041" name="Rectangle 104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2" name="Rectangle 104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3" name="Rectangle 104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4" name="Rectangle 104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5" name="Rectangle 104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6" name="Rectangle 104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7" name="Rectangle 104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8" name="Rectangle 104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9" name="Rectangle 104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0" name="Rectangle 104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1" name="Rectangle 105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2" name="Rectangle 105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3" name="Rectangle 105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4" name="Rectangle 105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5" name="Rectangle 105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7" name="Group 876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026" name="Rectangle 1025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7" name="Rectangle 102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8" name="Rectangle 102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9" name="Rectangle 102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0" name="Rectangle 102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1" name="Rectangle 103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2" name="Rectangle 103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3" name="Rectangle 103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4" name="Rectangle 103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5" name="Rectangle 103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6" name="Rectangle 103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7" name="Rectangle 103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8" name="Rectangle 103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9" name="Rectangle 103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0" name="Rectangle 103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8" name="Group 877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011" name="Rectangle 101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2" name="Rectangle 101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3" name="Rectangle 101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4" name="Rectangle 101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5" name="Rectangle 101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6" name="Rectangle 101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7" name="Rectangle 101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8" name="Rectangle 101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9" name="Rectangle 101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0" name="Rectangle 101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1" name="Rectangle 102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2" name="Rectangle 102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3" name="Rectangle 102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4" name="Rectangle 102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5" name="Rectangle 102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9" name="Group 878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995" name="Rectangle 99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6" name="Rectangle 99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7" name="Rectangle 99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8" name="Rectangle 99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9" name="Rectangle 99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0" name="Rectangle 99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1" name="Rectangle 100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2" name="Rectangle 100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3" name="Rectangle 100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4" name="Rectangle 100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5" name="Rectangle 100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6" name="Rectangle 100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7" name="Rectangle 100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8" name="Rectangle 100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9" name="Rectangle 100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0" name="Rectangle 100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0" name="Group 879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979" name="Rectangle 97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0" name="Rectangle 97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1" name="Rectangle 98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2" name="Rectangle 98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3" name="Rectangle 98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4" name="Rectangle 98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5" name="Rectangle 98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6" name="Rectangle 98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7" name="Rectangle 98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8" name="Rectangle 98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9" name="Rectangle 98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0" name="Rectangle 98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1" name="Rectangle 99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2" name="Rectangle 99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3" name="Rectangle 99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4" name="Rectangle 99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1" name="Group 880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963" name="Rectangle 96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4" name="Rectangle 96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5" name="Rectangle 96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6" name="Rectangle 96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7" name="Rectangle 96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8" name="Rectangle 96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9" name="Rectangle 96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0" name="Rectangle 96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1" name="Rectangle 97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2" name="Rectangle 97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3" name="Rectangle 97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4" name="Rectangle 97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5" name="Rectangle 97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6" name="Rectangle 97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7" name="Rectangle 97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8" name="Rectangle 97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2" name="Group 881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947" name="Rectangle 94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8" name="Rectangle 94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9" name="Rectangle 9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0" name="Rectangle 9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1" name="Rectangle 9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2" name="Rectangle 9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3" name="Rectangle 9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4" name="Rectangle 9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5" name="Rectangle 9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6" name="Rectangle 9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7" name="Rectangle 9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8" name="Rectangle 9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9" name="Rectangle 9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0" name="Rectangle 9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1" name="Rectangle 9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2" name="Rectangle 9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3" name="Group 882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931" name="Rectangle 93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2" name="Rectangle 93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3" name="Rectangle 93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4" name="Rectangle 93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5" name="Rectangle 93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6" name="Rectangle 93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7" name="Rectangle 93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8" name="Rectangle 93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9" name="Rectangle 93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0" name="Rectangle 93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1" name="Rectangle 94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2" name="Rectangle 94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3" name="Rectangle 94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4" name="Rectangle 94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5" name="Rectangle 94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6" name="Rectangle 94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4" name="Group 883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915" name="Rectangle 91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6" name="Rectangle 91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7" name="Rectangle 91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8" name="Rectangle 91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9" name="Rectangle 91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0" name="Rectangle 91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1" name="Rectangle 92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2" name="Rectangle 92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3" name="Rectangle 92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4" name="Rectangle 92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5" name="Rectangle 92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6" name="Rectangle 92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7" name="Rectangle 92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8" name="Rectangle 92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9" name="Rectangle 92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0" name="Rectangle 92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5" name="Group 884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899" name="Rectangle 89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0" name="Rectangle 89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1" name="Rectangle 90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2" name="Rectangle 90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3" name="Rectangle 90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4" name="Rectangle 90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5" name="Rectangle 90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6" name="Rectangle 90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7" name="Rectangle 90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8" name="Rectangle 90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9" name="Rectangle 90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0" name="Rectangle 90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1" name="Rectangle 91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2" name="Rectangle 91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3" name="Rectangle 91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4" name="Rectangle 91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6" name="Group 885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887" name="Rectangle 88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8" name="Rectangle 88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9" name="Rectangle 88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0" name="Rectangle 88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1" name="Rectangle 89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2" name="Rectangle 89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3" name="Rectangle 89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4" name="Rectangle 89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5" name="Rectangle 89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6" name="Rectangle 89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7" name="Rectangle 89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8" name="Rectangle 89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31" name="Group 1130"/>
          <p:cNvGrpSpPr/>
          <p:nvPr/>
        </p:nvGrpSpPr>
        <p:grpSpPr>
          <a:xfrm>
            <a:off x="3624463" y="4520947"/>
            <a:ext cx="2690183" cy="2701076"/>
            <a:chOff x="376632" y="1044613"/>
            <a:chExt cx="5465745" cy="5470416"/>
          </a:xfrm>
        </p:grpSpPr>
        <p:grpSp>
          <p:nvGrpSpPr>
            <p:cNvPr id="1132" name="Group 1131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377" name="Rectangle 137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8" name="Rectangle 137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9" name="Rectangle 137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0" name="Rectangle 137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1" name="Rectangle 138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2" name="Rectangle 138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3" name="Rectangle 138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4" name="Rectangle 138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5" name="Rectangle 138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6" name="Rectangle 138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7" name="Rectangle 138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8" name="Rectangle 138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9" name="Rectangle 138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0" name="Rectangle 138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1" name="Rectangle 139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3" name="Group 1132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362" name="Rectangle 136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3" name="Rectangle 136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4" name="Rectangle 136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5" name="Rectangle 136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6" name="Rectangle 136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7" name="Rectangle 136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8" name="Rectangle 136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9" name="Rectangle 136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0" name="Rectangle 136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1" name="Rectangle 137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2" name="Rectangle 137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3" name="Rectangle 137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4" name="Rectangle 137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5" name="Rectangle 137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6" name="Rectangle 137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4" name="Group 1133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347" name="Rectangle 134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8" name="Rectangle 134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9" name="Rectangle 134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0" name="Rectangle 134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1" name="Rectangle 135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2" name="Rectangle 135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3" name="Rectangle 135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4" name="Rectangle 135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5" name="Rectangle 135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6" name="Rectangle 135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7" name="Rectangle 135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8" name="Rectangle 135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9" name="Rectangle 135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0" name="Rectangle 135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1" name="Rectangle 136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5" name="Group 1134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332" name="Rectangle 133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3" name="Rectangle 133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4" name="Rectangle 133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5" name="Rectangle 133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6" name="Rectangle 133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7" name="Rectangle 133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8" name="Rectangle 133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9" name="Rectangle 133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0" name="Rectangle 133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1" name="Rectangle 134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2" name="Rectangle 134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3" name="Rectangle 134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4" name="Rectangle 134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5" name="Rectangle 134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6" name="Rectangle 134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6" name="Group 1135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317" name="Rectangle 131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8" name="Rectangle 131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9" name="Rectangle 131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0" name="Rectangle 131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1" name="Rectangle 132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2" name="Rectangle 132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3" name="Rectangle 132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4" name="Rectangle 132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5" name="Rectangle 132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6" name="Rectangle 132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7" name="Rectangle 132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8" name="Rectangle 132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9" name="Rectangle 132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0" name="Rectangle 132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1" name="Rectangle 133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7" name="Group 1136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302" name="Rectangle 13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3" name="Rectangle 13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4" name="Rectangle 13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5" name="Rectangle 13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6" name="Rectangle 13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7" name="Rectangle 13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8" name="Rectangle 13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9" name="Rectangle 13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0" name="Rectangle 13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1" name="Rectangle 13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2" name="Rectangle 13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3" name="Rectangle 13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4" name="Rectangle 13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5" name="Rectangle 13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6" name="Rectangle 13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8" name="Group 1137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287" name="Rectangle 1286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8" name="Rectangle 128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9" name="Rectangle 128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0" name="Rectangle 128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1" name="Rectangle 129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2" name="Rectangle 129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3" name="Rectangle 129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4" name="Rectangle 129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5" name="Rectangle 129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6" name="Rectangle 129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7" name="Rectangle 129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8" name="Rectangle 129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9" name="Rectangle 129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0" name="Rectangle 129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1" name="Rectangle 130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9" name="Group 1138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272" name="Rectangle 127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3" name="Rectangle 127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4" name="Rectangle 127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5" name="Rectangle 127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6" name="Rectangle 127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7" name="Rectangle 127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8" name="Rectangle 127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9" name="Rectangle 127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0" name="Rectangle 127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1" name="Rectangle 128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2" name="Rectangle 128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3" name="Rectangle 128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4" name="Rectangle 128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5" name="Rectangle 128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6" name="Rectangle 128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0" name="Group 1139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256" name="Rectangle 125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7" name="Rectangle 125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8" name="Rectangle 125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9" name="Rectangle 125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0" name="Rectangle 125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1" name="Rectangle 126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2" name="Rectangle 126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3" name="Rectangle 126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4" name="Rectangle 126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5" name="Rectangle 126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6" name="Rectangle 126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7" name="Rectangle 126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8" name="Rectangle 126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9" name="Rectangle 126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0" name="Rectangle 126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1" name="Rectangle 127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1" name="Group 1140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240" name="Rectangle 123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1" name="Rectangle 124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2" name="Rectangle 124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3" name="Rectangle 124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4" name="Rectangle 124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5" name="Rectangle 124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6" name="Rectangle 124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7" name="Rectangle 124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8" name="Rectangle 124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9" name="Rectangle 124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0" name="Rectangle 124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1" name="Rectangle 125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2" name="Rectangle 125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3" name="Rectangle 125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4" name="Rectangle 125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5" name="Rectangle 125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2" name="Group 1141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224" name="Rectangle 122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5" name="Rectangle 122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6" name="Rectangle 122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7" name="Rectangle 122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8" name="Rectangle 122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9" name="Rectangle 122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0" name="Rectangle 122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1" name="Rectangle 123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2" name="Rectangle 123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3" name="Rectangle 123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4" name="Rectangle 123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5" name="Rectangle 123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6" name="Rectangle 123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7" name="Rectangle 123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8" name="Rectangle 123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9" name="Rectangle 123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3" name="Group 1142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208" name="Rectangle 120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9" name="Rectangle 120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0" name="Rectangle 120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1" name="Rectangle 121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2" name="Rectangle 121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3" name="Rectangle 121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4" name="Rectangle 121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5" name="Rectangle 121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6" name="Rectangle 121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7" name="Rectangle 121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8" name="Rectangle 121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9" name="Rectangle 121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0" name="Rectangle 121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1" name="Rectangle 122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2" name="Rectangle 122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3" name="Rectangle 122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4" name="Group 1143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92" name="Rectangle 119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3" name="Rectangle 11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4" name="Rectangle 11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5" name="Rectangle 11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6" name="Rectangle 11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7" name="Rectangle 11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8" name="Rectangle 11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9" name="Rectangle 11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0" name="Rectangle 11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1" name="Rectangle 12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2" name="Rectangle 12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3" name="Rectangle 12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4" name="Rectangle 12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5" name="Rectangle 12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6" name="Rectangle 12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7" name="Rectangle 12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5" name="Group 1144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76" name="Rectangle 117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7" name="Rectangle 117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8" name="Rectangle 117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9" name="Rectangle 117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0" name="Rectangle 117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1" name="Rectangle 118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2" name="Rectangle 118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3" name="Rectangle 118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4" name="Rectangle 118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5" name="Rectangle 118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6" name="Rectangle 118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7" name="Rectangle 118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8" name="Rectangle 118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9" name="Rectangle 118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0" name="Rectangle 118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1" name="Rectangle 119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6" name="Group 1145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60" name="Rectangle 115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1" name="Rectangle 116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2" name="Rectangle 116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3" name="Rectangle 116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4" name="Rectangle 116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5" name="Rectangle 116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6" name="Rectangle 116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7" name="Rectangle 116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8" name="Rectangle 116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9" name="Rectangle 116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0" name="Rectangle 116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1" name="Rectangle 117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2" name="Rectangle 117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3" name="Rectangle 117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4" name="Rectangle 117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5" name="Rectangle 117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7" name="Group 1146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148" name="Rectangle 114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9" name="Rectangle 114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0" name="Rectangle 114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1" name="Rectangle 115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2" name="Rectangle 115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3" name="Rectangle 115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4" name="Rectangle 115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5" name="Rectangle 115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6" name="Rectangle 115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7" name="Rectangle 115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8" name="Rectangle 115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9" name="Rectangle 115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92" name="Group 1391"/>
          <p:cNvGrpSpPr/>
          <p:nvPr/>
        </p:nvGrpSpPr>
        <p:grpSpPr>
          <a:xfrm>
            <a:off x="922136" y="3656775"/>
            <a:ext cx="2690183" cy="2701076"/>
            <a:chOff x="376632" y="1044613"/>
            <a:chExt cx="5465745" cy="5470416"/>
          </a:xfrm>
        </p:grpSpPr>
        <p:grpSp>
          <p:nvGrpSpPr>
            <p:cNvPr id="1393" name="Group 1392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38" name="Rectangle 16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9" name="Rectangle 16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0" name="Rectangle 16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1" name="Rectangle 16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2" name="Rectangle 16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3" name="Rectangle 16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4" name="Rectangle 16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5" name="Rectangle 16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6" name="Rectangle 16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7" name="Rectangle 16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8" name="Rectangle 16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9" name="Rectangle 16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0" name="Rectangle 16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1" name="Rectangle 16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2" name="Rectangle 16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4" name="Group 1393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23" name="Rectangle 162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4" name="Rectangle 162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5" name="Rectangle 162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6" name="Rectangle 162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7" name="Rectangle 162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8" name="Rectangle 162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9" name="Rectangle 162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0" name="Rectangle 162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1" name="Rectangle 163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2" name="Rectangle 163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3" name="Rectangle 163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4" name="Rectangle 163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5" name="Rectangle 163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6" name="Rectangle 163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7" name="Rectangle 163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08" name="Rectangle 160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9" name="Rectangle 160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0" name="Rectangle 160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1" name="Rectangle 161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2" name="Rectangle 161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3" name="Rectangle 161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4" name="Rectangle 161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5" name="Rectangle 161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6" name="Rectangle 161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7" name="Rectangle 161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8" name="Rectangle 161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9" name="Rectangle 161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0" name="Rectangle 161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1" name="Rectangle 162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2" name="Rectangle 162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93" name="Rectangle 15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4" name="Rectangle 15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5" name="Rectangle 15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6" name="Rectangle 15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7" name="Rectangle 15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8" name="Rectangle 15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9" name="Rectangle 15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0" name="Rectangle 15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1" name="Rectangle 16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2" name="Rectangle 16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3" name="Rectangle 16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4" name="Rectangle 16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5" name="Rectangle 16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6" name="Rectangle 16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7" name="Rectangle 16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7" name="Group 1396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78" name="Rectangle 1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9" name="Rectangle 1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0" name="Rectangle 1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1" name="Rectangle 1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2" name="Rectangle 1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3" name="Rectangle 1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4" name="Rectangle 1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5" name="Rectangle 1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6" name="Rectangle 1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7" name="Rectangle 1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8" name="Rectangle 1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9" name="Rectangle 1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0" name="Rectangle 1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1" name="Rectangle 1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2" name="Rectangle 1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63" name="Rectangle 15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4" name="Rectangle 15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5" name="Rectangle 15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6" name="Rectangle 15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7" name="Rectangle 15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8" name="Rectangle 15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9" name="Rectangle 15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0" name="Rectangle 15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1" name="Rectangle 15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2" name="Rectangle 15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3" name="Rectangle 15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4" name="Rectangle 15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5" name="Rectangle 15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6" name="Rectangle 15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7" name="Rectangle 15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9" name="Group 1398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548" name="Rectangle 154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9" name="Rectangle 15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Rectangle 15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1" name="Rectangle 15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2" name="Rectangle 15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Rectangle 15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4" name="Rectangle 15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5" name="Rectangle 15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Rectangle 15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7" name="Rectangle 15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8" name="Rectangle 15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Rectangle 15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0" name="Rectangle 15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1" name="Rectangle 15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2" name="Rectangle 15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0" name="Group 1399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33" name="Rectangle 153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4" name="Rectangle 153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Rectangle 153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6" name="Rectangle 153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7" name="Rectangle 153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8" name="Rectangle 153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9" name="Rectangle 153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0" name="Rectangle 153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Rectangle 154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2" name="Rectangle 154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3" name="Rectangle 154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Rectangle 154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5" name="Rectangle 154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6" name="Rectangle 154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Rectangle 154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1" name="Group 1400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17" name="Rectangle 15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8" name="Rectangle 15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9" name="Rectangle 15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0" name="Rectangle 15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1" name="Rectangle 15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2" name="Rectangle 15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3" name="Rectangle 15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4" name="Rectangle 15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5" name="Rectangle 15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6" name="Rectangle 15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7" name="Rectangle 15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8" name="Rectangle 15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9" name="Rectangle 15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0" name="Rectangle 15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1" name="Rectangle 15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2" name="Rectangle 15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2" name="Group 14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01" name="Rectangle 15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2" name="Rectangle 15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3" name="Rectangle 15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4" name="Rectangle 15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5" name="Rectangle 15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6" name="Rectangle 15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7" name="Rectangle 15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8" name="Rectangle 15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9" name="Rectangle 15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0" name="Rectangle 15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1" name="Rectangle 15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2" name="Rectangle 15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3" name="Rectangle 15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4" name="Rectangle 15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5" name="Rectangle 15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6" name="Rectangle 15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3" name="Group 1402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85" name="Rectangle 14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6" name="Rectangle 14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7" name="Rectangle 14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8" name="Rectangle 14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9" name="Rectangle 14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0" name="Rectangle 14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1" name="Rectangle 14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2" name="Rectangle 14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3" name="Rectangle 14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4" name="Rectangle 14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5" name="Rectangle 14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6" name="Rectangle 14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7" name="Rectangle 14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8" name="Rectangle 14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9" name="Rectangle 14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0" name="Rectangle 14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69" name="Rectangle 14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0" name="Rectangle 14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1" name="Rectangle 14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2" name="Rectangle 14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3" name="Rectangle 14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4" name="Rectangle 14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5" name="Rectangle 14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6" name="Rectangle 14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7" name="Rectangle 14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8" name="Rectangle 14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9" name="Rectangle 14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0" name="Rectangle 14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1" name="Rectangle 14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2" name="Rectangle 14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3" name="Rectangle 14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4" name="Rectangle 14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5" name="Group 1404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53" name="Rectangle 14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4" name="Rectangle 14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5" name="Rectangle 14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6" name="Rectangle 14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7" name="Rectangle 14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8" name="Rectangle 14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9" name="Rectangle 14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0" name="Rectangle 14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1" name="Rectangle 14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2" name="Rectangle 14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3" name="Rectangle 14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4" name="Rectangle 14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5" name="Rectangle 14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6" name="Rectangle 14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7" name="Rectangle 14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8" name="Rectangle 14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6" name="Group 1405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37" name="Rectangle 14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8" name="Rectangle 14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9" name="Rectangle 14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0" name="Rectangle 14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1" name="Rectangle 14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2" name="Rectangle 14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3" name="Rectangle 14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4" name="Rectangle 14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5" name="Rectangle 14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6" name="Rectangle 14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7" name="Rectangle 14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8" name="Rectangle 14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9" name="Rectangle 14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0" name="Rectangle 14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1" name="Rectangle 14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2" name="Rectangle 14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21" name="Rectangle 142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2" name="Rectangle 142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3" name="Rectangle 142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4" name="Rectangle 142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5" name="Rectangle 142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6" name="Rectangle 142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7" name="Rectangle 142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8" name="Rectangle 142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9" name="Rectangle 142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0" name="Rectangle 142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1" name="Rectangle 143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2" name="Rectangle 143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3" name="Rectangle 143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4" name="Rectangle 143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5" name="Rectangle 143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6" name="Rectangle 143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409" name="Rectangle 140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0" name="Rectangle 14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1" name="Rectangle 14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2" name="Rectangle 14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3" name="Rectangle 14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4" name="Rectangle 14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5" name="Rectangle 14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6" name="Rectangle 14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7" name="Rectangle 14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8" name="Rectangle 14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9" name="Rectangle 14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0" name="Rectangle 14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53" name="Group 1652"/>
          <p:cNvGrpSpPr/>
          <p:nvPr/>
        </p:nvGrpSpPr>
        <p:grpSpPr>
          <a:xfrm>
            <a:off x="-1593954" y="638533"/>
            <a:ext cx="2690183" cy="2701076"/>
            <a:chOff x="376632" y="1044613"/>
            <a:chExt cx="5465745" cy="5470416"/>
          </a:xfrm>
        </p:grpSpPr>
        <p:grpSp>
          <p:nvGrpSpPr>
            <p:cNvPr id="1654" name="Group 1653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899" name="Rectangle 189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0" name="Rectangle 189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1" name="Rectangle 190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2" name="Rectangle 190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3" name="Rectangle 190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4" name="Rectangle 190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5" name="Rectangle 190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6" name="Rectangle 190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7" name="Rectangle 190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8" name="Rectangle 190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9" name="Rectangle 190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0" name="Rectangle 190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1" name="Rectangle 191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2" name="Rectangle 191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3" name="Rectangle 191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5" name="Group 1654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884" name="Rectangle 188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5" name="Rectangle 188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6" name="Rectangle 188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7" name="Rectangle 188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8" name="Rectangle 188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9" name="Rectangle 188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0" name="Rectangle 188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1" name="Rectangle 189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2" name="Rectangle 189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3" name="Rectangle 189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4" name="Rectangle 189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5" name="Rectangle 189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6" name="Rectangle 189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7" name="Rectangle 189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8" name="Rectangle 189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6" name="Group 1655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869" name="Rectangle 186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0" name="Rectangle 186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1" name="Rectangle 187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2" name="Rectangle 187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3" name="Rectangle 187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4" name="Rectangle 187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5" name="Rectangle 187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6" name="Rectangle 187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7" name="Rectangle 187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8" name="Rectangle 187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9" name="Rectangle 187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0" name="Rectangle 187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1" name="Rectangle 188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2" name="Rectangle 188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3" name="Rectangle 188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7" name="Group 1656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854" name="Rectangle 18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5" name="Rectangle 18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6" name="Rectangle 18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7" name="Rectangle 18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8" name="Rectangle 18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9" name="Rectangle 18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0" name="Rectangle 18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1" name="Rectangle 18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2" name="Rectangle 18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3" name="Rectangle 18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4" name="Rectangle 18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5" name="Rectangle 18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6" name="Rectangle 18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7" name="Rectangle 18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8" name="Rectangle 18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8" name="Group 1657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839" name="Rectangle 183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0" name="Rectangle 183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1" name="Rectangle 184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2" name="Rectangle 184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3" name="Rectangle 184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4" name="Rectangle 184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5" name="Rectangle 184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6" name="Rectangle 184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7" name="Rectangle 184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8" name="Rectangle 184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9" name="Rectangle 184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0" name="Rectangle 184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1" name="Rectangle 185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2" name="Rectangle 185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3" name="Rectangle 185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9" name="Group 1658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824" name="Rectangle 182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5" name="Rectangle 182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6" name="Rectangle 182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7" name="Rectangle 182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8" name="Rectangle 182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9" name="Rectangle 182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0" name="Rectangle 182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1" name="Rectangle 183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2" name="Rectangle 183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3" name="Rectangle 183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4" name="Rectangle 183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5" name="Rectangle 183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6" name="Rectangle 183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7" name="Rectangle 183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8" name="Rectangle 183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0" name="Group 1659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809" name="Rectangle 1808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0" name="Rectangle 180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1" name="Rectangle 181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2" name="Rectangle 181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3" name="Rectangle 181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4" name="Rectangle 181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5" name="Rectangle 181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6" name="Rectangle 181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7" name="Rectangle 181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8" name="Rectangle 181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9" name="Rectangle 181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0" name="Rectangle 181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1" name="Rectangle 182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2" name="Rectangle 182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3" name="Rectangle 182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1" name="Group 1660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794" name="Rectangle 179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5" name="Rectangle 179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6" name="Rectangle 179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7" name="Rectangle 179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8" name="Rectangle 179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9" name="Rectangle 179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0" name="Rectangle 179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1" name="Rectangle 180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2" name="Rectangle 180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3" name="Rectangle 180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4" name="Rectangle 180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5" name="Rectangle 180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6" name="Rectangle 180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7" name="Rectangle 180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8" name="Rectangle 180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2" name="Group 1661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778" name="Rectangle 177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9" name="Rectangle 177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0" name="Rectangle 177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1" name="Rectangle 178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2" name="Rectangle 178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3" name="Rectangle 178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4" name="Rectangle 178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5" name="Rectangle 178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6" name="Rectangle 178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7" name="Rectangle 178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8" name="Rectangle 178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9" name="Rectangle 178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0" name="Rectangle 178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1" name="Rectangle 179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2" name="Rectangle 179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3" name="Rectangle 179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3" name="Group 1662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762" name="Rectangle 176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3" name="Rectangle 17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4" name="Rectangle 17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5" name="Rectangle 17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6" name="Rectangle 17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7" name="Rectangle 17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8" name="Rectangle 17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9" name="Rectangle 17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0" name="Rectangle 17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1" name="Rectangle 17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2" name="Rectangle 17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3" name="Rectangle 17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4" name="Rectangle 17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5" name="Rectangle 17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6" name="Rectangle 17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7" name="Rectangle 17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4" name="Group 1663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746" name="Rectangle 174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7" name="Rectangle 174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8" name="Rectangle 174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9" name="Rectangle 174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0" name="Rectangle 174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1" name="Rectangle 175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2" name="Rectangle 175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3" name="Rectangle 175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4" name="Rectangle 175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5" name="Rectangle 175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6" name="Rectangle 175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7" name="Rectangle 175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8" name="Rectangle 175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9" name="Rectangle 175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0" name="Rectangle 175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1" name="Rectangle 176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5" name="Group 1664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730" name="Rectangle 172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1" name="Rectangle 173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2" name="Rectangle 173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3" name="Rectangle 173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4" name="Rectangle 173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5" name="Rectangle 173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6" name="Rectangle 173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7" name="Rectangle 173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8" name="Rectangle 173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9" name="Rectangle 173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0" name="Rectangle 173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1" name="Rectangle 174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2" name="Rectangle 174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3" name="Rectangle 174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4" name="Rectangle 174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5" name="Rectangle 174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6" name="Group 1665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714" name="Rectangle 171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5" name="Rectangle 171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6" name="Rectangle 171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7" name="Rectangle 171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8" name="Rectangle 171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9" name="Rectangle 171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0" name="Rectangle 171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1" name="Rectangle 172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2" name="Rectangle 172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3" name="Rectangle 172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4" name="Rectangle 172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5" name="Rectangle 172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6" name="Rectangle 172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7" name="Rectangle 172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8" name="Rectangle 172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9" name="Rectangle 172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7" name="Group 1666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698" name="Rectangle 169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9" name="Rectangle 169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0" name="Rectangle 169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1" name="Rectangle 170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2" name="Rectangle 170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3" name="Rectangle 170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4" name="Rectangle 170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5" name="Rectangle 170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6" name="Rectangle 170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7" name="Rectangle 170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8" name="Rectangle 170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9" name="Rectangle 170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0" name="Rectangle 170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1" name="Rectangle 171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2" name="Rectangle 171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3" name="Rectangle 171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8" name="Group 1667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682" name="Rectangle 168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3" name="Rectangle 168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4" name="Rectangle 168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5" name="Rectangle 168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6" name="Rectangle 168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7" name="Rectangle 168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8" name="Rectangle 168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9" name="Rectangle 168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0" name="Rectangle 168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1" name="Rectangle 169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2" name="Rectangle 169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3" name="Rectangle 169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4" name="Rectangle 169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5" name="Rectangle 169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6" name="Rectangle 169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7" name="Rectangle 169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9" name="Group 1668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670" name="Rectangle 166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1" name="Rectangle 167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2" name="Rectangle 167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3" name="Rectangle 167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4" name="Rectangle 167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5" name="Rectangle 167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6" name="Rectangle 167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7" name="Rectangle 167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8" name="Rectangle 167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9" name="Rectangle 167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0" name="Rectangle 167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1" name="Rectangle 168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485112" y="5166335"/>
            <a:ext cx="4701003" cy="1345836"/>
            <a:chOff x="-662372" y="511735"/>
            <a:chExt cx="4701003" cy="1345836"/>
          </a:xfrm>
        </p:grpSpPr>
        <p:sp>
          <p:nvSpPr>
            <p:cNvPr id="322" name="Rectangle 321"/>
            <p:cNvSpPr>
              <a:spLocks noChangeAspect="1"/>
            </p:cNvSpPr>
            <p:nvPr/>
          </p:nvSpPr>
          <p:spPr>
            <a:xfrm>
              <a:off x="2516751" y="1506078"/>
              <a:ext cx="74080" cy="74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4" name="Picture 32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065678" y="1308750"/>
              <a:ext cx="1385931" cy="468737"/>
            </a:xfrm>
            <a:prstGeom prst="rect">
              <a:avLst/>
            </a:prstGeom>
          </p:spPr>
        </p:pic>
        <p:sp>
          <p:nvSpPr>
            <p:cNvPr id="326" name="TextBox 325"/>
            <p:cNvSpPr txBox="1"/>
            <p:nvPr/>
          </p:nvSpPr>
          <p:spPr>
            <a:xfrm>
              <a:off x="1143031" y="1136746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 Nova Light" panose="020B0304020202020204" pitchFamily="34" charset="0"/>
                </a:rPr>
                <a:t>2 nm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662372" y="511735"/>
              <a:ext cx="2895600" cy="478865"/>
              <a:chOff x="-89914" y="511735"/>
              <a:chExt cx="1274522" cy="478865"/>
            </a:xfrm>
          </p:grpSpPr>
          <p:sp>
            <p:nvSpPr>
              <p:cNvPr id="327" name="TextBox 326"/>
              <p:cNvSpPr txBox="1"/>
              <p:nvPr/>
            </p:nvSpPr>
            <p:spPr>
              <a:xfrm>
                <a:off x="-89914" y="511735"/>
                <a:ext cx="1274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Arial Nova Light" panose="020B0304020202020204" pitchFamily="34" charset="0"/>
                  </a:rPr>
                  <a:t>10 nm</a:t>
                </a:r>
                <a:endParaRPr lang="en-GB" dirty="0">
                  <a:latin typeface="Arial Nova Light" panose="020B0304020202020204" pitchFamily="34" charset="0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76632" y="912563"/>
                <a:ext cx="3426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76632" y="912563"/>
                <a:ext cx="0" cy="198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76632" y="852488"/>
                <a:ext cx="0" cy="1381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>
                <a:off x="719645" y="852488"/>
                <a:ext cx="0" cy="1381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3" name="Rectangle 322"/>
            <p:cNvSpPr/>
            <p:nvPr/>
          </p:nvSpPr>
          <p:spPr>
            <a:xfrm>
              <a:off x="376632" y="1039978"/>
              <a:ext cx="817593" cy="81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4" name="TextBox 1913"/>
          <p:cNvSpPr txBox="1"/>
          <p:nvPr/>
        </p:nvSpPr>
        <p:spPr>
          <a:xfrm>
            <a:off x="6414660" y="1818209"/>
            <a:ext cx="2184433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It picks one Island and </a:t>
            </a:r>
            <a:r>
              <a:rPr lang="en-GB" b="1" dirty="0" smtClean="0">
                <a:latin typeface="Century Gothic" panose="020B0502020202020204" pitchFamily="34" charset="0"/>
              </a:rPr>
              <a:t>resizes it </a:t>
            </a:r>
            <a:r>
              <a:rPr lang="en-GB" dirty="0" smtClean="0">
                <a:latin typeface="Century Gothic" panose="020B0502020202020204" pitchFamily="34" charset="0"/>
              </a:rPr>
              <a:t>of a factor (i.e. 5X).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1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2" name="Rectangle 321"/>
          <p:cNvSpPr>
            <a:spLocks noChangeAspect="1"/>
          </p:cNvSpPr>
          <p:nvPr/>
        </p:nvSpPr>
        <p:spPr>
          <a:xfrm>
            <a:off x="2516751" y="1506078"/>
            <a:ext cx="74080" cy="7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4" name="Picture 3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5678" y="1308750"/>
            <a:ext cx="1385931" cy="468737"/>
          </a:xfrm>
          <a:prstGeom prst="rect">
            <a:avLst/>
          </a:prstGeom>
        </p:spPr>
      </p:pic>
      <p:sp>
        <p:nvSpPr>
          <p:cNvPr id="326" name="TextBox 325"/>
          <p:cNvSpPr txBox="1"/>
          <p:nvPr/>
        </p:nvSpPr>
        <p:spPr>
          <a:xfrm>
            <a:off x="1143031" y="113674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 Nova Light" panose="020B0304020202020204" pitchFamily="34" charset="0"/>
              </a:rPr>
              <a:t>2 nm</a:t>
            </a:r>
            <a:endParaRPr lang="en-GB" dirty="0">
              <a:latin typeface="Arial Nova Light" panose="020B0304020202020204" pitchFamily="34" charset="0"/>
            </a:endParaRPr>
          </a:p>
        </p:txBody>
      </p:sp>
      <p:grpSp>
        <p:nvGrpSpPr>
          <p:cNvPr id="1392" name="Group 1391"/>
          <p:cNvGrpSpPr/>
          <p:nvPr/>
        </p:nvGrpSpPr>
        <p:grpSpPr>
          <a:xfrm>
            <a:off x="825679" y="4060817"/>
            <a:ext cx="2690183" cy="2642408"/>
            <a:chOff x="376632" y="1044613"/>
            <a:chExt cx="5465745" cy="5470416"/>
          </a:xfrm>
        </p:grpSpPr>
        <p:grpSp>
          <p:nvGrpSpPr>
            <p:cNvPr id="1393" name="Group 1392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38" name="Rectangle 16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9" name="Rectangle 16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0" name="Rectangle 16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1" name="Rectangle 16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2" name="Rectangle 16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3" name="Rectangle 16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4" name="Rectangle 16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5" name="Rectangle 16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6" name="Rectangle 16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7" name="Rectangle 16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8" name="Rectangle 16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9" name="Rectangle 16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0" name="Rectangle 16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1" name="Rectangle 16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2" name="Rectangle 16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4" name="Group 1393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23" name="Rectangle 162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4" name="Rectangle 162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5" name="Rectangle 162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6" name="Rectangle 162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7" name="Rectangle 162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8" name="Rectangle 162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9" name="Rectangle 162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0" name="Rectangle 162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1" name="Rectangle 163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2" name="Rectangle 163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3" name="Rectangle 163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4" name="Rectangle 163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5" name="Rectangle 163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6" name="Rectangle 163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7" name="Rectangle 163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08" name="Rectangle 160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9" name="Rectangle 160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0" name="Rectangle 160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1" name="Rectangle 161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2" name="Rectangle 161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3" name="Rectangle 161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4" name="Rectangle 161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5" name="Rectangle 161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6" name="Rectangle 161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7" name="Rectangle 161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8" name="Rectangle 161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9" name="Rectangle 161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0" name="Rectangle 161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1" name="Rectangle 162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2" name="Rectangle 162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93" name="Rectangle 15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4" name="Rectangle 15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5" name="Rectangle 15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6" name="Rectangle 15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7" name="Rectangle 15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8" name="Rectangle 15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9" name="Rectangle 15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0" name="Rectangle 15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1" name="Rectangle 16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2" name="Rectangle 16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3" name="Rectangle 16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4" name="Rectangle 16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5" name="Rectangle 16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6" name="Rectangle 16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7" name="Rectangle 16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7" name="Group 1396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78" name="Rectangle 1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9" name="Rectangle 1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0" name="Rectangle 1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1" name="Rectangle 1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2" name="Rectangle 1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3" name="Rectangle 1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4" name="Rectangle 1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5" name="Rectangle 1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6" name="Rectangle 1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7" name="Rectangle 1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8" name="Rectangle 1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9" name="Rectangle 1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0" name="Rectangle 1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1" name="Rectangle 1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2" name="Rectangle 1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63" name="Rectangle 15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4" name="Rectangle 15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5" name="Rectangle 15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6" name="Rectangle 15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7" name="Rectangle 15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8" name="Rectangle 15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9" name="Rectangle 15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0" name="Rectangle 15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1" name="Rectangle 15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2" name="Rectangle 15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3" name="Rectangle 15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4" name="Rectangle 15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5" name="Rectangle 15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6" name="Rectangle 15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7" name="Rectangle 15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9" name="Group 1398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548" name="Rectangle 154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9" name="Rectangle 15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Rectangle 15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1" name="Rectangle 15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2" name="Rectangle 15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Rectangle 15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4" name="Rectangle 15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5" name="Rectangle 15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Rectangle 15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7" name="Rectangle 15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8" name="Rectangle 15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Rectangle 15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0" name="Rectangle 15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1" name="Rectangle 15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2" name="Rectangle 15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0" name="Group 1399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33" name="Rectangle 153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4" name="Rectangle 153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Rectangle 153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6" name="Rectangle 153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7" name="Rectangle 153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8" name="Rectangle 153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9" name="Rectangle 153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0" name="Rectangle 153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Rectangle 154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2" name="Rectangle 154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3" name="Rectangle 154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Rectangle 154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5" name="Rectangle 154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6" name="Rectangle 154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Rectangle 154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1" name="Group 1400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17" name="Rectangle 15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8" name="Rectangle 15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9" name="Rectangle 15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0" name="Rectangle 15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1" name="Rectangle 15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2" name="Rectangle 15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3" name="Rectangle 15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4" name="Rectangle 15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5" name="Rectangle 15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6" name="Rectangle 15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7" name="Rectangle 15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8" name="Rectangle 15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9" name="Rectangle 15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0" name="Rectangle 15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1" name="Rectangle 15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2" name="Rectangle 15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2" name="Group 14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01" name="Rectangle 15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2" name="Rectangle 15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3" name="Rectangle 15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4" name="Rectangle 15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5" name="Rectangle 15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6" name="Rectangle 15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7" name="Rectangle 15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8" name="Rectangle 15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9" name="Rectangle 15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0" name="Rectangle 15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1" name="Rectangle 15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2" name="Rectangle 15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3" name="Rectangle 15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4" name="Rectangle 15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5" name="Rectangle 15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6" name="Rectangle 15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3" name="Group 1402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85" name="Rectangle 14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6" name="Rectangle 14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7" name="Rectangle 14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8" name="Rectangle 14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9" name="Rectangle 14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0" name="Rectangle 14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1" name="Rectangle 14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2" name="Rectangle 14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3" name="Rectangle 14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4" name="Rectangle 14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5" name="Rectangle 14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6" name="Rectangle 14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7" name="Rectangle 14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8" name="Rectangle 14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9" name="Rectangle 14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0" name="Rectangle 14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69" name="Rectangle 14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0" name="Rectangle 14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1" name="Rectangle 14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2" name="Rectangle 14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3" name="Rectangle 14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4" name="Rectangle 14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5" name="Rectangle 14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6" name="Rectangle 14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7" name="Rectangle 14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8" name="Rectangle 14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9" name="Rectangle 14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0" name="Rectangle 14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1" name="Rectangle 14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2" name="Rectangle 14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3" name="Rectangle 14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4" name="Rectangle 14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5" name="Group 1404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53" name="Rectangle 14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4" name="Rectangle 14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5" name="Rectangle 14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6" name="Rectangle 14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7" name="Rectangle 14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8" name="Rectangle 14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9" name="Rectangle 14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0" name="Rectangle 14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1" name="Rectangle 14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2" name="Rectangle 14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3" name="Rectangle 14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4" name="Rectangle 14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5" name="Rectangle 14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6" name="Rectangle 14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7" name="Rectangle 14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8" name="Rectangle 14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6" name="Group 1405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37" name="Rectangle 14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8" name="Rectangle 14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9" name="Rectangle 14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0" name="Rectangle 14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1" name="Rectangle 14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2" name="Rectangle 14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3" name="Rectangle 14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4" name="Rectangle 14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5" name="Rectangle 14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6" name="Rectangle 14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7" name="Rectangle 14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8" name="Rectangle 14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9" name="Rectangle 14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0" name="Rectangle 14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1" name="Rectangle 14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2" name="Rectangle 14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21" name="Rectangle 142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2" name="Rectangle 142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3" name="Rectangle 142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4" name="Rectangle 142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5" name="Rectangle 142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6" name="Rectangle 142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7" name="Rectangle 142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8" name="Rectangle 142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9" name="Rectangle 142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0" name="Rectangle 142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1" name="Rectangle 143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2" name="Rectangle 143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3" name="Rectangle 143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4" name="Rectangle 143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5" name="Rectangle 143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6" name="Rectangle 143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409" name="Rectangle 140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0" name="Rectangle 14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1" name="Rectangle 14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2" name="Rectangle 14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3" name="Rectangle 14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4" name="Rectangle 14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5" name="Rectangle 14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6" name="Rectangle 14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7" name="Rectangle 14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8" name="Rectangle 14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9" name="Rectangle 14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0" name="Rectangle 14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23" name="Rectangle 322"/>
          <p:cNvSpPr/>
          <p:nvPr/>
        </p:nvSpPr>
        <p:spPr>
          <a:xfrm>
            <a:off x="376632" y="1039978"/>
            <a:ext cx="817593" cy="81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-662372" y="511735"/>
            <a:ext cx="2895600" cy="478865"/>
            <a:chOff x="-89914" y="511735"/>
            <a:chExt cx="1274522" cy="478865"/>
          </a:xfrm>
        </p:grpSpPr>
        <p:sp>
          <p:nvSpPr>
            <p:cNvPr id="327" name="TextBox 326"/>
            <p:cNvSpPr txBox="1"/>
            <p:nvPr/>
          </p:nvSpPr>
          <p:spPr>
            <a:xfrm>
              <a:off x="-89914" y="511735"/>
              <a:ext cx="127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 Nova Light" panose="020B0304020202020204" pitchFamily="34" charset="0"/>
                </a:rPr>
                <a:t>10 nm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6632" y="912563"/>
              <a:ext cx="3426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6632" y="912563"/>
              <a:ext cx="0" cy="1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6632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719645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09" r="929"/>
          <a:stretch/>
        </p:blipFill>
        <p:spPr>
          <a:xfrm>
            <a:off x="348420" y="2246181"/>
            <a:ext cx="1691609" cy="1696913"/>
          </a:xfrm>
          <a:prstGeom prst="rect">
            <a:avLst/>
          </a:prstGeom>
        </p:spPr>
      </p:pic>
      <p:pic>
        <p:nvPicPr>
          <p:cNvPr id="2175" name="Picture 2174"/>
          <p:cNvPicPr>
            <a:picLocks noChangeAspect="1"/>
          </p:cNvPicPr>
          <p:nvPr/>
        </p:nvPicPr>
        <p:blipFill rotWithShape="1">
          <a:blip r:embed="rId3"/>
          <a:srcRect l="309" r="929"/>
          <a:stretch/>
        </p:blipFill>
        <p:spPr>
          <a:xfrm>
            <a:off x="349343" y="3935474"/>
            <a:ext cx="1691609" cy="1696913"/>
          </a:xfrm>
          <a:prstGeom prst="rect">
            <a:avLst/>
          </a:prstGeom>
        </p:spPr>
      </p:pic>
      <p:pic>
        <p:nvPicPr>
          <p:cNvPr id="2176" name="Picture 2175"/>
          <p:cNvPicPr>
            <a:picLocks noChangeAspect="1"/>
          </p:cNvPicPr>
          <p:nvPr/>
        </p:nvPicPr>
        <p:blipFill rotWithShape="1">
          <a:blip r:embed="rId3"/>
          <a:srcRect l="309" r="929"/>
          <a:stretch/>
        </p:blipFill>
        <p:spPr>
          <a:xfrm>
            <a:off x="2030039" y="2247551"/>
            <a:ext cx="1691609" cy="1696913"/>
          </a:xfrm>
          <a:prstGeom prst="rect">
            <a:avLst/>
          </a:prstGeom>
        </p:spPr>
      </p:pic>
      <p:pic>
        <p:nvPicPr>
          <p:cNvPr id="2177" name="Picture 2176"/>
          <p:cNvPicPr>
            <a:picLocks noChangeAspect="1"/>
          </p:cNvPicPr>
          <p:nvPr/>
        </p:nvPicPr>
        <p:blipFill rotWithShape="1">
          <a:blip r:embed="rId3"/>
          <a:srcRect l="309" r="929"/>
          <a:stretch/>
        </p:blipFill>
        <p:spPr>
          <a:xfrm>
            <a:off x="2030962" y="3936844"/>
            <a:ext cx="1691609" cy="1696913"/>
          </a:xfrm>
          <a:prstGeom prst="rect">
            <a:avLst/>
          </a:prstGeom>
        </p:spPr>
      </p:pic>
      <p:pic>
        <p:nvPicPr>
          <p:cNvPr id="2178" name="Picture 2177"/>
          <p:cNvPicPr>
            <a:picLocks noChangeAspect="1"/>
          </p:cNvPicPr>
          <p:nvPr/>
        </p:nvPicPr>
        <p:blipFill rotWithShape="1">
          <a:blip r:embed="rId3"/>
          <a:srcRect l="309" r="929"/>
          <a:stretch/>
        </p:blipFill>
        <p:spPr>
          <a:xfrm>
            <a:off x="3712726" y="2246181"/>
            <a:ext cx="1691609" cy="1696913"/>
          </a:xfrm>
          <a:prstGeom prst="rect">
            <a:avLst/>
          </a:prstGeom>
        </p:spPr>
      </p:pic>
      <p:pic>
        <p:nvPicPr>
          <p:cNvPr id="2179" name="Picture 2178"/>
          <p:cNvPicPr>
            <a:picLocks noChangeAspect="1"/>
          </p:cNvPicPr>
          <p:nvPr/>
        </p:nvPicPr>
        <p:blipFill rotWithShape="1">
          <a:blip r:embed="rId3"/>
          <a:srcRect l="309" r="929"/>
          <a:stretch/>
        </p:blipFill>
        <p:spPr>
          <a:xfrm>
            <a:off x="3713649" y="3935474"/>
            <a:ext cx="1691609" cy="1696913"/>
          </a:xfrm>
          <a:prstGeom prst="rect">
            <a:avLst/>
          </a:prstGeom>
        </p:spPr>
      </p:pic>
      <p:sp>
        <p:nvSpPr>
          <p:cNvPr id="2183" name="Multiply 2182"/>
          <p:cNvSpPr/>
          <p:nvPr/>
        </p:nvSpPr>
        <p:spPr>
          <a:xfrm>
            <a:off x="3256798" y="3669590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4" name="Multiply 2183"/>
          <p:cNvSpPr/>
          <p:nvPr/>
        </p:nvSpPr>
        <p:spPr>
          <a:xfrm>
            <a:off x="2009820" y="4384021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5" name="Multiply 2184"/>
          <p:cNvSpPr/>
          <p:nvPr/>
        </p:nvSpPr>
        <p:spPr>
          <a:xfrm>
            <a:off x="1780824" y="3611425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6" name="Multiply 2185"/>
          <p:cNvSpPr/>
          <p:nvPr/>
        </p:nvSpPr>
        <p:spPr>
          <a:xfrm>
            <a:off x="2028182" y="3493017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8" name="Multiply 2187"/>
          <p:cNvSpPr/>
          <p:nvPr/>
        </p:nvSpPr>
        <p:spPr>
          <a:xfrm>
            <a:off x="3466656" y="4227896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9" name="Multiply 2188"/>
          <p:cNvSpPr/>
          <p:nvPr/>
        </p:nvSpPr>
        <p:spPr>
          <a:xfrm>
            <a:off x="3846651" y="3200890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0" name="Multiply 2189"/>
          <p:cNvSpPr/>
          <p:nvPr/>
        </p:nvSpPr>
        <p:spPr>
          <a:xfrm>
            <a:off x="2541505" y="4180151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1" name="Multiply 2190"/>
          <p:cNvSpPr/>
          <p:nvPr/>
        </p:nvSpPr>
        <p:spPr>
          <a:xfrm>
            <a:off x="1179733" y="4246892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3" name="TextBox 2192"/>
          <p:cNvSpPr txBox="1"/>
          <p:nvPr/>
        </p:nvSpPr>
        <p:spPr>
          <a:xfrm>
            <a:off x="5853783" y="3200890"/>
            <a:ext cx="2977183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The code looks for the </a:t>
            </a:r>
            <a:r>
              <a:rPr lang="en-GB" b="1" dirty="0" smtClean="0">
                <a:latin typeface="Century Gothic" panose="020B0502020202020204" pitchFamily="34" charset="0"/>
              </a:rPr>
              <a:t>localizations</a:t>
            </a:r>
            <a:r>
              <a:rPr lang="en-GB" dirty="0" smtClean="0">
                <a:latin typeface="Century Gothic" panose="020B0502020202020204" pitchFamily="34" charset="0"/>
              </a:rPr>
              <a:t> that stand inside the mask of the Island.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2195" name="Multiply 2194"/>
          <p:cNvSpPr/>
          <p:nvPr/>
        </p:nvSpPr>
        <p:spPr>
          <a:xfrm>
            <a:off x="1323018" y="3065116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1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92" name="Group 1391"/>
          <p:cNvGrpSpPr/>
          <p:nvPr/>
        </p:nvGrpSpPr>
        <p:grpSpPr>
          <a:xfrm>
            <a:off x="808042" y="3355967"/>
            <a:ext cx="2690183" cy="2642408"/>
            <a:chOff x="376632" y="1044613"/>
            <a:chExt cx="5465745" cy="5470416"/>
          </a:xfrm>
        </p:grpSpPr>
        <p:grpSp>
          <p:nvGrpSpPr>
            <p:cNvPr id="1393" name="Group 1392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38" name="Rectangle 16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9" name="Rectangle 16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0" name="Rectangle 16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1" name="Rectangle 16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2" name="Rectangle 16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3" name="Rectangle 16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4" name="Rectangle 16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5" name="Rectangle 16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6" name="Rectangle 16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7" name="Rectangle 16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8" name="Rectangle 16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9" name="Rectangle 16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0" name="Rectangle 16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1" name="Rectangle 16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2" name="Rectangle 16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4" name="Group 1393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23" name="Rectangle 162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4" name="Rectangle 162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5" name="Rectangle 162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6" name="Rectangle 162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7" name="Rectangle 162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8" name="Rectangle 162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9" name="Rectangle 162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0" name="Rectangle 162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1" name="Rectangle 163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2" name="Rectangle 163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3" name="Rectangle 163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4" name="Rectangle 163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5" name="Rectangle 163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6" name="Rectangle 163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7" name="Rectangle 163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08" name="Rectangle 160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9" name="Rectangle 160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0" name="Rectangle 160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1" name="Rectangle 161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2" name="Rectangle 161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3" name="Rectangle 161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4" name="Rectangle 161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5" name="Rectangle 161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6" name="Rectangle 161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7" name="Rectangle 161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8" name="Rectangle 161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9" name="Rectangle 161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0" name="Rectangle 161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1" name="Rectangle 162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2" name="Rectangle 162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93" name="Rectangle 15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4" name="Rectangle 15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5" name="Rectangle 15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6" name="Rectangle 15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7" name="Rectangle 15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8" name="Rectangle 15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9" name="Rectangle 15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0" name="Rectangle 15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1" name="Rectangle 16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2" name="Rectangle 16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3" name="Rectangle 16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4" name="Rectangle 16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5" name="Rectangle 16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6" name="Rectangle 16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7" name="Rectangle 16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7" name="Group 1396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78" name="Rectangle 1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9" name="Rectangle 1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0" name="Rectangle 1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1" name="Rectangle 1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2" name="Rectangle 1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3" name="Rectangle 1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4" name="Rectangle 1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5" name="Rectangle 1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6" name="Rectangle 1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7" name="Rectangle 1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8" name="Rectangle 1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9" name="Rectangle 1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0" name="Rectangle 1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1" name="Rectangle 1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2" name="Rectangle 1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63" name="Rectangle 15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4" name="Rectangle 15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5" name="Rectangle 15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6" name="Rectangle 15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7" name="Rectangle 15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8" name="Rectangle 15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9" name="Rectangle 15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0" name="Rectangle 15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1" name="Rectangle 15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2" name="Rectangle 15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3" name="Rectangle 15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4" name="Rectangle 15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5" name="Rectangle 15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6" name="Rectangle 15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7" name="Rectangle 15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9" name="Group 1398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548" name="Rectangle 154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9" name="Rectangle 15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Rectangle 15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1" name="Rectangle 15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2" name="Rectangle 15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Rectangle 15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4" name="Rectangle 15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5" name="Rectangle 15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Rectangle 15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7" name="Rectangle 15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8" name="Rectangle 15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Rectangle 15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0" name="Rectangle 15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1" name="Rectangle 15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2" name="Rectangle 15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0" name="Group 1399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33" name="Rectangle 153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4" name="Rectangle 153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Rectangle 153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6" name="Rectangle 153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7" name="Rectangle 153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8" name="Rectangle 153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9" name="Rectangle 153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0" name="Rectangle 153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Rectangle 154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2" name="Rectangle 154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3" name="Rectangle 154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Rectangle 154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5" name="Rectangle 154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6" name="Rectangle 154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Rectangle 154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1" name="Group 1400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17" name="Rectangle 15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8" name="Rectangle 15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9" name="Rectangle 15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0" name="Rectangle 15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1" name="Rectangle 15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2" name="Rectangle 15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3" name="Rectangle 15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4" name="Rectangle 15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5" name="Rectangle 15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6" name="Rectangle 15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7" name="Rectangle 15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8" name="Rectangle 15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9" name="Rectangle 15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0" name="Rectangle 15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1" name="Rectangle 15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2" name="Rectangle 15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2" name="Group 14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01" name="Rectangle 15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2" name="Rectangle 15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3" name="Rectangle 15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4" name="Rectangle 15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5" name="Rectangle 15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6" name="Rectangle 15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7" name="Rectangle 15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8" name="Rectangle 15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9" name="Rectangle 15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0" name="Rectangle 15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1" name="Rectangle 15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2" name="Rectangle 15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3" name="Rectangle 15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4" name="Rectangle 15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5" name="Rectangle 15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6" name="Rectangle 15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3" name="Group 1402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85" name="Rectangle 14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6" name="Rectangle 14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7" name="Rectangle 14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8" name="Rectangle 14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9" name="Rectangle 14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0" name="Rectangle 14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1" name="Rectangle 14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2" name="Rectangle 14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3" name="Rectangle 14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4" name="Rectangle 14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5" name="Rectangle 14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6" name="Rectangle 14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7" name="Rectangle 14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8" name="Rectangle 14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9" name="Rectangle 14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0" name="Rectangle 14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69" name="Rectangle 14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0" name="Rectangle 14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1" name="Rectangle 14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2" name="Rectangle 14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3" name="Rectangle 14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4" name="Rectangle 14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5" name="Rectangle 14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6" name="Rectangle 14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7" name="Rectangle 14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8" name="Rectangle 14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9" name="Rectangle 14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0" name="Rectangle 14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1" name="Rectangle 14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2" name="Rectangle 14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3" name="Rectangle 14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4" name="Rectangle 14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5" name="Group 1404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53" name="Rectangle 14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4" name="Rectangle 14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5" name="Rectangle 14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6" name="Rectangle 14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7" name="Rectangle 14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8" name="Rectangle 14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9" name="Rectangle 14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0" name="Rectangle 14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1" name="Rectangle 14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2" name="Rectangle 14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3" name="Rectangle 14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4" name="Rectangle 14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5" name="Rectangle 14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6" name="Rectangle 14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7" name="Rectangle 14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8" name="Rectangle 14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6" name="Group 1405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37" name="Rectangle 14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8" name="Rectangle 14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9" name="Rectangle 14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0" name="Rectangle 14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1" name="Rectangle 14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2" name="Rectangle 14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3" name="Rectangle 14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4" name="Rectangle 14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5" name="Rectangle 14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6" name="Rectangle 14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7" name="Rectangle 14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8" name="Rectangle 14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9" name="Rectangle 14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0" name="Rectangle 14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1" name="Rectangle 14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2" name="Rectangle 14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21" name="Rectangle 142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2" name="Rectangle 142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3" name="Rectangle 142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4" name="Rectangle 142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5" name="Rectangle 142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6" name="Rectangle 142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7" name="Rectangle 142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8" name="Rectangle 142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9" name="Rectangle 142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0" name="Rectangle 142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1" name="Rectangle 143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2" name="Rectangle 143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3" name="Rectangle 143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4" name="Rectangle 143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5" name="Rectangle 143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6" name="Rectangle 143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409" name="Rectangle 140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0" name="Rectangle 14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1" name="Rectangle 14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2" name="Rectangle 14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3" name="Rectangle 14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4" name="Rectangle 14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5" name="Rectangle 14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6" name="Rectangle 14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7" name="Rectangle 14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8" name="Rectangle 14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9" name="Rectangle 14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0" name="Rectangle 14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30783" y="1541331"/>
            <a:ext cx="1691609" cy="1696913"/>
          </a:xfrm>
          <a:prstGeom prst="rect">
            <a:avLst/>
          </a:prstGeom>
        </p:spPr>
      </p:pic>
      <p:pic>
        <p:nvPicPr>
          <p:cNvPr id="2175" name="Picture 2174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31706" y="3230624"/>
            <a:ext cx="1691609" cy="1696913"/>
          </a:xfrm>
          <a:prstGeom prst="rect">
            <a:avLst/>
          </a:prstGeom>
        </p:spPr>
      </p:pic>
      <p:pic>
        <p:nvPicPr>
          <p:cNvPr id="2176" name="Picture 2175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2012402" y="1542701"/>
            <a:ext cx="1691609" cy="1696913"/>
          </a:xfrm>
          <a:prstGeom prst="rect">
            <a:avLst/>
          </a:prstGeom>
        </p:spPr>
      </p:pic>
      <p:pic>
        <p:nvPicPr>
          <p:cNvPr id="2177" name="Picture 2176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2013325" y="3231994"/>
            <a:ext cx="1691609" cy="1696913"/>
          </a:xfrm>
          <a:prstGeom prst="rect">
            <a:avLst/>
          </a:prstGeom>
        </p:spPr>
      </p:pic>
      <p:pic>
        <p:nvPicPr>
          <p:cNvPr id="2178" name="Picture 2177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695089" y="1541331"/>
            <a:ext cx="1691609" cy="1696913"/>
          </a:xfrm>
          <a:prstGeom prst="rect">
            <a:avLst/>
          </a:prstGeom>
        </p:spPr>
      </p:pic>
      <p:pic>
        <p:nvPicPr>
          <p:cNvPr id="2179" name="Picture 2178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696012" y="3230624"/>
            <a:ext cx="1691609" cy="1696913"/>
          </a:xfrm>
          <a:prstGeom prst="rect">
            <a:avLst/>
          </a:prstGeom>
        </p:spPr>
      </p:pic>
      <p:sp>
        <p:nvSpPr>
          <p:cNvPr id="2187" name="Multiply 2186"/>
          <p:cNvSpPr/>
          <p:nvPr/>
        </p:nvSpPr>
        <p:spPr>
          <a:xfrm>
            <a:off x="1152981" y="2207866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578804" y="1512920"/>
            <a:ext cx="3009185" cy="3554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Rectangle 310"/>
          <p:cNvSpPr/>
          <p:nvPr/>
        </p:nvSpPr>
        <p:spPr>
          <a:xfrm>
            <a:off x="138449" y="3603830"/>
            <a:ext cx="2510840" cy="229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Oval 311"/>
          <p:cNvSpPr/>
          <p:nvPr/>
        </p:nvSpPr>
        <p:spPr>
          <a:xfrm>
            <a:off x="828042" y="2063361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Multiply 312"/>
          <p:cNvSpPr/>
          <p:nvPr/>
        </p:nvSpPr>
        <p:spPr>
          <a:xfrm>
            <a:off x="1167710" y="2393655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TextBox 297"/>
          <p:cNvSpPr txBox="1"/>
          <p:nvPr/>
        </p:nvSpPr>
        <p:spPr>
          <a:xfrm>
            <a:off x="2894237" y="2195762"/>
            <a:ext cx="5919091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entury Gothic" panose="020B0502020202020204" pitchFamily="34" charset="0"/>
              </a:rPr>
              <a:t>To</a:t>
            </a:r>
            <a:r>
              <a:rPr lang="en-GB" sz="2400" dirty="0" smtClean="0">
                <a:latin typeface="Century Gothic" panose="020B0502020202020204" pitchFamily="34" charset="0"/>
              </a:rPr>
              <a:t> </a:t>
            </a:r>
            <a:r>
              <a:rPr lang="en-GB" sz="2400" dirty="0" smtClean="0">
                <a:latin typeface="Century Gothic" panose="020B0502020202020204" pitchFamily="34" charset="0"/>
              </a:rPr>
              <a:t>each localization:</a:t>
            </a:r>
          </a:p>
          <a:p>
            <a:r>
              <a:rPr lang="en-GB" sz="2400" dirty="0" smtClean="0">
                <a:latin typeface="Century Gothic" panose="020B0502020202020204" pitchFamily="34" charset="0"/>
              </a:rPr>
              <a:t>The code</a:t>
            </a:r>
            <a:r>
              <a:rPr lang="en-GB" sz="2400" dirty="0" smtClean="0">
                <a:latin typeface="Century Gothic" panose="020B0502020202020204" pitchFamily="34" charset="0"/>
              </a:rPr>
              <a:t> associates a </a:t>
            </a:r>
            <a:r>
              <a:rPr lang="en-GB" sz="2400" b="1" dirty="0" smtClean="0">
                <a:latin typeface="Century Gothic" panose="020B0502020202020204" pitchFamily="34" charset="0"/>
              </a:rPr>
              <a:t>Gaussian curve</a:t>
            </a:r>
            <a:endParaRPr lang="en-GB" sz="2400" b="1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77744" y="4818874"/>
            <a:ext cx="5383868" cy="901651"/>
            <a:chOff x="3130716" y="4323345"/>
            <a:chExt cx="5383868" cy="901651"/>
          </a:xfrm>
        </p:grpSpPr>
        <p:pic>
          <p:nvPicPr>
            <p:cNvPr id="1026" name="Picture 2" descr="How to Create a Bell Curve in Google Sheets (Step-by-Step) - Statology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0716" y="4358601"/>
              <a:ext cx="1555386" cy="866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4" name="Picture 32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15661" y="4537333"/>
              <a:ext cx="1037101" cy="35075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6276" y="4323345"/>
              <a:ext cx="2818308" cy="8570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94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51" name="Title 4"/>
          <p:cNvSpPr txBox="1">
            <a:spLocks/>
          </p:cNvSpPr>
          <p:nvPr/>
        </p:nvSpPr>
        <p:spPr>
          <a:xfrm>
            <a:off x="-102018" y="1179370"/>
            <a:ext cx="9258300" cy="1180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b="1" dirty="0" smtClean="0">
                <a:latin typeface="Century Gothic" panose="020B0502020202020204" pitchFamily="34" charset="0"/>
              </a:rPr>
              <a:t>Cluster Analysis is used to identify regions of high density of signals in super resolution images taken with STORM</a:t>
            </a:r>
            <a:endParaRPr lang="en-GB" sz="2300" dirty="0" smtClean="0">
              <a:latin typeface="Century Gothic" panose="020B0502020202020204" pitchFamily="34" charset="0"/>
            </a:endParaRPr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431382" y="2359880"/>
            <a:ext cx="8001418" cy="1180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entury Gothic" panose="020B0502020202020204" pitchFamily="34" charset="0"/>
              </a:rPr>
              <a:t>In STORM, molecules </a:t>
            </a:r>
            <a:r>
              <a:rPr lang="en-GB" sz="2000" dirty="0">
                <a:latin typeface="Century Gothic" panose="020B0502020202020204" pitchFamily="34" charset="0"/>
              </a:rPr>
              <a:t>of interest </a:t>
            </a:r>
            <a:r>
              <a:rPr lang="en-GB" sz="2000" dirty="0" smtClean="0">
                <a:latin typeface="Century Gothic" panose="020B0502020202020204" pitchFamily="34" charset="0"/>
              </a:rPr>
              <a:t>are labelled </a:t>
            </a:r>
            <a:r>
              <a:rPr lang="en-GB" sz="2000" dirty="0">
                <a:latin typeface="Century Gothic" panose="020B0502020202020204" pitchFamily="34" charset="0"/>
              </a:rPr>
              <a:t>with </a:t>
            </a:r>
            <a:r>
              <a:rPr lang="en-GB" sz="2000" dirty="0" smtClean="0">
                <a:latin typeface="Century Gothic" panose="020B0502020202020204" pitchFamily="34" charset="0"/>
              </a:rPr>
              <a:t>fluorophores </a:t>
            </a:r>
            <a:r>
              <a:rPr lang="en-GB" sz="2000" dirty="0">
                <a:latin typeface="Century Gothic" panose="020B0502020202020204" pitchFamily="34" charset="0"/>
              </a:rPr>
              <a:t>and  </a:t>
            </a:r>
            <a:r>
              <a:rPr lang="en-GB" sz="2000" dirty="0" smtClean="0">
                <a:latin typeface="Century Gothic" panose="020B0502020202020204" pitchFamily="34" charset="0"/>
              </a:rPr>
              <a:t>imaged.</a:t>
            </a:r>
          </a:p>
          <a:p>
            <a:endParaRPr lang="en-GB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entury Gothic" panose="020B0502020202020204" pitchFamily="34" charset="0"/>
              </a:rPr>
              <a:t>The </a:t>
            </a:r>
            <a:r>
              <a:rPr lang="en-GB" sz="2000" dirty="0">
                <a:latin typeface="Century Gothic" panose="020B0502020202020204" pitchFamily="34" charset="0"/>
              </a:rPr>
              <a:t>light signal </a:t>
            </a:r>
            <a:r>
              <a:rPr lang="en-GB" sz="2000" dirty="0" smtClean="0">
                <a:latin typeface="Century Gothic" panose="020B0502020202020204" pitchFamily="34" charset="0"/>
              </a:rPr>
              <a:t>of the fluorophores is registered as a list of </a:t>
            </a:r>
            <a:r>
              <a:rPr lang="en-GB" sz="2000" b="1" dirty="0" smtClean="0">
                <a:latin typeface="Century Gothic" panose="020B0502020202020204" pitchFamily="34" charset="0"/>
              </a:rPr>
              <a:t>“localizations”</a:t>
            </a:r>
          </a:p>
          <a:p>
            <a:endParaRPr lang="en-GB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entury Gothic" panose="020B0502020202020204" pitchFamily="34" charset="0"/>
              </a:rPr>
              <a:t>Localizations are the coordinates </a:t>
            </a:r>
            <a:r>
              <a:rPr lang="en-GB" sz="2000" dirty="0" err="1" smtClean="0">
                <a:latin typeface="Century Gothic" panose="020B0502020202020204" pitchFamily="34" charset="0"/>
              </a:rPr>
              <a:t>x,y</a:t>
            </a:r>
            <a:r>
              <a:rPr lang="en-GB" sz="2000" dirty="0" smtClean="0">
                <a:latin typeface="Century Gothic" panose="020B0502020202020204" pitchFamily="34" charset="0"/>
              </a:rPr>
              <a:t> (and z if performed in 3D) of the light signal in the field imaged.</a:t>
            </a:r>
            <a:endParaRPr lang="en-GB" sz="2000" dirty="0" smtClean="0">
              <a:latin typeface="Century Gothic" panose="020B0502020202020204" pitchFamily="34" charset="0"/>
            </a:endParaRPr>
          </a:p>
        </p:txBody>
      </p:sp>
      <p:sp>
        <p:nvSpPr>
          <p:cNvPr id="13" name="Title 4"/>
          <p:cNvSpPr txBox="1">
            <a:spLocks/>
          </p:cNvSpPr>
          <p:nvPr/>
        </p:nvSpPr>
        <p:spPr>
          <a:xfrm>
            <a:off x="-102018" y="4720900"/>
            <a:ext cx="9258300" cy="1180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b="1" dirty="0" smtClean="0">
                <a:latin typeface="Century Gothic" panose="020B0502020202020204" pitchFamily="34" charset="0"/>
              </a:rPr>
              <a:t>Localizations info is stored in .bin files.</a:t>
            </a:r>
          </a:p>
          <a:p>
            <a:endParaRPr lang="en-GB" sz="2300" b="1" dirty="0" smtClean="0">
              <a:latin typeface="Century Gothic" panose="020B0502020202020204" pitchFamily="34" charset="0"/>
            </a:endParaRPr>
          </a:p>
          <a:p>
            <a:r>
              <a:rPr lang="en-GB" sz="2300" b="1" dirty="0" smtClean="0">
                <a:latin typeface="Century Gothic" panose="020B0502020202020204" pitchFamily="34" charset="0"/>
              </a:rPr>
              <a:t>We give these .bin files to the </a:t>
            </a:r>
            <a:r>
              <a:rPr lang="en-GB" sz="2300" b="1" dirty="0" err="1" smtClean="0">
                <a:latin typeface="Century Gothic" panose="020B0502020202020204" pitchFamily="34" charset="0"/>
              </a:rPr>
              <a:t>CLUSTER_ANALYSIS_Main.m</a:t>
            </a:r>
            <a:r>
              <a:rPr lang="en-GB" sz="2300" b="1" dirty="0" smtClean="0">
                <a:latin typeface="Century Gothic" panose="020B0502020202020204" pitchFamily="34" charset="0"/>
              </a:rPr>
              <a:t> </a:t>
            </a:r>
            <a:r>
              <a:rPr lang="en-GB" sz="2300" b="1" dirty="0" err="1" smtClean="0">
                <a:latin typeface="Century Gothic" panose="020B0502020202020204" pitchFamily="34" charset="0"/>
              </a:rPr>
              <a:t>matlab</a:t>
            </a:r>
            <a:r>
              <a:rPr lang="en-GB" sz="2300" b="1" dirty="0" smtClean="0">
                <a:latin typeface="Century Gothic" panose="020B0502020202020204" pitchFamily="34" charset="0"/>
              </a:rPr>
              <a:t> code (formed by several functions).</a:t>
            </a:r>
          </a:p>
          <a:p>
            <a:r>
              <a:rPr lang="en-GB" sz="2300" b="1" dirty="0" smtClean="0">
                <a:latin typeface="Century Gothic" panose="020B0502020202020204" pitchFamily="34" charset="0"/>
              </a:rPr>
              <a:t>The code will finally identify bigger and smaller high density regions, called Islands and Clusters, respectively</a:t>
            </a:r>
            <a:r>
              <a:rPr lang="en-GB" sz="2300" b="1" dirty="0">
                <a:latin typeface="Century Gothic" panose="020B0502020202020204" pitchFamily="34" charset="0"/>
              </a:rPr>
              <a:t>.</a:t>
            </a:r>
            <a:endParaRPr lang="en-GB" sz="23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92" name="Group 1391"/>
          <p:cNvGrpSpPr/>
          <p:nvPr/>
        </p:nvGrpSpPr>
        <p:grpSpPr>
          <a:xfrm>
            <a:off x="825679" y="4060817"/>
            <a:ext cx="2690183" cy="2642408"/>
            <a:chOff x="376632" y="1044613"/>
            <a:chExt cx="5465745" cy="5470416"/>
          </a:xfrm>
        </p:grpSpPr>
        <p:grpSp>
          <p:nvGrpSpPr>
            <p:cNvPr id="1393" name="Group 1392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38" name="Rectangle 16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9" name="Rectangle 16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0" name="Rectangle 16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1" name="Rectangle 16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2" name="Rectangle 16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3" name="Rectangle 16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4" name="Rectangle 16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5" name="Rectangle 16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6" name="Rectangle 16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7" name="Rectangle 16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8" name="Rectangle 16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9" name="Rectangle 16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0" name="Rectangle 16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1" name="Rectangle 16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2" name="Rectangle 16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4" name="Group 1393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23" name="Rectangle 162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4" name="Rectangle 162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5" name="Rectangle 162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6" name="Rectangle 162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7" name="Rectangle 162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8" name="Rectangle 162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9" name="Rectangle 162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0" name="Rectangle 162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1" name="Rectangle 163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2" name="Rectangle 163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3" name="Rectangle 163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4" name="Rectangle 163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5" name="Rectangle 163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6" name="Rectangle 163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7" name="Rectangle 163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08" name="Rectangle 160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9" name="Rectangle 160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0" name="Rectangle 160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1" name="Rectangle 161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2" name="Rectangle 161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3" name="Rectangle 161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4" name="Rectangle 161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5" name="Rectangle 161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6" name="Rectangle 161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7" name="Rectangle 161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8" name="Rectangle 161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9" name="Rectangle 161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0" name="Rectangle 161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1" name="Rectangle 162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2" name="Rectangle 162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93" name="Rectangle 15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4" name="Rectangle 15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5" name="Rectangle 15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6" name="Rectangle 15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7" name="Rectangle 15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8" name="Rectangle 15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9" name="Rectangle 15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0" name="Rectangle 15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1" name="Rectangle 16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2" name="Rectangle 16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3" name="Rectangle 16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4" name="Rectangle 16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5" name="Rectangle 16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6" name="Rectangle 16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7" name="Rectangle 16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7" name="Group 1396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78" name="Rectangle 1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9" name="Rectangle 1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0" name="Rectangle 1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1" name="Rectangle 1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2" name="Rectangle 1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3" name="Rectangle 1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4" name="Rectangle 1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5" name="Rectangle 1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6" name="Rectangle 1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7" name="Rectangle 1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8" name="Rectangle 1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9" name="Rectangle 1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0" name="Rectangle 1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1" name="Rectangle 1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2" name="Rectangle 1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63" name="Rectangle 15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4" name="Rectangle 15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5" name="Rectangle 15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6" name="Rectangle 15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7" name="Rectangle 15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8" name="Rectangle 15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9" name="Rectangle 15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0" name="Rectangle 15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1" name="Rectangle 15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2" name="Rectangle 15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3" name="Rectangle 15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4" name="Rectangle 15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5" name="Rectangle 15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6" name="Rectangle 15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7" name="Rectangle 15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9" name="Group 1398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548" name="Rectangle 154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9" name="Rectangle 15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Rectangle 15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1" name="Rectangle 15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2" name="Rectangle 15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Rectangle 15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4" name="Rectangle 15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5" name="Rectangle 15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Rectangle 15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7" name="Rectangle 15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8" name="Rectangle 15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Rectangle 15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0" name="Rectangle 15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1" name="Rectangle 15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2" name="Rectangle 15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0" name="Group 1399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33" name="Rectangle 153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4" name="Rectangle 153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Rectangle 153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6" name="Rectangle 153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7" name="Rectangle 153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8" name="Rectangle 153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9" name="Rectangle 153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0" name="Rectangle 153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Rectangle 154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2" name="Rectangle 154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3" name="Rectangle 154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Rectangle 154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5" name="Rectangle 154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6" name="Rectangle 154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Rectangle 154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1" name="Group 1400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17" name="Rectangle 15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8" name="Rectangle 15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9" name="Rectangle 15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0" name="Rectangle 15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1" name="Rectangle 15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2" name="Rectangle 15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3" name="Rectangle 15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4" name="Rectangle 15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5" name="Rectangle 15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6" name="Rectangle 15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7" name="Rectangle 15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8" name="Rectangle 15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9" name="Rectangle 15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0" name="Rectangle 15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1" name="Rectangle 15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2" name="Rectangle 15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2" name="Group 14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01" name="Rectangle 15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2" name="Rectangle 15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3" name="Rectangle 15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4" name="Rectangle 15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5" name="Rectangle 15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6" name="Rectangle 15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7" name="Rectangle 15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8" name="Rectangle 15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9" name="Rectangle 15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0" name="Rectangle 15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1" name="Rectangle 15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2" name="Rectangle 15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3" name="Rectangle 15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4" name="Rectangle 15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5" name="Rectangle 15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6" name="Rectangle 15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3" name="Group 1402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85" name="Rectangle 14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6" name="Rectangle 14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7" name="Rectangle 14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8" name="Rectangle 14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9" name="Rectangle 14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0" name="Rectangle 14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1" name="Rectangle 14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2" name="Rectangle 14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3" name="Rectangle 14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4" name="Rectangle 14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5" name="Rectangle 14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6" name="Rectangle 14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7" name="Rectangle 14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8" name="Rectangle 14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9" name="Rectangle 14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0" name="Rectangle 14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69" name="Rectangle 14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0" name="Rectangle 14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1" name="Rectangle 14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2" name="Rectangle 14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3" name="Rectangle 14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4" name="Rectangle 14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5" name="Rectangle 14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6" name="Rectangle 14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7" name="Rectangle 14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8" name="Rectangle 14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9" name="Rectangle 14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0" name="Rectangle 14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1" name="Rectangle 14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2" name="Rectangle 14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3" name="Rectangle 14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4" name="Rectangle 14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5" name="Group 1404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53" name="Rectangle 14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4" name="Rectangle 14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5" name="Rectangle 14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6" name="Rectangle 14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7" name="Rectangle 14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8" name="Rectangle 14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9" name="Rectangle 14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0" name="Rectangle 14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1" name="Rectangle 14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2" name="Rectangle 14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3" name="Rectangle 14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4" name="Rectangle 14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5" name="Rectangle 14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6" name="Rectangle 14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7" name="Rectangle 14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8" name="Rectangle 14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6" name="Group 1405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37" name="Rectangle 14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8" name="Rectangle 14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9" name="Rectangle 14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0" name="Rectangle 14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1" name="Rectangle 14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2" name="Rectangle 14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3" name="Rectangle 14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4" name="Rectangle 14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5" name="Rectangle 14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6" name="Rectangle 14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7" name="Rectangle 14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8" name="Rectangle 14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9" name="Rectangle 14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0" name="Rectangle 14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1" name="Rectangle 14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2" name="Rectangle 14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21" name="Rectangle 142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2" name="Rectangle 142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3" name="Rectangle 142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4" name="Rectangle 142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5" name="Rectangle 142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6" name="Rectangle 142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7" name="Rectangle 142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8" name="Rectangle 142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9" name="Rectangle 142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0" name="Rectangle 142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1" name="Rectangle 143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2" name="Rectangle 143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3" name="Rectangle 143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4" name="Rectangle 143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5" name="Rectangle 143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6" name="Rectangle 143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409" name="Rectangle 140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0" name="Rectangle 14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1" name="Rectangle 14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2" name="Rectangle 14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3" name="Rectangle 14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4" name="Rectangle 14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5" name="Rectangle 14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6" name="Rectangle 14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7" name="Rectangle 14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8" name="Rectangle 14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9" name="Rectangle 14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0" name="Rectangle 14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178" name="Picture 2177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698737" y="3562917"/>
            <a:ext cx="1691609" cy="1696913"/>
          </a:xfrm>
          <a:prstGeom prst="rect">
            <a:avLst/>
          </a:prstGeom>
        </p:spPr>
      </p:pic>
      <p:pic>
        <p:nvPicPr>
          <p:cNvPr id="2179" name="Picture 2178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713649" y="3935474"/>
            <a:ext cx="1691609" cy="16969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6441" y="2217770"/>
            <a:ext cx="3009185" cy="3554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4808951" y="3823318"/>
            <a:ext cx="3220264" cy="738664"/>
            <a:chOff x="4822940" y="2506582"/>
            <a:chExt cx="3220264" cy="738664"/>
          </a:xfrm>
        </p:grpSpPr>
        <p:sp>
          <p:nvSpPr>
            <p:cNvPr id="290" name="TextBox 289"/>
            <p:cNvSpPr txBox="1"/>
            <p:nvPr/>
          </p:nvSpPr>
          <p:spPr>
            <a:xfrm>
              <a:off x="5492562" y="2506582"/>
              <a:ext cx="2138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>
                  <a:latin typeface="Arial Nova Light" panose="020B0304020202020204" pitchFamily="34" charset="0"/>
                </a:rPr>
                <a:t>loc</a:t>
              </a:r>
              <a:r>
                <a:rPr lang="en-GB" dirty="0" smtClean="0">
                  <a:latin typeface="Arial Nova Light" panose="020B0304020202020204" pitchFamily="34" charset="0"/>
                </a:rPr>
                <a:t> precision (9nm)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5197607" y="2875914"/>
              <a:ext cx="2845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rial Nova Light" panose="020B0304020202020204" pitchFamily="34" charset="0"/>
                </a:rPr>
                <a:t>n</a:t>
              </a:r>
              <a:r>
                <a:rPr lang="en-GB" dirty="0" smtClean="0">
                  <a:latin typeface="Arial Nova Light" panose="020B0304020202020204" pitchFamily="34" charset="0"/>
                </a:rPr>
                <a:t>ew analysis </a:t>
              </a:r>
              <a:r>
                <a:rPr lang="en-GB" dirty="0" err="1" smtClean="0">
                  <a:latin typeface="Arial Nova Light" panose="020B0304020202020204" pitchFamily="34" charset="0"/>
                </a:rPr>
                <a:t>px</a:t>
              </a:r>
              <a:r>
                <a:rPr lang="en-GB" dirty="0" smtClean="0">
                  <a:latin typeface="Arial Nova Light" panose="020B0304020202020204" pitchFamily="34" charset="0"/>
                </a:rPr>
                <a:t> (2nm)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2940" y="2720896"/>
              <a:ext cx="702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σ</a:t>
              </a:r>
              <a:r>
                <a:rPr lang="en-US" dirty="0"/>
                <a:t>  </a:t>
              </a:r>
              <a:r>
                <a:rPr lang="en-GB" dirty="0">
                  <a:latin typeface="Arial Nova Light" panose="020B0304020202020204" pitchFamily="34" charset="0"/>
                </a:rPr>
                <a:t>=</a:t>
              </a:r>
              <a:endParaRPr lang="en-GB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492562" y="2899010"/>
              <a:ext cx="21387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Distribuzione normale - Wikip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3" t="11084" r="3454" b="12842"/>
          <a:stretch/>
        </p:blipFill>
        <p:spPr bwMode="auto">
          <a:xfrm>
            <a:off x="351706" y="2526313"/>
            <a:ext cx="3675008" cy="210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1" name="TextBox 330"/>
          <p:cNvSpPr txBox="1"/>
          <p:nvPr/>
        </p:nvSpPr>
        <p:spPr>
          <a:xfrm>
            <a:off x="4733988" y="2462120"/>
            <a:ext cx="3627902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The shape of the Gaussian assigned is defined by </a:t>
            </a:r>
            <a:r>
              <a:rPr lang="en-GB" b="1" dirty="0" smtClean="0">
                <a:latin typeface="Century Gothic" panose="020B0502020202020204" pitchFamily="34" charset="0"/>
              </a:rPr>
              <a:t>the </a:t>
            </a:r>
            <a:r>
              <a:rPr lang="en-US" b="1" dirty="0" smtClean="0">
                <a:latin typeface="Century Gothic" panose="020B0502020202020204" pitchFamily="34" charset="0"/>
              </a:rPr>
              <a:t>σ</a:t>
            </a:r>
            <a:r>
              <a:rPr lang="en-US" dirty="0" smtClean="0">
                <a:latin typeface="Century Gothic" panose="020B0502020202020204" pitchFamily="34" charset="0"/>
              </a:rPr>
              <a:t>, according to the following formula: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92" name="Group 1391"/>
          <p:cNvGrpSpPr/>
          <p:nvPr/>
        </p:nvGrpSpPr>
        <p:grpSpPr>
          <a:xfrm>
            <a:off x="825679" y="4060817"/>
            <a:ext cx="2690183" cy="2642408"/>
            <a:chOff x="376632" y="1044613"/>
            <a:chExt cx="5465745" cy="5470416"/>
          </a:xfrm>
        </p:grpSpPr>
        <p:grpSp>
          <p:nvGrpSpPr>
            <p:cNvPr id="1393" name="Group 1392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38" name="Rectangle 16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9" name="Rectangle 16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0" name="Rectangle 16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1" name="Rectangle 16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2" name="Rectangle 16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3" name="Rectangle 16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4" name="Rectangle 16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5" name="Rectangle 16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6" name="Rectangle 16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7" name="Rectangle 16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8" name="Rectangle 16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9" name="Rectangle 16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0" name="Rectangle 16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1" name="Rectangle 16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2" name="Rectangle 16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4" name="Group 1393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23" name="Rectangle 162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4" name="Rectangle 162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5" name="Rectangle 162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6" name="Rectangle 162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7" name="Rectangle 162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8" name="Rectangle 162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9" name="Rectangle 162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0" name="Rectangle 162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1" name="Rectangle 163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2" name="Rectangle 163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3" name="Rectangle 163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4" name="Rectangle 163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5" name="Rectangle 163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6" name="Rectangle 163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7" name="Rectangle 163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08" name="Rectangle 160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9" name="Rectangle 160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0" name="Rectangle 160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1" name="Rectangle 161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2" name="Rectangle 161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3" name="Rectangle 161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4" name="Rectangle 161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5" name="Rectangle 161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6" name="Rectangle 161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7" name="Rectangle 161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8" name="Rectangle 161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9" name="Rectangle 161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0" name="Rectangle 161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1" name="Rectangle 162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2" name="Rectangle 162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93" name="Rectangle 15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4" name="Rectangle 15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5" name="Rectangle 15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6" name="Rectangle 15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7" name="Rectangle 15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8" name="Rectangle 15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9" name="Rectangle 15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0" name="Rectangle 15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1" name="Rectangle 16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2" name="Rectangle 16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3" name="Rectangle 16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4" name="Rectangle 16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5" name="Rectangle 16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6" name="Rectangle 16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7" name="Rectangle 16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7" name="Group 1396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78" name="Rectangle 1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9" name="Rectangle 1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0" name="Rectangle 1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1" name="Rectangle 1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2" name="Rectangle 1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3" name="Rectangle 1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4" name="Rectangle 1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5" name="Rectangle 1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6" name="Rectangle 1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7" name="Rectangle 1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8" name="Rectangle 1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9" name="Rectangle 1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0" name="Rectangle 1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1" name="Rectangle 1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2" name="Rectangle 1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63" name="Rectangle 15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4" name="Rectangle 15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5" name="Rectangle 15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6" name="Rectangle 15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7" name="Rectangle 15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8" name="Rectangle 15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9" name="Rectangle 15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0" name="Rectangle 15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1" name="Rectangle 15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2" name="Rectangle 15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3" name="Rectangle 15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4" name="Rectangle 15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5" name="Rectangle 15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6" name="Rectangle 15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7" name="Rectangle 15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9" name="Group 1398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548" name="Rectangle 154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9" name="Rectangle 15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Rectangle 15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1" name="Rectangle 15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2" name="Rectangle 15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Rectangle 15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4" name="Rectangle 15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5" name="Rectangle 15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Rectangle 15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7" name="Rectangle 15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8" name="Rectangle 15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Rectangle 15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0" name="Rectangle 15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1" name="Rectangle 15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2" name="Rectangle 15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0" name="Group 1399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33" name="Rectangle 153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4" name="Rectangle 153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Rectangle 153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6" name="Rectangle 153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7" name="Rectangle 153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8" name="Rectangle 153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9" name="Rectangle 153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0" name="Rectangle 153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Rectangle 154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2" name="Rectangle 154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3" name="Rectangle 154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Rectangle 154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5" name="Rectangle 154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6" name="Rectangle 154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Rectangle 154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1" name="Group 1400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17" name="Rectangle 15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8" name="Rectangle 15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9" name="Rectangle 15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0" name="Rectangle 15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1" name="Rectangle 15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2" name="Rectangle 15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3" name="Rectangle 15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4" name="Rectangle 15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5" name="Rectangle 15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6" name="Rectangle 15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7" name="Rectangle 15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8" name="Rectangle 15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9" name="Rectangle 15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0" name="Rectangle 15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1" name="Rectangle 15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2" name="Rectangle 15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2" name="Group 14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01" name="Rectangle 15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2" name="Rectangle 15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3" name="Rectangle 15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4" name="Rectangle 15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5" name="Rectangle 15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6" name="Rectangle 15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7" name="Rectangle 15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8" name="Rectangle 15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9" name="Rectangle 15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0" name="Rectangle 15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1" name="Rectangle 15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2" name="Rectangle 15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3" name="Rectangle 15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4" name="Rectangle 15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5" name="Rectangle 15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6" name="Rectangle 15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3" name="Group 1402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85" name="Rectangle 14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6" name="Rectangle 14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7" name="Rectangle 14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8" name="Rectangle 14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9" name="Rectangle 14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0" name="Rectangle 14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1" name="Rectangle 14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2" name="Rectangle 14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3" name="Rectangle 14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4" name="Rectangle 14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5" name="Rectangle 14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6" name="Rectangle 14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7" name="Rectangle 14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8" name="Rectangle 14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9" name="Rectangle 14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0" name="Rectangle 14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69" name="Rectangle 14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0" name="Rectangle 14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1" name="Rectangle 14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2" name="Rectangle 14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3" name="Rectangle 14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4" name="Rectangle 14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5" name="Rectangle 14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6" name="Rectangle 14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7" name="Rectangle 14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8" name="Rectangle 14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9" name="Rectangle 14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0" name="Rectangle 14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1" name="Rectangle 14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2" name="Rectangle 14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3" name="Rectangle 14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4" name="Rectangle 14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5" name="Group 1404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53" name="Rectangle 14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4" name="Rectangle 14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5" name="Rectangle 14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6" name="Rectangle 14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7" name="Rectangle 14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8" name="Rectangle 14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9" name="Rectangle 14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0" name="Rectangle 14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1" name="Rectangle 14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2" name="Rectangle 14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3" name="Rectangle 14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4" name="Rectangle 14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5" name="Rectangle 14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6" name="Rectangle 14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7" name="Rectangle 14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8" name="Rectangle 14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6" name="Group 1405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37" name="Rectangle 14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8" name="Rectangle 14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9" name="Rectangle 14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0" name="Rectangle 14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1" name="Rectangle 14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2" name="Rectangle 14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3" name="Rectangle 14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4" name="Rectangle 14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5" name="Rectangle 14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6" name="Rectangle 14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7" name="Rectangle 14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8" name="Rectangle 14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9" name="Rectangle 14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0" name="Rectangle 14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1" name="Rectangle 14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2" name="Rectangle 14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21" name="Rectangle 142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2" name="Rectangle 142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3" name="Rectangle 142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4" name="Rectangle 142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5" name="Rectangle 142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6" name="Rectangle 142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7" name="Rectangle 142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8" name="Rectangle 142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9" name="Rectangle 142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0" name="Rectangle 142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1" name="Rectangle 143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2" name="Rectangle 143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3" name="Rectangle 143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4" name="Rectangle 143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5" name="Rectangle 143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6" name="Rectangle 143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409" name="Rectangle 140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0" name="Rectangle 14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1" name="Rectangle 14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2" name="Rectangle 14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3" name="Rectangle 14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4" name="Rectangle 14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5" name="Rectangle 14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6" name="Rectangle 14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7" name="Rectangle 14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8" name="Rectangle 14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9" name="Rectangle 14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0" name="Rectangle 14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179" name="Picture 2178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936150" y="2123200"/>
            <a:ext cx="1691609" cy="16969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624" y="1189299"/>
            <a:ext cx="3009185" cy="3554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Multiply 286"/>
          <p:cNvSpPr/>
          <p:nvPr/>
        </p:nvSpPr>
        <p:spPr>
          <a:xfrm>
            <a:off x="2018447" y="8202696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TextBox 287"/>
          <p:cNvSpPr txBox="1"/>
          <p:nvPr/>
        </p:nvSpPr>
        <p:spPr>
          <a:xfrm>
            <a:off x="2265737" y="8148899"/>
            <a:ext cx="335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 Nova Light" panose="020B0304020202020204" pitchFamily="34" charset="0"/>
              </a:rPr>
              <a:t>x, y localization coordinates</a:t>
            </a:r>
            <a:endParaRPr lang="en-GB" dirty="0">
              <a:latin typeface="Arial Nova Light" panose="020B03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2297" t="19286" r="22675" b="21241"/>
          <a:stretch/>
        </p:blipFill>
        <p:spPr>
          <a:xfrm>
            <a:off x="819716" y="3122034"/>
            <a:ext cx="1147312" cy="1138687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1235882" y="3250853"/>
            <a:ext cx="81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3</a:t>
            </a:r>
            <a:r>
              <a:rPr lang="en-US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σ</a:t>
            </a:r>
            <a:endParaRPr lang="en-GB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3041350" y="1752845"/>
            <a:ext cx="5026307" cy="41549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Century Gothic" panose="020B0502020202020204" pitchFamily="34" charset="0"/>
              </a:rPr>
              <a:t>The Gaussian is </a:t>
            </a:r>
            <a:r>
              <a:rPr lang="en-GB" sz="2400" dirty="0" err="1" smtClean="0">
                <a:latin typeface="Century Gothic" panose="020B0502020202020204" pitchFamily="34" charset="0"/>
              </a:rPr>
              <a:t>centered</a:t>
            </a:r>
            <a:r>
              <a:rPr lang="en-GB" sz="2400" dirty="0" smtClean="0">
                <a:latin typeface="Century Gothic" panose="020B0502020202020204" pitchFamily="34" charset="0"/>
              </a:rPr>
              <a:t> in the localization </a:t>
            </a:r>
            <a:r>
              <a:rPr lang="en-GB" sz="2400" dirty="0" err="1" smtClean="0">
                <a:latin typeface="Century Gothic" panose="020B0502020202020204" pitchFamily="34" charset="0"/>
              </a:rPr>
              <a:t>x,y</a:t>
            </a:r>
            <a:r>
              <a:rPr lang="en-GB" sz="2400" dirty="0" smtClean="0">
                <a:latin typeface="Century Gothic" panose="020B0502020202020204" pitchFamily="34" charset="0"/>
              </a:rPr>
              <a:t> coordinates, and extends in a </a:t>
            </a:r>
            <a:r>
              <a:rPr lang="en-GB" sz="2400" b="1" dirty="0" smtClean="0">
                <a:latin typeface="Century Gothic" panose="020B0502020202020204" pitchFamily="34" charset="0"/>
              </a:rPr>
              <a:t>squared ROI </a:t>
            </a:r>
            <a:r>
              <a:rPr lang="en-GB" sz="2400" dirty="0" smtClean="0">
                <a:latin typeface="Century Gothic" panose="020B0502020202020204" pitchFamily="34" charset="0"/>
              </a:rPr>
              <a:t>of dimension:</a:t>
            </a:r>
          </a:p>
          <a:p>
            <a:pPr algn="ctr"/>
            <a:endParaRPr lang="en-GB" sz="2400" dirty="0">
              <a:latin typeface="Century Gothic" panose="020B0502020202020204" pitchFamily="34" charset="0"/>
            </a:endParaRPr>
          </a:p>
          <a:p>
            <a:pPr algn="ctr"/>
            <a:r>
              <a:rPr lang="en-GB" sz="2400" dirty="0" err="1">
                <a:latin typeface="Arial Nova Light" panose="020B0304020202020204" pitchFamily="34" charset="0"/>
              </a:rPr>
              <a:t>roi</a:t>
            </a:r>
            <a:r>
              <a:rPr lang="en-GB" sz="2400" dirty="0">
                <a:latin typeface="Arial Nova Light" panose="020B0304020202020204" pitchFamily="34" charset="0"/>
              </a:rPr>
              <a:t> size = </a:t>
            </a:r>
            <a:r>
              <a:rPr lang="en-GB" sz="2400" dirty="0" err="1">
                <a:latin typeface="Arial Nova Light" panose="020B0304020202020204" pitchFamily="34" charset="0"/>
              </a:rPr>
              <a:t>numSigma</a:t>
            </a:r>
            <a:r>
              <a:rPr lang="en-GB" sz="2400" dirty="0">
                <a:latin typeface="Arial Nova Light" panose="020B0304020202020204" pitchFamily="34" charset="0"/>
              </a:rPr>
              <a:t>*</a:t>
            </a:r>
            <a:r>
              <a:rPr lang="en-US" sz="2400" dirty="0" smtClean="0">
                <a:latin typeface="Century Gothic" panose="020B0502020202020204" pitchFamily="34" charset="0"/>
              </a:rPr>
              <a:t>σ</a:t>
            </a:r>
          </a:p>
          <a:p>
            <a:pPr algn="ctr"/>
            <a:endParaRPr lang="en-US" sz="2400" dirty="0">
              <a:latin typeface="Century Gothic" panose="020B0502020202020204" pitchFamily="34" charset="0"/>
            </a:endParaRPr>
          </a:p>
          <a:p>
            <a:pPr algn="ctr"/>
            <a:endParaRPr lang="en-US" sz="2400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sz="2400" dirty="0" smtClean="0">
                <a:latin typeface="Century Gothic" panose="020B0502020202020204" pitchFamily="34" charset="0"/>
              </a:rPr>
              <a:t>By default in the code the </a:t>
            </a:r>
            <a:r>
              <a:rPr lang="en-US" sz="2400" dirty="0" err="1" smtClean="0">
                <a:latin typeface="Century Gothic" panose="020B0502020202020204" pitchFamily="34" charset="0"/>
              </a:rPr>
              <a:t>roi</a:t>
            </a:r>
            <a:r>
              <a:rPr lang="en-US" sz="2400" dirty="0" smtClean="0">
                <a:latin typeface="Century Gothic" panose="020B0502020202020204" pitchFamily="34" charset="0"/>
              </a:rPr>
              <a:t> size is 3σ</a:t>
            </a:r>
            <a:endParaRPr lang="en-GB" sz="2400" dirty="0">
              <a:latin typeface="Arial Nova Light" panose="020B0304020202020204" pitchFamily="34" charset="0"/>
            </a:endParaRPr>
          </a:p>
          <a:p>
            <a:pPr algn="ctr"/>
            <a:endParaRPr lang="en-GB" sz="2400" dirty="0">
              <a:latin typeface="Century Gothic" panose="020B0502020202020204" pitchFamily="34" charset="0"/>
            </a:endParaRPr>
          </a:p>
        </p:txBody>
      </p:sp>
      <p:grpSp>
        <p:nvGrpSpPr>
          <p:cNvPr id="335" name="Group 334"/>
          <p:cNvGrpSpPr/>
          <p:nvPr/>
        </p:nvGrpSpPr>
        <p:grpSpPr>
          <a:xfrm>
            <a:off x="79512" y="4385550"/>
            <a:ext cx="2510840" cy="2298688"/>
            <a:chOff x="156086" y="4308680"/>
            <a:chExt cx="2510840" cy="2298688"/>
          </a:xfrm>
        </p:grpSpPr>
        <p:sp>
          <p:nvSpPr>
            <p:cNvPr id="338" name="Rectangle 337"/>
            <p:cNvSpPr/>
            <p:nvPr/>
          </p:nvSpPr>
          <p:spPr>
            <a:xfrm>
              <a:off x="156086" y="4308680"/>
              <a:ext cx="2510840" cy="2298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39" name="Picture 3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480" y="4495477"/>
              <a:ext cx="2249177" cy="2062536"/>
            </a:xfrm>
            <a:prstGeom prst="rect">
              <a:avLst/>
            </a:prstGeom>
          </p:spPr>
        </p:pic>
        <p:sp>
          <p:nvSpPr>
            <p:cNvPr id="340" name="TextBox 339"/>
            <p:cNvSpPr txBox="1"/>
            <p:nvPr/>
          </p:nvSpPr>
          <p:spPr>
            <a:xfrm>
              <a:off x="1233452" y="5389666"/>
              <a:ext cx="496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.5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195610" y="5197216"/>
              <a:ext cx="496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.35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1376168" y="5197284"/>
              <a:ext cx="496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.35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1389015" y="5390583"/>
              <a:ext cx="496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.35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1373986" y="5585952"/>
              <a:ext cx="496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.35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1185708" y="5583291"/>
              <a:ext cx="496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.35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1001113" y="5584067"/>
              <a:ext cx="496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.35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1095949" y="5439680"/>
              <a:ext cx="204834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.35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1001584" y="5197216"/>
              <a:ext cx="496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.35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1022468" y="5024278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1228416" y="5019553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1407863" y="5024880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1603199" y="5021070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1604055" y="5201946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604054" y="5388668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1599617" y="5583052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1594074" y="5777782"/>
              <a:ext cx="253347" cy="253916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411506" y="5768619"/>
              <a:ext cx="273963" cy="253916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1221830" y="5763785"/>
              <a:ext cx="263245" cy="253916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1132645" y="5767243"/>
              <a:ext cx="177445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944501" y="5766739"/>
              <a:ext cx="207106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845930" y="5578457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851355" y="5387132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847003" y="5205739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947269" y="5072608"/>
              <a:ext cx="149686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22" name="Picture 321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525117" y="1204106"/>
            <a:ext cx="1691609" cy="1696913"/>
          </a:xfrm>
          <a:prstGeom prst="rect">
            <a:avLst/>
          </a:prstGeom>
        </p:spPr>
      </p:pic>
      <p:sp>
        <p:nvSpPr>
          <p:cNvPr id="326" name="Multiply 325"/>
          <p:cNvSpPr/>
          <p:nvPr/>
        </p:nvSpPr>
        <p:spPr>
          <a:xfrm>
            <a:off x="1347315" y="1870641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7" name="Oval 326"/>
          <p:cNvSpPr/>
          <p:nvPr/>
        </p:nvSpPr>
        <p:spPr>
          <a:xfrm>
            <a:off x="532903" y="1274181"/>
            <a:ext cx="1626394" cy="1626394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8" name="Multiply 327"/>
          <p:cNvSpPr/>
          <p:nvPr/>
        </p:nvSpPr>
        <p:spPr>
          <a:xfrm>
            <a:off x="1083772" y="1795468"/>
            <a:ext cx="532749" cy="532749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006723" y="3270803"/>
            <a:ext cx="830984" cy="83098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1393987" y="3563931"/>
            <a:ext cx="415369" cy="272851"/>
            <a:chOff x="4171486" y="5376205"/>
            <a:chExt cx="573041" cy="27285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71486" y="5376205"/>
              <a:ext cx="0" cy="2561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4743643" y="5392874"/>
              <a:ext cx="0" cy="2561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7" idx="3"/>
            </p:cNvCxnSpPr>
            <p:nvPr/>
          </p:nvCxnSpPr>
          <p:spPr>
            <a:xfrm>
              <a:off x="4171486" y="5493486"/>
              <a:ext cx="573041" cy="101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956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92" name="Group 1391"/>
          <p:cNvGrpSpPr/>
          <p:nvPr/>
        </p:nvGrpSpPr>
        <p:grpSpPr>
          <a:xfrm>
            <a:off x="825679" y="4060817"/>
            <a:ext cx="2690183" cy="2642408"/>
            <a:chOff x="376632" y="1044613"/>
            <a:chExt cx="5465745" cy="5470416"/>
          </a:xfrm>
        </p:grpSpPr>
        <p:grpSp>
          <p:nvGrpSpPr>
            <p:cNvPr id="1393" name="Group 1392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38" name="Rectangle 16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9" name="Rectangle 16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0" name="Rectangle 16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1" name="Rectangle 16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2" name="Rectangle 16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3" name="Rectangle 16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4" name="Rectangle 16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5" name="Rectangle 16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6" name="Rectangle 16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7" name="Rectangle 16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8" name="Rectangle 16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9" name="Rectangle 16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0" name="Rectangle 16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1" name="Rectangle 16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2" name="Rectangle 16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4" name="Group 1393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23" name="Rectangle 162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4" name="Rectangle 162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5" name="Rectangle 162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6" name="Rectangle 162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7" name="Rectangle 162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8" name="Rectangle 162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9" name="Rectangle 162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0" name="Rectangle 162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1" name="Rectangle 163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2" name="Rectangle 163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3" name="Rectangle 163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4" name="Rectangle 163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5" name="Rectangle 163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6" name="Rectangle 163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7" name="Rectangle 163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08" name="Rectangle 160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9" name="Rectangle 160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0" name="Rectangle 160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1" name="Rectangle 161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2" name="Rectangle 161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3" name="Rectangle 161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4" name="Rectangle 161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5" name="Rectangle 161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6" name="Rectangle 161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7" name="Rectangle 161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8" name="Rectangle 161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9" name="Rectangle 161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0" name="Rectangle 161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1" name="Rectangle 162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2" name="Rectangle 162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93" name="Rectangle 15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4" name="Rectangle 15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5" name="Rectangle 15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6" name="Rectangle 15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7" name="Rectangle 15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8" name="Rectangle 15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9" name="Rectangle 15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0" name="Rectangle 15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1" name="Rectangle 16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2" name="Rectangle 16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3" name="Rectangle 16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4" name="Rectangle 16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5" name="Rectangle 16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6" name="Rectangle 16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7" name="Rectangle 16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7" name="Group 1396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78" name="Rectangle 1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9" name="Rectangle 1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0" name="Rectangle 1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1" name="Rectangle 1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2" name="Rectangle 1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3" name="Rectangle 1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4" name="Rectangle 1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5" name="Rectangle 1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6" name="Rectangle 1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7" name="Rectangle 1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8" name="Rectangle 1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9" name="Rectangle 1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0" name="Rectangle 1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1" name="Rectangle 1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2" name="Rectangle 1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63" name="Rectangle 15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4" name="Rectangle 15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5" name="Rectangle 15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6" name="Rectangle 15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7" name="Rectangle 15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8" name="Rectangle 15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9" name="Rectangle 15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0" name="Rectangle 15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1" name="Rectangle 15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2" name="Rectangle 15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3" name="Rectangle 15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4" name="Rectangle 15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5" name="Rectangle 15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6" name="Rectangle 15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7" name="Rectangle 15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9" name="Group 1398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548" name="Rectangle 154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9" name="Rectangle 15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Rectangle 15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1" name="Rectangle 15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2" name="Rectangle 15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Rectangle 15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4" name="Rectangle 15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5" name="Rectangle 15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Rectangle 15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7" name="Rectangle 15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8" name="Rectangle 15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Rectangle 15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0" name="Rectangle 15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1" name="Rectangle 15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2" name="Rectangle 15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0" name="Group 1399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33" name="Rectangle 153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4" name="Rectangle 153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Rectangle 153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6" name="Rectangle 153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7" name="Rectangle 153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8" name="Rectangle 153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9" name="Rectangle 153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0" name="Rectangle 153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Rectangle 154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2" name="Rectangle 154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3" name="Rectangle 154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Rectangle 154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5" name="Rectangle 154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6" name="Rectangle 154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Rectangle 154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1" name="Group 1400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17" name="Rectangle 15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8" name="Rectangle 15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9" name="Rectangle 15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0" name="Rectangle 15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1" name="Rectangle 15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2" name="Rectangle 15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3" name="Rectangle 15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4" name="Rectangle 15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5" name="Rectangle 15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6" name="Rectangle 15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7" name="Rectangle 15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8" name="Rectangle 15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9" name="Rectangle 15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0" name="Rectangle 15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1" name="Rectangle 15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2" name="Rectangle 15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2" name="Group 14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01" name="Rectangle 15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2" name="Rectangle 15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3" name="Rectangle 15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4" name="Rectangle 15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5" name="Rectangle 15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6" name="Rectangle 15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7" name="Rectangle 15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8" name="Rectangle 15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9" name="Rectangle 15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0" name="Rectangle 15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1" name="Rectangle 15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2" name="Rectangle 15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3" name="Rectangle 15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4" name="Rectangle 15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5" name="Rectangle 15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6" name="Rectangle 15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3" name="Group 1402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85" name="Rectangle 14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6" name="Rectangle 14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7" name="Rectangle 14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8" name="Rectangle 14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9" name="Rectangle 14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0" name="Rectangle 14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1" name="Rectangle 14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2" name="Rectangle 14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3" name="Rectangle 14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4" name="Rectangle 14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5" name="Rectangle 14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6" name="Rectangle 14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7" name="Rectangle 14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8" name="Rectangle 14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9" name="Rectangle 14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0" name="Rectangle 14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69" name="Rectangle 14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0" name="Rectangle 14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1" name="Rectangle 14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2" name="Rectangle 14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3" name="Rectangle 14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4" name="Rectangle 14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5" name="Rectangle 14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6" name="Rectangle 14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7" name="Rectangle 14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8" name="Rectangle 14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9" name="Rectangle 14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0" name="Rectangle 14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1" name="Rectangle 14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2" name="Rectangle 14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3" name="Rectangle 14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4" name="Rectangle 14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5" name="Group 1404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53" name="Rectangle 14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4" name="Rectangle 14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5" name="Rectangle 14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6" name="Rectangle 14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7" name="Rectangle 14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8" name="Rectangle 14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9" name="Rectangle 14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0" name="Rectangle 14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1" name="Rectangle 14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2" name="Rectangle 14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3" name="Rectangle 14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4" name="Rectangle 14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5" name="Rectangle 14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6" name="Rectangle 14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7" name="Rectangle 14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8" name="Rectangle 14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6" name="Group 1405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37" name="Rectangle 14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8" name="Rectangle 14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9" name="Rectangle 14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0" name="Rectangle 14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1" name="Rectangle 14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2" name="Rectangle 14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3" name="Rectangle 14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4" name="Rectangle 14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5" name="Rectangle 14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6" name="Rectangle 14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7" name="Rectangle 14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8" name="Rectangle 14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9" name="Rectangle 14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0" name="Rectangle 14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1" name="Rectangle 14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2" name="Rectangle 14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21" name="Rectangle 142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2" name="Rectangle 142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3" name="Rectangle 142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4" name="Rectangle 142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5" name="Rectangle 142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6" name="Rectangle 142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7" name="Rectangle 142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8" name="Rectangle 142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9" name="Rectangle 142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0" name="Rectangle 142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1" name="Rectangle 143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2" name="Rectangle 143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3" name="Rectangle 143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4" name="Rectangle 143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5" name="Rectangle 143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6" name="Rectangle 143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409" name="Rectangle 140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0" name="Rectangle 14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1" name="Rectangle 14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2" name="Rectangle 14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3" name="Rectangle 14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4" name="Rectangle 14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5" name="Rectangle 14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6" name="Rectangle 14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7" name="Rectangle 14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8" name="Rectangle 14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9" name="Rectangle 14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0" name="Rectangle 14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65695" y="1063660"/>
            <a:ext cx="1691609" cy="1696913"/>
          </a:xfrm>
          <a:prstGeom prst="rect">
            <a:avLst/>
          </a:prstGeom>
        </p:spPr>
      </p:pic>
      <p:pic>
        <p:nvPicPr>
          <p:cNvPr id="2175" name="Picture 2174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66618" y="2752953"/>
            <a:ext cx="1691609" cy="1696913"/>
          </a:xfrm>
          <a:prstGeom prst="rect">
            <a:avLst/>
          </a:prstGeom>
        </p:spPr>
      </p:pic>
      <p:pic>
        <p:nvPicPr>
          <p:cNvPr id="2176" name="Picture 2175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2047314" y="1065030"/>
            <a:ext cx="1691609" cy="1696913"/>
          </a:xfrm>
          <a:prstGeom prst="rect">
            <a:avLst/>
          </a:prstGeom>
        </p:spPr>
      </p:pic>
      <p:pic>
        <p:nvPicPr>
          <p:cNvPr id="2177" name="Picture 2176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2048237" y="2754323"/>
            <a:ext cx="1691609" cy="1696913"/>
          </a:xfrm>
          <a:prstGeom prst="rect">
            <a:avLst/>
          </a:prstGeom>
        </p:spPr>
      </p:pic>
      <p:pic>
        <p:nvPicPr>
          <p:cNvPr id="2178" name="Picture 2177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730001" y="1063660"/>
            <a:ext cx="1691609" cy="1696913"/>
          </a:xfrm>
          <a:prstGeom prst="rect">
            <a:avLst/>
          </a:prstGeom>
        </p:spPr>
      </p:pic>
      <p:pic>
        <p:nvPicPr>
          <p:cNvPr id="2179" name="Picture 2178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730924" y="2752953"/>
            <a:ext cx="1691609" cy="1696913"/>
          </a:xfrm>
          <a:prstGeom prst="rect">
            <a:avLst/>
          </a:prstGeom>
        </p:spPr>
      </p:pic>
      <p:sp>
        <p:nvSpPr>
          <p:cNvPr id="2187" name="Multiply 2186"/>
          <p:cNvSpPr/>
          <p:nvPr/>
        </p:nvSpPr>
        <p:spPr>
          <a:xfrm>
            <a:off x="1187893" y="1730195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1000625" y="1552301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Multiply 295"/>
          <p:cNvSpPr/>
          <p:nvPr/>
        </p:nvSpPr>
        <p:spPr>
          <a:xfrm>
            <a:off x="1340293" y="1882595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TextBox 302"/>
          <p:cNvSpPr txBox="1"/>
          <p:nvPr/>
        </p:nvSpPr>
        <p:spPr>
          <a:xfrm>
            <a:off x="3414053" y="6067575"/>
            <a:ext cx="510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New matrix of the summation of Gaussian values belonging to localizations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745036" y="2227792"/>
            <a:ext cx="2895836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The code</a:t>
            </a:r>
            <a:r>
              <a:rPr lang="en-GB" dirty="0" smtClean="0">
                <a:latin typeface="Century Gothic" panose="020B0502020202020204" pitchFamily="34" charset="0"/>
              </a:rPr>
              <a:t> associates </a:t>
            </a:r>
            <a:r>
              <a:rPr lang="en-GB" dirty="0" smtClean="0">
                <a:latin typeface="Century Gothic" panose="020B0502020202020204" pitchFamily="34" charset="0"/>
              </a:rPr>
              <a:t>the </a:t>
            </a:r>
            <a:r>
              <a:rPr lang="en-GB" dirty="0" smtClean="0">
                <a:latin typeface="Century Gothic" panose="020B0502020202020204" pitchFamily="34" charset="0"/>
              </a:rPr>
              <a:t>Gaussian curve values to every localization.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01" name="Oval 300"/>
          <p:cNvSpPr/>
          <p:nvPr/>
        </p:nvSpPr>
        <p:spPr>
          <a:xfrm>
            <a:off x="857410" y="2740478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Oval 303"/>
          <p:cNvSpPr/>
          <p:nvPr/>
        </p:nvSpPr>
        <p:spPr>
          <a:xfrm>
            <a:off x="1467174" y="2099785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val 304"/>
          <p:cNvSpPr/>
          <p:nvPr/>
        </p:nvSpPr>
        <p:spPr>
          <a:xfrm>
            <a:off x="1705789" y="2856845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val 305"/>
          <p:cNvSpPr/>
          <p:nvPr/>
        </p:nvSpPr>
        <p:spPr>
          <a:xfrm>
            <a:off x="2247319" y="2654738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Oval 306"/>
          <p:cNvSpPr/>
          <p:nvPr/>
        </p:nvSpPr>
        <p:spPr>
          <a:xfrm>
            <a:off x="1708242" y="1970623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Oval 307"/>
          <p:cNvSpPr/>
          <p:nvPr/>
        </p:nvSpPr>
        <p:spPr>
          <a:xfrm>
            <a:off x="2932106" y="2149609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Oval 308"/>
          <p:cNvSpPr/>
          <p:nvPr/>
        </p:nvSpPr>
        <p:spPr>
          <a:xfrm>
            <a:off x="3143547" y="2714301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Oval 309"/>
          <p:cNvSpPr/>
          <p:nvPr/>
        </p:nvSpPr>
        <p:spPr>
          <a:xfrm>
            <a:off x="3516873" y="1669093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3" name="Multiply 2182"/>
          <p:cNvSpPr/>
          <p:nvPr/>
        </p:nvSpPr>
        <p:spPr>
          <a:xfrm>
            <a:off x="3274073" y="2487069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4" name="Multiply 2183"/>
          <p:cNvSpPr/>
          <p:nvPr/>
        </p:nvSpPr>
        <p:spPr>
          <a:xfrm>
            <a:off x="2027095" y="3201500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5" name="Multiply 2184"/>
          <p:cNvSpPr/>
          <p:nvPr/>
        </p:nvSpPr>
        <p:spPr>
          <a:xfrm>
            <a:off x="1798099" y="2428904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6" name="Multiply 2185"/>
          <p:cNvSpPr/>
          <p:nvPr/>
        </p:nvSpPr>
        <p:spPr>
          <a:xfrm>
            <a:off x="2045457" y="2310496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8" name="Multiply 2187"/>
          <p:cNvSpPr/>
          <p:nvPr/>
        </p:nvSpPr>
        <p:spPr>
          <a:xfrm>
            <a:off x="3483931" y="3045375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9" name="Multiply 2188"/>
          <p:cNvSpPr/>
          <p:nvPr/>
        </p:nvSpPr>
        <p:spPr>
          <a:xfrm>
            <a:off x="3863926" y="2018369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0" name="Multiply 2189"/>
          <p:cNvSpPr/>
          <p:nvPr/>
        </p:nvSpPr>
        <p:spPr>
          <a:xfrm>
            <a:off x="2558780" y="2997630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1" name="Multiply 2190"/>
          <p:cNvSpPr/>
          <p:nvPr/>
        </p:nvSpPr>
        <p:spPr>
          <a:xfrm>
            <a:off x="1197008" y="3064371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1" name="Picture 3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04" y="4669275"/>
            <a:ext cx="2249177" cy="2062536"/>
          </a:xfrm>
          <a:prstGeom prst="rect">
            <a:avLst/>
          </a:prstGeom>
        </p:spPr>
      </p:pic>
      <p:sp>
        <p:nvSpPr>
          <p:cNvPr id="312" name="TextBox 311"/>
          <p:cNvSpPr txBox="1"/>
          <p:nvPr/>
        </p:nvSpPr>
        <p:spPr>
          <a:xfrm>
            <a:off x="1226298" y="5743145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188456" y="5550695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1369014" y="5550763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.45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381861" y="5744062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366832" y="5939431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178554" y="5936770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993959" y="5937546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1088795" y="5793159"/>
            <a:ext cx="2048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994430" y="5550695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1015314" y="5377757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1221262" y="5373032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400709" y="5378359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.2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1550667" y="5377475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.45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596901" y="5555425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.2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1596900" y="5742147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1592463" y="5936531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586920" y="6131261"/>
            <a:ext cx="253347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1404352" y="6122098"/>
            <a:ext cx="273963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1214676" y="6117264"/>
            <a:ext cx="263245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1125491" y="6120722"/>
            <a:ext cx="177445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937347" y="6120218"/>
            <a:ext cx="20710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838776" y="5931936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844201" y="5740611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839849" y="5559218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940115" y="5426087"/>
            <a:ext cx="14968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1783622" y="5189427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1745780" y="4996977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926338" y="4997045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939185" y="5190344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1924156" y="5385713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1735878" y="5383052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1646119" y="5239441"/>
            <a:ext cx="2048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1551754" y="4996977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1572638" y="4824039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1778586" y="4819314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1958033" y="4824641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2153369" y="4820831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2154225" y="5001707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2154224" y="5188429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2149787" y="5382813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2144244" y="5577543"/>
            <a:ext cx="253347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1961676" y="5568380"/>
            <a:ext cx="273963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1772000" y="5563546"/>
            <a:ext cx="263245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401525" y="5186893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397173" y="5005500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497439" y="4872369"/>
            <a:ext cx="14968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66" name="Picture 365"/>
          <p:cNvPicPr>
            <a:picLocks noChangeAspect="1"/>
          </p:cNvPicPr>
          <p:nvPr/>
        </p:nvPicPr>
        <p:blipFill rotWithShape="1">
          <a:blip r:embed="rId3"/>
          <a:srcRect r="83067"/>
          <a:stretch/>
        </p:blipFill>
        <p:spPr>
          <a:xfrm>
            <a:off x="2571909" y="4667905"/>
            <a:ext cx="380842" cy="20625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78586" y="2740478"/>
            <a:ext cx="1397167" cy="10276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44401" y="3794568"/>
            <a:ext cx="1422147" cy="871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V="1">
            <a:off x="2940387" y="3757158"/>
            <a:ext cx="239471" cy="957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02717" y="4922275"/>
            <a:ext cx="492782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The values of different Gaussians are summed together when overlapping</a:t>
            </a:r>
          </a:p>
          <a:p>
            <a:r>
              <a:rPr lang="en-GB" dirty="0" smtClean="0">
                <a:latin typeface="Century Gothic" panose="020B0502020202020204" pitchFamily="34" charset="0"/>
              </a:rPr>
              <a:t>This generates </a:t>
            </a:r>
            <a:r>
              <a:rPr lang="en-GB" dirty="0">
                <a:latin typeface="Century Gothic" panose="020B0502020202020204" pitchFamily="34" charset="0"/>
              </a:rPr>
              <a:t>a </a:t>
            </a:r>
            <a:r>
              <a:rPr lang="en-GB" b="1" dirty="0">
                <a:latin typeface="Century Gothic" panose="020B0502020202020204" pitchFamily="34" charset="0"/>
              </a:rPr>
              <a:t>density map</a:t>
            </a:r>
            <a:endParaRPr lang="en-GB" b="1" dirty="0">
              <a:latin typeface="Century Gothic" panose="020B0502020202020204" pitchFamily="34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3034193" y="6245736"/>
            <a:ext cx="344313" cy="279751"/>
          </a:xfrm>
          <a:prstGeom prst="leftArrow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346" name="Picture 3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942" y="4641370"/>
            <a:ext cx="3733800" cy="9715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3706168" y="1207330"/>
            <a:ext cx="486633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 Nova Light" panose="020B0304020202020204" pitchFamily="34" charset="0"/>
              </a:rPr>
              <a:t>In each Island, </a:t>
            </a:r>
          </a:p>
          <a:p>
            <a:pPr algn="ctr"/>
            <a:r>
              <a:rPr lang="en-GB" dirty="0" smtClean="0">
                <a:latin typeface="Arial Nova Light" panose="020B0304020202020204" pitchFamily="34" charset="0"/>
              </a:rPr>
              <a:t>from the density matrix</a:t>
            </a:r>
          </a:p>
          <a:p>
            <a:pPr algn="ctr"/>
            <a:r>
              <a:rPr lang="en-GB" dirty="0">
                <a:latin typeface="Arial Nova Light" panose="020B0304020202020204" pitchFamily="34" charset="0"/>
              </a:rPr>
              <a:t>t</a:t>
            </a:r>
            <a:r>
              <a:rPr lang="en-GB" dirty="0" smtClean="0">
                <a:latin typeface="Arial Nova Light" panose="020B0304020202020204" pitchFamily="34" charset="0"/>
              </a:rPr>
              <a:t>he </a:t>
            </a:r>
            <a:r>
              <a:rPr lang="en-GB" dirty="0" err="1" smtClean="0">
                <a:latin typeface="Arial Nova Light" panose="020B0304020202020204" pitchFamily="34" charset="0"/>
              </a:rPr>
              <a:t>Matlab</a:t>
            </a:r>
            <a:r>
              <a:rPr lang="en-GB" dirty="0" smtClean="0">
                <a:latin typeface="Arial Nova Light" panose="020B0304020202020204" pitchFamily="34" charset="0"/>
              </a:rPr>
              <a:t> function </a:t>
            </a:r>
            <a:r>
              <a:rPr lang="en-GB" b="1" dirty="0" err="1" smtClean="0">
                <a:latin typeface="Arial Nova Light" panose="020B0304020202020204" pitchFamily="34" charset="0"/>
              </a:rPr>
              <a:t>regionprops</a:t>
            </a:r>
            <a:r>
              <a:rPr lang="en-GB" b="1" dirty="0" smtClean="0">
                <a:latin typeface="Arial Nova Light" panose="020B0304020202020204" pitchFamily="34" charset="0"/>
              </a:rPr>
              <a:t> </a:t>
            </a:r>
            <a:r>
              <a:rPr lang="en-GB" dirty="0" smtClean="0">
                <a:latin typeface="Arial Nova Light" panose="020B0304020202020204" pitchFamily="34" charset="0"/>
              </a:rPr>
              <a:t>identifies </a:t>
            </a:r>
            <a:r>
              <a:rPr lang="en-GB" dirty="0" smtClean="0">
                <a:latin typeface="Arial Nova Light" panose="020B0304020202020204" pitchFamily="34" charset="0"/>
              </a:rPr>
              <a:t>what we call “Clusters”</a:t>
            </a:r>
            <a:endParaRPr lang="en-GB" dirty="0" smtClean="0">
              <a:latin typeface="Arial Nova Light" panose="020B03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8" y="933769"/>
            <a:ext cx="2249177" cy="20625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33332" y="2007639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5490" y="1815189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76048" y="1815257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.45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88895" y="2008556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73866" y="2203925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85588" y="2201264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0993" y="2202040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5829" y="2057653"/>
            <a:ext cx="2048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01464" y="1815189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22348" y="1642251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28296" y="1637526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07743" y="1642853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.2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7701" y="1641969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.45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03935" y="1819919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.2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3934" y="2006641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9497" y="2201025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93954" y="2395755"/>
            <a:ext cx="253347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11386" y="2386592"/>
            <a:ext cx="273963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1710" y="2381758"/>
            <a:ext cx="263245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32525" y="2385216"/>
            <a:ext cx="177445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44381" y="2384712"/>
            <a:ext cx="20710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5810" y="2196430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1235" y="2005105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46883" y="1823712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47149" y="1690581"/>
            <a:ext cx="14968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90656" y="1453921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52814" y="1261471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33372" y="1261539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46219" y="1454838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31190" y="1650207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42912" y="1647546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53153" y="1503935"/>
            <a:ext cx="2048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58788" y="1261471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79672" y="1088533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85620" y="1083808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65067" y="1089135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0403" y="1085325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61259" y="1266201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61258" y="1452923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56821" y="1647307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51278" y="1842037"/>
            <a:ext cx="253347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68710" y="1832874"/>
            <a:ext cx="273963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79034" y="1828040"/>
            <a:ext cx="263245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08559" y="1451387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04207" y="1269994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04473" y="1136863"/>
            <a:ext cx="14968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3"/>
          <a:srcRect r="83067"/>
          <a:stretch/>
        </p:blipFill>
        <p:spPr>
          <a:xfrm>
            <a:off x="2778943" y="932399"/>
            <a:ext cx="380842" cy="206253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21102" y="3187630"/>
            <a:ext cx="772064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Then, the function </a:t>
            </a:r>
            <a:r>
              <a:rPr lang="en-GB" b="1" dirty="0" err="1" smtClean="0">
                <a:latin typeface="Arial Nova Light" panose="020B0304020202020204" pitchFamily="34" charset="0"/>
              </a:rPr>
              <a:t>lik_sig</a:t>
            </a:r>
            <a:r>
              <a:rPr lang="en-GB" dirty="0" smtClean="0">
                <a:latin typeface="Arial Nova Light" panose="020B0304020202020204" pitchFamily="34" charset="0"/>
              </a:rPr>
              <a:t> retrieves the </a:t>
            </a:r>
            <a:r>
              <a:rPr lang="en-GB" dirty="0" smtClean="0">
                <a:latin typeface="Arial Nova Light" panose="020B0304020202020204" pitchFamily="34" charset="0"/>
              </a:rPr>
              <a:t>list of filtered localizations.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21102" y="4388481"/>
            <a:ext cx="3588589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If the </a:t>
            </a:r>
            <a:r>
              <a:rPr lang="en-GB" dirty="0">
                <a:latin typeface="Arial Nova Light" panose="020B0304020202020204" pitchFamily="34" charset="0"/>
              </a:rPr>
              <a:t>Number of localizations belonging to each </a:t>
            </a:r>
            <a:r>
              <a:rPr lang="en-GB" dirty="0" smtClean="0">
                <a:latin typeface="Arial Nova Light" panose="020B0304020202020204" pitchFamily="34" charset="0"/>
              </a:rPr>
              <a:t>Cluster </a:t>
            </a:r>
            <a:r>
              <a:rPr lang="en-GB" dirty="0" smtClean="0">
                <a:latin typeface="Arial Nova Light" panose="020B0304020202020204" pitchFamily="34" charset="0"/>
              </a:rPr>
              <a:t>is </a:t>
            </a:r>
          </a:p>
          <a:p>
            <a:r>
              <a:rPr lang="en-US" b="1" dirty="0" smtClean="0"/>
              <a:t>≥ </a:t>
            </a:r>
            <a:r>
              <a:rPr lang="en-US" b="1" dirty="0" err="1" smtClean="0"/>
              <a:t>minimum_molecules_per_cluster</a:t>
            </a:r>
            <a:endParaRPr lang="en-US" b="1" dirty="0" smtClean="0"/>
          </a:p>
          <a:p>
            <a:endParaRPr lang="en-US" dirty="0" smtClean="0"/>
          </a:p>
          <a:p>
            <a:r>
              <a:rPr lang="en-GB" dirty="0" smtClean="0">
                <a:latin typeface="Arial Nova Light" panose="020B0304020202020204" pitchFamily="34" charset="0"/>
              </a:rPr>
              <a:t>the cluster is confirmed</a:t>
            </a:r>
            <a:r>
              <a:rPr lang="en-GB" dirty="0" smtClean="0">
                <a:latin typeface="Arial Nova Light" panose="020B0304020202020204" pitchFamily="34" charset="0"/>
              </a:rPr>
              <a:t>.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949" y="3799949"/>
            <a:ext cx="831175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In each Cluster, the code counts the </a:t>
            </a:r>
            <a:r>
              <a:rPr lang="en-GB" b="1" dirty="0" smtClean="0">
                <a:latin typeface="Arial Nova Light" panose="020B0304020202020204" pitchFamily="34" charset="0"/>
              </a:rPr>
              <a:t>Number </a:t>
            </a:r>
            <a:r>
              <a:rPr lang="en-GB" b="1" dirty="0">
                <a:latin typeface="Arial Nova Light" panose="020B0304020202020204" pitchFamily="34" charset="0"/>
              </a:rPr>
              <a:t>of L</a:t>
            </a:r>
            <a:r>
              <a:rPr lang="en-GB" b="1" dirty="0" smtClean="0">
                <a:latin typeface="Arial Nova Light" panose="020B0304020202020204" pitchFamily="34" charset="0"/>
              </a:rPr>
              <a:t>ocalizations</a:t>
            </a:r>
            <a:r>
              <a:rPr lang="en-GB" dirty="0" smtClean="0">
                <a:latin typeface="Arial Nova Light" panose="020B0304020202020204" pitchFamily="34" charset="0"/>
              </a:rPr>
              <a:t>.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1287" y="5969861"/>
            <a:ext cx="77104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Clusters with Number </a:t>
            </a:r>
            <a:r>
              <a:rPr lang="en-GB" dirty="0">
                <a:latin typeface="Arial Nova Light" panose="020B0304020202020204" pitchFamily="34" charset="0"/>
              </a:rPr>
              <a:t>of </a:t>
            </a:r>
            <a:r>
              <a:rPr lang="en-GB" dirty="0" smtClean="0">
                <a:latin typeface="Arial Nova Light" panose="020B0304020202020204" pitchFamily="34" charset="0"/>
              </a:rPr>
              <a:t>localizations </a:t>
            </a:r>
            <a:r>
              <a:rPr lang="en-US" b="1" dirty="0" smtClean="0"/>
              <a:t>&lt; </a:t>
            </a:r>
            <a:r>
              <a:rPr lang="en-US" b="1" dirty="0" err="1" smtClean="0"/>
              <a:t>minimum_molecules_per_cluster</a:t>
            </a:r>
            <a:r>
              <a:rPr lang="en-US" b="1" dirty="0" smtClean="0"/>
              <a:t> </a:t>
            </a:r>
            <a:r>
              <a:rPr lang="en-US" dirty="0" smtClean="0"/>
              <a:t>are discarded</a:t>
            </a:r>
            <a:r>
              <a:rPr lang="en-GB" dirty="0" smtClean="0"/>
              <a:t>.</a:t>
            </a:r>
            <a:endParaRPr lang="en-GB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3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631287" y="5007828"/>
            <a:ext cx="8311751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-</a:t>
            </a:r>
            <a:r>
              <a:rPr lang="en-GB" b="1" dirty="0" smtClean="0">
                <a:latin typeface="Arial Nova Light" panose="020B0304020202020204" pitchFamily="34" charset="0"/>
              </a:rPr>
              <a:t>the Nearest Neighbour Distance (NND) in nm </a:t>
            </a:r>
            <a:r>
              <a:rPr lang="en-GB" dirty="0" smtClean="0">
                <a:latin typeface="Arial Nova Light" panose="020B0304020202020204" pitchFamily="34" charset="0"/>
              </a:rPr>
              <a:t>between pairs of closest Clusters, as the mean of cluster’s localizations coordinates</a:t>
            </a:r>
          </a:p>
          <a:p>
            <a:r>
              <a:rPr lang="en-GB" dirty="0" smtClean="0"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latin typeface="Arial Nova Light" panose="020B0304020202020204" pitchFamily="34" charset="0"/>
            </a:endParaRPr>
          </a:p>
          <a:p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1287" y="1151599"/>
            <a:ext cx="77206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Of the filtered Clusters kept in the analysis, the code calculates:</a:t>
            </a:r>
          </a:p>
        </p:txBody>
      </p:sp>
      <p:sp>
        <p:nvSpPr>
          <p:cNvPr id="2" name="Rectangle 1"/>
          <p:cNvSpPr/>
          <p:nvPr/>
        </p:nvSpPr>
        <p:spPr>
          <a:xfrm>
            <a:off x="618944" y="1938620"/>
            <a:ext cx="831175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-</a:t>
            </a:r>
            <a:r>
              <a:rPr lang="en-GB" b="1" dirty="0" smtClean="0">
                <a:latin typeface="Arial Nova Light" panose="020B0304020202020204" pitchFamily="34" charset="0"/>
              </a:rPr>
              <a:t>the coordinates of the Centroid </a:t>
            </a:r>
            <a:r>
              <a:rPr lang="en-GB" dirty="0" smtClean="0">
                <a:latin typeface="Arial Nova Light" panose="020B0304020202020204" pitchFamily="34" charset="0"/>
              </a:rPr>
              <a:t>of each Cluster, as the mean of cluster’s localizations coordinates 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18943" y="2840384"/>
            <a:ext cx="8311751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-</a:t>
            </a:r>
            <a:r>
              <a:rPr lang="en-GB" b="1" dirty="0" smtClean="0">
                <a:latin typeface="Arial Nova Light" panose="020B0304020202020204" pitchFamily="34" charset="0"/>
              </a:rPr>
              <a:t>the area (nm^2) </a:t>
            </a:r>
            <a:r>
              <a:rPr lang="en-GB" dirty="0" smtClean="0">
                <a:latin typeface="Arial Nova Light" panose="020B0304020202020204" pitchFamily="34" charset="0"/>
              </a:rPr>
              <a:t>of each Cluster, as the mean of cluster’s localizations coordinates</a:t>
            </a:r>
          </a:p>
          <a:p>
            <a:r>
              <a:rPr lang="en-GB" dirty="0">
                <a:latin typeface="Arial Nova Light" panose="020B0304020202020204" pitchFamily="34" charset="0"/>
              </a:rPr>
              <a:t>To convert </a:t>
            </a:r>
            <a:r>
              <a:rPr lang="en-GB" dirty="0" err="1">
                <a:latin typeface="Arial Nova Light" panose="020B0304020202020204" pitchFamily="34" charset="0"/>
              </a:rPr>
              <a:t>px</a:t>
            </a:r>
            <a:r>
              <a:rPr lang="en-GB" dirty="0">
                <a:latin typeface="Arial Nova Light" panose="020B0304020202020204" pitchFamily="34" charset="0"/>
              </a:rPr>
              <a:t> to nm, simply *160 (original pixel size)</a:t>
            </a:r>
          </a:p>
          <a:p>
            <a:r>
              <a:rPr lang="en-GB" dirty="0" smtClean="0"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latin typeface="Arial Nova Light" panose="020B0304020202020204" pitchFamily="34" charset="0"/>
            </a:endParaRPr>
          </a:p>
          <a:p>
            <a:endParaRPr lang="en-GB" dirty="0" smtClean="0">
              <a:latin typeface="Arial Nova Light" panose="020B0304020202020204" pitchFamily="34" charset="0"/>
            </a:endParaRPr>
          </a:p>
          <a:p>
            <a:endParaRPr lang="en-GB" dirty="0">
              <a:latin typeface="Arial Nova Light" panose="020B0304020202020204" pitchFamily="34" charset="0"/>
            </a:endParaRPr>
          </a:p>
          <a:p>
            <a:endParaRPr lang="en-GB" dirty="0">
              <a:latin typeface="Arial Nova Light" panose="020B03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063998" y="3817698"/>
                <a:ext cx="33865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a-E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sz="2400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998" y="3817698"/>
                <a:ext cx="338652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1612898" y="3701757"/>
                <a:ext cx="3386525" cy="79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ca-ES" sz="24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898" y="3701757"/>
                <a:ext cx="3386525" cy="791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612898" y="5733082"/>
                <a:ext cx="5418437" cy="913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ca-ES" sz="16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a-E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ca-E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ca-E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ca-E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ca-E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ca-E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ca-E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a-E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ca-E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ca-E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ca-E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ca-E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ca-E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898" y="5733082"/>
                <a:ext cx="5418437" cy="913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5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72764" y="2840571"/>
            <a:ext cx="8458199" cy="997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latin typeface="Century Gothic" panose="020B0502020202020204" pitchFamily="34" charset="0"/>
              </a:rPr>
              <a:t>The </a:t>
            </a:r>
            <a:r>
              <a:rPr lang="en-GB" sz="2400" b="1" dirty="0" err="1" smtClean="0">
                <a:latin typeface="Century Gothic" panose="020B0502020202020204" pitchFamily="34" charset="0"/>
              </a:rPr>
              <a:t>FindCluster.m</a:t>
            </a:r>
            <a:r>
              <a:rPr lang="en-GB" sz="2400" b="1" dirty="0" smtClean="0">
                <a:latin typeface="Century Gothic" panose="020B0502020202020204" pitchFamily="34" charset="0"/>
              </a:rPr>
              <a:t> </a:t>
            </a:r>
            <a:r>
              <a:rPr lang="en-GB" sz="2400" dirty="0" smtClean="0">
                <a:latin typeface="Century Gothic" panose="020B0502020202020204" pitchFamily="34" charset="0"/>
              </a:rPr>
              <a:t>calculates the NND of </a:t>
            </a:r>
            <a:r>
              <a:rPr lang="en-GB" sz="2400" dirty="0" err="1" smtClean="0">
                <a:latin typeface="Century Gothic" panose="020B0502020202020204" pitchFamily="34" charset="0"/>
              </a:rPr>
              <a:t>InIsland</a:t>
            </a:r>
            <a:r>
              <a:rPr lang="en-GB" sz="2400" dirty="0" smtClean="0">
                <a:latin typeface="Century Gothic" panose="020B0502020202020204" pitchFamily="34" charset="0"/>
              </a:rPr>
              <a:t> clusters only. For </a:t>
            </a:r>
            <a:r>
              <a:rPr lang="en-GB" sz="2400" dirty="0">
                <a:latin typeface="Century Gothic" panose="020B0502020202020204" pitchFamily="34" charset="0"/>
              </a:rPr>
              <a:t>Single clusters, NND </a:t>
            </a:r>
            <a:r>
              <a:rPr lang="en-GB" sz="2400" dirty="0" smtClean="0">
                <a:latin typeface="Century Gothic" panose="020B0502020202020204" pitchFamily="34" charset="0"/>
              </a:rPr>
              <a:t>is defined as ‘Infinite</a:t>
            </a:r>
            <a:r>
              <a:rPr lang="en-GB" sz="2400" dirty="0">
                <a:latin typeface="Century Gothic" panose="020B0502020202020204" pitchFamily="34" charset="0"/>
              </a:rPr>
              <a:t>’ since for definition they have no close </a:t>
            </a:r>
            <a:r>
              <a:rPr lang="en-GB" sz="2400" dirty="0" smtClean="0">
                <a:latin typeface="Century Gothic" panose="020B0502020202020204" pitchFamily="34" charset="0"/>
              </a:rPr>
              <a:t>neighbours.</a:t>
            </a:r>
            <a:endParaRPr lang="en-GB" sz="2400" dirty="0">
              <a:latin typeface="Century Gothic" panose="020B0502020202020204" pitchFamily="34" charset="0"/>
            </a:endParaRPr>
          </a:p>
          <a:p>
            <a:pPr algn="l"/>
            <a:endParaRPr lang="en-GB" sz="2000" b="1" dirty="0">
              <a:latin typeface="Century Gothic" panose="020B0502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3298" y="2714800"/>
            <a:ext cx="8787352" cy="267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387874" y="1105640"/>
            <a:ext cx="8458199" cy="997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latin typeface="Century Gothic" panose="020B0502020202020204" pitchFamily="34" charset="0"/>
              </a:rPr>
              <a:t>N.B.</a:t>
            </a:r>
            <a:endParaRPr lang="en-GB" sz="2400" b="1" dirty="0">
              <a:latin typeface="Century Gothic" panose="020B0502020202020204" pitchFamily="34" charset="0"/>
            </a:endParaRPr>
          </a:p>
          <a:p>
            <a:pPr algn="l"/>
            <a:r>
              <a:rPr lang="en-GB" sz="2400" b="1" dirty="0" smtClean="0">
                <a:latin typeface="Century Gothic" panose="020B0502020202020204" pitchFamily="34" charset="0"/>
              </a:rPr>
              <a:t>The calculation of NNDs is done separately for </a:t>
            </a:r>
            <a:r>
              <a:rPr lang="en-GB" sz="2400" b="1" dirty="0" err="1" smtClean="0">
                <a:latin typeface="Century Gothic" panose="020B0502020202020204" pitchFamily="34" charset="0"/>
              </a:rPr>
              <a:t>InIslands</a:t>
            </a:r>
            <a:r>
              <a:rPr lang="en-GB" sz="2400" b="1" dirty="0" smtClean="0">
                <a:latin typeface="Century Gothic" panose="020B0502020202020204" pitchFamily="34" charset="0"/>
              </a:rPr>
              <a:t> clusters and for “Single” clusters (=Islands with only 1 cluster inside).</a:t>
            </a:r>
            <a:endParaRPr lang="en-GB" sz="2000" b="1" dirty="0">
              <a:latin typeface="Century Gothic" panose="020B0502020202020204" pitchFamily="34" charset="0"/>
            </a:endParaRPr>
          </a:p>
        </p:txBody>
      </p:sp>
      <p:sp>
        <p:nvSpPr>
          <p:cNvPr id="13" name="Title 4"/>
          <p:cNvSpPr txBox="1">
            <a:spLocks/>
          </p:cNvSpPr>
          <p:nvPr/>
        </p:nvSpPr>
        <p:spPr>
          <a:xfrm>
            <a:off x="387874" y="4150307"/>
            <a:ext cx="8458199" cy="997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latin typeface="Century Gothic" panose="020B0502020202020204" pitchFamily="34" charset="0"/>
              </a:rPr>
              <a:t>To measure the NND of also Single clusters, the code calls the function </a:t>
            </a:r>
            <a:r>
              <a:rPr lang="en-GB" sz="2400" b="1" dirty="0" err="1" smtClean="0">
                <a:latin typeface="Century Gothic" panose="020B0502020202020204" pitchFamily="34" charset="0"/>
              </a:rPr>
              <a:t>DistanceDualColor.m</a:t>
            </a:r>
            <a:r>
              <a:rPr lang="en-GB" sz="2400" b="1" dirty="0" smtClean="0">
                <a:latin typeface="Century Gothic" panose="020B0502020202020204" pitchFamily="34" charset="0"/>
              </a:rPr>
              <a:t>.</a:t>
            </a:r>
            <a:r>
              <a:rPr lang="en-GB" sz="2000" b="1" dirty="0">
                <a:latin typeface="Century Gothic" panose="020B0502020202020204" pitchFamily="34" charset="0"/>
              </a:rPr>
              <a:t> </a:t>
            </a:r>
            <a:r>
              <a:rPr lang="en-GB" sz="2400" dirty="0" smtClean="0">
                <a:latin typeface="Century Gothic" panose="020B0502020202020204" pitchFamily="34" charset="0"/>
              </a:rPr>
              <a:t>(explained in the next slide).</a:t>
            </a:r>
          </a:p>
          <a:p>
            <a:pPr algn="l"/>
            <a:endParaRPr lang="en-GB" sz="2400" dirty="0" smtClean="0">
              <a:latin typeface="Century Gothic" panose="020B0502020202020204" pitchFamily="34" charset="0"/>
            </a:endParaRPr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387874" y="5697177"/>
            <a:ext cx="8458199" cy="997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latin typeface="Century Gothic" panose="020B0502020202020204" pitchFamily="34" charset="0"/>
              </a:rPr>
              <a:t>The results of NND are put together in the .</a:t>
            </a:r>
            <a:r>
              <a:rPr lang="en-GB" sz="2400" dirty="0" err="1" smtClean="0">
                <a:latin typeface="Century Gothic" panose="020B0502020202020204" pitchFamily="34" charset="0"/>
              </a:rPr>
              <a:t>xyn</a:t>
            </a:r>
            <a:r>
              <a:rPr lang="en-GB" sz="2400" dirty="0" smtClean="0">
                <a:latin typeface="Century Gothic" panose="020B0502020202020204" pitchFamily="34" charset="0"/>
              </a:rPr>
              <a:t> output files (13rd column of the table).</a:t>
            </a:r>
            <a:endParaRPr lang="en-GB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6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51" name="Title 4"/>
          <p:cNvSpPr txBox="1">
            <a:spLocks/>
          </p:cNvSpPr>
          <p:nvPr/>
        </p:nvSpPr>
        <p:spPr>
          <a:xfrm>
            <a:off x="-102018" y="1179370"/>
            <a:ext cx="9258300" cy="1180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b="1" dirty="0" smtClean="0">
                <a:latin typeface="Century Gothic" panose="020B0502020202020204" pitchFamily="34" charset="0"/>
              </a:rPr>
              <a:t>Original script from Carlo Manzo</a:t>
            </a:r>
          </a:p>
          <a:p>
            <a:r>
              <a:rPr lang="en-GB" sz="2300" dirty="0" smtClean="0">
                <a:latin typeface="Century Gothic" panose="020B0502020202020204" pitchFamily="34" charset="0"/>
              </a:rPr>
              <a:t>Modified in the years by </a:t>
            </a:r>
            <a:br>
              <a:rPr lang="en-GB" sz="2300" dirty="0" smtClean="0">
                <a:latin typeface="Century Gothic" panose="020B0502020202020204" pitchFamily="34" charset="0"/>
              </a:rPr>
            </a:br>
            <a:r>
              <a:rPr lang="en-GB" sz="2300" dirty="0" smtClean="0">
                <a:latin typeface="Century Gothic" panose="020B0502020202020204" pitchFamily="34" charset="0"/>
              </a:rPr>
              <a:t>J </a:t>
            </a:r>
            <a:r>
              <a:rPr lang="en-GB" sz="2300" dirty="0" err="1" smtClean="0">
                <a:latin typeface="Century Gothic" panose="020B0502020202020204" pitchFamily="34" charset="0"/>
              </a:rPr>
              <a:t>Otterstorm</a:t>
            </a:r>
            <a:r>
              <a:rPr lang="en-GB" sz="2300" dirty="0">
                <a:latin typeface="Century Gothic" panose="020B0502020202020204" pitchFamily="34" charset="0"/>
              </a:rPr>
              <a:t>, </a:t>
            </a:r>
            <a:r>
              <a:rPr lang="en-GB" sz="2300" dirty="0" smtClean="0">
                <a:latin typeface="Century Gothic" panose="020B0502020202020204" pitchFamily="34" charset="0"/>
              </a:rPr>
              <a:t>J </a:t>
            </a:r>
            <a:r>
              <a:rPr lang="en-GB" sz="2300" dirty="0" err="1" smtClean="0">
                <a:latin typeface="Century Gothic" panose="020B0502020202020204" pitchFamily="34" charset="0"/>
              </a:rPr>
              <a:t>Borbely</a:t>
            </a:r>
            <a:r>
              <a:rPr lang="en-GB" sz="2300" dirty="0" smtClean="0">
                <a:latin typeface="Century Gothic" panose="020B0502020202020204" pitchFamily="34" charset="0"/>
              </a:rPr>
              <a:t>, A Castells, &amp; </a:t>
            </a:r>
            <a:r>
              <a:rPr lang="en-GB" sz="2300" dirty="0" smtClean="0">
                <a:latin typeface="Century Gothic" panose="020B0502020202020204" pitchFamily="34" charset="0"/>
              </a:rPr>
              <a:t>L Martin</a:t>
            </a:r>
            <a:endParaRPr lang="en-GB" sz="2300" dirty="0" smtClean="0">
              <a:latin typeface="Century Gothic" panose="020B0502020202020204" pitchFamily="34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2154011" y="2606851"/>
            <a:ext cx="4016193" cy="529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dirty="0" smtClean="0">
                <a:latin typeface="Century Gothic" panose="020B0502020202020204" pitchFamily="34" charset="0"/>
              </a:rPr>
              <a:t>20 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11" y="3301468"/>
            <a:ext cx="4434320" cy="30031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87600" y="5524500"/>
            <a:ext cx="1676400" cy="2032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387600" y="6007100"/>
            <a:ext cx="1676400" cy="2032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387600" y="5314005"/>
            <a:ext cx="1930400" cy="1542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557939" y="5314005"/>
            <a:ext cx="1930400" cy="15429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605770" y="3842327"/>
            <a:ext cx="1930400" cy="15429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387600" y="5806130"/>
            <a:ext cx="1930400" cy="15429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6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597946" y="1752447"/>
            <a:ext cx="3554954" cy="69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600" dirty="0">
              <a:latin typeface="Century Gothic" panose="020B0502020202020204" pitchFamily="34" charset="0"/>
            </a:endParaRPr>
          </a:p>
          <a:p>
            <a:pPr algn="l"/>
            <a:r>
              <a:rPr lang="en-US" sz="2000" dirty="0">
                <a:latin typeface="Century Gothic" panose="020B0502020202020204" pitchFamily="34" charset="0"/>
              </a:rPr>
              <a:t>&gt;</a:t>
            </a:r>
            <a:r>
              <a:rPr lang="en-GB" sz="2000" b="1" dirty="0" err="1" smtClean="0">
                <a:latin typeface="Century Gothic" panose="020B0502020202020204" pitchFamily="34" charset="0"/>
              </a:rPr>
              <a:t>CLUSTER_ANALYSIS_main</a:t>
            </a:r>
            <a:endParaRPr lang="en-GB" sz="1800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625" y="2890857"/>
            <a:ext cx="75165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&gt;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defineClustersStruct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lvl="2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&gt;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FindClusterStruct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/>
            </a:r>
            <a:br>
              <a:rPr lang="en-US" dirty="0" smtClean="0">
                <a:latin typeface="Century Gothic" panose="020B0502020202020204" pitchFamily="34" charset="0"/>
              </a:rPr>
            </a:br>
            <a:endParaRPr lang="en-US" dirty="0" smtClean="0">
              <a:latin typeface="Century Gothic" panose="020B0502020202020204" pitchFamily="34" charset="0"/>
            </a:endParaRPr>
          </a:p>
          <a:p>
            <a:endParaRPr lang="en-US" b="1" dirty="0" smtClean="0">
              <a:latin typeface="Century Gothic" panose="020B0502020202020204" pitchFamily="34" charset="0"/>
            </a:endParaRPr>
          </a:p>
          <a:p>
            <a:endParaRPr lang="en-US" b="1" dirty="0">
              <a:latin typeface="Century Gothic" panose="020B0502020202020204" pitchFamily="34" charset="0"/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&gt;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FindClusters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endParaRPr lang="en-US" b="1" dirty="0">
              <a:latin typeface="Century Gothic" panose="020B0502020202020204" pitchFamily="34" charset="0"/>
            </a:endParaRPr>
          </a:p>
          <a:p>
            <a:endParaRPr lang="en-US" b="1" dirty="0" smtClean="0">
              <a:latin typeface="Century Gothic" panose="020B0502020202020204" pitchFamily="34" charset="0"/>
            </a:endParaRPr>
          </a:p>
          <a:p>
            <a:endParaRPr lang="en-US" b="1" dirty="0">
              <a:latin typeface="Century Gothic" panose="020B0502020202020204" pitchFamily="34" charset="0"/>
            </a:endParaRPr>
          </a:p>
          <a:p>
            <a:endParaRPr lang="en-US" b="1" dirty="0" smtClean="0">
              <a:latin typeface="Century Gothic" panose="020B0502020202020204" pitchFamily="34" charset="0"/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&gt;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saveClusterMetricData</a:t>
            </a:r>
            <a:r>
              <a:rPr lang="en-US" b="1" dirty="0" smtClean="0">
                <a:latin typeface="Century Gothic" panose="020B0502020202020204" pitchFamily="34" charset="0"/>
              </a:rPr>
              <a:t> </a:t>
            </a:r>
          </a:p>
          <a:p>
            <a:pPr lvl="2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&gt;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extractClusterStats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lvl="4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&gt;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DistanceDualColor</a:t>
            </a:r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endParaRPr lang="en-GB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352550" y="657960"/>
            <a:ext cx="6875168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600" i="1" dirty="0">
              <a:latin typeface="Century Gothic" panose="020B0502020202020204" pitchFamily="34" charset="0"/>
            </a:endParaRPr>
          </a:p>
          <a:p>
            <a:pPr algn="l"/>
            <a:r>
              <a:rPr lang="en-GB" sz="2000" i="1" dirty="0" smtClean="0">
                <a:latin typeface="Century Gothic" panose="020B0502020202020204" pitchFamily="34" charset="0"/>
              </a:rPr>
              <a:t>Hierarchical code </a:t>
            </a:r>
            <a:r>
              <a:rPr lang="en-GB" sz="2000" i="1" dirty="0" smtClean="0">
                <a:latin typeface="Century Gothic" panose="020B0502020202020204" pitchFamily="34" charset="0"/>
              </a:rPr>
              <a:t>organization of main functions</a:t>
            </a:r>
            <a:endParaRPr lang="en-GB" sz="1800" i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525" y="2891456"/>
            <a:ext cx="943880" cy="3784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525" y="4228615"/>
            <a:ext cx="943880" cy="3784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944" y="5544895"/>
            <a:ext cx="943880" cy="378402"/>
          </a:xfrm>
          <a:prstGeom prst="rect">
            <a:avLst/>
          </a:prstGeom>
        </p:spPr>
      </p:pic>
      <p:sp>
        <p:nvSpPr>
          <p:cNvPr id="15" name="Title 4"/>
          <p:cNvSpPr txBox="1">
            <a:spLocks/>
          </p:cNvSpPr>
          <p:nvPr/>
        </p:nvSpPr>
        <p:spPr>
          <a:xfrm>
            <a:off x="5162548" y="2653526"/>
            <a:ext cx="4138371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600" dirty="0">
              <a:latin typeface="Century Gothic" panose="020B0502020202020204" pitchFamily="34" charset="0"/>
            </a:endParaRPr>
          </a:p>
          <a:p>
            <a:pPr algn="l"/>
            <a:r>
              <a:rPr lang="en-GB" sz="2000" dirty="0" smtClean="0">
                <a:latin typeface="Century Gothic" panose="020B0502020202020204" pitchFamily="34" charset="0"/>
              </a:rPr>
              <a:t>Set analysis </a:t>
            </a:r>
            <a:r>
              <a:rPr lang="en-GB" sz="2000" b="1" dirty="0" smtClean="0">
                <a:latin typeface="Century Gothic" panose="020B0502020202020204" pitchFamily="34" charset="0"/>
              </a:rPr>
              <a:t>parameters</a:t>
            </a:r>
            <a:endParaRPr lang="en-GB" sz="1800" b="1" dirty="0">
              <a:latin typeface="Century Gothic" panose="020B0502020202020204" pitchFamily="34" charset="0"/>
            </a:endParaRPr>
          </a:p>
        </p:txBody>
      </p:sp>
      <p:sp>
        <p:nvSpPr>
          <p:cNvPr id="16" name="Title 4"/>
          <p:cNvSpPr txBox="1">
            <a:spLocks/>
          </p:cNvSpPr>
          <p:nvPr/>
        </p:nvSpPr>
        <p:spPr>
          <a:xfrm>
            <a:off x="4912824" y="3416676"/>
            <a:ext cx="4138371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600" dirty="0">
              <a:latin typeface="Century Gothic" panose="020B0502020202020204" pitchFamily="34" charset="0"/>
            </a:endParaRPr>
          </a:p>
          <a:p>
            <a:pPr algn="l"/>
            <a:r>
              <a:rPr lang="en-GB" sz="2000" dirty="0" smtClean="0">
                <a:latin typeface="Century Gothic" panose="020B0502020202020204" pitchFamily="34" charset="0"/>
              </a:rPr>
              <a:t>Identifies Islands and clusters</a:t>
            </a:r>
          </a:p>
          <a:p>
            <a:pPr algn="l"/>
            <a:r>
              <a:rPr lang="en-GB" sz="2000" b="1" dirty="0">
                <a:latin typeface="Century Gothic" panose="020B0502020202020204" pitchFamily="34" charset="0"/>
              </a:rPr>
              <a:t>Calculates </a:t>
            </a:r>
            <a:r>
              <a:rPr lang="en-GB" sz="2000" b="1" dirty="0" smtClean="0">
                <a:latin typeface="Century Gothic" panose="020B0502020202020204" pitchFamily="34" charset="0"/>
              </a:rPr>
              <a:t>clusters’ features</a:t>
            </a:r>
            <a:r>
              <a:rPr lang="en-GB" sz="2000" dirty="0" smtClean="0">
                <a:latin typeface="Century Gothic" panose="020B0502020202020204" pitchFamily="3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entury Gothic" panose="020B0502020202020204" pitchFamily="34" charset="0"/>
              </a:rPr>
              <a:t>n° localizations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entury Gothic" panose="020B0502020202020204" pitchFamily="34" charset="0"/>
              </a:rPr>
              <a:t>Areas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entury Gothic" panose="020B0502020202020204" pitchFamily="34" charset="0"/>
              </a:rPr>
              <a:t>NND (of In-Island only)</a:t>
            </a:r>
            <a:endParaRPr lang="en-GB" sz="1800" dirty="0">
              <a:latin typeface="Century Gothic" panose="020B0502020202020204" pitchFamily="34" charset="0"/>
            </a:endParaRPr>
          </a:p>
        </p:txBody>
      </p:sp>
      <p:sp>
        <p:nvSpPr>
          <p:cNvPr id="17" name="Title 4"/>
          <p:cNvSpPr txBox="1">
            <a:spLocks/>
          </p:cNvSpPr>
          <p:nvPr/>
        </p:nvSpPr>
        <p:spPr>
          <a:xfrm>
            <a:off x="5145732" y="5254847"/>
            <a:ext cx="4138371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600" dirty="0">
              <a:latin typeface="Century Gothic" panose="020B0502020202020204" pitchFamily="34" charset="0"/>
            </a:endParaRPr>
          </a:p>
          <a:p>
            <a:pPr algn="l"/>
            <a:r>
              <a:rPr lang="en-GB" sz="2000" dirty="0" smtClean="0">
                <a:latin typeface="Century Gothic" panose="020B0502020202020204" pitchFamily="34" charset="0"/>
              </a:rPr>
              <a:t>Calculates the </a:t>
            </a:r>
            <a:r>
              <a:rPr lang="en-GB" sz="2000" b="1" dirty="0" smtClean="0">
                <a:latin typeface="Century Gothic" panose="020B0502020202020204" pitchFamily="34" charset="0"/>
              </a:rPr>
              <a:t>global NND</a:t>
            </a:r>
          </a:p>
          <a:p>
            <a:pPr algn="l"/>
            <a:r>
              <a:rPr lang="en-GB" sz="2000" dirty="0" smtClean="0">
                <a:latin typeface="Century Gothic" panose="020B0502020202020204" pitchFamily="34" charset="0"/>
              </a:rPr>
              <a:t> between ALL clusters</a:t>
            </a:r>
            <a:endParaRPr lang="en-GB" sz="1800" dirty="0">
              <a:latin typeface="Century Gothic" panose="020B0502020202020204" pitchFamily="34" charset="0"/>
            </a:endParaRPr>
          </a:p>
        </p:txBody>
      </p:sp>
      <p:sp>
        <p:nvSpPr>
          <p:cNvPr id="18" name="Title 4"/>
          <p:cNvSpPr txBox="1">
            <a:spLocks/>
          </p:cNvSpPr>
          <p:nvPr/>
        </p:nvSpPr>
        <p:spPr>
          <a:xfrm>
            <a:off x="4239915" y="1569646"/>
            <a:ext cx="4521203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600" dirty="0">
              <a:latin typeface="Century Gothic" panose="020B0502020202020204" pitchFamily="34" charset="0"/>
            </a:endParaRPr>
          </a:p>
          <a:p>
            <a:pPr algn="l"/>
            <a:r>
              <a:rPr lang="en-GB" sz="2000" b="1" dirty="0" smtClean="0">
                <a:latin typeface="Century Gothic" panose="020B0502020202020204" pitchFamily="34" charset="0"/>
              </a:rPr>
              <a:t>Saves</a:t>
            </a:r>
            <a:r>
              <a:rPr lang="en-GB" sz="2000" dirty="0" smtClean="0">
                <a:latin typeface="Century Gothic" panose="020B0502020202020204" pitchFamily="34" charset="0"/>
              </a:rPr>
              <a:t> output files</a:t>
            </a:r>
          </a:p>
          <a:p>
            <a:pPr algn="l"/>
            <a:r>
              <a:rPr lang="en-GB" sz="2000" dirty="0" smtClean="0">
                <a:latin typeface="Century Gothic" panose="020B0502020202020204" pitchFamily="34" charset="0"/>
              </a:rPr>
              <a:t>(.</a:t>
            </a:r>
            <a:r>
              <a:rPr lang="en-GB" sz="2000" dirty="0" err="1" smtClean="0">
                <a:latin typeface="Century Gothic" panose="020B0502020202020204" pitchFamily="34" charset="0"/>
              </a:rPr>
              <a:t>xyn</a:t>
            </a:r>
            <a:r>
              <a:rPr lang="en-GB" sz="2000" dirty="0" smtClean="0">
                <a:latin typeface="Century Gothic" panose="020B0502020202020204" pitchFamily="34" charset="0"/>
              </a:rPr>
              <a:t>, </a:t>
            </a:r>
            <a:r>
              <a:rPr lang="en-GB" sz="2000" dirty="0" smtClean="0">
                <a:latin typeface="Century Gothic" panose="020B0502020202020204" pitchFamily="34" charset="0"/>
              </a:rPr>
              <a:t>.mat, .bin, .dcc, .fig, .</a:t>
            </a:r>
            <a:r>
              <a:rPr lang="en-GB" sz="2000" dirty="0" err="1" smtClean="0">
                <a:latin typeface="Century Gothic" panose="020B0502020202020204" pitchFamily="34" charset="0"/>
              </a:rPr>
              <a:t>png</a:t>
            </a:r>
            <a:r>
              <a:rPr lang="en-GB" sz="2000" dirty="0" smtClean="0">
                <a:latin typeface="Century Gothic" panose="020B0502020202020204" pitchFamily="34" charset="0"/>
              </a:rPr>
              <a:t>)</a:t>
            </a:r>
            <a:endParaRPr lang="en-GB" sz="1800" dirty="0">
              <a:latin typeface="Century Gothic" panose="020B0502020202020204" pitchFamily="34" charset="0"/>
            </a:endParaRPr>
          </a:p>
        </p:txBody>
      </p:sp>
      <p:sp>
        <p:nvSpPr>
          <p:cNvPr id="19" name="Title 4"/>
          <p:cNvSpPr txBox="1">
            <a:spLocks/>
          </p:cNvSpPr>
          <p:nvPr/>
        </p:nvSpPr>
        <p:spPr>
          <a:xfrm>
            <a:off x="1676400" y="1091842"/>
            <a:ext cx="5895976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050" i="1" dirty="0">
              <a:latin typeface="Century Gothic" panose="020B0502020202020204" pitchFamily="34" charset="0"/>
            </a:endParaRPr>
          </a:p>
          <a:p>
            <a:pPr algn="l"/>
            <a:r>
              <a:rPr lang="en-GB" sz="1200" i="1" dirty="0" smtClean="0">
                <a:latin typeface="Century Gothic" panose="020B0502020202020204" pitchFamily="34" charset="0"/>
              </a:rPr>
              <a:t>For detailed organization see ___</a:t>
            </a:r>
            <a:r>
              <a:rPr lang="en-GB" sz="1200" i="1" dirty="0" err="1" smtClean="0">
                <a:latin typeface="Century Gothic" panose="020B0502020202020204" pitchFamily="34" charset="0"/>
              </a:rPr>
              <a:t>Informtion</a:t>
            </a:r>
            <a:r>
              <a:rPr lang="en-GB" sz="1200" i="1" dirty="0" smtClean="0">
                <a:latin typeface="Century Gothic" panose="020B0502020202020204" pitchFamily="34" charset="0"/>
              </a:rPr>
              <a:t> about CLUSTER_code.docx</a:t>
            </a:r>
            <a:endParaRPr lang="en-GB" sz="11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68" y="906999"/>
            <a:ext cx="2050672" cy="59256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320634" y="2685349"/>
            <a:ext cx="1189076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320634" y="2992159"/>
            <a:ext cx="1189076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320633" y="3298969"/>
            <a:ext cx="1189077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20633" y="3603398"/>
            <a:ext cx="1189079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20632" y="4212257"/>
            <a:ext cx="1189079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3695698" y="2685349"/>
            <a:ext cx="4138371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Century Gothic" panose="020B0502020202020204" pitchFamily="34" charset="0"/>
              </a:rPr>
              <a:t>Cluster Analysis requires the input of several </a:t>
            </a:r>
            <a:r>
              <a:rPr lang="en-GB" sz="2400" b="1" dirty="0" smtClean="0">
                <a:latin typeface="Century Gothic" panose="020B0502020202020204" pitchFamily="34" charset="0"/>
              </a:rPr>
              <a:t>parameters </a:t>
            </a:r>
            <a:r>
              <a:rPr lang="en-GB" sz="2400" dirty="0" smtClean="0">
                <a:latin typeface="Century Gothic" panose="020B0502020202020204" pitchFamily="34" charset="0"/>
              </a:rPr>
              <a:t>that can affect deeply th</a:t>
            </a:r>
            <a:r>
              <a:rPr lang="en-GB" sz="2400" dirty="0" smtClean="0">
                <a:latin typeface="Century Gothic" panose="020B0502020202020204" pitchFamily="34" charset="0"/>
              </a:rPr>
              <a:t>e process of Islands and Clusters identification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0631" y="3912589"/>
            <a:ext cx="1189079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9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68" y="906999"/>
            <a:ext cx="2050672" cy="59256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320634" y="2685349"/>
            <a:ext cx="1189076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320634" y="2992159"/>
            <a:ext cx="1189076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320633" y="3298969"/>
            <a:ext cx="1189077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20633" y="3603398"/>
            <a:ext cx="1189079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20632" y="4212257"/>
            <a:ext cx="1189079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4"/>
          <p:cNvSpPr txBox="1">
            <a:spLocks/>
          </p:cNvSpPr>
          <p:nvPr/>
        </p:nvSpPr>
        <p:spPr>
          <a:xfrm>
            <a:off x="3022600" y="1274333"/>
            <a:ext cx="4138371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Century Gothic" panose="020B0502020202020204" pitchFamily="34" charset="0"/>
              </a:rPr>
              <a:t>Values d</a:t>
            </a:r>
            <a:r>
              <a:rPr lang="en-GB" sz="2400" dirty="0" smtClean="0">
                <a:latin typeface="Century Gothic" panose="020B0502020202020204" pitchFamily="34" charset="0"/>
              </a:rPr>
              <a:t>epending </a:t>
            </a:r>
            <a:r>
              <a:rPr lang="en-GB" sz="2400" dirty="0" smtClean="0">
                <a:latin typeface="Century Gothic" panose="020B0502020202020204" pitchFamily="34" charset="0"/>
              </a:rPr>
              <a:t>on Microscope/Camera settings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4051298" y="3260442"/>
            <a:ext cx="4138371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Century Gothic" panose="020B0502020202020204" pitchFamily="34" charset="0"/>
              </a:rPr>
              <a:t>CRUCIAL FOR CLUSTER ANALYSIS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16" name="Title 4"/>
          <p:cNvSpPr txBox="1">
            <a:spLocks/>
          </p:cNvSpPr>
          <p:nvPr/>
        </p:nvSpPr>
        <p:spPr>
          <a:xfrm>
            <a:off x="3538317" y="5075864"/>
            <a:ext cx="4138371" cy="14011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err="1" smtClean="0">
                <a:latin typeface="Century Gothic" panose="020B0502020202020204" pitchFamily="34" charset="0"/>
              </a:rPr>
              <a:t>Optionals</a:t>
            </a:r>
            <a:endParaRPr lang="en-GB" sz="2400" dirty="0" smtClean="0">
              <a:latin typeface="Century Gothic" panose="020B0502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entury Gothic" panose="020B0502020202020204" pitchFamily="34" charset="0"/>
              </a:rPr>
              <a:t>Computational settings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entury Gothic" panose="020B0502020202020204" pitchFamily="34" charset="0"/>
              </a:rPr>
              <a:t>Options for 3D 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entury Gothic" panose="020B0502020202020204" pitchFamily="34" charset="0"/>
              </a:rPr>
              <a:t>Extra optional plots</a:t>
            </a:r>
            <a:endParaRPr lang="en-GB" sz="1800" dirty="0" smtClean="0">
              <a:latin typeface="Century Gothic" panose="020B05020202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2705100" y="2707574"/>
            <a:ext cx="317500" cy="1867647"/>
          </a:xfrm>
          <a:prstGeom prst="rightBrace">
            <a:avLst>
              <a:gd name="adj1" fmla="val 147059"/>
              <a:gd name="adj2" fmla="val 50000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3821783" y="3107362"/>
            <a:ext cx="4597400" cy="10680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/>
          <p:cNvSpPr/>
          <p:nvPr/>
        </p:nvSpPr>
        <p:spPr>
          <a:xfrm>
            <a:off x="2746826" y="1008887"/>
            <a:ext cx="275774" cy="1622198"/>
          </a:xfrm>
          <a:prstGeom prst="rightBrace">
            <a:avLst>
              <a:gd name="adj1" fmla="val 95566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/>
          <p:cNvSpPr/>
          <p:nvPr/>
        </p:nvSpPr>
        <p:spPr>
          <a:xfrm>
            <a:off x="2746825" y="4728198"/>
            <a:ext cx="254911" cy="1748802"/>
          </a:xfrm>
          <a:prstGeom prst="rightBrace">
            <a:avLst>
              <a:gd name="adj1" fmla="val 95566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320631" y="3912589"/>
            <a:ext cx="1189079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8900" y="932399"/>
            <a:ext cx="8877300" cy="57732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26" name="Title 4"/>
          <p:cNvSpPr txBox="1">
            <a:spLocks/>
          </p:cNvSpPr>
          <p:nvPr/>
        </p:nvSpPr>
        <p:spPr>
          <a:xfrm>
            <a:off x="1628605" y="2164649"/>
            <a:ext cx="5797054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HOW DOES THE CODE WORK</a:t>
            </a:r>
            <a:r>
              <a:rPr lang="en-GB" sz="7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?</a:t>
            </a:r>
            <a:endParaRPr lang="en-GB" sz="6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917" y="1125683"/>
            <a:ext cx="2875390" cy="265229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2000"/>
                    </a14:imgEffect>
                    <a14:imgEffect>
                      <a14:brightnessContrast bright="30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02" t="10051"/>
          <a:stretch/>
        </p:blipFill>
        <p:spPr>
          <a:xfrm>
            <a:off x="6009154" y="4000739"/>
            <a:ext cx="2886151" cy="26130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32411" y="2716779"/>
            <a:ext cx="50400" cy="50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19916" y="2767179"/>
            <a:ext cx="1412495" cy="1201384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508011" y="2767179"/>
            <a:ext cx="1412495" cy="1201384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145002" y="5485069"/>
            <a:ext cx="540313" cy="5403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5" t="60711" r="38381" b="20223"/>
          <a:stretch/>
        </p:blipFill>
        <p:spPr>
          <a:xfrm>
            <a:off x="223298" y="1161055"/>
            <a:ext cx="5489006" cy="5472191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 flipV="1">
            <a:off x="5712304" y="6013077"/>
            <a:ext cx="1432698" cy="632869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12304" y="1125683"/>
            <a:ext cx="1432698" cy="4359384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872461" y="5485067"/>
            <a:ext cx="0" cy="54031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777571" y="5485067"/>
            <a:ext cx="18978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4696" y="6025382"/>
            <a:ext cx="18978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81248" y="5432058"/>
            <a:ext cx="635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1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pixel</a:t>
            </a:r>
            <a:endParaRPr lang="en-GB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2093" y="3582123"/>
            <a:ext cx="1735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160nm</a:t>
            </a:r>
            <a:endParaRPr lang="en-GB" sz="3200" b="1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462815" y="1220743"/>
            <a:ext cx="0" cy="530753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73676" y="1227078"/>
            <a:ext cx="18978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73676" y="6528279"/>
            <a:ext cx="18978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38"/>
          <a:stretch/>
        </p:blipFill>
        <p:spPr>
          <a:xfrm>
            <a:off x="355791" y="3123077"/>
            <a:ext cx="3633391" cy="3135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381000" y="1443826"/>
            <a:ext cx="4603845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First of all we have to define the </a:t>
            </a:r>
            <a:r>
              <a:rPr lang="en-GB" b="1" dirty="0" smtClean="0">
                <a:latin typeface="Century Gothic" panose="020B0502020202020204" pitchFamily="34" charset="0"/>
              </a:rPr>
              <a:t>size and resolution of our .bin file </a:t>
            </a:r>
            <a:r>
              <a:rPr lang="en-GB" dirty="0" smtClean="0">
                <a:latin typeface="Century Gothic" panose="020B0502020202020204" pitchFamily="34" charset="0"/>
              </a:rPr>
              <a:t>of localizations</a:t>
            </a:r>
          </a:p>
          <a:p>
            <a:r>
              <a:rPr lang="en-GB" dirty="0" smtClean="0">
                <a:latin typeface="Century Gothic" panose="020B0502020202020204" pitchFamily="34" charset="0"/>
              </a:rPr>
              <a:t>In general, it is 256x256 </a:t>
            </a:r>
            <a:r>
              <a:rPr lang="en-GB" dirty="0" err="1" smtClean="0">
                <a:latin typeface="Century Gothic" panose="020B0502020202020204" pitchFamily="34" charset="0"/>
              </a:rPr>
              <a:t>px</a:t>
            </a:r>
            <a:r>
              <a:rPr lang="en-GB" dirty="0" smtClean="0">
                <a:latin typeface="Century Gothic" panose="020B0502020202020204" pitchFamily="34" charset="0"/>
              </a:rPr>
              <a:t>, 1px=160nmx160nm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04654" y="785824"/>
            <a:ext cx="35298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entury Gothic" panose="020B0502020202020204" pitchFamily="34" charset="0"/>
              </a:rPr>
              <a:t>.bin file of localizations</a:t>
            </a:r>
            <a:endParaRPr lang="en-GB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7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0" grpId="0" animBg="1"/>
      <p:bldP spid="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5" t="60711" r="38381" b="20223"/>
          <a:stretch/>
        </p:blipFill>
        <p:spPr>
          <a:xfrm>
            <a:off x="365694" y="1039978"/>
            <a:ext cx="5489006" cy="547219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76632" y="1044613"/>
            <a:ext cx="5465745" cy="5470416"/>
            <a:chOff x="376632" y="1044613"/>
            <a:chExt cx="5465745" cy="5470416"/>
          </a:xfrm>
        </p:grpSpPr>
        <p:grpSp>
          <p:nvGrpSpPr>
            <p:cNvPr id="48" name="Group 47"/>
            <p:cNvGrpSpPr/>
            <p:nvPr/>
          </p:nvGrpSpPr>
          <p:grpSpPr>
            <a:xfrm>
              <a:off x="377570" y="104461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77570" y="13823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77570" y="17168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77570" y="20595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77335" y="2398084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377335" y="274044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377335" y="30830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77101" y="3425507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86" name="Rectangle 18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03" name="Rectangle 20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Rectangle 21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Rectangle 21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Rectangle 21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20" name="Rectangle 21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37" name="Rectangle 2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54" name="Rectangle 25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71" name="Rectangle 27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27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27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Rectangle 28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Rectangle 28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88" name="Rectangle 28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Rectangle 28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Rectangle 29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Rectangle 29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Rectangle 29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Rectangle 29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Rectangle 29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Rectangle 29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Rectangle 29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Rectangle 29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Rectangle 29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Rectangle 30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Rectangle 30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376632" y="61724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305" name="Rectangle 30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Rectangle 30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Rectangle 30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ectangle 30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ectangle 31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Rectangle 31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Rectangle 31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Rectangle 31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Rectangle 31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21" name="Picture 3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3" r="56058" b="64941"/>
          <a:stretch/>
        </p:blipFill>
        <p:spPr>
          <a:xfrm>
            <a:off x="5968350" y="3877645"/>
            <a:ext cx="2943233" cy="11199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22" name="Picture 3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24418" r="55110" b="69796"/>
          <a:stretch/>
        </p:blipFill>
        <p:spPr>
          <a:xfrm>
            <a:off x="5968350" y="2501382"/>
            <a:ext cx="2943233" cy="111999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-44326" y="553150"/>
            <a:ext cx="1274522" cy="437450"/>
            <a:chOff x="-44326" y="553150"/>
            <a:chExt cx="1274522" cy="437450"/>
          </a:xfrm>
        </p:grpSpPr>
        <p:sp>
          <p:nvSpPr>
            <p:cNvPr id="327" name="TextBox 326"/>
            <p:cNvSpPr txBox="1"/>
            <p:nvPr/>
          </p:nvSpPr>
          <p:spPr>
            <a:xfrm>
              <a:off x="-44326" y="553150"/>
              <a:ext cx="127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 Nova Light" panose="020B0304020202020204" pitchFamily="34" charset="0"/>
                </a:rPr>
                <a:t>10 nm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6632" y="912563"/>
              <a:ext cx="3426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6632" y="912563"/>
              <a:ext cx="0" cy="1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6632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719645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0" name="Picture 3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89888" l="9910" r="977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830492" y="3451448"/>
            <a:ext cx="873036" cy="350001"/>
          </a:xfrm>
          <a:prstGeom prst="rect">
            <a:avLst/>
          </a:prstGeom>
        </p:spPr>
      </p:pic>
      <p:sp>
        <p:nvSpPr>
          <p:cNvPr id="323" name="TextBox 322"/>
          <p:cNvSpPr txBox="1"/>
          <p:nvPr/>
        </p:nvSpPr>
        <p:spPr>
          <a:xfrm>
            <a:off x="5876107" y="1116726"/>
            <a:ext cx="3151468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Before starting the cluster analysis, we enlarge the image of a </a:t>
            </a:r>
            <a:r>
              <a:rPr lang="en-GB" b="1" dirty="0" smtClean="0">
                <a:latin typeface="Century Gothic" panose="020B0502020202020204" pitchFamily="34" charset="0"/>
              </a:rPr>
              <a:t>zoom factor=</a:t>
            </a:r>
            <a:br>
              <a:rPr lang="en-GB" b="1" dirty="0" smtClean="0">
                <a:latin typeface="Century Gothic" panose="020B0502020202020204" pitchFamily="34" charset="0"/>
              </a:rPr>
            </a:br>
            <a:r>
              <a:rPr lang="en-GB" b="1" dirty="0" smtClean="0">
                <a:latin typeface="Century Gothic" panose="020B0502020202020204" pitchFamily="34" charset="0"/>
              </a:rPr>
              <a:t> original/analysis </a:t>
            </a:r>
            <a:r>
              <a:rPr lang="en-GB" b="1" dirty="0" err="1" smtClean="0">
                <a:latin typeface="Century Gothic" panose="020B0502020202020204" pitchFamily="34" charset="0"/>
              </a:rPr>
              <a:t>px_size</a:t>
            </a:r>
            <a:endParaRPr lang="en-GB" b="1" dirty="0" smtClean="0"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0225" y="5483647"/>
            <a:ext cx="2948193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entury Gothic" panose="020B0502020202020204" pitchFamily="34" charset="0"/>
              </a:rPr>
              <a:t>In </a:t>
            </a:r>
            <a:r>
              <a:rPr lang="en-GB" sz="1400" dirty="0">
                <a:latin typeface="Century Gothic" panose="020B0502020202020204" pitchFamily="34" charset="0"/>
              </a:rPr>
              <a:t>this example, the zoom is 16X.</a:t>
            </a:r>
          </a:p>
          <a:p>
            <a:endParaRPr lang="en-GB" sz="1400" dirty="0">
              <a:latin typeface="Century Gothic" panose="020B0502020202020204" pitchFamily="34" charset="0"/>
            </a:endParaRPr>
          </a:p>
          <a:p>
            <a:r>
              <a:rPr lang="en-GB" sz="1400" dirty="0">
                <a:latin typeface="Century Gothic" panose="020B0502020202020204" pitchFamily="34" charset="0"/>
              </a:rPr>
              <a:t>The pixel are now smaller, </a:t>
            </a:r>
          </a:p>
          <a:p>
            <a:r>
              <a:rPr lang="en-GB" sz="1400" dirty="0">
                <a:latin typeface="Century Gothic" panose="020B0502020202020204" pitchFamily="34" charset="0"/>
              </a:rPr>
              <a:t>measuring only 10nm x 10nm.</a:t>
            </a:r>
          </a:p>
        </p:txBody>
      </p:sp>
    </p:spTree>
    <p:extLst>
      <p:ext uri="{BB962C8B-B14F-4D97-AF65-F5344CB8AC3E}">
        <p14:creationId xmlns:p14="http://schemas.microsoft.com/office/powerpoint/2010/main" val="280546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C21AF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27079</TotalTime>
  <Words>1588</Words>
  <Application>Microsoft Office PowerPoint</Application>
  <PresentationFormat>On-screen Show (4:3)</PresentationFormat>
  <Paragraphs>380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Nova</vt:lpstr>
      <vt:lpstr>Arial Nova Light</vt:lpstr>
      <vt:lpstr>Calibri</vt:lpstr>
      <vt:lpstr>Calibri Light</vt:lpstr>
      <vt:lpstr>Cambria Math</vt:lpstr>
      <vt:lpstr>Century Gothic</vt:lpstr>
      <vt:lpstr>DengXian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Martin</dc:creator>
  <cp:lastModifiedBy>Laura Martin</cp:lastModifiedBy>
  <cp:revision>235</cp:revision>
  <dcterms:created xsi:type="dcterms:W3CDTF">2021-11-13T15:26:45Z</dcterms:created>
  <dcterms:modified xsi:type="dcterms:W3CDTF">2023-10-30T12:07:10Z</dcterms:modified>
</cp:coreProperties>
</file>