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85" r:id="rId2"/>
    <p:sldId id="359" r:id="rId3"/>
    <p:sldId id="360" r:id="rId4"/>
    <p:sldId id="361" r:id="rId5"/>
    <p:sldId id="362" r:id="rId6"/>
    <p:sldId id="363" r:id="rId7"/>
    <p:sldId id="369" r:id="rId8"/>
    <p:sldId id="371" r:id="rId9"/>
    <p:sldId id="372" r:id="rId10"/>
    <p:sldId id="376" r:id="rId11"/>
    <p:sldId id="377" r:id="rId12"/>
    <p:sldId id="378" r:id="rId13"/>
    <p:sldId id="379" r:id="rId14"/>
    <p:sldId id="382" r:id="rId15"/>
    <p:sldId id="380" r:id="rId16"/>
    <p:sldId id="373" r:id="rId17"/>
    <p:sldId id="365" r:id="rId18"/>
    <p:sldId id="366" r:id="rId19"/>
    <p:sldId id="3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549"/>
    <a:srgbClr val="2617E3"/>
    <a:srgbClr val="FFFF00"/>
    <a:srgbClr val="3E4146"/>
    <a:srgbClr val="76069A"/>
    <a:srgbClr val="FEEACD"/>
    <a:srgbClr val="DBD1F0"/>
    <a:srgbClr val="AFABAB"/>
    <a:srgbClr val="C000C0"/>
    <a:srgbClr val="C2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B1FC0-1D8F-45EE-B68A-6AC5F3E7E23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819D4-2335-4ED1-BAC9-65C351EE5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5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4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183D-4CEB-4B26-AD95-1B889DD9E4A3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654"/>
          <a:stretch/>
        </p:blipFill>
        <p:spPr>
          <a:xfrm>
            <a:off x="307591" y="3790583"/>
            <a:ext cx="8526166" cy="30376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591" y="1645802"/>
            <a:ext cx="8479689" cy="196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1" y="1645802"/>
            <a:ext cx="8479689" cy="967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191" y="2790419"/>
            <a:ext cx="3288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1400" spc="-5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STORM microscopy and cluster analysis for </a:t>
            </a:r>
            <a:r>
              <a:rPr lang="en-US" kern="1400" spc="-50" dirty="0" err="1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PcG</a:t>
            </a:r>
            <a:r>
              <a:rPr lang="en-US" kern="1400" spc="-5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 studies</a:t>
            </a:r>
            <a:endParaRPr lang="en-GB" kern="1400" spc="-5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  <a:ea typeface="DengXian Light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3461" y="28617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Laura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Martin,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Álvaro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Castells-García,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Maria Pia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Cosma, 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and Maria Victoria Neguembor 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191" y="932399"/>
            <a:ext cx="799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Visual instructions by Laura Martin, February 2022 1</a:t>
            </a:r>
            <a:r>
              <a:rPr lang="en-GB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499940" y="1011853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23321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65694" y="1011853"/>
            <a:ext cx="5488089" cy="557358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2" y="2036897"/>
            <a:ext cx="2399986" cy="1735783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4"/>
          <a:srcRect b="124"/>
          <a:stretch/>
        </p:blipFill>
        <p:spPr>
          <a:xfrm>
            <a:off x="1386786" y="2030423"/>
            <a:ext cx="2414170" cy="1735277"/>
          </a:xfrm>
          <a:prstGeom prst="rect">
            <a:avLst/>
          </a:prstGeom>
        </p:spPr>
      </p:pic>
      <p:sp>
        <p:nvSpPr>
          <p:cNvPr id="322" name="Rectangle 321"/>
          <p:cNvSpPr/>
          <p:nvPr/>
        </p:nvSpPr>
        <p:spPr>
          <a:xfrm>
            <a:off x="6186317" y="958246"/>
            <a:ext cx="2737106" cy="8192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TextBox 322"/>
          <p:cNvSpPr txBox="1"/>
          <p:nvPr/>
        </p:nvSpPr>
        <p:spPr>
          <a:xfrm>
            <a:off x="6438986" y="1179688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438986" y="1179688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2516751" y="1506078"/>
            <a:ext cx="74080" cy="7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678" y="1308750"/>
            <a:ext cx="1385931" cy="46873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 rotWithShape="1">
          <a:blip r:embed="rId3"/>
          <a:srcRect b="124"/>
          <a:stretch/>
        </p:blipFill>
        <p:spPr>
          <a:xfrm>
            <a:off x="137846" y="2347427"/>
            <a:ext cx="5943786" cy="4272323"/>
          </a:xfrm>
          <a:prstGeom prst="rect">
            <a:avLst/>
          </a:prstGeom>
        </p:spPr>
      </p:pic>
      <p:sp>
        <p:nvSpPr>
          <p:cNvPr id="326" name="TextBox 325"/>
          <p:cNvSpPr txBox="1"/>
          <p:nvPr/>
        </p:nvSpPr>
        <p:spPr>
          <a:xfrm>
            <a:off x="1143031" y="11367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2 nm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328" name="Picture 3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86" y="4255507"/>
            <a:ext cx="2184433" cy="5515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32" name="Title 4"/>
          <p:cNvSpPr txBox="1">
            <a:spLocks/>
          </p:cNvSpPr>
          <p:nvPr/>
        </p:nvSpPr>
        <p:spPr>
          <a:xfrm>
            <a:off x="6309481" y="5143259"/>
            <a:ext cx="3014167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10 nm : </a:t>
            </a:r>
            <a:r>
              <a:rPr lang="en-GB" sz="2400" b="1" dirty="0" smtClean="0">
                <a:latin typeface="Century Gothic" panose="020B0502020202020204" pitchFamily="34" charset="0"/>
              </a:rPr>
              <a:t>5</a:t>
            </a:r>
            <a:r>
              <a:rPr lang="en-GB" sz="2400" dirty="0" smtClean="0">
                <a:latin typeface="Century Gothic" panose="020B0502020202020204" pitchFamily="34" charset="0"/>
              </a:rPr>
              <a:t> = 2 nm </a:t>
            </a:r>
            <a:r>
              <a:rPr lang="en-GB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pic>
        <p:nvPicPr>
          <p:cNvPr id="333" name="Picture 3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438986" y="3420697"/>
            <a:ext cx="1670771" cy="6357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34" name="Rectangle 333"/>
          <p:cNvSpPr/>
          <p:nvPr/>
        </p:nvSpPr>
        <p:spPr>
          <a:xfrm>
            <a:off x="6186317" y="1857571"/>
            <a:ext cx="2737106" cy="8192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TextBox 334"/>
          <p:cNvSpPr txBox="1"/>
          <p:nvPr/>
        </p:nvSpPr>
        <p:spPr>
          <a:xfrm>
            <a:off x="6438986" y="2079013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resizes it</a:t>
            </a:r>
            <a:endParaRPr lang="en-GB" dirty="0">
              <a:latin typeface="Century Gothic" panose="020B0502020202020204" pitchFamily="34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3352800" y="2378924"/>
            <a:ext cx="2690183" cy="2701076"/>
            <a:chOff x="376632" y="1044613"/>
            <a:chExt cx="5465745" cy="5470416"/>
          </a:xfrm>
        </p:grpSpPr>
        <p:grpSp>
          <p:nvGrpSpPr>
            <p:cNvPr id="337" name="Group 336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94" name="Rectangle 59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78" name="Rectangle 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62" name="Rectangle 56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46" name="Rectangle 54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30" name="Rectangle 52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14" name="Rectangle 51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3" name="Rectangle 52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4" name="Rectangle 52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5" name="Rectangle 52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498" name="Rectangle 49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482" name="Rectangle 48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65" name="Rectangle 46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49" name="Rectangle 4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33" name="Rectangle 43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17" name="Rectangle 4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8" name="Rectangle 4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Rectangle 4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0" name="Rectangle 4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Rectangle 4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2" name="Rectangle 4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Rectangle 4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01" name="Rectangle 4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69" name="Rectangle 3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353" name="Rectangle 3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09" name="Group 608"/>
          <p:cNvGrpSpPr/>
          <p:nvPr/>
        </p:nvGrpSpPr>
        <p:grpSpPr>
          <a:xfrm>
            <a:off x="815341" y="2373305"/>
            <a:ext cx="2690183" cy="2701076"/>
            <a:chOff x="376632" y="1044613"/>
            <a:chExt cx="5465745" cy="5470416"/>
          </a:xfrm>
        </p:grpSpPr>
        <p:grpSp>
          <p:nvGrpSpPr>
            <p:cNvPr id="610" name="Group 609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55" name="Rectangle 8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6" name="Rectangle 8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7" name="Rectangle 8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8" name="Rectangle 8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9" name="Rectangle 8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0" name="Rectangle 8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1" name="Rectangle 8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2" name="Rectangle 8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3" name="Rectangle 8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4" name="Rectangle 8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5" name="Rectangle 8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6" name="Rectangle 8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7" name="Rectangle 8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8" name="Rectangle 8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9" name="Rectangle 8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40" name="Rectangle 83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1" name="Rectangle 84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2" name="Rectangle 84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3" name="Rectangle 84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4" name="Rectangle 84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5" name="Rectangle 84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6" name="Rectangle 84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7" name="Rectangle 84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8" name="Rectangle 84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9" name="Rectangle 84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0" name="Rectangle 84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1" name="Rectangle 85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2" name="Rectangle 85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3" name="Rectangle 85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4" name="Rectangle 85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25" name="Rectangle 82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6" name="Rectangle 82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7" name="Rectangle 82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8" name="Rectangle 82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9" name="Rectangle 82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0" name="Rectangle 82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1" name="Rectangle 83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2" name="Rectangle 83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3" name="Rectangle 83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4" name="Rectangle 83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5" name="Rectangle 83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6" name="Rectangle 83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7" name="Rectangle 83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8" name="Rectangle 83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9" name="Rectangle 83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10" name="Rectangle 8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Rectangle 8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Rectangle 8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Rectangle 8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4" name="Rectangle 8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Rectangle 8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Rectangle 8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7" name="Rectangle 8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Rectangle 8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Rectangle 8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0" name="Rectangle 8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Rectangle 82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Rectangle 82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Rectangle 82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Rectangle 82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95" name="Rectangle 79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Rectangle 79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Rectangle 79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Rectangle 79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Rectangle 79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Rectangle 79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Rectangle 80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2" name="Rectangle 80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Rectangle 80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Rectangle 80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5" name="Rectangle 80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Rectangle 80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Rectangle 80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Rectangle 80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Rectangle 80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80" name="Rectangle 77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1" name="Rectangle 78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2" name="Rectangle 78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3" name="Rectangle 78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4" name="Rectangle 78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5" name="Rectangle 78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6" name="Rectangle 78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7" name="Rectangle 78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8" name="Rectangle 78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9" name="Rectangle 78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0" name="Rectangle 78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1" name="Rectangle 79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2" name="Rectangle 79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3" name="Rectangle 79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4" name="Rectangle 79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765" name="Rectangle 764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6" name="Rectangle 76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7" name="Rectangle 76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8" name="Rectangle 76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9" name="Rectangle 76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0" name="Rectangle 76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1" name="Rectangle 77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2" name="Rectangle 77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3" name="Rectangle 77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4" name="Rectangle 77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5" name="Rectangle 77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6" name="Rectangle 77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7" name="Rectangle 77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8" name="Rectangle 77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9" name="Rectangle 77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50" name="Rectangle 74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1" name="Rectangle 75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2" name="Rectangle 75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3" name="Rectangle 75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4" name="Rectangle 75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5" name="Rectangle 75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6" name="Rectangle 75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7" name="Rectangle 75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8" name="Rectangle 75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9" name="Rectangle 75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0" name="Rectangle 75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1" name="Rectangle 76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2" name="Rectangle 76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3" name="Rectangle 76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4" name="Rectangle 76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5" name="Rectangle 73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6" name="Rectangle 73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7" name="Rectangle 73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8" name="Rectangle 73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9" name="Rectangle 73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0" name="Rectangle 73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1" name="Rectangle 74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2" name="Rectangle 74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3" name="Rectangle 74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4" name="Rectangle 74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5" name="Rectangle 74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6" name="Rectangle 74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7" name="Rectangle 74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8" name="Rectangle 74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9" name="Rectangle 74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18" name="Rectangle 7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9" name="Rectangle 7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0" name="Rectangle 7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1" name="Rectangle 7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2" name="Rectangle 7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3" name="Rectangle 7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4" name="Rectangle 7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5" name="Rectangle 7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6" name="Rectangle 7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7" name="Rectangle 7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8" name="Rectangle 7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9" name="Rectangle 7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0" name="Rectangle 7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1" name="Rectangle 7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2" name="Rectangle 7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3" name="Rectangle 7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02" name="Rectangle 70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3" name="Rectangle 70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4" name="Rectangle 70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5" name="Rectangle 70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6" name="Rectangle 70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7" name="Rectangle 70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8" name="Rectangle 70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9" name="Rectangle 70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0" name="Rectangle 70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1" name="Rectangle 71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2" name="Rectangle 71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3" name="Rectangle 71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4" name="Rectangle 71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5" name="Rectangle 71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6" name="Rectangle 71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7" name="Rectangle 71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86" name="Rectangle 6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7" name="Rectangle 6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8" name="Rectangle 6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9" name="Rectangle 6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0" name="Rectangle 6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1" name="Rectangle 6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2" name="Rectangle 6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3" name="Rectangle 6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4" name="Rectangle 6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5" name="Rectangle 6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6" name="Rectangle 6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7" name="Rectangle 6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8" name="Rectangle 6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9" name="Rectangle 6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0" name="Rectangle 6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1" name="Rectangle 7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0" name="Rectangle 66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1" name="Rectangle 6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2" name="Rectangle 6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3" name="Rectangle 6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4" name="Rectangle 6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5" name="Rectangle 6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6" name="Rectangle 6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7" name="Rectangle 6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8" name="Rectangle 6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9" name="Rectangle 6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0" name="Rectangle 6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1" name="Rectangle 6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2" name="Rectangle 68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3" name="Rectangle 68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4" name="Rectangle 68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5" name="Rectangle 68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54" name="Rectangle 6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5" name="Rectangle 6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6" name="Rectangle 6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7" name="Rectangle 6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8" name="Rectangle 6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9" name="Rectangle 6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0" name="Rectangle 6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1" name="Rectangle 6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2" name="Rectangle 6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3" name="Rectangle 6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4" name="Rectangle 6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5" name="Rectangle 6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6" name="Rectangle 6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7" name="Rectangle 6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8" name="Rectangle 6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9" name="Rectangle 6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38" name="Rectangle 63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9" name="Rectangle 63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0" name="Rectangle 63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1" name="Rectangle 64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2" name="Rectangle 64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3" name="Rectangle 64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Rectangle 64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Rectangle 64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6" name="Rectangle 64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7" name="Rectangle 64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8" name="Rectangle 64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9" name="Rectangle 64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0" name="Rectangle 64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1" name="Rectangle 65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2" name="Rectangle 65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3" name="Rectangle 65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626" name="Rectangle 62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7" name="Rectangle 62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8" name="Rectangle 62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9" name="Rectangle 62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0" name="Rectangle 62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1" name="Rectangle 63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2" name="Rectangle 63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Rectangle 63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Rectangle 63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5" name="Rectangle 63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6" name="Rectangle 63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7" name="Rectangle 63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70" name="Group 869"/>
          <p:cNvGrpSpPr/>
          <p:nvPr/>
        </p:nvGrpSpPr>
        <p:grpSpPr>
          <a:xfrm>
            <a:off x="-1872496" y="4042331"/>
            <a:ext cx="2690183" cy="2701076"/>
            <a:chOff x="376632" y="1044613"/>
            <a:chExt cx="5465745" cy="5470416"/>
          </a:xfrm>
        </p:grpSpPr>
        <p:grpSp>
          <p:nvGrpSpPr>
            <p:cNvPr id="871" name="Group 870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116" name="Rectangle 111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7" name="Rectangle 111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8" name="Rectangle 111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9" name="Rectangle 111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0" name="Rectangle 111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1" name="Rectangle 112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2" name="Rectangle 112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3" name="Rectangle 112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4" name="Rectangle 112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5" name="Rectangle 112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6" name="Rectangle 112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7" name="Rectangle 112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8" name="Rectangle 112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9" name="Rectangle 112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0" name="Rectangle 112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2" name="Group 871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101" name="Rectangle 110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Rectangle 110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3" name="Rectangle 110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4" name="Rectangle 110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Rectangle 110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Rectangle 110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7" name="Rectangle 110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8" name="Rectangle 110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Rectangle 110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Rectangle 110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Rectangle 111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Rectangle 111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Rectangle 111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Rectangle 111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Rectangle 111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3" name="Group 872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86" name="Rectangle 10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7" name="Rectangle 10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8" name="Rectangle 10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Rectangle 10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0" name="Rectangle 10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1" name="Rectangle 10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2" name="Rectangle 10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Rectangle 10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Rectangle 10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5" name="Rectangle 10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6" name="Rectangle 10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Rectangle 10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Rectangle 10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9" name="Rectangle 10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0" name="Rectangle 10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71" name="Rectangle 10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2" name="Rectangle 10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3" name="Rectangle 10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4" name="Rectangle 10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5" name="Rectangle 10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6" name="Rectangle 10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7" name="Rectangle 10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8" name="Rectangle 10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Rectangle 10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Rectangle 10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Rectangle 10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Rectangle 108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3" name="Rectangle 108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4" name="Rectangle 108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Rectangle 108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5" name="Group 874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56" name="Rectangle 105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7" name="Rectangle 105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8" name="Rectangle 105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9" name="Rectangle 105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Rectangle 105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Rectangle 106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Rectangle 106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3" name="Rectangle 106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Rectangle 106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Rectangle 106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Rectangle 106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7" name="Rectangle 106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Rectangle 106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Rectangle 106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Rectangle 106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6" name="Group 875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41" name="Rectangle 104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2" name="Rectangle 104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3" name="Rectangle 104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4" name="Rectangle 104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5" name="Rectangle 104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6" name="Rectangle 104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7" name="Rectangle 104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8" name="Rectangle 104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9" name="Rectangle 104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0" name="Rectangle 104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1" name="Rectangle 105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2" name="Rectangle 105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3" name="Rectangle 105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4" name="Rectangle 105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5" name="Rectangle 105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7" name="Group 876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026" name="Rectangle 1025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7" name="Rectangle 102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8" name="Rectangle 102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9" name="Rectangle 102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0" name="Rectangle 102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1" name="Rectangle 103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2" name="Rectangle 103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3" name="Rectangle 103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4" name="Rectangle 103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5" name="Rectangle 103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6" name="Rectangle 103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7" name="Rectangle 103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8" name="Rectangle 103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9" name="Rectangle 103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0" name="Rectangle 103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8" name="Group 877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11" name="Rectangle 101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2" name="Rectangle 101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3" name="Rectangle 101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4" name="Rectangle 101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5" name="Rectangle 101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6" name="Rectangle 101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7" name="Rectangle 101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8" name="Rectangle 101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9" name="Rectangle 101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0" name="Rectangle 101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1" name="Rectangle 102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2" name="Rectangle 102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3" name="Rectangle 102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4" name="Rectangle 102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5" name="Rectangle 102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9" name="Group 878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95" name="Rectangle 99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Rectangle 99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Rectangle 99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Rectangle 99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Rectangle 99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Rectangle 99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Rectangle 100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Rectangle 100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3" name="Rectangle 100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Rectangle 100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Rectangle 100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6" name="Rectangle 100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Rectangle 100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Rectangle 100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Rectangle 100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Rectangle 100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0" name="Group 879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79" name="Rectangle 97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Rectangle 97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Rectangle 98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Rectangle 98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Rectangle 98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Rectangle 98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Rectangle 98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Rectangle 98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Rectangle 98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Rectangle 98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Rectangle 98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Rectangle 98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1" name="Rectangle 99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Rectangle 99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Rectangle 99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4" name="Rectangle 99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1" name="Group 880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63" name="Rectangle 96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4" name="Rectangle 96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Rectangle 96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6" name="Rectangle 96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7" name="Rectangle 96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Rectangle 96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Rectangle 96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Rectangle 96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Rectangle 97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Rectangle 97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Rectangle 97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Rectangle 97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Rectangle 97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Rectangle 97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Rectangle 97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Rectangle 97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2" name="Group 881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47" name="Rectangle 94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8" name="Rectangle 94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9" name="Rectangle 9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0" name="Rectangle 9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1" name="Rectangle 9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2" name="Rectangle 9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3" name="Rectangle 9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4" name="Rectangle 9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Rectangle 9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Rectangle 9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Rectangle 9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Rectangle 9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Rectangle 9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Rectangle 9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Rectangle 9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Rectangle 9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3" name="Group 88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31" name="Rectangle 93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2" name="Rectangle 93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3" name="Rectangle 93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4" name="Rectangle 93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5" name="Rectangle 93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6" name="Rectangle 93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7" name="Rectangle 93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8" name="Rectangle 93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9" name="Rectangle 93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0" name="Rectangle 93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1" name="Rectangle 94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2" name="Rectangle 94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3" name="Rectangle 94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4" name="Rectangle 94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5" name="Rectangle 94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6" name="Rectangle 94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4" name="Group 883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15" name="Rectangle 91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Rectangle 91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Rectangle 91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Rectangle 91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Rectangle 91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0" name="Rectangle 91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1" name="Rectangle 92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2" name="Rectangle 92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3" name="Rectangle 92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4" name="Rectangle 92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5" name="Rectangle 92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6" name="Rectangle 92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7" name="Rectangle 92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8" name="Rectangle 92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9" name="Rectangle 92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0" name="Rectangle 92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5" name="Group 884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99" name="Rectangle 89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Rectangle 89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Rectangle 90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Rectangle 90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Rectangle 90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Rectangle 90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Rectangle 90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6" name="Rectangle 90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7" name="Rectangle 90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8" name="Rectangle 90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Rectangle 90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Rectangle 90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Rectangle 91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Rectangle 91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3" name="Rectangle 91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Rectangle 91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6" name="Group 885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887" name="Rectangle 88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8" name="Rectangle 88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9" name="Rectangle 88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0" name="Rectangle 88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1" name="Rectangle 89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2" name="Rectangle 89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3" name="Rectangle 89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4" name="Rectangle 89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Rectangle 89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Rectangle 89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Rectangle 89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Rectangle 89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31" name="Group 1130"/>
          <p:cNvGrpSpPr/>
          <p:nvPr/>
        </p:nvGrpSpPr>
        <p:grpSpPr>
          <a:xfrm>
            <a:off x="3528006" y="4905939"/>
            <a:ext cx="2690183" cy="2701076"/>
            <a:chOff x="376632" y="1044613"/>
            <a:chExt cx="5465745" cy="5470416"/>
          </a:xfrm>
        </p:grpSpPr>
        <p:grpSp>
          <p:nvGrpSpPr>
            <p:cNvPr id="1132" name="Group 1131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77" name="Rectangle 137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8" name="Rectangle 137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9" name="Rectangle 137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0" name="Rectangle 137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1" name="Rectangle 138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2" name="Rectangle 138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3" name="Rectangle 138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4" name="Rectangle 138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5" name="Rectangle 138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6" name="Rectangle 138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7" name="Rectangle 138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8" name="Rectangle 138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9" name="Rectangle 138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0" name="Rectangle 138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1" name="Rectangle 139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3" name="Group 1132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62" name="Rectangle 136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3" name="Rectangle 136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4" name="Rectangle 136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5" name="Rectangle 136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6" name="Rectangle 136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7" name="Rectangle 136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8" name="Rectangle 136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9" name="Rectangle 136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0" name="Rectangle 136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1" name="Rectangle 137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2" name="Rectangle 137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3" name="Rectangle 137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4" name="Rectangle 137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5" name="Rectangle 137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6" name="Rectangle 137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47" name="Rectangle 134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8" name="Rectangle 134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9" name="Rectangle 134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0" name="Rectangle 134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1" name="Rectangle 135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2" name="Rectangle 135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3" name="Rectangle 135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4" name="Rectangle 135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5" name="Rectangle 135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6" name="Rectangle 135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7" name="Rectangle 135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8" name="Rectangle 135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9" name="Rectangle 135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0" name="Rectangle 135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1" name="Rectangle 136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5" name="Group 1134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32" name="Rectangle 133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3" name="Rectangle 133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4" name="Rectangle 133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5" name="Rectangle 133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6" name="Rectangle 133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7" name="Rectangle 133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8" name="Rectangle 133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9" name="Rectangle 133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0" name="Rectangle 133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1" name="Rectangle 134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2" name="Rectangle 134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3" name="Rectangle 134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4" name="Rectangle 134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5" name="Rectangle 134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6" name="Rectangle 134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6" name="Group 1135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17" name="Rectangle 131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8" name="Rectangle 131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9" name="Rectangle 131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0" name="Rectangle 131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1" name="Rectangle 132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2" name="Rectangle 132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3" name="Rectangle 132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4" name="Rectangle 132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5" name="Rectangle 132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6" name="Rectangle 132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7" name="Rectangle 132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8" name="Rectangle 132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9" name="Rectangle 132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0" name="Rectangle 132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1" name="Rectangle 133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7" name="Group 1136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02" name="Rectangle 13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3" name="Rectangle 13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4" name="Rectangle 13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5" name="Rectangle 13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6" name="Rectangle 13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7" name="Rectangle 13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8" name="Rectangle 13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9" name="Rectangle 13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0" name="Rectangle 13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1" name="Rectangle 13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2" name="Rectangle 13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3" name="Rectangle 13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4" name="Rectangle 13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5" name="Rectangle 13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6" name="Rectangle 13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8" name="Group 1137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287" name="Rectangle 1286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8" name="Rectangle 12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9" name="Rectangle 12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0" name="Rectangle 12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1" name="Rectangle 12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2" name="Rectangle 12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3" name="Rectangle 12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4" name="Rectangle 12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5" name="Rectangle 12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6" name="Rectangle 12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7" name="Rectangle 12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8" name="Rectangle 12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9" name="Rectangle 12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0" name="Rectangle 12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1" name="Rectangle 13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9" name="Group 1138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272" name="Rectangle 1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3" name="Rectangle 1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4" name="Rectangle 1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5" name="Rectangle 1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6" name="Rectangle 1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7" name="Rectangle 1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8" name="Rectangle 1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9" name="Rectangle 1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0" name="Rectangle 1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1" name="Rectangle 1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2" name="Rectangle 1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3" name="Rectangle 1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4" name="Rectangle 1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5" name="Rectangle 1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6" name="Rectangle 1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0" name="Group 1139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56" name="Rectangle 125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7" name="Rectangle 125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8" name="Rectangle 125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9" name="Rectangle 125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0" name="Rectangle 125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1" name="Rectangle 126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2" name="Rectangle 126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3" name="Rectangle 126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4" name="Rectangle 126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5" name="Rectangle 126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6" name="Rectangle 126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7" name="Rectangle 126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8" name="Rectangle 126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9" name="Rectangle 126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0" name="Rectangle 126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1" name="Rectangle 127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1" name="Group 1140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40" name="Rectangle 123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1" name="Rectangle 124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2" name="Rectangle 124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3" name="Rectangle 124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4" name="Rectangle 124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5" name="Rectangle 124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6" name="Rectangle 124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7" name="Rectangle 124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8" name="Rectangle 124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9" name="Rectangle 124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0" name="Rectangle 124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1" name="Rectangle 125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2" name="Rectangle 125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3" name="Rectangle 125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4" name="Rectangle 125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5" name="Rectangle 125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2" name="Group 1141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24" name="Rectangle 122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5" name="Rectangle 122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6" name="Rectangle 122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7" name="Rectangle 122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8" name="Rectangle 122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9" name="Rectangle 122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0" name="Rectangle 122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1" name="Rectangle 123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2" name="Rectangle 123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3" name="Rectangle 123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4" name="Rectangle 123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5" name="Rectangle 123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6" name="Rectangle 123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7" name="Rectangle 123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8" name="Rectangle 123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9" name="Rectangle 123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08" name="Rectangle 120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9" name="Rectangle 120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0" name="Rectangle 120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1" name="Rectangle 121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2" name="Rectangle 121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3" name="Rectangle 121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4" name="Rectangle 121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5" name="Rectangle 121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6" name="Rectangle 121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7" name="Rectangle 121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8" name="Rectangle 121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9" name="Rectangle 121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0" name="Rectangle 121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1" name="Rectangle 122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2" name="Rectangle 122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3" name="Rectangle 122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4" name="Group 1143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92" name="Rectangle 119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3" name="Rectangle 11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4" name="Rectangle 11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5" name="Rectangle 11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6" name="Rectangle 11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7" name="Rectangle 11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8" name="Rectangle 11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9" name="Rectangle 11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0" name="Rectangle 11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1" name="Rectangle 12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2" name="Rectangle 12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3" name="Rectangle 12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4" name="Rectangle 12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5" name="Rectangle 12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6" name="Rectangle 12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7" name="Rectangle 12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5" name="Group 1144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76" name="Rectangle 117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7" name="Rectangle 117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8" name="Rectangle 117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9" name="Rectangle 117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0" name="Rectangle 117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1" name="Rectangle 118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2" name="Rectangle 118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3" name="Rectangle 118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4" name="Rectangle 118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5" name="Rectangle 118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6" name="Rectangle 118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7" name="Rectangle 118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8" name="Rectangle 118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9" name="Rectangle 118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0" name="Rectangle 118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1" name="Rectangle 119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6" name="Group 1145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60" name="Rectangle 115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1" name="Rectangle 116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2" name="Rectangle 116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3" name="Rectangle 116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4" name="Rectangle 116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5" name="Rectangle 116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6" name="Rectangle 116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7" name="Rectangle 116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8" name="Rectangle 116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9" name="Rectangle 116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0" name="Rectangle 116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1" name="Rectangle 117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2" name="Rectangle 117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3" name="Rectangle 117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4" name="Rectangle 117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5" name="Rectangle 117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7" name="Group 1146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148" name="Rectangle 114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9" name="Rectangle 114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0" name="Rectangle 114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1" name="Rectangle 115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2" name="Rectangle 115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3" name="Rectangle 115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4" name="Rectangle 115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5" name="Rectangle 115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6" name="Rectangle 115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7" name="Rectangle 115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8" name="Rectangle 115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9" name="Rectangle 115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92" name="Group 1391"/>
          <p:cNvGrpSpPr/>
          <p:nvPr/>
        </p:nvGrpSpPr>
        <p:grpSpPr>
          <a:xfrm>
            <a:off x="825679" y="4041767"/>
            <a:ext cx="2690183" cy="2701076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-662372" y="511735"/>
            <a:ext cx="2895600" cy="478865"/>
            <a:chOff x="-89914" y="511735"/>
            <a:chExt cx="1274522" cy="478865"/>
          </a:xfrm>
        </p:grpSpPr>
        <p:sp>
          <p:nvSpPr>
            <p:cNvPr id="327" name="TextBox 326"/>
            <p:cNvSpPr txBox="1"/>
            <p:nvPr/>
          </p:nvSpPr>
          <p:spPr>
            <a:xfrm>
              <a:off x="-89914" y="511735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3" name="Group 1652"/>
          <p:cNvGrpSpPr/>
          <p:nvPr/>
        </p:nvGrpSpPr>
        <p:grpSpPr>
          <a:xfrm>
            <a:off x="-1690411" y="1023525"/>
            <a:ext cx="2690183" cy="2701076"/>
            <a:chOff x="376632" y="1044613"/>
            <a:chExt cx="5465745" cy="5470416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99" name="Rectangle 189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0" name="Rectangle 189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1" name="Rectangle 190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2" name="Rectangle 190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3" name="Rectangle 190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4" name="Rectangle 190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5" name="Rectangle 190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6" name="Rectangle 190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7" name="Rectangle 190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8" name="Rectangle 190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9" name="Rectangle 190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0" name="Rectangle 190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1" name="Rectangle 191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2" name="Rectangle 191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3" name="Rectangle 191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5" name="Group 1654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84" name="Rectangle 188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5" name="Rectangle 188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6" name="Rectangle 188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7" name="Rectangle 188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8" name="Rectangle 188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9" name="Rectangle 188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0" name="Rectangle 188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1" name="Rectangle 189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2" name="Rectangle 189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3" name="Rectangle 189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4" name="Rectangle 189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5" name="Rectangle 189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6" name="Rectangle 189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7" name="Rectangle 189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8" name="Rectangle 189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6" name="Group 1655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69" name="Rectangle 186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0" name="Rectangle 186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1" name="Rectangle 187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2" name="Rectangle 187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3" name="Rectangle 187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4" name="Rectangle 187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5" name="Rectangle 187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6" name="Rectangle 187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7" name="Rectangle 187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8" name="Rectangle 187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9" name="Rectangle 187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0" name="Rectangle 187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1" name="Rectangle 188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2" name="Rectangle 188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3" name="Rectangle 188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7" name="Group 1656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54" name="Rectangle 18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5" name="Rectangle 18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6" name="Rectangle 18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7" name="Rectangle 18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8" name="Rectangle 18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9" name="Rectangle 18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0" name="Rectangle 18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1" name="Rectangle 18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2" name="Rectangle 18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3" name="Rectangle 18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4" name="Rectangle 18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5" name="Rectangle 18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6" name="Rectangle 18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7" name="Rectangle 18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8" name="Rectangle 18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8" name="Group 1657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39" name="Rectangle 183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0" name="Rectangle 183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1" name="Rectangle 184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2" name="Rectangle 184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3" name="Rectangle 184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4" name="Rectangle 184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5" name="Rectangle 184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6" name="Rectangle 184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7" name="Rectangle 184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8" name="Rectangle 184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9" name="Rectangle 184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0" name="Rectangle 184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1" name="Rectangle 185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2" name="Rectangle 185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3" name="Rectangle 185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9" name="Group 1658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24" name="Rectangle 182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5" name="Rectangle 182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6" name="Rectangle 182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7" name="Rectangle 182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8" name="Rectangle 182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9" name="Rectangle 182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0" name="Rectangle 182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1" name="Rectangle 183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2" name="Rectangle 183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3" name="Rectangle 183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4" name="Rectangle 183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5" name="Rectangle 183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6" name="Rectangle 183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7" name="Rectangle 183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8" name="Rectangle 183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0" name="Group 1659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809" name="Rectangle 1808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0" name="Rectangle 180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1" name="Rectangle 181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2" name="Rectangle 181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3" name="Rectangle 181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4" name="Rectangle 181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5" name="Rectangle 181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6" name="Rectangle 181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7" name="Rectangle 181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8" name="Rectangle 181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9" name="Rectangle 181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0" name="Rectangle 181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1" name="Rectangle 182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2" name="Rectangle 182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3" name="Rectangle 182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1" name="Group 1660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794" name="Rectangle 179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5" name="Rectangle 179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6" name="Rectangle 179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7" name="Rectangle 179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8" name="Rectangle 179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9" name="Rectangle 179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0" name="Rectangle 179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1" name="Rectangle 180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2" name="Rectangle 180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3" name="Rectangle 180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4" name="Rectangle 180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5" name="Rectangle 180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6" name="Rectangle 180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7" name="Rectangle 180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8" name="Rectangle 180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2" name="Group 1661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78" name="Rectangle 177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9" name="Rectangle 177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0" name="Rectangle 177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1" name="Rectangle 178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2" name="Rectangle 178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3" name="Rectangle 178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4" name="Rectangle 178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5" name="Rectangle 178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6" name="Rectangle 178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7" name="Rectangle 178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8" name="Rectangle 178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9" name="Rectangle 178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0" name="Rectangle 178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1" name="Rectangle 179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2" name="Rectangle 179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3" name="Rectangle 179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3" name="Group 1662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62" name="Rectangle 176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3" name="Rectangle 17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4" name="Rectangle 17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5" name="Rectangle 17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6" name="Rectangle 17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7" name="Rectangle 17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8" name="Rectangle 17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9" name="Rectangle 17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0" name="Rectangle 17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1" name="Rectangle 17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2" name="Rectangle 17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3" name="Rectangle 17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4" name="Rectangle 17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5" name="Rectangle 17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6" name="Rectangle 17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7" name="Rectangle 17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4" name="Group 1663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46" name="Rectangle 174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7" name="Rectangle 174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8" name="Rectangle 174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9" name="Rectangle 174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0" name="Rectangle 174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1" name="Rectangle 175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2" name="Rectangle 175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3" name="Rectangle 175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4" name="Rectangle 175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5" name="Rectangle 175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6" name="Rectangle 175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7" name="Rectangle 175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8" name="Rectangle 175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9" name="Rectangle 175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0" name="Rectangle 175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1" name="Rectangle 176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5" name="Group 1664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30" name="Rectangle 172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1" name="Rectangle 173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2" name="Rectangle 173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3" name="Rectangle 173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4" name="Rectangle 173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5" name="Rectangle 173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6" name="Rectangle 173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7" name="Rectangle 173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8" name="Rectangle 173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9" name="Rectangle 173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0" name="Rectangle 173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1" name="Rectangle 174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2" name="Rectangle 174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3" name="Rectangle 174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4" name="Rectangle 174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5" name="Rectangle 174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6" name="Group 1665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14" name="Rectangle 171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5" name="Rectangle 171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6" name="Rectangle 171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7" name="Rectangle 171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8" name="Rectangle 171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9" name="Rectangle 171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0" name="Rectangle 171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1" name="Rectangle 172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2" name="Rectangle 172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3" name="Rectangle 172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4" name="Rectangle 172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5" name="Rectangle 172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6" name="Rectangle 172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7" name="Rectangle 172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8" name="Rectangle 172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9" name="Rectangle 172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7" name="Group 1666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8" name="Rectangle 169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9" name="Rectangle 169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0" name="Rectangle 169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1" name="Rectangle 170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2" name="Rectangle 170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3" name="Rectangle 170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4" name="Rectangle 170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5" name="Rectangle 170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6" name="Rectangle 170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7" name="Rectangle 170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8" name="Rectangle 170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9" name="Rectangle 170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0" name="Rectangle 170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1" name="Rectangle 171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2" name="Rectangle 171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3" name="Rectangle 171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8" name="Group 1667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82" name="Rectangle 168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3" name="Rectangle 168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4" name="Rectangle 168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5" name="Rectangle 168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6" name="Rectangle 168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7" name="Rectangle 168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8" name="Rectangle 168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9" name="Rectangle 168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0" name="Rectangle 168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1" name="Rectangle 169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2" name="Rectangle 169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3" name="Rectangle 169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4" name="Rectangle 169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5" name="Rectangle 169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6" name="Rectangle 169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7" name="Rectangle 169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9" name="Group 1668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670" name="Rectangle 166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1" name="Rectangle 16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2" name="Rectangle 16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3" name="Rectangle 16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4" name="Rectangle 16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5" name="Rectangle 16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6" name="Rectangle 16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7" name="Rectangle 16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8" name="Rectangle 16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9" name="Rectangle 16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0" name="Rectangle 16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1" name="Rectangle 16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3" name="Rectangle 322"/>
          <p:cNvSpPr/>
          <p:nvPr/>
        </p:nvSpPr>
        <p:spPr>
          <a:xfrm>
            <a:off x="376632" y="1039978"/>
            <a:ext cx="817593" cy="81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438986" y="1179688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2516751" y="1506078"/>
            <a:ext cx="74080" cy="7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678" y="1308750"/>
            <a:ext cx="1385931" cy="468737"/>
          </a:xfrm>
          <a:prstGeom prst="rect">
            <a:avLst/>
          </a:prstGeom>
        </p:spPr>
      </p:pic>
      <p:sp>
        <p:nvSpPr>
          <p:cNvPr id="326" name="TextBox 325"/>
          <p:cNvSpPr txBox="1"/>
          <p:nvPr/>
        </p:nvSpPr>
        <p:spPr>
          <a:xfrm>
            <a:off x="1143031" y="11367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2 nm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438986" y="2079013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resizes it</a:t>
            </a:r>
            <a:endParaRPr lang="en-GB" dirty="0">
              <a:latin typeface="Century Gothic" panose="020B0502020202020204" pitchFamily="34" charset="0"/>
            </a:endParaRPr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3" name="Rectangle 322"/>
          <p:cNvSpPr/>
          <p:nvPr/>
        </p:nvSpPr>
        <p:spPr>
          <a:xfrm>
            <a:off x="376632" y="1039978"/>
            <a:ext cx="817593" cy="81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662372" y="511735"/>
            <a:ext cx="2895600" cy="478865"/>
            <a:chOff x="-89914" y="511735"/>
            <a:chExt cx="1274522" cy="478865"/>
          </a:xfrm>
        </p:grpSpPr>
        <p:sp>
          <p:nvSpPr>
            <p:cNvPr id="327" name="TextBox 326"/>
            <p:cNvSpPr txBox="1"/>
            <p:nvPr/>
          </p:nvSpPr>
          <p:spPr>
            <a:xfrm>
              <a:off x="-89914" y="511735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48420" y="2246181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49343" y="3935474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2030039" y="2247551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2030962" y="3936844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712726" y="2246181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713649" y="3935474"/>
            <a:ext cx="1691609" cy="1696913"/>
          </a:xfrm>
          <a:prstGeom prst="rect">
            <a:avLst/>
          </a:prstGeom>
        </p:spPr>
      </p:pic>
      <p:sp>
        <p:nvSpPr>
          <p:cNvPr id="2183" name="Multiply 2182"/>
          <p:cNvSpPr/>
          <p:nvPr/>
        </p:nvSpPr>
        <p:spPr>
          <a:xfrm>
            <a:off x="3256798" y="3669590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4" name="Multiply 2183"/>
          <p:cNvSpPr/>
          <p:nvPr/>
        </p:nvSpPr>
        <p:spPr>
          <a:xfrm>
            <a:off x="2009820" y="438402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5" name="Multiply 2184"/>
          <p:cNvSpPr/>
          <p:nvPr/>
        </p:nvSpPr>
        <p:spPr>
          <a:xfrm>
            <a:off x="1780824" y="3611425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6" name="Multiply 2185"/>
          <p:cNvSpPr/>
          <p:nvPr/>
        </p:nvSpPr>
        <p:spPr>
          <a:xfrm>
            <a:off x="2028182" y="3493017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8" name="Multiply 2187"/>
          <p:cNvSpPr/>
          <p:nvPr/>
        </p:nvSpPr>
        <p:spPr>
          <a:xfrm>
            <a:off x="3466656" y="422789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9" name="Multiply 2188"/>
          <p:cNvSpPr/>
          <p:nvPr/>
        </p:nvSpPr>
        <p:spPr>
          <a:xfrm>
            <a:off x="3846651" y="3200890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0" name="Multiply 2189"/>
          <p:cNvSpPr/>
          <p:nvPr/>
        </p:nvSpPr>
        <p:spPr>
          <a:xfrm>
            <a:off x="2541505" y="418015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1" name="Multiply 2190"/>
          <p:cNvSpPr/>
          <p:nvPr/>
        </p:nvSpPr>
        <p:spPr>
          <a:xfrm>
            <a:off x="1179733" y="4246892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2" name="Rectangle 2191"/>
          <p:cNvSpPr/>
          <p:nvPr/>
        </p:nvSpPr>
        <p:spPr>
          <a:xfrm>
            <a:off x="6186317" y="2754167"/>
            <a:ext cx="2737106" cy="12272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3" name="TextBox 2192"/>
          <p:cNvSpPr txBox="1"/>
          <p:nvPr/>
        </p:nvSpPr>
        <p:spPr>
          <a:xfrm>
            <a:off x="6423281" y="2900612"/>
            <a:ext cx="214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For each localization: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195" name="Multiply 2194"/>
          <p:cNvSpPr/>
          <p:nvPr/>
        </p:nvSpPr>
        <p:spPr>
          <a:xfrm>
            <a:off x="1323018" y="306511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1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438986" y="1179688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438986" y="2079013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resizes it</a:t>
            </a:r>
            <a:endParaRPr lang="en-GB" dirty="0">
              <a:latin typeface="Century Gothic" panose="020B0502020202020204" pitchFamily="34" charset="0"/>
            </a:endParaRPr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48420" y="2246181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49343" y="3935474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30039" y="2247551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30962" y="3936844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12726" y="2246181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13649" y="3935474"/>
            <a:ext cx="1691609" cy="1696913"/>
          </a:xfrm>
          <a:prstGeom prst="rect">
            <a:avLst/>
          </a:prstGeom>
        </p:spPr>
      </p:pic>
      <p:sp>
        <p:nvSpPr>
          <p:cNvPr id="2187" name="Multiply 2186"/>
          <p:cNvSpPr/>
          <p:nvPr/>
        </p:nvSpPr>
        <p:spPr>
          <a:xfrm>
            <a:off x="1170618" y="291271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/>
          <p:cNvSpPr/>
          <p:nvPr/>
        </p:nvSpPr>
        <p:spPr>
          <a:xfrm>
            <a:off x="6186317" y="2754167"/>
            <a:ext cx="2737106" cy="16298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/>
          <p:cNvSpPr txBox="1"/>
          <p:nvPr/>
        </p:nvSpPr>
        <p:spPr>
          <a:xfrm>
            <a:off x="6423281" y="2900612"/>
            <a:ext cx="214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For each localization:</a:t>
            </a:r>
          </a:p>
          <a:p>
            <a:r>
              <a:rPr lang="en-GB" dirty="0" smtClean="0">
                <a:latin typeface="Century Gothic" panose="020B0502020202020204" pitchFamily="34" charset="0"/>
              </a:rPr>
              <a:t>It associates</a:t>
            </a:r>
          </a:p>
          <a:p>
            <a:r>
              <a:rPr lang="en-GB" dirty="0">
                <a:latin typeface="Century Gothic" panose="020B0502020202020204" pitchFamily="34" charset="0"/>
              </a:rPr>
              <a:t>a</a:t>
            </a:r>
            <a:r>
              <a:rPr lang="en-GB" dirty="0" smtClean="0">
                <a:latin typeface="Century Gothic" panose="020B0502020202020204" pitchFamily="34" charset="0"/>
              </a:rPr>
              <a:t> Gaussian curve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Create a Bell Curve in Google Sheets (Step-by-Step) - Statology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8" y="1219891"/>
            <a:ext cx="1555386" cy="8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7363" y="1398623"/>
            <a:ext cx="1037101" cy="350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978" y="1184635"/>
            <a:ext cx="2818308" cy="857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6441" y="2217770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/>
          <p:cNvSpPr/>
          <p:nvPr/>
        </p:nvSpPr>
        <p:spPr>
          <a:xfrm>
            <a:off x="156086" y="4308680"/>
            <a:ext cx="2510840" cy="229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/>
          <p:cNvSpPr/>
          <p:nvPr/>
        </p:nvSpPr>
        <p:spPr>
          <a:xfrm>
            <a:off x="845679" y="276821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Multiply 312"/>
          <p:cNvSpPr/>
          <p:nvPr/>
        </p:nvSpPr>
        <p:spPr>
          <a:xfrm>
            <a:off x="1185347" y="309850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48420" y="2246181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49343" y="3935474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30039" y="2247551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30962" y="3936844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12726" y="2246181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13649" y="3935474"/>
            <a:ext cx="1691609" cy="1696913"/>
          </a:xfrm>
          <a:prstGeom prst="rect">
            <a:avLst/>
          </a:prstGeom>
        </p:spPr>
      </p:pic>
      <p:sp>
        <p:nvSpPr>
          <p:cNvPr id="2187" name="Multiply 2186"/>
          <p:cNvSpPr/>
          <p:nvPr/>
        </p:nvSpPr>
        <p:spPr>
          <a:xfrm>
            <a:off x="1170618" y="291271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845679" y="276821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Multiply 295"/>
          <p:cNvSpPr/>
          <p:nvPr/>
        </p:nvSpPr>
        <p:spPr>
          <a:xfrm>
            <a:off x="1185347" y="309850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7363" y="1398623"/>
            <a:ext cx="1037101" cy="350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978" y="1184635"/>
            <a:ext cx="2818308" cy="857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6441" y="2217770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/>
          <p:cNvSpPr/>
          <p:nvPr/>
        </p:nvSpPr>
        <p:spPr>
          <a:xfrm>
            <a:off x="156086" y="4308680"/>
            <a:ext cx="2510840" cy="229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/>
          <p:cNvSpPr/>
          <p:nvPr/>
        </p:nvSpPr>
        <p:spPr>
          <a:xfrm>
            <a:off x="2961901" y="2275017"/>
            <a:ext cx="5431723" cy="4328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Multiply 286"/>
          <p:cNvSpPr/>
          <p:nvPr/>
        </p:nvSpPr>
        <p:spPr>
          <a:xfrm>
            <a:off x="4040703" y="2510111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/>
          <p:cNvSpPr txBox="1"/>
          <p:nvPr/>
        </p:nvSpPr>
        <p:spPr>
          <a:xfrm>
            <a:off x="5123903" y="2513567"/>
            <a:ext cx="33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x, y localization coordinates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289" name="Picture 4" descr="Normal Distribution | Examples, Formulas, &amp;amp; Use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9" t="12988" r="3382" b="24663"/>
          <a:stretch/>
        </p:blipFill>
        <p:spPr bwMode="auto">
          <a:xfrm>
            <a:off x="3293138" y="3308755"/>
            <a:ext cx="1842979" cy="103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TextBox 289"/>
          <p:cNvSpPr txBox="1"/>
          <p:nvPr/>
        </p:nvSpPr>
        <p:spPr>
          <a:xfrm>
            <a:off x="5936286" y="3437246"/>
            <a:ext cx="21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latin typeface="Arial Nova Light" panose="020B0304020202020204" pitchFamily="34" charset="0"/>
              </a:rPr>
              <a:t>loc</a:t>
            </a:r>
            <a:r>
              <a:rPr lang="en-GB" dirty="0" smtClean="0">
                <a:latin typeface="Arial Nova Light" panose="020B0304020202020204" pitchFamily="34" charset="0"/>
              </a:rPr>
              <a:t> precision (9nm)</a:t>
            </a:r>
            <a:endParaRPr lang="en-GB" dirty="0">
              <a:latin typeface="Arial Nova Light" panose="020B0304020202020204" pitchFamily="34" charset="0"/>
            </a:endParaRPr>
          </a:p>
        </p:txBody>
      </p:sp>
      <p:grpSp>
        <p:nvGrpSpPr>
          <p:cNvPr id="291" name="Group 290"/>
          <p:cNvGrpSpPr/>
          <p:nvPr/>
        </p:nvGrpSpPr>
        <p:grpSpPr>
          <a:xfrm>
            <a:off x="3127141" y="4566439"/>
            <a:ext cx="2091675" cy="1913274"/>
            <a:chOff x="2477486" y="1093371"/>
            <a:chExt cx="1171575" cy="1071650"/>
          </a:xfrm>
        </p:grpSpPr>
        <p:sp>
          <p:nvSpPr>
            <p:cNvPr id="292" name="Rectangle 291"/>
            <p:cNvSpPr/>
            <p:nvPr/>
          </p:nvSpPr>
          <p:spPr>
            <a:xfrm>
              <a:off x="2477486" y="1093371"/>
              <a:ext cx="1171575" cy="1071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Multiply 293"/>
            <p:cNvSpPr/>
            <p:nvPr/>
          </p:nvSpPr>
          <p:spPr>
            <a:xfrm>
              <a:off x="2896816" y="1446121"/>
              <a:ext cx="330925" cy="330925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618610" y="5313903"/>
            <a:ext cx="25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Arial Nova Light" panose="020B0304020202020204" pitchFamily="34" charset="0"/>
              </a:rPr>
              <a:t>r</a:t>
            </a:r>
            <a:r>
              <a:rPr lang="en-GB" dirty="0" err="1" smtClean="0">
                <a:latin typeface="Arial Nova Light" panose="020B0304020202020204" pitchFamily="34" charset="0"/>
              </a:rPr>
              <a:t>oi</a:t>
            </a:r>
            <a:r>
              <a:rPr lang="en-GB" dirty="0" smtClean="0">
                <a:latin typeface="Arial Nova Light" panose="020B0304020202020204" pitchFamily="34" charset="0"/>
              </a:rPr>
              <a:t> size = </a:t>
            </a:r>
            <a:r>
              <a:rPr lang="en-GB" dirty="0" err="1" smtClean="0">
                <a:latin typeface="Arial Nova Light" panose="020B0304020202020204" pitchFamily="34" charset="0"/>
              </a:rPr>
              <a:t>numSigma</a:t>
            </a:r>
            <a:r>
              <a:rPr lang="en-GB" dirty="0" smtClean="0">
                <a:latin typeface="Arial Nova Light" panose="020B0304020202020204" pitchFamily="34" charset="0"/>
              </a:rPr>
              <a:t>*</a:t>
            </a:r>
            <a:r>
              <a:rPr lang="en-US" dirty="0" smtClean="0">
                <a:latin typeface="Century Gothic" panose="020B0502020202020204" pitchFamily="34" charset="0"/>
              </a:rPr>
              <a:t>σ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22297" t="19286" r="22675" b="21241"/>
          <a:stretch/>
        </p:blipFill>
        <p:spPr>
          <a:xfrm>
            <a:off x="3597215" y="4934308"/>
            <a:ext cx="1147312" cy="113868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171486" y="5376205"/>
            <a:ext cx="573041" cy="272851"/>
            <a:chOff x="4171486" y="5376205"/>
            <a:chExt cx="573041" cy="27285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486" y="5376205"/>
              <a:ext cx="0" cy="2561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743643" y="5392874"/>
              <a:ext cx="0" cy="2561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7" idx="3"/>
            </p:cNvCxnSpPr>
            <p:nvPr/>
          </p:nvCxnSpPr>
          <p:spPr>
            <a:xfrm>
              <a:off x="4171486" y="5493486"/>
              <a:ext cx="573041" cy="101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TextBox 303"/>
          <p:cNvSpPr txBox="1"/>
          <p:nvPr/>
        </p:nvSpPr>
        <p:spPr>
          <a:xfrm>
            <a:off x="4122365" y="5112562"/>
            <a:ext cx="8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σ</a:t>
            </a:r>
            <a:endParaRPr lang="en-GB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480" y="4495477"/>
            <a:ext cx="2249177" cy="2062536"/>
          </a:xfrm>
          <a:prstGeom prst="rect">
            <a:avLst/>
          </a:prstGeom>
        </p:spPr>
      </p:pic>
      <p:pic>
        <p:nvPicPr>
          <p:cNvPr id="306" name="Picture 2" descr="How to Create a Bell Curve in Google Sheets (Step-by-Step) - Statology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8" y="1219891"/>
            <a:ext cx="1555386" cy="8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" name="TextBox 306"/>
          <p:cNvSpPr txBox="1"/>
          <p:nvPr/>
        </p:nvSpPr>
        <p:spPr>
          <a:xfrm>
            <a:off x="1233452" y="538966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195610" y="519721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376168" y="5197284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389015" y="539058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373986" y="558595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185708" y="5583291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01113" y="558406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095949" y="5439680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001584" y="519721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022468" y="5024278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228416" y="501955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407863" y="5024880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603199" y="5021070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604055" y="5201946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04054" y="5388668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599617" y="5583052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594074" y="5777782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411506" y="5768619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221830" y="5763785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132645" y="5767243"/>
            <a:ext cx="177445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944501" y="5766739"/>
            <a:ext cx="20710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845930" y="557845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51355" y="5387132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847003" y="520573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947269" y="5072608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641331" y="3806578"/>
            <a:ext cx="284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 Nova Light" panose="020B0304020202020204" pitchFamily="34" charset="0"/>
              </a:rPr>
              <a:t>n</a:t>
            </a:r>
            <a:r>
              <a:rPr lang="en-GB" dirty="0" smtClean="0">
                <a:latin typeface="Arial Nova Light" panose="020B0304020202020204" pitchFamily="34" charset="0"/>
              </a:rPr>
              <a:t>ew analysis </a:t>
            </a:r>
            <a:r>
              <a:rPr lang="en-GB" dirty="0" err="1" smtClean="0">
                <a:latin typeface="Arial Nova Light" panose="020B0304020202020204" pitchFamily="34" charset="0"/>
              </a:rPr>
              <a:t>px</a:t>
            </a:r>
            <a:r>
              <a:rPr lang="en-GB" dirty="0" smtClean="0">
                <a:latin typeface="Arial Nova Light" panose="020B0304020202020204" pitchFamily="34" charset="0"/>
              </a:rPr>
              <a:t> (2nm)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6664" y="3651560"/>
            <a:ext cx="70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σ</a:t>
            </a:r>
            <a:r>
              <a:rPr lang="en-US" dirty="0"/>
              <a:t>  </a:t>
            </a:r>
            <a:r>
              <a:rPr lang="en-GB" dirty="0">
                <a:latin typeface="Arial Nova Light" panose="020B0304020202020204" pitchFamily="34" charset="0"/>
              </a:rPr>
              <a:t>=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936286" y="3829674"/>
            <a:ext cx="21387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438986" y="1179688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438986" y="2079013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resizes it</a:t>
            </a:r>
            <a:endParaRPr lang="en-GB" dirty="0">
              <a:latin typeface="Century Gothic" panose="020B0502020202020204" pitchFamily="34" charset="0"/>
            </a:endParaRPr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5695" y="1063660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6618" y="2752953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47314" y="1065030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48237" y="2754323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30001" y="1063660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30924" y="2752953"/>
            <a:ext cx="1691609" cy="1696913"/>
          </a:xfrm>
          <a:prstGeom prst="rect">
            <a:avLst/>
          </a:prstGeom>
        </p:spPr>
      </p:pic>
      <p:sp>
        <p:nvSpPr>
          <p:cNvPr id="2187" name="Multiply 2186"/>
          <p:cNvSpPr/>
          <p:nvPr/>
        </p:nvSpPr>
        <p:spPr>
          <a:xfrm>
            <a:off x="1187893" y="1730195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000625" y="155230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Multiply 295"/>
          <p:cNvSpPr/>
          <p:nvPr/>
        </p:nvSpPr>
        <p:spPr>
          <a:xfrm>
            <a:off x="1340293" y="188259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/>
          <p:cNvSpPr/>
          <p:nvPr/>
        </p:nvSpPr>
        <p:spPr>
          <a:xfrm>
            <a:off x="6216762" y="4338789"/>
            <a:ext cx="2737106" cy="16298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/>
          <p:cNvSpPr txBox="1"/>
          <p:nvPr/>
        </p:nvSpPr>
        <p:spPr>
          <a:xfrm>
            <a:off x="6423281" y="2900612"/>
            <a:ext cx="214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For each localization:</a:t>
            </a:r>
          </a:p>
          <a:p>
            <a:r>
              <a:rPr lang="en-GB" dirty="0" smtClean="0">
                <a:latin typeface="Century Gothic" panose="020B0502020202020204" pitchFamily="34" charset="0"/>
              </a:rPr>
              <a:t>It associates</a:t>
            </a:r>
          </a:p>
          <a:p>
            <a:r>
              <a:rPr lang="en-GB" dirty="0">
                <a:latin typeface="Century Gothic" panose="020B0502020202020204" pitchFamily="34" charset="0"/>
              </a:rPr>
              <a:t>a</a:t>
            </a:r>
            <a:r>
              <a:rPr lang="en-GB" dirty="0" smtClean="0">
                <a:latin typeface="Century Gothic" panose="020B0502020202020204" pitchFamily="34" charset="0"/>
              </a:rPr>
              <a:t> Gaussian curve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3124509" y="4946272"/>
            <a:ext cx="1938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New matrix of the summation of Gaussian values belonging to localizations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510498" y="4492188"/>
            <a:ext cx="214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sums the Gaussians to generate a density map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857410" y="2740478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Oval 303"/>
          <p:cNvSpPr/>
          <p:nvPr/>
        </p:nvSpPr>
        <p:spPr>
          <a:xfrm>
            <a:off x="1467174" y="2099785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/>
          <p:cNvSpPr/>
          <p:nvPr/>
        </p:nvSpPr>
        <p:spPr>
          <a:xfrm>
            <a:off x="1705789" y="2856845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/>
          <p:cNvSpPr/>
          <p:nvPr/>
        </p:nvSpPr>
        <p:spPr>
          <a:xfrm>
            <a:off x="2247319" y="2654738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/>
          <p:cNvSpPr/>
          <p:nvPr/>
        </p:nvSpPr>
        <p:spPr>
          <a:xfrm>
            <a:off x="1708242" y="1970623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/>
          <p:cNvSpPr/>
          <p:nvPr/>
        </p:nvSpPr>
        <p:spPr>
          <a:xfrm>
            <a:off x="2932106" y="2149609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/>
          <p:cNvSpPr/>
          <p:nvPr/>
        </p:nvSpPr>
        <p:spPr>
          <a:xfrm>
            <a:off x="3143547" y="271430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/>
          <p:cNvSpPr/>
          <p:nvPr/>
        </p:nvSpPr>
        <p:spPr>
          <a:xfrm>
            <a:off x="3516873" y="1669093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3" name="Multiply 2182"/>
          <p:cNvSpPr/>
          <p:nvPr/>
        </p:nvSpPr>
        <p:spPr>
          <a:xfrm>
            <a:off x="3274073" y="2487069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4" name="Multiply 2183"/>
          <p:cNvSpPr/>
          <p:nvPr/>
        </p:nvSpPr>
        <p:spPr>
          <a:xfrm>
            <a:off x="2027095" y="3201500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5" name="Multiply 2184"/>
          <p:cNvSpPr/>
          <p:nvPr/>
        </p:nvSpPr>
        <p:spPr>
          <a:xfrm>
            <a:off x="1798099" y="2428904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6" name="Multiply 2185"/>
          <p:cNvSpPr/>
          <p:nvPr/>
        </p:nvSpPr>
        <p:spPr>
          <a:xfrm>
            <a:off x="2045457" y="2310496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8" name="Multiply 2187"/>
          <p:cNvSpPr/>
          <p:nvPr/>
        </p:nvSpPr>
        <p:spPr>
          <a:xfrm>
            <a:off x="3483931" y="304537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9" name="Multiply 2188"/>
          <p:cNvSpPr/>
          <p:nvPr/>
        </p:nvSpPr>
        <p:spPr>
          <a:xfrm>
            <a:off x="3863926" y="2018369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0" name="Multiply 2189"/>
          <p:cNvSpPr/>
          <p:nvPr/>
        </p:nvSpPr>
        <p:spPr>
          <a:xfrm>
            <a:off x="2558780" y="2997630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1" name="Multiply 2190"/>
          <p:cNvSpPr/>
          <p:nvPr/>
        </p:nvSpPr>
        <p:spPr>
          <a:xfrm>
            <a:off x="1197008" y="3064371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04" y="4669275"/>
            <a:ext cx="2249177" cy="2062536"/>
          </a:xfrm>
          <a:prstGeom prst="rect">
            <a:avLst/>
          </a:prstGeom>
        </p:spPr>
      </p:pic>
      <p:sp>
        <p:nvSpPr>
          <p:cNvPr id="312" name="TextBox 311"/>
          <p:cNvSpPr txBox="1"/>
          <p:nvPr/>
        </p:nvSpPr>
        <p:spPr>
          <a:xfrm>
            <a:off x="1226298" y="574314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88456" y="555069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369014" y="555076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381861" y="574406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366832" y="5939431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178554" y="5936770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93959" y="593754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088795" y="5793159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994430" y="555069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015314" y="537775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221262" y="5373032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00709" y="537835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550667" y="537747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596901" y="555542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596900" y="574214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592463" y="593653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6920" y="6131261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404352" y="6122098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214676" y="6117264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125491" y="6120722"/>
            <a:ext cx="177445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937347" y="6120218"/>
            <a:ext cx="20710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838776" y="5931936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44201" y="574061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839849" y="5559218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940115" y="5426087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783622" y="518942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1745780" y="499697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926338" y="499704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939185" y="5190344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924156" y="538571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735878" y="538305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646119" y="5239441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551754" y="499697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1572638" y="482403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778586" y="4819314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958033" y="482464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153369" y="482083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2154225" y="500170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154224" y="518842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149787" y="538281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2144244" y="5577543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1961676" y="5568380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1772000" y="5563546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401525" y="518689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397173" y="5005500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497439" y="4872369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66" name="Picture 365"/>
          <p:cNvPicPr>
            <a:picLocks noChangeAspect="1"/>
          </p:cNvPicPr>
          <p:nvPr/>
        </p:nvPicPr>
        <p:blipFill rotWithShape="1">
          <a:blip r:embed="rId3"/>
          <a:srcRect r="83067"/>
          <a:stretch/>
        </p:blipFill>
        <p:spPr>
          <a:xfrm>
            <a:off x="2571909" y="4667905"/>
            <a:ext cx="380842" cy="20625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8586" y="2740478"/>
            <a:ext cx="1397167" cy="10276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44401" y="3794568"/>
            <a:ext cx="1422147" cy="871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940387" y="3757158"/>
            <a:ext cx="239471" cy="957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42" y="4725400"/>
            <a:ext cx="3733800" cy="9715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706169" y="1449138"/>
            <a:ext cx="4259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In each Island, </a:t>
            </a:r>
          </a:p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from the density matrix</a:t>
            </a:r>
          </a:p>
          <a:p>
            <a:pPr algn="ctr"/>
            <a:r>
              <a:rPr lang="en-GB" dirty="0">
                <a:latin typeface="Arial Nova Light" panose="020B0304020202020204" pitchFamily="34" charset="0"/>
              </a:rPr>
              <a:t>t</a:t>
            </a:r>
            <a:r>
              <a:rPr lang="en-GB" dirty="0" smtClean="0">
                <a:latin typeface="Arial Nova Light" panose="020B0304020202020204" pitchFamily="34" charset="0"/>
              </a:rPr>
              <a:t>he </a:t>
            </a:r>
            <a:r>
              <a:rPr lang="en-GB" dirty="0" err="1" smtClean="0">
                <a:latin typeface="Arial Nova Light" panose="020B0304020202020204" pitchFamily="34" charset="0"/>
              </a:rPr>
              <a:t>Matlab</a:t>
            </a:r>
            <a:r>
              <a:rPr lang="en-GB" dirty="0" smtClean="0">
                <a:latin typeface="Arial Nova Light" panose="020B0304020202020204" pitchFamily="34" charset="0"/>
              </a:rPr>
              <a:t> function </a:t>
            </a:r>
            <a:r>
              <a:rPr lang="en-GB" b="1" dirty="0" err="1" smtClean="0">
                <a:latin typeface="Arial Nova Light" panose="020B0304020202020204" pitchFamily="34" charset="0"/>
              </a:rPr>
              <a:t>regionprops</a:t>
            </a:r>
            <a:r>
              <a:rPr lang="en-GB" b="1" dirty="0" smtClean="0">
                <a:latin typeface="Arial Nova Light" panose="020B0304020202020204" pitchFamily="34" charset="0"/>
              </a:rPr>
              <a:t> </a:t>
            </a:r>
            <a:r>
              <a:rPr lang="en-GB" dirty="0" smtClean="0">
                <a:latin typeface="Arial Nova Light" panose="020B0304020202020204" pitchFamily="34" charset="0"/>
              </a:rPr>
              <a:t>‘magically’ identifies centroids</a:t>
            </a:r>
          </a:p>
          <a:p>
            <a:pPr algn="ctr"/>
            <a:r>
              <a:rPr lang="en-GB" dirty="0">
                <a:latin typeface="Arial Nova Light" panose="020B0304020202020204" pitchFamily="34" charset="0"/>
              </a:rPr>
              <a:t> </a:t>
            </a:r>
            <a:r>
              <a:rPr lang="en-GB" dirty="0" smtClean="0">
                <a:latin typeface="Arial Nova Light" panose="020B0304020202020204" pitchFamily="34" charset="0"/>
              </a:rPr>
              <a:t>of clusters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8" y="1175577"/>
            <a:ext cx="2249177" cy="20625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33332" y="224944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5490" y="205699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6048" y="205706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88895" y="2250364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73866" y="244573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85588" y="244307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0993" y="2443848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5829" y="2299461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1464" y="205699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2348" y="188405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8296" y="1879334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7743" y="188466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7701" y="188377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3935" y="206172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3934" y="224844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9497" y="244283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3954" y="2637563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1386" y="2628400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1710" y="2623566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2525" y="2627024"/>
            <a:ext cx="177445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4381" y="2626520"/>
            <a:ext cx="20710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5810" y="2438238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1235" y="224691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6883" y="2065520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7149" y="1932389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90656" y="1695729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2814" y="1503279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3372" y="150334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46219" y="169664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1190" y="189201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2912" y="1889354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3153" y="1745743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58788" y="1503279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79672" y="133034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85620" y="1325616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65067" y="133094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0403" y="132713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61259" y="150800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61258" y="169473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6821" y="188911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51278" y="2083845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68710" y="2074682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79034" y="2069848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08559" y="169319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04207" y="1511802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04473" y="1378671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r="83067"/>
          <a:stretch/>
        </p:blipFill>
        <p:spPr>
          <a:xfrm>
            <a:off x="2778943" y="1174207"/>
            <a:ext cx="380842" cy="206253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21102" y="3429438"/>
            <a:ext cx="77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Then, the function </a:t>
            </a:r>
            <a:r>
              <a:rPr lang="en-GB" b="1" dirty="0" err="1" smtClean="0">
                <a:latin typeface="Arial Nova Light" panose="020B0304020202020204" pitchFamily="34" charset="0"/>
              </a:rPr>
              <a:t>lik_sig</a:t>
            </a:r>
            <a:r>
              <a:rPr lang="en-GB" dirty="0" smtClean="0">
                <a:latin typeface="Arial Nova Light" panose="020B0304020202020204" pitchFamily="34" charset="0"/>
              </a:rPr>
              <a:t> retrieves the Number of localizations belonging to each centroid, and the coordinates of the centroids in nm. 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1102" y="4361765"/>
            <a:ext cx="3588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If the </a:t>
            </a:r>
            <a:r>
              <a:rPr lang="en-GB" dirty="0">
                <a:latin typeface="Arial Nova Light" panose="020B0304020202020204" pitchFamily="34" charset="0"/>
              </a:rPr>
              <a:t>Number of localizations belonging to each </a:t>
            </a:r>
            <a:r>
              <a:rPr lang="en-GB" dirty="0" smtClean="0">
                <a:latin typeface="Arial Nova Light" panose="020B0304020202020204" pitchFamily="34" charset="0"/>
              </a:rPr>
              <a:t>centroid is </a:t>
            </a:r>
          </a:p>
          <a:p>
            <a:r>
              <a:rPr lang="en-US" dirty="0" smtClean="0"/>
              <a:t>≥ </a:t>
            </a:r>
            <a:r>
              <a:rPr lang="en-US" dirty="0" err="1" smtClean="0"/>
              <a:t>minimum_molecules_per_cluster</a:t>
            </a:r>
            <a:endParaRPr lang="en-US" dirty="0" smtClean="0"/>
          </a:p>
          <a:p>
            <a:endParaRPr lang="en-US" dirty="0" smtClean="0"/>
          </a:p>
          <a:p>
            <a:r>
              <a:rPr lang="en-GB" dirty="0">
                <a:latin typeface="Arial Nova Light" panose="020B0304020202020204" pitchFamily="34" charset="0"/>
              </a:rPr>
              <a:t>a</a:t>
            </a:r>
            <a:r>
              <a:rPr lang="en-GB" dirty="0" smtClean="0">
                <a:latin typeface="Arial Nova Light" panose="020B0304020202020204" pitchFamily="34" charset="0"/>
              </a:rPr>
              <a:t> cluster is defined.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91759" y="1128585"/>
            <a:ext cx="2226387" cy="367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If region has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670550" y="2682744"/>
            <a:ext cx="2649240" cy="798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SINGLE cluster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23566" y="4794483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For each cluster, the algorithm calculates the coordinates </a:t>
            </a:r>
            <a:r>
              <a:rPr lang="en-GB" sz="2400" b="1" dirty="0" smtClean="0">
                <a:latin typeface="Century Gothic" panose="020B0502020202020204" pitchFamily="34" charset="0"/>
              </a:rPr>
              <a:t>X, Y of the CENTROID </a:t>
            </a:r>
            <a:r>
              <a:rPr lang="en-GB" sz="2400" dirty="0" smtClean="0">
                <a:latin typeface="Century Gothic" panose="020B0502020202020204" pitchFamily="34" charset="0"/>
              </a:rPr>
              <a:t>as:</a:t>
            </a:r>
            <a:br>
              <a:rPr lang="en-GB" sz="2400" dirty="0" smtClean="0">
                <a:latin typeface="Century Gothic" panose="020B0502020202020204" pitchFamily="34" charset="0"/>
              </a:rPr>
            </a:br>
            <a:r>
              <a:rPr lang="en-GB" sz="2400" dirty="0" smtClean="0">
                <a:latin typeface="Century Gothic" panose="020B0502020202020204" pitchFamily="34" charset="0"/>
              </a:rPr>
              <a:t>the mean of localizations coordinates (x, y)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4"/>
              <p:cNvSpPr txBox="1">
                <a:spLocks/>
              </p:cNvSpPr>
              <p:nvPr/>
            </p:nvSpPr>
            <p:spPr>
              <a:xfrm>
                <a:off x="423566" y="3501323"/>
                <a:ext cx="8458199" cy="9973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GB" sz="2400" b="1" dirty="0" smtClean="0">
                    <a:latin typeface="Century Gothic" panose="020B0502020202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ca-ES" sz="2400" b="1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sz="2400" b="1" dirty="0" smtClean="0">
                    <a:latin typeface="Century Gothic" panose="020B0502020202020204" pitchFamily="34" charset="0"/>
                  </a:rPr>
                  <a:t> of localizations </a:t>
                </a:r>
                <a:r>
                  <a:rPr lang="en-GB" sz="2400" dirty="0" smtClean="0">
                    <a:latin typeface="Century Gothic" panose="020B0502020202020204" pitchFamily="34" charset="0"/>
                  </a:rPr>
                  <a:t>per cluster are:</a:t>
                </a:r>
                <a:br>
                  <a:rPr lang="en-GB" sz="2400" dirty="0" smtClean="0">
                    <a:latin typeface="Century Gothic" panose="020B0502020202020204" pitchFamily="34" charset="0"/>
                  </a:rPr>
                </a:br>
                <a:r>
                  <a:rPr lang="en-GB" sz="2400" dirty="0" smtClean="0">
                    <a:latin typeface="Century Gothic" panose="020B0502020202020204" pitchFamily="34" charset="0"/>
                  </a:rPr>
                  <a:t>the sum of localizations belonging to the cluster</a:t>
                </a: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" name="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66" y="3501323"/>
                <a:ext cx="8458199" cy="997359"/>
              </a:xfrm>
              <a:prstGeom prst="rect">
                <a:avLst/>
              </a:prstGeom>
              <a:blipFill>
                <a:blip r:embed="rId2"/>
                <a:stretch>
                  <a:fillRect l="-1081" t="-85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65982">
            <a:off x="2720984" y="1795761"/>
            <a:ext cx="1344697" cy="5390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996288">
            <a:off x="4740286" y="1781759"/>
            <a:ext cx="1344697" cy="539090"/>
          </a:xfrm>
          <a:prstGeom prst="rect">
            <a:avLst/>
          </a:prstGeom>
        </p:spPr>
      </p:pic>
      <p:sp>
        <p:nvSpPr>
          <p:cNvPr id="11" name="Title 4"/>
          <p:cNvSpPr txBox="1">
            <a:spLocks/>
          </p:cNvSpPr>
          <p:nvPr/>
        </p:nvSpPr>
        <p:spPr>
          <a:xfrm>
            <a:off x="1997356" y="2663737"/>
            <a:ext cx="2649240" cy="798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ISLAND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9804" y="1838326"/>
                <a:ext cx="2714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a-ES" i="1" smtClean="0">
                          <a:latin typeface="Cambria Math" panose="02040503050406030204" pitchFamily="18" charset="0"/>
                        </a:rPr>
                        <m:t>°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804" y="1838326"/>
                <a:ext cx="2714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25038" y="1812948"/>
                <a:ext cx="1675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a-ES" i="1" smtClean="0">
                          <a:latin typeface="Cambria Math" panose="02040503050406030204" pitchFamily="18" charset="0"/>
                        </a:rPr>
                        <m:t>°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ca-ES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38" y="1812948"/>
                <a:ext cx="1675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9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72767" y="1155804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 smtClean="0">
                <a:latin typeface="Century Gothic" panose="020B0502020202020204" pitchFamily="34" charset="0"/>
              </a:rPr>
              <a:t>Area</a:t>
            </a:r>
            <a:r>
              <a:rPr lang="en-GB" sz="2400" dirty="0" smtClean="0">
                <a:latin typeface="Century Gothic" panose="020B0502020202020204" pitchFamily="34" charset="0"/>
              </a:rPr>
              <a:t> of the cluster is approximated to a circle, of which</a:t>
            </a:r>
          </a:p>
          <a:p>
            <a:endParaRPr lang="en-GB" dirty="0" smtClean="0"/>
          </a:p>
          <a:p>
            <a:pPr algn="l"/>
            <a:endParaRPr lang="en-GB" sz="2400" i="1" dirty="0" smtClean="0">
              <a:latin typeface="Century Gothic" panose="020B0502020202020204" pitchFamily="34" charset="0"/>
            </a:endParaRPr>
          </a:p>
          <a:p>
            <a:pPr algn="l"/>
            <a:r>
              <a:rPr lang="en-GB" sz="1800" i="1" dirty="0" smtClean="0">
                <a:latin typeface="Century Gothic" panose="020B0502020202020204" pitchFamily="34" charset="0"/>
              </a:rPr>
              <a:t>To convert </a:t>
            </a:r>
            <a:r>
              <a:rPr lang="en-GB" sz="1800" i="1" dirty="0" err="1" smtClean="0">
                <a:latin typeface="Century Gothic" panose="020B0502020202020204" pitchFamily="34" charset="0"/>
              </a:rPr>
              <a:t>px</a:t>
            </a:r>
            <a:r>
              <a:rPr lang="en-GB" sz="1800" i="1" dirty="0" smtClean="0">
                <a:latin typeface="Century Gothic" panose="020B0502020202020204" pitchFamily="34" charset="0"/>
              </a:rPr>
              <a:t> to nm, simply *160 (original pixel size)</a:t>
            </a:r>
          </a:p>
          <a:p>
            <a:pPr algn="l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72764" y="3399371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Inside each Island, distance among all cluster centroids (X, Y) is calculated, and the smallest distance between each pair of clusters is given in nm as </a:t>
            </a:r>
            <a:r>
              <a:rPr lang="en-GB" sz="2400" b="1" dirty="0" smtClean="0">
                <a:latin typeface="Century Gothic" panose="020B0502020202020204" pitchFamily="34" charset="0"/>
              </a:rPr>
              <a:t>NND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64" y="4696392"/>
            <a:ext cx="8561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Century Gothic" panose="020B0502020202020204" pitchFamily="34" charset="0"/>
            </a:endParaRPr>
          </a:p>
          <a:p>
            <a:endParaRPr lang="en-GB" sz="2400" dirty="0">
              <a:latin typeface="Century Gothic" panose="020B0502020202020204" pitchFamily="34" charset="0"/>
            </a:endParaRPr>
          </a:p>
          <a:p>
            <a:r>
              <a:rPr lang="en-GB" sz="2400" u="sng" dirty="0">
                <a:latin typeface="Century Gothic" panose="020B0502020202020204" pitchFamily="34" charset="0"/>
              </a:rPr>
              <a:t>Of course, for Single clusters, NND will be ‘Infinite’ since for definition they have no close neighbours </a:t>
            </a:r>
          </a:p>
          <a:p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5063" y="4629429"/>
                <a:ext cx="5418437" cy="1582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ca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63" y="4629429"/>
                <a:ext cx="5418437" cy="1582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3398" y="1799600"/>
                <a:ext cx="3386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1799600"/>
                <a:ext cx="33865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92298" y="1683659"/>
                <a:ext cx="3386525" cy="7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298" y="1683659"/>
                <a:ext cx="3386525" cy="791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223298" y="933451"/>
            <a:ext cx="8787352" cy="22088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223298" y="3273600"/>
            <a:ext cx="8787352" cy="314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72767" y="1365892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Century Gothic" panose="020B0502020202020204" pitchFamily="34" charset="0"/>
              </a:rPr>
              <a:t>&gt;</a:t>
            </a:r>
            <a:r>
              <a:rPr lang="en-GB" sz="2400" b="1" dirty="0" err="1">
                <a:latin typeface="Century Gothic" panose="020B0502020202020204" pitchFamily="34" charset="0"/>
              </a:rPr>
              <a:t>DistanceDualColor</a:t>
            </a:r>
            <a:endParaRPr lang="en-GB" sz="2400" b="1" dirty="0">
              <a:latin typeface="Century Gothic" panose="020B0502020202020204" pitchFamily="34" charset="0"/>
            </a:endParaRPr>
          </a:p>
          <a:p>
            <a:pPr algn="l"/>
            <a:endParaRPr lang="en-GB" sz="2400" dirty="0">
              <a:latin typeface="Century Gothic" panose="020B0502020202020204" pitchFamily="34" charset="0"/>
            </a:endParaRPr>
          </a:p>
          <a:p>
            <a:pPr algn="l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72767" y="2627535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NND is calculated using Centroids coordinates (X, Y) from EVERY cluster (</a:t>
            </a:r>
            <a:r>
              <a:rPr lang="en-GB" sz="2400" dirty="0" err="1" smtClean="0">
                <a:latin typeface="Century Gothic" panose="020B0502020202020204" pitchFamily="34" charset="0"/>
              </a:rPr>
              <a:t>InIsland</a:t>
            </a:r>
            <a:r>
              <a:rPr lang="en-GB" sz="2400" dirty="0" smtClean="0">
                <a:latin typeface="Century Gothic" panose="020B0502020202020204" pitchFamily="34" charset="0"/>
              </a:rPr>
              <a:t> and Single)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72767" y="3859435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This script was originally made to calculate distances among different proteins (dual </a:t>
            </a:r>
            <a:r>
              <a:rPr lang="en-GB" sz="2400" dirty="0" err="1" smtClean="0">
                <a:latin typeface="Century Gothic" panose="020B0502020202020204" pitchFamily="34" charset="0"/>
              </a:rPr>
              <a:t>color</a:t>
            </a:r>
            <a:r>
              <a:rPr lang="en-GB" sz="2400" dirty="0" smtClean="0">
                <a:latin typeface="Century Gothic" panose="020B0502020202020204" pitchFamily="34" charset="0"/>
              </a:rPr>
              <a:t>)</a:t>
            </a:r>
            <a:r>
              <a:rPr lang="en-GB" sz="2000" dirty="0" smtClean="0">
                <a:latin typeface="Century Gothic" panose="020B0502020202020204" pitchFamily="34" charset="0"/>
              </a:rPr>
              <a:t>.</a:t>
            </a:r>
          </a:p>
          <a:p>
            <a:pPr algn="l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72767" y="5121078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For single </a:t>
            </a:r>
            <a:r>
              <a:rPr lang="en-GB" sz="2400" dirty="0" err="1" smtClean="0">
                <a:latin typeface="Century Gothic" panose="020B0502020202020204" pitchFamily="34" charset="0"/>
              </a:rPr>
              <a:t>color</a:t>
            </a:r>
            <a:r>
              <a:rPr lang="en-GB" sz="2400" dirty="0" smtClean="0">
                <a:latin typeface="Century Gothic" panose="020B0502020202020204" pitchFamily="34" charset="0"/>
              </a:rPr>
              <a:t>, the list of centroids is “doubled” and distances are calculated between the two identical lists. (distances = 0 are discarded.)</a:t>
            </a:r>
            <a:endParaRPr lang="en-GB" sz="2000" dirty="0" smtClean="0">
              <a:latin typeface="Century Gothic" panose="020B0502020202020204" pitchFamily="34" charset="0"/>
            </a:endParaRPr>
          </a:p>
          <a:p>
            <a:pPr algn="l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4300" y="1196683"/>
            <a:ext cx="3369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To calculate NND among ALL </a:t>
            </a:r>
            <a:r>
              <a:rPr lang="en-GB" sz="2400" dirty="0" smtClean="0">
                <a:latin typeface="Century Gothic" panose="020B0502020202020204" pitchFamily="34" charset="0"/>
              </a:rPr>
              <a:t>clusters </a:t>
            </a:r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8884" y="1302257"/>
            <a:ext cx="1344697" cy="53909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10598" y="3733800"/>
            <a:ext cx="424402" cy="2692400"/>
            <a:chOff x="210598" y="3733800"/>
            <a:chExt cx="424402" cy="2692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23298" y="3746500"/>
              <a:ext cx="0" cy="2679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0598" y="3733800"/>
              <a:ext cx="4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3298" y="6413500"/>
              <a:ext cx="4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H="1">
            <a:off x="8373766" y="3733800"/>
            <a:ext cx="424402" cy="2692400"/>
            <a:chOff x="210598" y="3733800"/>
            <a:chExt cx="424402" cy="2692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23298" y="3746500"/>
              <a:ext cx="0" cy="2679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598" y="3733800"/>
              <a:ext cx="4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3298" y="6413500"/>
              <a:ext cx="4117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1" name="Title 4"/>
          <p:cNvSpPr txBox="1">
            <a:spLocks/>
          </p:cNvSpPr>
          <p:nvPr/>
        </p:nvSpPr>
        <p:spPr>
          <a:xfrm>
            <a:off x="-102018" y="1179370"/>
            <a:ext cx="9258300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 smtClean="0">
                <a:latin typeface="Century Gothic" panose="020B0502020202020204" pitchFamily="34" charset="0"/>
              </a:rPr>
              <a:t>Original script from Carlo Manzo</a:t>
            </a:r>
          </a:p>
          <a:p>
            <a:r>
              <a:rPr lang="en-GB" sz="2300" dirty="0" smtClean="0">
                <a:latin typeface="Century Gothic" panose="020B0502020202020204" pitchFamily="34" charset="0"/>
              </a:rPr>
              <a:t>Modified in the years by </a:t>
            </a:r>
            <a:br>
              <a:rPr lang="en-GB" sz="2300" dirty="0" smtClean="0">
                <a:latin typeface="Century Gothic" panose="020B0502020202020204" pitchFamily="34" charset="0"/>
              </a:rPr>
            </a:br>
            <a:r>
              <a:rPr lang="en-GB" sz="2300" dirty="0" smtClean="0">
                <a:latin typeface="Century Gothic" panose="020B0502020202020204" pitchFamily="34" charset="0"/>
              </a:rPr>
              <a:t>J </a:t>
            </a:r>
            <a:r>
              <a:rPr lang="en-GB" sz="2300" dirty="0" err="1" smtClean="0">
                <a:latin typeface="Century Gothic" panose="020B0502020202020204" pitchFamily="34" charset="0"/>
              </a:rPr>
              <a:t>Otterstorm</a:t>
            </a:r>
            <a:r>
              <a:rPr lang="en-GB" sz="2300" dirty="0">
                <a:latin typeface="Century Gothic" panose="020B0502020202020204" pitchFamily="34" charset="0"/>
              </a:rPr>
              <a:t>, </a:t>
            </a:r>
            <a:r>
              <a:rPr lang="en-GB" sz="2300" dirty="0" smtClean="0">
                <a:latin typeface="Century Gothic" panose="020B0502020202020204" pitchFamily="34" charset="0"/>
              </a:rPr>
              <a:t>J </a:t>
            </a:r>
            <a:r>
              <a:rPr lang="en-GB" sz="2300" dirty="0" err="1" smtClean="0">
                <a:latin typeface="Century Gothic" panose="020B0502020202020204" pitchFamily="34" charset="0"/>
              </a:rPr>
              <a:t>Borbely</a:t>
            </a:r>
            <a:r>
              <a:rPr lang="en-GB" sz="2300" dirty="0" smtClean="0">
                <a:latin typeface="Century Gothic" panose="020B0502020202020204" pitchFamily="34" charset="0"/>
              </a:rPr>
              <a:t>, A Castells, &amp; me</a:t>
            </a: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2154011" y="2606851"/>
            <a:ext cx="4016193" cy="529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dirty="0" smtClean="0">
                <a:latin typeface="Century Gothic" panose="020B0502020202020204" pitchFamily="34" charset="0"/>
              </a:rPr>
              <a:t>20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11" y="3301468"/>
            <a:ext cx="4434320" cy="3003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87600" y="5524500"/>
            <a:ext cx="1676400" cy="2032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87600" y="6007100"/>
            <a:ext cx="1676400" cy="2032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87600" y="5314005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57939" y="5314005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605770" y="3842327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87600" y="5806130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445546" y="1378580"/>
            <a:ext cx="3554954" cy="69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&gt;</a:t>
            </a:r>
            <a:r>
              <a:rPr lang="en-GB" sz="2000" b="1" dirty="0" err="1" smtClean="0">
                <a:latin typeface="Century Gothic" panose="020B0502020202020204" pitchFamily="34" charset="0"/>
              </a:rPr>
              <a:t>CLUSTER_ANALYSIS_main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2200" y="2326481"/>
            <a:ext cx="7516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defineClustersStruct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FindClusterStruct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endParaRPr lang="en-US" dirty="0" smtClean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FindClusters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saveClusterMetricData</a:t>
            </a:r>
            <a:r>
              <a:rPr lang="en-US" b="1" dirty="0" smtClean="0">
                <a:latin typeface="Century Gothic" panose="020B0502020202020204" pitchFamily="34" charset="0"/>
              </a:rPr>
              <a:t> 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extractClusterStats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lvl="4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DistanceDualColor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GB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400300" y="753210"/>
            <a:ext cx="5827418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i="1" dirty="0">
              <a:latin typeface="Century Gothic" panose="020B0502020202020204" pitchFamily="34" charset="0"/>
            </a:endParaRPr>
          </a:p>
          <a:p>
            <a:pPr algn="l"/>
            <a:r>
              <a:rPr lang="en-GB" sz="2000" i="1" dirty="0" smtClean="0">
                <a:latin typeface="Century Gothic" panose="020B0502020202020204" pitchFamily="34" charset="0"/>
              </a:rPr>
              <a:t>Hierarchical code organization</a:t>
            </a:r>
            <a:endParaRPr lang="en-GB" sz="1800" i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2327080"/>
            <a:ext cx="943880" cy="378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64239"/>
            <a:ext cx="943880" cy="378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519" y="4980519"/>
            <a:ext cx="943880" cy="378402"/>
          </a:xfrm>
          <a:prstGeom prst="rect">
            <a:avLst/>
          </a:prstGeom>
        </p:spPr>
      </p:pic>
      <p:sp>
        <p:nvSpPr>
          <p:cNvPr id="15" name="Title 4"/>
          <p:cNvSpPr txBox="1">
            <a:spLocks/>
          </p:cNvSpPr>
          <p:nvPr/>
        </p:nvSpPr>
        <p:spPr>
          <a:xfrm>
            <a:off x="5572123" y="2089150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Set analysis </a:t>
            </a:r>
            <a:r>
              <a:rPr lang="en-GB" sz="2000" b="1" dirty="0" smtClean="0">
                <a:latin typeface="Century Gothic" panose="020B0502020202020204" pitchFamily="34" charset="0"/>
              </a:rPr>
              <a:t>parameters</a:t>
            </a:r>
            <a:endParaRPr lang="en-GB" sz="1800" b="1" dirty="0">
              <a:latin typeface="Century Gothic" panose="020B0502020202020204" pitchFamily="34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5322399" y="2852300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Identifies Islands and clusters</a:t>
            </a:r>
          </a:p>
          <a:p>
            <a:pPr algn="l"/>
            <a:r>
              <a:rPr lang="en-GB" sz="2000" b="1" dirty="0">
                <a:latin typeface="Century Gothic" panose="020B0502020202020204" pitchFamily="34" charset="0"/>
              </a:rPr>
              <a:t>Calculates </a:t>
            </a:r>
            <a:r>
              <a:rPr lang="en-GB" sz="2000" b="1" dirty="0" smtClean="0">
                <a:latin typeface="Century Gothic" panose="020B0502020202020204" pitchFamily="34" charset="0"/>
              </a:rPr>
              <a:t>clusters’ features</a:t>
            </a:r>
            <a:r>
              <a:rPr lang="en-GB" sz="2000" dirty="0" smtClean="0">
                <a:latin typeface="Century Gothic" panose="020B0502020202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n° localizations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Areas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NND (of In-Island only)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5555307" y="4690471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Calculates the </a:t>
            </a:r>
            <a:r>
              <a:rPr lang="en-GB" sz="2000" b="1" dirty="0" smtClean="0">
                <a:latin typeface="Century Gothic" panose="020B0502020202020204" pitchFamily="34" charset="0"/>
              </a:rPr>
              <a:t>global NND</a:t>
            </a: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 between ALL clusters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5600698" y="5455535"/>
            <a:ext cx="2627020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b="1" dirty="0" smtClean="0">
                <a:latin typeface="Century Gothic" panose="020B0502020202020204" pitchFamily="34" charset="0"/>
              </a:rPr>
              <a:t>Saves</a:t>
            </a:r>
            <a:r>
              <a:rPr lang="en-GB" sz="2000" dirty="0" smtClean="0">
                <a:latin typeface="Century Gothic" panose="020B0502020202020204" pitchFamily="34" charset="0"/>
              </a:rPr>
              <a:t> output files</a:t>
            </a: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(.</a:t>
            </a:r>
            <a:r>
              <a:rPr lang="en-GB" sz="2000" dirty="0" err="1" smtClean="0">
                <a:latin typeface="Century Gothic" panose="020B0502020202020204" pitchFamily="34" charset="0"/>
              </a:rPr>
              <a:t>xlsx</a:t>
            </a:r>
            <a:r>
              <a:rPr lang="en-GB" sz="2000" dirty="0" smtClean="0">
                <a:latin typeface="Century Gothic" panose="020B0502020202020204" pitchFamily="34" charset="0"/>
              </a:rPr>
              <a:t>, .mat, .bin, .dcc, .fig, .</a:t>
            </a:r>
            <a:r>
              <a:rPr lang="en-GB" sz="2000" dirty="0" err="1" smtClean="0">
                <a:latin typeface="Century Gothic" panose="020B0502020202020204" pitchFamily="34" charset="0"/>
              </a:rPr>
              <a:t>png</a:t>
            </a:r>
            <a:r>
              <a:rPr lang="en-GB" sz="2000" dirty="0" smtClean="0">
                <a:latin typeface="Century Gothic" panose="020B0502020202020204" pitchFamily="34" charset="0"/>
              </a:rPr>
              <a:t>)</a:t>
            </a:r>
            <a:endParaRPr lang="en-GB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8" y="906999"/>
            <a:ext cx="2050672" cy="5925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320634" y="268534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20634" y="299215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20633" y="3298969"/>
            <a:ext cx="1189077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20633" y="3603398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20632" y="4212257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4051297" y="1250803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Dependent on Microscope/Camera settings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4051298" y="3260442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CRUCIAL FOR CLUSTER ANALYSIS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4051297" y="5256839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 smtClean="0">
                <a:latin typeface="Century Gothic" panose="020B0502020202020204" pitchFamily="34" charset="0"/>
              </a:rPr>
              <a:t>Optionals</a:t>
            </a:r>
            <a:endParaRPr lang="en-GB" sz="2400" dirty="0" smtClean="0">
              <a:latin typeface="Century Gothic" panose="020B0502020202020204" pitchFamily="34" charset="0"/>
            </a:endParaRPr>
          </a:p>
          <a:p>
            <a:r>
              <a:rPr lang="en-GB" sz="1800" dirty="0" smtClean="0">
                <a:latin typeface="Century Gothic" panose="020B0502020202020204" pitchFamily="34" charset="0"/>
              </a:rPr>
              <a:t>(Particular conditions, plots…)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705100" y="2707574"/>
            <a:ext cx="317500" cy="1867647"/>
          </a:xfrm>
          <a:prstGeom prst="rightBrace">
            <a:avLst>
              <a:gd name="adj1" fmla="val 147059"/>
              <a:gd name="adj2" fmla="val 500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821783" y="3107362"/>
            <a:ext cx="4597400" cy="10680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/>
          <p:cNvSpPr/>
          <p:nvPr/>
        </p:nvSpPr>
        <p:spPr>
          <a:xfrm>
            <a:off x="2746826" y="1008887"/>
            <a:ext cx="275774" cy="1622198"/>
          </a:xfrm>
          <a:prstGeom prst="rightBrace">
            <a:avLst>
              <a:gd name="adj1" fmla="val 9556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/>
          <p:cNvSpPr/>
          <p:nvPr/>
        </p:nvSpPr>
        <p:spPr>
          <a:xfrm>
            <a:off x="2746825" y="4728198"/>
            <a:ext cx="254911" cy="1748802"/>
          </a:xfrm>
          <a:prstGeom prst="rightBrace">
            <a:avLst>
              <a:gd name="adj1" fmla="val 9556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20631" y="3912589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96" y="1024083"/>
            <a:ext cx="2875390" cy="26522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brightnessContrast bright="30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2" t="10051"/>
          <a:stretch/>
        </p:blipFill>
        <p:spPr>
          <a:xfrm>
            <a:off x="6150633" y="3899139"/>
            <a:ext cx="2886151" cy="2613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73890" y="2615179"/>
            <a:ext cx="50400" cy="50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61395" y="2665579"/>
            <a:ext cx="1412495" cy="120138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649490" y="2665579"/>
            <a:ext cx="1412495" cy="120138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286481" y="5383469"/>
            <a:ext cx="540313" cy="5403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4777" y="1059455"/>
            <a:ext cx="5489006" cy="5472191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5853783" y="5911477"/>
            <a:ext cx="1432698" cy="632869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53783" y="1024083"/>
            <a:ext cx="1432698" cy="4359384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013940" y="5383467"/>
            <a:ext cx="0" cy="5403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919050" y="5383467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16175" y="5923782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22727" y="5330458"/>
            <a:ext cx="63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1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pixel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5748" y="3353216"/>
            <a:ext cx="63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160nm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604294" y="1119143"/>
            <a:ext cx="0" cy="530753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15155" y="1125478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15155" y="6426679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44613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073424" y="2416241"/>
            <a:ext cx="2943233" cy="11199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0" name="Picture 3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935566" y="1990044"/>
            <a:ext cx="873036" cy="3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073424" y="2416241"/>
            <a:ext cx="2943233" cy="1119992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4784" r="55489" b="59430"/>
          <a:stretch/>
        </p:blipFill>
        <p:spPr>
          <a:xfrm>
            <a:off x="6073424" y="3782871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4" name="Picture 3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39836" r="55679" b="54378"/>
          <a:stretch/>
        </p:blipFill>
        <p:spPr>
          <a:xfrm>
            <a:off x="6053755" y="5199594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1039978"/>
            <a:ext cx="5499069" cy="5505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600" y="1039978"/>
            <a:ext cx="5499100" cy="5499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6560" r="62508" b="62728"/>
          <a:stretch/>
        </p:blipFill>
        <p:spPr>
          <a:xfrm>
            <a:off x="736601" y="1414733"/>
            <a:ext cx="1701800" cy="1690776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9854" r="62739" b="18772"/>
          <a:stretch/>
        </p:blipFill>
        <p:spPr>
          <a:xfrm>
            <a:off x="749300" y="3784600"/>
            <a:ext cx="1676400" cy="17272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4858" y="2062561"/>
            <a:ext cx="873036" cy="3500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6825" y="1400121"/>
            <a:ext cx="1692275" cy="1700599"/>
            <a:chOff x="3806825" y="1753801"/>
            <a:chExt cx="1692275" cy="1700599"/>
          </a:xfrm>
        </p:grpSpPr>
        <p:sp>
          <p:nvSpPr>
            <p:cNvPr id="5" name="Rectangle 4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493525" y="2068911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5" name="Group 334"/>
          <p:cNvGrpSpPr/>
          <p:nvPr/>
        </p:nvGrpSpPr>
        <p:grpSpPr>
          <a:xfrm>
            <a:off x="3806825" y="3794365"/>
            <a:ext cx="1692275" cy="1700599"/>
            <a:chOff x="3806825" y="1753801"/>
            <a:chExt cx="1692275" cy="1700599"/>
          </a:xfrm>
        </p:grpSpPr>
        <p:sp>
          <p:nvSpPr>
            <p:cNvPr id="336" name="Rectangle 335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4493525" y="4463155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3423" y="4453971"/>
            <a:ext cx="873036" cy="350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523" y="138756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4507676" y="13842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58698" y="138826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217624" y="13670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853751" y="173440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5193616" y="172160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861515" y="205552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159252" y="172648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829902" y="206728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844058" y="241678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503158" y="277275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03158" y="24000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853751" y="27629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851990" y="2405302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185784" y="239323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174288" y="276934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442220" y="2067102"/>
            <a:ext cx="63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32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505843" y="377078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174288" y="44395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61515" y="47908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03158" y="5160209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513658" y="4445044"/>
            <a:ext cx="5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2015" y="1029595"/>
            <a:ext cx="1050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ISLAND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149726" y="5510418"/>
            <a:ext cx="1020137" cy="735756"/>
          </a:xfrm>
          <a:prstGeom prst="rect">
            <a:avLst/>
          </a:prstGeom>
          <a:solidFill>
            <a:schemeClr val="bg1"/>
          </a:solidFill>
        </p:spPr>
        <p:txBody>
          <a:bodyPr wrap="square" tIns="72000" rIns="72000" bIns="108000" rtlCol="0">
            <a:spAutoFit/>
          </a:bodyPr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Empty</a:t>
            </a:r>
          </a:p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region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0" name="Picture 3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049704" y="1695340"/>
            <a:ext cx="873036" cy="350001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508125" y="1019589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956393" y="3269565"/>
            <a:ext cx="2978032" cy="11867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153055" y="3635620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ISLANDs identification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24" name="Freeform 32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32919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99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0" name="Picture 3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049704" y="1695340"/>
            <a:ext cx="873036" cy="35000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499940" y="1011853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23321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65694" y="1011853"/>
            <a:ext cx="5488089" cy="557358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582" y="2036897"/>
            <a:ext cx="2399986" cy="1735783"/>
          </a:xfrm>
          <a:prstGeom prst="rect">
            <a:avLst/>
          </a:prstGeom>
        </p:spPr>
      </p:pic>
      <p:sp>
        <p:nvSpPr>
          <p:cNvPr id="321" name="Rectangle 320"/>
          <p:cNvSpPr/>
          <p:nvPr/>
        </p:nvSpPr>
        <p:spPr>
          <a:xfrm>
            <a:off x="6186317" y="958246"/>
            <a:ext cx="2737106" cy="8192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TextBox 321"/>
          <p:cNvSpPr txBox="1"/>
          <p:nvPr/>
        </p:nvSpPr>
        <p:spPr>
          <a:xfrm>
            <a:off x="6438986" y="1179688"/>
            <a:ext cx="25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22961</TotalTime>
  <Words>899</Words>
  <Application>Microsoft Office PowerPoint</Application>
  <PresentationFormat>On-screen Show (4:3)</PresentationFormat>
  <Paragraphs>271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Nova Light</vt:lpstr>
      <vt:lpstr>Calibri</vt:lpstr>
      <vt:lpstr>Calibri Light</vt:lpstr>
      <vt:lpstr>Cambria Math</vt:lpstr>
      <vt:lpstr>Century Gothic</vt:lpstr>
      <vt:lpstr>DengXian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Martin</dc:creator>
  <cp:lastModifiedBy>Laura Martin</cp:lastModifiedBy>
  <cp:revision>212</cp:revision>
  <dcterms:created xsi:type="dcterms:W3CDTF">2021-11-13T15:26:45Z</dcterms:created>
  <dcterms:modified xsi:type="dcterms:W3CDTF">2022-02-01T12:03:16Z</dcterms:modified>
</cp:coreProperties>
</file>