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ynapuff Condensed" charset="1" panose="00000000000000000000"/>
      <p:regular r:id="rId19"/>
    </p:embeddedFont>
    <p:embeddedFont>
      <p:font typeface="Dynapuff Condensed Bold" charset="1" panose="00000000000000000000"/>
      <p:regular r:id="rId20"/>
    </p:embeddedFont>
    <p:embeddedFont>
      <p:font typeface="Dynapuff SemiCondensed Bold" charset="1" panose="00000000000000000000"/>
      <p:regular r:id="rId21"/>
    </p:embeddedFont>
    <p:embeddedFont>
      <p:font typeface="Dynapuff SemiCondense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013428" y="7089280"/>
            <a:ext cx="8261144" cy="660847"/>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Dynapuff Condensed"/>
                <a:ea typeface="Dynapuff Condensed"/>
                <a:cs typeface="Dynapuff Condensed"/>
                <a:sym typeface="Dynapuff Condensed"/>
              </a:rPr>
              <a:t>Presented by: Ayush Jain</a:t>
            </a:r>
          </a:p>
        </p:txBody>
      </p:sp>
      <p:sp>
        <p:nvSpPr>
          <p:cNvPr name="Freeform 5" id="5"/>
          <p:cNvSpPr/>
          <p:nvPr/>
        </p:nvSpPr>
        <p:spPr>
          <a:xfrm flipH="false" flipV="false" rot="0">
            <a:off x="18088812" y="-1799609"/>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450903" y="3076575"/>
            <a:ext cx="15386195" cy="3857625"/>
          </a:xfrm>
          <a:prstGeom prst="rect">
            <a:avLst/>
          </a:prstGeom>
        </p:spPr>
        <p:txBody>
          <a:bodyPr anchor="t" rtlCol="false" tIns="0" lIns="0" bIns="0" rIns="0">
            <a:spAutoFit/>
          </a:bodyPr>
          <a:lstStyle/>
          <a:p>
            <a:pPr algn="ctr" marL="0" indent="0" lvl="0">
              <a:lnSpc>
                <a:spcPts val="15210"/>
              </a:lnSpc>
              <a:spcBef>
                <a:spcPct val="0"/>
              </a:spcBef>
            </a:pPr>
            <a:r>
              <a:rPr lang="en-US" sz="12675" spc="380">
                <a:solidFill>
                  <a:srgbClr val="000000"/>
                </a:solidFill>
                <a:latin typeface="Dynapuff Condensed"/>
                <a:ea typeface="Dynapuff Condensed"/>
                <a:cs typeface="Dynapuff Condensed"/>
                <a:sym typeface="Dynapuff Condensed"/>
              </a:rPr>
              <a:t>NYPD SHOOTING INCIDENT DATA REPORT</a:t>
            </a:r>
          </a:p>
        </p:txBody>
      </p:sp>
      <p:sp>
        <p:nvSpPr>
          <p:cNvPr name="Freeform 8" id="8"/>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418111"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1175679">
            <a:off x="1403782" y="1319382"/>
            <a:ext cx="8388915" cy="8004563"/>
          </a:xfrm>
          <a:custGeom>
            <a:avLst/>
            <a:gdLst/>
            <a:ahLst/>
            <a:cxnLst/>
            <a:rect r="r" b="b" t="t" l="l"/>
            <a:pathLst>
              <a:path h="8004563" w="8388915">
                <a:moveTo>
                  <a:pt x="0" y="0"/>
                </a:moveTo>
                <a:lnTo>
                  <a:pt x="8388916" y="0"/>
                </a:lnTo>
                <a:lnTo>
                  <a:pt x="8388916" y="8004563"/>
                </a:lnTo>
                <a:lnTo>
                  <a:pt x="0" y="80045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14800" y="626674"/>
            <a:ext cx="10399079" cy="921592"/>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Dynapuff Condensed"/>
                <a:ea typeface="Dynapuff Condensed"/>
                <a:cs typeface="Dynapuff Condensed"/>
                <a:sym typeface="Dynapuff Condensed"/>
              </a:rPr>
              <a:t>CONFIDENCE MATRIX</a:t>
            </a:r>
          </a:p>
        </p:txBody>
      </p:sp>
      <p:sp>
        <p:nvSpPr>
          <p:cNvPr name="Freeform 4" id="4"/>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175679">
            <a:off x="9351480" y="1115424"/>
            <a:ext cx="8657680" cy="8261013"/>
          </a:xfrm>
          <a:custGeom>
            <a:avLst/>
            <a:gdLst/>
            <a:ahLst/>
            <a:cxnLst/>
            <a:rect r="r" b="b" t="t" l="l"/>
            <a:pathLst>
              <a:path h="8261013" w="8657680">
                <a:moveTo>
                  <a:pt x="0" y="0"/>
                </a:moveTo>
                <a:lnTo>
                  <a:pt x="8657679" y="0"/>
                </a:lnTo>
                <a:lnTo>
                  <a:pt x="8657679" y="8261013"/>
                </a:lnTo>
                <a:lnTo>
                  <a:pt x="0" y="82610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204908" y="3907521"/>
            <a:ext cx="4835567" cy="4529357"/>
          </a:xfrm>
          <a:custGeom>
            <a:avLst/>
            <a:gdLst/>
            <a:ahLst/>
            <a:cxnLst/>
            <a:rect r="r" b="b" t="t" l="l"/>
            <a:pathLst>
              <a:path h="4529357" w="4835567">
                <a:moveTo>
                  <a:pt x="0" y="0"/>
                </a:moveTo>
                <a:lnTo>
                  <a:pt x="4835567" y="0"/>
                </a:lnTo>
                <a:lnTo>
                  <a:pt x="4835567" y="4529358"/>
                </a:lnTo>
                <a:lnTo>
                  <a:pt x="0" y="4529358"/>
                </a:lnTo>
                <a:lnTo>
                  <a:pt x="0" y="0"/>
                </a:lnTo>
                <a:close/>
              </a:path>
            </a:pathLst>
          </a:custGeom>
          <a:blipFill>
            <a:blip r:embed="rId6"/>
            <a:stretch>
              <a:fillRect l="0" t="0" r="0" b="0"/>
            </a:stretch>
          </a:blipFill>
        </p:spPr>
      </p:sp>
      <p:sp>
        <p:nvSpPr>
          <p:cNvPr name="Freeform 8" id="8"/>
          <p:cNvSpPr/>
          <p:nvPr/>
        </p:nvSpPr>
        <p:spPr>
          <a:xfrm flipH="false" flipV="false" rot="0">
            <a:off x="2978318" y="3907521"/>
            <a:ext cx="5239845" cy="4529357"/>
          </a:xfrm>
          <a:custGeom>
            <a:avLst/>
            <a:gdLst/>
            <a:ahLst/>
            <a:cxnLst/>
            <a:rect r="r" b="b" t="t" l="l"/>
            <a:pathLst>
              <a:path h="4529357" w="5239845">
                <a:moveTo>
                  <a:pt x="0" y="0"/>
                </a:moveTo>
                <a:lnTo>
                  <a:pt x="5239844" y="0"/>
                </a:lnTo>
                <a:lnTo>
                  <a:pt x="5239844" y="4529358"/>
                </a:lnTo>
                <a:lnTo>
                  <a:pt x="0" y="4529358"/>
                </a:lnTo>
                <a:lnTo>
                  <a:pt x="0" y="0"/>
                </a:lnTo>
                <a:close/>
              </a:path>
            </a:pathLst>
          </a:custGeom>
          <a:blipFill>
            <a:blip r:embed="rId7"/>
            <a:stretch>
              <a:fillRect l="0" t="0" r="0" b="0"/>
            </a:stretch>
          </a:blipFill>
        </p:spPr>
      </p:sp>
      <p:sp>
        <p:nvSpPr>
          <p:cNvPr name="TextBox 9" id="9"/>
          <p:cNvSpPr txBox="true"/>
          <p:nvPr/>
        </p:nvSpPr>
        <p:spPr>
          <a:xfrm rot="0">
            <a:off x="2452413" y="3037955"/>
            <a:ext cx="6291653" cy="560539"/>
          </a:xfrm>
          <a:prstGeom prst="rect">
            <a:avLst/>
          </a:prstGeom>
        </p:spPr>
        <p:txBody>
          <a:bodyPr anchor="t" rtlCol="false" tIns="0" lIns="0" bIns="0" rIns="0">
            <a:spAutoFit/>
          </a:bodyPr>
          <a:lstStyle/>
          <a:p>
            <a:pPr algn="ctr" marL="0" indent="0" lvl="0">
              <a:lnSpc>
                <a:spcPts val="4050"/>
              </a:lnSpc>
              <a:spcBef>
                <a:spcPct val="0"/>
              </a:spcBef>
            </a:pPr>
            <a:r>
              <a:rPr lang="en-US" sz="4500">
                <a:solidFill>
                  <a:srgbClr val="000000"/>
                </a:solidFill>
                <a:latin typeface="Dynapuff Condensed"/>
                <a:ea typeface="Dynapuff Condensed"/>
                <a:cs typeface="Dynapuff Condensed"/>
                <a:sym typeface="Dynapuff Condensed"/>
              </a:rPr>
              <a:t>LOGISTIC REGRESSION</a:t>
            </a:r>
          </a:p>
        </p:txBody>
      </p:sp>
      <p:sp>
        <p:nvSpPr>
          <p:cNvPr name="TextBox 10" id="10"/>
          <p:cNvSpPr txBox="true"/>
          <p:nvPr/>
        </p:nvSpPr>
        <p:spPr>
          <a:xfrm rot="0">
            <a:off x="10476865" y="3037955"/>
            <a:ext cx="6291653" cy="560539"/>
          </a:xfrm>
          <a:prstGeom prst="rect">
            <a:avLst/>
          </a:prstGeom>
        </p:spPr>
        <p:txBody>
          <a:bodyPr anchor="t" rtlCol="false" tIns="0" lIns="0" bIns="0" rIns="0">
            <a:spAutoFit/>
          </a:bodyPr>
          <a:lstStyle/>
          <a:p>
            <a:pPr algn="ctr" marL="0" indent="0" lvl="0">
              <a:lnSpc>
                <a:spcPts val="4050"/>
              </a:lnSpc>
              <a:spcBef>
                <a:spcPct val="0"/>
              </a:spcBef>
            </a:pPr>
            <a:r>
              <a:rPr lang="en-US" sz="4500">
                <a:solidFill>
                  <a:srgbClr val="000000"/>
                </a:solidFill>
                <a:latin typeface="Dynapuff Condensed"/>
                <a:ea typeface="Dynapuff Condensed"/>
                <a:cs typeface="Dynapuff Condensed"/>
                <a:sym typeface="Dynapuff Condensed"/>
              </a:rPr>
              <a:t>SVM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1175679">
            <a:off x="1403782" y="1319382"/>
            <a:ext cx="8388915" cy="8004563"/>
          </a:xfrm>
          <a:custGeom>
            <a:avLst/>
            <a:gdLst/>
            <a:ahLst/>
            <a:cxnLst/>
            <a:rect r="r" b="b" t="t" l="l"/>
            <a:pathLst>
              <a:path h="8004563" w="8388915">
                <a:moveTo>
                  <a:pt x="0" y="0"/>
                </a:moveTo>
                <a:lnTo>
                  <a:pt x="8388916" y="0"/>
                </a:lnTo>
                <a:lnTo>
                  <a:pt x="8388916" y="8004563"/>
                </a:lnTo>
                <a:lnTo>
                  <a:pt x="0" y="80045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14800" y="626674"/>
            <a:ext cx="10399079" cy="921592"/>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Dynapuff Condensed"/>
                <a:ea typeface="Dynapuff Condensed"/>
                <a:cs typeface="Dynapuff Condensed"/>
                <a:sym typeface="Dynapuff Condensed"/>
              </a:rPr>
              <a:t>MODEL COMPARISON</a:t>
            </a:r>
          </a:p>
        </p:txBody>
      </p:sp>
      <p:sp>
        <p:nvSpPr>
          <p:cNvPr name="Freeform 4" id="4"/>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175679">
            <a:off x="9351480" y="1115424"/>
            <a:ext cx="8657680" cy="8261013"/>
          </a:xfrm>
          <a:custGeom>
            <a:avLst/>
            <a:gdLst/>
            <a:ahLst/>
            <a:cxnLst/>
            <a:rect r="r" b="b" t="t" l="l"/>
            <a:pathLst>
              <a:path h="8261013" w="8657680">
                <a:moveTo>
                  <a:pt x="0" y="0"/>
                </a:moveTo>
                <a:lnTo>
                  <a:pt x="8657679" y="0"/>
                </a:lnTo>
                <a:lnTo>
                  <a:pt x="8657679" y="8261013"/>
                </a:lnTo>
                <a:lnTo>
                  <a:pt x="0" y="82610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199959" y="4114800"/>
            <a:ext cx="4796562" cy="3414502"/>
          </a:xfrm>
          <a:custGeom>
            <a:avLst/>
            <a:gdLst/>
            <a:ahLst/>
            <a:cxnLst/>
            <a:rect r="r" b="b" t="t" l="l"/>
            <a:pathLst>
              <a:path h="3414502" w="4796562">
                <a:moveTo>
                  <a:pt x="0" y="0"/>
                </a:moveTo>
                <a:lnTo>
                  <a:pt x="4796562" y="0"/>
                </a:lnTo>
                <a:lnTo>
                  <a:pt x="4796562" y="3414502"/>
                </a:lnTo>
                <a:lnTo>
                  <a:pt x="0" y="3414502"/>
                </a:lnTo>
                <a:lnTo>
                  <a:pt x="0" y="0"/>
                </a:lnTo>
                <a:close/>
              </a:path>
            </a:pathLst>
          </a:custGeom>
          <a:blipFill>
            <a:blip r:embed="rId6"/>
            <a:stretch>
              <a:fillRect l="0" t="0" r="0" b="0"/>
            </a:stretch>
          </a:blipFill>
        </p:spPr>
      </p:sp>
      <p:sp>
        <p:nvSpPr>
          <p:cNvPr name="Freeform 8" id="8"/>
          <p:cNvSpPr/>
          <p:nvPr/>
        </p:nvSpPr>
        <p:spPr>
          <a:xfrm flipH="false" flipV="false" rot="0">
            <a:off x="10762844" y="4114800"/>
            <a:ext cx="5719695" cy="3305879"/>
          </a:xfrm>
          <a:custGeom>
            <a:avLst/>
            <a:gdLst/>
            <a:ahLst/>
            <a:cxnLst/>
            <a:rect r="r" b="b" t="t" l="l"/>
            <a:pathLst>
              <a:path h="3305879" w="5719695">
                <a:moveTo>
                  <a:pt x="0" y="0"/>
                </a:moveTo>
                <a:lnTo>
                  <a:pt x="5719695" y="0"/>
                </a:lnTo>
                <a:lnTo>
                  <a:pt x="5719695" y="3305879"/>
                </a:lnTo>
                <a:lnTo>
                  <a:pt x="0" y="3305879"/>
                </a:lnTo>
                <a:lnTo>
                  <a:pt x="0" y="0"/>
                </a:lnTo>
                <a:close/>
              </a:path>
            </a:pathLst>
          </a:custGeom>
          <a:blipFill>
            <a:blip r:embed="rId7"/>
            <a:stretch>
              <a:fillRect l="0" t="0" r="0" b="0"/>
            </a:stretch>
          </a:blipFill>
        </p:spPr>
      </p:sp>
      <p:sp>
        <p:nvSpPr>
          <p:cNvPr name="TextBox 9" id="9"/>
          <p:cNvSpPr txBox="true"/>
          <p:nvPr/>
        </p:nvSpPr>
        <p:spPr>
          <a:xfrm rot="0">
            <a:off x="2452413" y="3037955"/>
            <a:ext cx="6291653" cy="560539"/>
          </a:xfrm>
          <a:prstGeom prst="rect">
            <a:avLst/>
          </a:prstGeom>
        </p:spPr>
        <p:txBody>
          <a:bodyPr anchor="t" rtlCol="false" tIns="0" lIns="0" bIns="0" rIns="0">
            <a:spAutoFit/>
          </a:bodyPr>
          <a:lstStyle/>
          <a:p>
            <a:pPr algn="ctr" marL="0" indent="0" lvl="0">
              <a:lnSpc>
                <a:spcPts val="4050"/>
              </a:lnSpc>
              <a:spcBef>
                <a:spcPct val="0"/>
              </a:spcBef>
            </a:pPr>
            <a:r>
              <a:rPr lang="en-US" sz="4500">
                <a:solidFill>
                  <a:srgbClr val="000000"/>
                </a:solidFill>
                <a:latin typeface="Dynapuff Condensed"/>
                <a:ea typeface="Dynapuff Condensed"/>
                <a:cs typeface="Dynapuff Condensed"/>
                <a:sym typeface="Dynapuff Condensed"/>
              </a:rPr>
              <a:t>LOGISTIC REGRESSION</a:t>
            </a:r>
          </a:p>
        </p:txBody>
      </p:sp>
      <p:sp>
        <p:nvSpPr>
          <p:cNvPr name="TextBox 10" id="10"/>
          <p:cNvSpPr txBox="true"/>
          <p:nvPr/>
        </p:nvSpPr>
        <p:spPr>
          <a:xfrm rot="0">
            <a:off x="10476865" y="3037955"/>
            <a:ext cx="6291653" cy="560539"/>
          </a:xfrm>
          <a:prstGeom prst="rect">
            <a:avLst/>
          </a:prstGeom>
        </p:spPr>
        <p:txBody>
          <a:bodyPr anchor="t" rtlCol="false" tIns="0" lIns="0" bIns="0" rIns="0">
            <a:spAutoFit/>
          </a:bodyPr>
          <a:lstStyle/>
          <a:p>
            <a:pPr algn="ctr" marL="0" indent="0" lvl="0">
              <a:lnSpc>
                <a:spcPts val="4050"/>
              </a:lnSpc>
              <a:spcBef>
                <a:spcPct val="0"/>
              </a:spcBef>
            </a:pPr>
            <a:r>
              <a:rPr lang="en-US" sz="4500">
                <a:solidFill>
                  <a:srgbClr val="000000"/>
                </a:solidFill>
                <a:latin typeface="Dynapuff Condensed"/>
                <a:ea typeface="Dynapuff Condensed"/>
                <a:cs typeface="Dynapuff Condensed"/>
                <a:sym typeface="Dynapuff Condensed"/>
              </a:rPr>
              <a:t>SVM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224819"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45153" y="3585664"/>
            <a:ext cx="11670912" cy="5009146"/>
          </a:xfrm>
          <a:prstGeom prst="rect">
            <a:avLst/>
          </a:prstGeom>
        </p:spPr>
        <p:txBody>
          <a:bodyPr anchor="t" rtlCol="false" tIns="0" lIns="0" bIns="0" rIns="0">
            <a:spAutoFit/>
          </a:bodyPr>
          <a:lstStyle/>
          <a:p>
            <a:pPr algn="just" marL="553294" indent="-276647" lvl="1">
              <a:lnSpc>
                <a:spcPts val="3587"/>
              </a:lnSpc>
              <a:buFont typeface="Arial"/>
              <a:buChar char="•"/>
            </a:pPr>
            <a:r>
              <a:rPr lang="en-US" sz="2562">
                <a:solidFill>
                  <a:srgbClr val="000000"/>
                </a:solidFill>
                <a:latin typeface="Dynapuff SemiCondensed"/>
                <a:ea typeface="Dynapuff SemiCondensed"/>
                <a:cs typeface="Dynapuff SemiCondensed"/>
                <a:sym typeface="Dynapuff SemiCondensed"/>
              </a:rPr>
              <a:t>Increas</a:t>
            </a:r>
            <a:r>
              <a:rPr lang="en-US" sz="2562">
                <a:solidFill>
                  <a:srgbClr val="000000"/>
                </a:solidFill>
                <a:latin typeface="Dynapuff SemiCondensed"/>
                <a:ea typeface="Dynapuff SemiCondensed"/>
                <a:cs typeface="Dynapuff SemiCondensed"/>
                <a:sym typeface="Dynapuff SemiCondensed"/>
              </a:rPr>
              <a:t>e Police Pre</a:t>
            </a:r>
            <a:r>
              <a:rPr lang="en-US" sz="2562">
                <a:solidFill>
                  <a:srgbClr val="000000"/>
                </a:solidFill>
                <a:latin typeface="Dynapuff SemiCondensed"/>
                <a:ea typeface="Dynapuff SemiCondensed"/>
                <a:cs typeface="Dynapuff SemiCondensed"/>
                <a:sym typeface="Dynapuff SemiCondensed"/>
              </a:rPr>
              <a:t>se</a:t>
            </a:r>
            <a:r>
              <a:rPr lang="en-US" sz="2562">
                <a:solidFill>
                  <a:srgbClr val="000000"/>
                </a:solidFill>
                <a:latin typeface="Dynapuff SemiCondensed"/>
                <a:ea typeface="Dynapuff SemiCondensed"/>
                <a:cs typeface="Dynapuff SemiCondensed"/>
                <a:sym typeface="Dynapuff SemiCondensed"/>
              </a:rPr>
              <a:t>nce</a:t>
            </a:r>
            <a:r>
              <a:rPr lang="en-US" sz="2562">
                <a:solidFill>
                  <a:srgbClr val="000000"/>
                </a:solidFill>
                <a:latin typeface="Dynapuff SemiCondensed"/>
                <a:ea typeface="Dynapuff SemiCondensed"/>
                <a:cs typeface="Dynapuff SemiCondensed"/>
                <a:sym typeface="Dynapuff SemiCondensed"/>
              </a:rPr>
              <a:t> o</a:t>
            </a:r>
            <a:r>
              <a:rPr lang="en-US" sz="2562">
                <a:solidFill>
                  <a:srgbClr val="000000"/>
                </a:solidFill>
                <a:latin typeface="Dynapuff SemiCondensed"/>
                <a:ea typeface="Dynapuff SemiCondensed"/>
                <a:cs typeface="Dynapuff SemiCondensed"/>
                <a:sym typeface="Dynapuff SemiCondensed"/>
              </a:rPr>
              <a:t>n Week</a:t>
            </a:r>
            <a:r>
              <a:rPr lang="en-US" sz="2562">
                <a:solidFill>
                  <a:srgbClr val="000000"/>
                </a:solidFill>
                <a:latin typeface="Dynapuff SemiCondensed"/>
                <a:ea typeface="Dynapuff SemiCondensed"/>
                <a:cs typeface="Dynapuff SemiCondensed"/>
                <a:sym typeface="Dynapuff SemiCondensed"/>
              </a:rPr>
              <a:t>end</a:t>
            </a:r>
            <a:r>
              <a:rPr lang="en-US" sz="2562">
                <a:solidFill>
                  <a:srgbClr val="000000"/>
                </a:solidFill>
                <a:latin typeface="Dynapuff SemiCondensed"/>
                <a:ea typeface="Dynapuff SemiCondensed"/>
                <a:cs typeface="Dynapuff SemiCondensed"/>
                <a:sym typeface="Dynapuff SemiCondensed"/>
              </a:rPr>
              <a:t>s</a:t>
            </a:r>
            <a:r>
              <a:rPr lang="en-US" sz="2562">
                <a:solidFill>
                  <a:srgbClr val="000000"/>
                </a:solidFill>
                <a:latin typeface="Dynapuff SemiCondensed"/>
                <a:ea typeface="Dynapuff SemiCondensed"/>
                <a:cs typeface="Dynapuff SemiCondensed"/>
                <a:sym typeface="Dynapuff SemiCondensed"/>
              </a:rPr>
              <a:t> </a:t>
            </a:r>
            <a:r>
              <a:rPr lang="en-US" sz="2562">
                <a:solidFill>
                  <a:srgbClr val="000000"/>
                </a:solidFill>
                <a:latin typeface="Dynapuff SemiCondensed"/>
                <a:ea typeface="Dynapuff SemiCondensed"/>
                <a:cs typeface="Dynapuff SemiCondensed"/>
                <a:sym typeface="Dynapuff SemiCondensed"/>
              </a:rPr>
              <a:t>: Sh</a:t>
            </a:r>
            <a:r>
              <a:rPr lang="en-US" sz="2562">
                <a:solidFill>
                  <a:srgbClr val="000000"/>
                </a:solidFill>
                <a:latin typeface="Dynapuff SemiCondensed"/>
                <a:ea typeface="Dynapuff SemiCondensed"/>
                <a:cs typeface="Dynapuff SemiCondensed"/>
                <a:sym typeface="Dynapuff SemiCondensed"/>
              </a:rPr>
              <a:t>ootin</a:t>
            </a:r>
            <a:r>
              <a:rPr lang="en-US" sz="2562">
                <a:solidFill>
                  <a:srgbClr val="000000"/>
                </a:solidFill>
                <a:latin typeface="Dynapuff SemiCondensed"/>
                <a:ea typeface="Dynapuff SemiCondensed"/>
                <a:cs typeface="Dynapuff SemiCondensed"/>
                <a:sym typeface="Dynapuff SemiCondensed"/>
              </a:rPr>
              <a:t>g</a:t>
            </a:r>
            <a:r>
              <a:rPr lang="en-US" sz="2562">
                <a:solidFill>
                  <a:srgbClr val="000000"/>
                </a:solidFill>
                <a:latin typeface="Dynapuff SemiCondensed"/>
                <a:ea typeface="Dynapuff SemiCondensed"/>
                <a:cs typeface="Dynapuff SemiCondensed"/>
                <a:sym typeface="Dynapuff SemiCondensed"/>
              </a:rPr>
              <a:t> in</a:t>
            </a:r>
            <a:r>
              <a:rPr lang="en-US" sz="2562">
                <a:solidFill>
                  <a:srgbClr val="000000"/>
                </a:solidFill>
                <a:latin typeface="Dynapuff SemiCondensed"/>
                <a:ea typeface="Dynapuff SemiCondensed"/>
                <a:cs typeface="Dynapuff SemiCondensed"/>
                <a:sym typeface="Dynapuff SemiCondensed"/>
              </a:rPr>
              <a:t>cidents are more frequent on weekends, especially Saturday and Sunday, suggesting enhanced weekend patrolling could reduce violence.</a:t>
            </a:r>
          </a:p>
          <a:p>
            <a:pPr algn="just">
              <a:lnSpc>
                <a:spcPts val="1993"/>
              </a:lnSpc>
            </a:pPr>
          </a:p>
          <a:p>
            <a:pPr algn="just" marL="553294" indent="-276647" lvl="1">
              <a:lnSpc>
                <a:spcPts val="3587"/>
              </a:lnSpc>
              <a:buFont typeface="Arial"/>
              <a:buChar char="•"/>
            </a:pPr>
            <a:r>
              <a:rPr lang="en-US" sz="2562">
                <a:solidFill>
                  <a:srgbClr val="000000"/>
                </a:solidFill>
                <a:latin typeface="Dynapuff SemiCondensed"/>
                <a:ea typeface="Dynapuff SemiCondensed"/>
                <a:cs typeface="Dynapuff SemiCondensed"/>
                <a:sym typeface="Dynapuff SemiCondensed"/>
              </a:rPr>
              <a:t>Focus on Young Males in Brookly</a:t>
            </a:r>
            <a:r>
              <a:rPr lang="en-US" sz="2562">
                <a:solidFill>
                  <a:srgbClr val="000000"/>
                </a:solidFill>
                <a:latin typeface="Dynapuff SemiCondensed"/>
                <a:ea typeface="Dynapuff SemiCondensed"/>
                <a:cs typeface="Dynapuff SemiCondensed"/>
                <a:sym typeface="Dynapuff SemiCondensed"/>
              </a:rPr>
              <a:t>n</a:t>
            </a:r>
            <a:r>
              <a:rPr lang="en-US" sz="2562">
                <a:solidFill>
                  <a:srgbClr val="000000"/>
                </a:solidFill>
                <a:latin typeface="Dynapuff SemiCondensed"/>
                <a:ea typeface="Dynapuff SemiCondensed"/>
                <a:cs typeface="Dynapuff SemiCondensed"/>
                <a:sym typeface="Dynapuff SemiCondensed"/>
              </a:rPr>
              <a:t> : You</a:t>
            </a:r>
            <a:r>
              <a:rPr lang="en-US" sz="2562">
                <a:solidFill>
                  <a:srgbClr val="000000"/>
                </a:solidFill>
                <a:latin typeface="Dynapuff SemiCondensed"/>
                <a:ea typeface="Dynapuff SemiCondensed"/>
                <a:cs typeface="Dynapuff SemiCondensed"/>
                <a:sym typeface="Dynapuff SemiCondensed"/>
              </a:rPr>
              <a:t>n</a:t>
            </a:r>
            <a:r>
              <a:rPr lang="en-US" sz="2562">
                <a:solidFill>
                  <a:srgbClr val="000000"/>
                </a:solidFill>
                <a:latin typeface="Dynapuff SemiCondensed"/>
                <a:ea typeface="Dynapuff SemiCondensed"/>
                <a:cs typeface="Dynapuff SemiCondensed"/>
                <a:sym typeface="Dynapuff SemiCondensed"/>
              </a:rPr>
              <a:t>g</a:t>
            </a:r>
            <a:r>
              <a:rPr lang="en-US" sz="2562">
                <a:solidFill>
                  <a:srgbClr val="000000"/>
                </a:solidFill>
                <a:latin typeface="Dynapuff SemiCondensed"/>
                <a:ea typeface="Dynapuff SemiCondensed"/>
                <a:cs typeface="Dynapuff SemiCondensed"/>
                <a:sym typeface="Dynapuff SemiCondensed"/>
              </a:rPr>
              <a:t> </a:t>
            </a:r>
            <a:r>
              <a:rPr lang="en-US" sz="2562">
                <a:solidFill>
                  <a:srgbClr val="000000"/>
                </a:solidFill>
                <a:latin typeface="Dynapuff SemiCondensed"/>
                <a:ea typeface="Dynapuff SemiCondensed"/>
                <a:cs typeface="Dynapuff SemiCondensed"/>
                <a:sym typeface="Dynapuff SemiCondensed"/>
              </a:rPr>
              <a:t>males aged 18-</a:t>
            </a:r>
            <a:r>
              <a:rPr lang="en-US" sz="2562">
                <a:solidFill>
                  <a:srgbClr val="000000"/>
                </a:solidFill>
                <a:latin typeface="Dynapuff SemiCondensed"/>
                <a:ea typeface="Dynapuff SemiCondensed"/>
                <a:cs typeface="Dynapuff SemiCondensed"/>
                <a:sym typeface="Dynapuff SemiCondensed"/>
              </a:rPr>
              <a:t>2</a:t>
            </a:r>
            <a:r>
              <a:rPr lang="en-US" sz="2562">
                <a:solidFill>
                  <a:srgbClr val="000000"/>
                </a:solidFill>
                <a:latin typeface="Dynapuff SemiCondensed"/>
                <a:ea typeface="Dynapuff SemiCondensed"/>
                <a:cs typeface="Dynapuff SemiCondensed"/>
                <a:sym typeface="Dynapuff SemiCondensed"/>
              </a:rPr>
              <a:t>4</a:t>
            </a:r>
            <a:r>
              <a:rPr lang="en-US" sz="2562">
                <a:solidFill>
                  <a:srgbClr val="000000"/>
                </a:solidFill>
                <a:latin typeface="Dynapuff SemiCondensed"/>
                <a:ea typeface="Dynapuff SemiCondensed"/>
                <a:cs typeface="Dynapuff SemiCondensed"/>
                <a:sym typeface="Dynapuff SemiCondensed"/>
              </a:rPr>
              <a:t> </a:t>
            </a:r>
            <a:r>
              <a:rPr lang="en-US" sz="2562">
                <a:solidFill>
                  <a:srgbClr val="000000"/>
                </a:solidFill>
                <a:latin typeface="Dynapuff SemiCondensed"/>
                <a:ea typeface="Dynapuff SemiCondensed"/>
                <a:cs typeface="Dynapuff SemiCondensed"/>
                <a:sym typeface="Dynapuff SemiCondensed"/>
              </a:rPr>
              <a:t>are the majority of perpetrators, with Brooklyn having the highest shooting incidents, indicating targeted interventions are needed.</a:t>
            </a:r>
          </a:p>
          <a:p>
            <a:pPr algn="just">
              <a:lnSpc>
                <a:spcPts val="1993"/>
              </a:lnSpc>
            </a:pPr>
          </a:p>
          <a:p>
            <a:pPr algn="just" marL="553294" indent="-276647" lvl="1">
              <a:lnSpc>
                <a:spcPts val="3587"/>
              </a:lnSpc>
              <a:buFont typeface="Arial"/>
              <a:buChar char="•"/>
            </a:pPr>
            <a:r>
              <a:rPr lang="en-US" sz="2562">
                <a:solidFill>
                  <a:srgbClr val="000000"/>
                </a:solidFill>
                <a:latin typeface="Dynapuff SemiCondensed"/>
                <a:ea typeface="Dynapuff SemiCondensed"/>
                <a:cs typeface="Dynapuff SemiCondensed"/>
                <a:sym typeface="Dynapuff SemiCondensed"/>
              </a:rPr>
              <a:t>S</a:t>
            </a:r>
            <a:r>
              <a:rPr lang="en-US" sz="2562">
                <a:solidFill>
                  <a:srgbClr val="000000"/>
                </a:solidFill>
                <a:latin typeface="Dynapuff SemiCondensed"/>
                <a:ea typeface="Dynapuff SemiCondensed"/>
                <a:cs typeface="Dynapuff SemiCondensed"/>
                <a:sym typeface="Dynapuff SemiCondensed"/>
              </a:rPr>
              <a:t>trategic Policing Recommendations : Combining temporal and demographic data supports focused law enforcement efforts to mitigate gun violence effectively.</a:t>
            </a:r>
          </a:p>
          <a:p>
            <a:pPr algn="just">
              <a:lnSpc>
                <a:spcPts val="3587"/>
              </a:lnSpc>
            </a:pPr>
          </a:p>
        </p:txBody>
      </p:sp>
      <p:sp>
        <p:nvSpPr>
          <p:cNvPr name="Freeform 4" id="4"/>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272139" y="1998562"/>
            <a:ext cx="12484936" cy="953168"/>
          </a:xfrm>
          <a:prstGeom prst="rect">
            <a:avLst/>
          </a:prstGeom>
        </p:spPr>
        <p:txBody>
          <a:bodyPr anchor="t" rtlCol="false" tIns="0" lIns="0" bIns="0" rIns="0">
            <a:spAutoFit/>
          </a:bodyPr>
          <a:lstStyle/>
          <a:p>
            <a:pPr algn="ctr" marL="0" indent="0" lvl="0">
              <a:lnSpc>
                <a:spcPts val="7437"/>
              </a:lnSpc>
              <a:spcBef>
                <a:spcPct val="0"/>
              </a:spcBef>
            </a:pPr>
            <a:r>
              <a:rPr lang="en-US" b="true" sz="6197">
                <a:solidFill>
                  <a:srgbClr val="000000"/>
                </a:solidFill>
                <a:latin typeface="Dynapuff Condensed Bold"/>
                <a:ea typeface="Dynapuff Condensed Bold"/>
                <a:cs typeface="Dynapuff Condensed Bold"/>
                <a:sym typeface="Dynapuff Condensed Bold"/>
              </a:rPr>
              <a:t>CONC</a:t>
            </a:r>
            <a:r>
              <a:rPr lang="en-US" b="true" sz="6197" u="none">
                <a:solidFill>
                  <a:srgbClr val="000000"/>
                </a:solidFill>
                <a:latin typeface="Dynapuff Condensed Bold"/>
                <a:ea typeface="Dynapuff Condensed Bold"/>
                <a:cs typeface="Dynapuff Condensed Bold"/>
                <a:sym typeface="Dynapuff Condensed Bold"/>
              </a:rPr>
              <a:t>LUSIONS AND RECOMMENDATIONS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073816" y="3975664"/>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name="Freeform 3" id="3"/>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4173200" y="6287097"/>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466564" y="4442384"/>
            <a:ext cx="11499637" cy="3602612"/>
          </a:xfrm>
          <a:prstGeom prst="rect">
            <a:avLst/>
          </a:prstGeom>
        </p:spPr>
        <p:txBody>
          <a:bodyPr anchor="t" rtlCol="false" tIns="0" lIns="0" bIns="0" rIns="0">
            <a:spAutoFit/>
          </a:bodyPr>
          <a:lstStyle/>
          <a:p>
            <a:pPr algn="just">
              <a:lnSpc>
                <a:spcPts val="4765"/>
              </a:lnSpc>
            </a:pPr>
            <a:r>
              <a:rPr lang="en-US" sz="3403">
                <a:solidFill>
                  <a:srgbClr val="000000"/>
                </a:solidFill>
                <a:latin typeface="Dynapuff Condensed"/>
                <a:ea typeface="Dynapuff Condensed"/>
                <a:cs typeface="Dynapuff Condensed"/>
                <a:sym typeface="Dynapuff Condensed"/>
              </a:rPr>
              <a:t>This repo</a:t>
            </a:r>
            <a:r>
              <a:rPr lang="en-US" sz="3403">
                <a:solidFill>
                  <a:srgbClr val="000000"/>
                </a:solidFill>
                <a:latin typeface="Dynapuff Condensed"/>
                <a:ea typeface="Dynapuff Condensed"/>
                <a:cs typeface="Dynapuff Condensed"/>
                <a:sym typeface="Dynapuff Condensed"/>
              </a:rPr>
              <a:t>rt analyzes NYPD shooting incidents from 2006 to 2024, covering 29,744 records with 21 variables including incident details, location, and demographics of suspects and victims. The dataset is reviewed quarterly and published by the NYPD, providing insights into gun violence patterns across New York City boroughs.</a:t>
            </a:r>
          </a:p>
        </p:txBody>
      </p:sp>
      <p:sp>
        <p:nvSpPr>
          <p:cNvPr name="TextBox 8" id="8"/>
          <p:cNvSpPr txBox="true"/>
          <p:nvPr/>
        </p:nvSpPr>
        <p:spPr>
          <a:xfrm rot="0">
            <a:off x="4924696" y="2467693"/>
            <a:ext cx="8438608" cy="1466132"/>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INTRODUCTION AND DATA OVERVIEW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500153" y="3077239"/>
            <a:ext cx="898554" cy="895287"/>
          </a:xfrm>
          <a:custGeom>
            <a:avLst/>
            <a:gdLst/>
            <a:ahLst/>
            <a:cxnLst/>
            <a:rect r="r" b="b" t="t" l="l"/>
            <a:pathLst>
              <a:path h="895287" w="898554">
                <a:moveTo>
                  <a:pt x="0" y="0"/>
                </a:moveTo>
                <a:lnTo>
                  <a:pt x="898554" y="0"/>
                </a:lnTo>
                <a:lnTo>
                  <a:pt x="898554" y="895286"/>
                </a:lnTo>
                <a:lnTo>
                  <a:pt x="0" y="895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55118" y="307491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175679">
            <a:off x="12169545" y="4285872"/>
            <a:ext cx="5450217" cy="5200506"/>
          </a:xfrm>
          <a:custGeom>
            <a:avLst/>
            <a:gdLst/>
            <a:ahLst/>
            <a:cxnLst/>
            <a:rect r="r" b="b" t="t" l="l"/>
            <a:pathLst>
              <a:path h="5200506" w="5450217">
                <a:moveTo>
                  <a:pt x="0" y="0"/>
                </a:moveTo>
                <a:lnTo>
                  <a:pt x="5450217" y="0"/>
                </a:lnTo>
                <a:lnTo>
                  <a:pt x="5450217" y="5200506"/>
                </a:lnTo>
                <a:lnTo>
                  <a:pt x="0" y="5200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985089" y="307491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flipV="true">
            <a:off x="3398707" y="3522554"/>
            <a:ext cx="5156410" cy="2328"/>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9453672" y="3522554"/>
            <a:ext cx="5531417" cy="0"/>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2949430" y="1625743"/>
            <a:ext cx="12484936" cy="953168"/>
          </a:xfrm>
          <a:prstGeom prst="rect">
            <a:avLst/>
          </a:prstGeom>
        </p:spPr>
        <p:txBody>
          <a:bodyPr anchor="t" rtlCol="false" tIns="0" lIns="0" bIns="0" rIns="0">
            <a:spAutoFit/>
          </a:bodyPr>
          <a:lstStyle/>
          <a:p>
            <a:pPr algn="ctr" marL="0" indent="0" lvl="0">
              <a:lnSpc>
                <a:spcPts val="7437"/>
              </a:lnSpc>
              <a:spcBef>
                <a:spcPct val="0"/>
              </a:spcBef>
            </a:pPr>
            <a:r>
              <a:rPr lang="en-US" b="true" sz="6197">
                <a:solidFill>
                  <a:srgbClr val="000000"/>
                </a:solidFill>
                <a:latin typeface="Dynapuff Condensed Bold"/>
                <a:ea typeface="Dynapuff Condensed Bold"/>
                <a:cs typeface="Dynapuff Condensed Bold"/>
                <a:sym typeface="Dynapuff Condensed Bold"/>
              </a:rPr>
              <a:t>D</a:t>
            </a:r>
            <a:r>
              <a:rPr lang="en-US" b="true" sz="6197" u="none">
                <a:solidFill>
                  <a:srgbClr val="000000"/>
                </a:solidFill>
                <a:latin typeface="Dynapuff Condensed Bold"/>
                <a:ea typeface="Dynapuff Condensed Bold"/>
                <a:cs typeface="Dynapuff Condensed Bold"/>
                <a:sym typeface="Dynapuff Condensed Bold"/>
              </a:rPr>
              <a:t>ATA CLEANING AND TRANSFORMATION</a:t>
            </a:r>
          </a:p>
        </p:txBody>
      </p:sp>
      <p:sp>
        <p:nvSpPr>
          <p:cNvPr name="Freeform 9" id="9"/>
          <p:cNvSpPr/>
          <p:nvPr/>
        </p:nvSpPr>
        <p:spPr>
          <a:xfrm flipH="false" flipV="false" rot="1175679">
            <a:off x="259000" y="4443707"/>
            <a:ext cx="5669207" cy="5409462"/>
          </a:xfrm>
          <a:custGeom>
            <a:avLst/>
            <a:gdLst/>
            <a:ahLst/>
            <a:cxnLst/>
            <a:rect r="r" b="b" t="t" l="l"/>
            <a:pathLst>
              <a:path h="5409462" w="5669207">
                <a:moveTo>
                  <a:pt x="0" y="0"/>
                </a:moveTo>
                <a:lnTo>
                  <a:pt x="5669207" y="0"/>
                </a:lnTo>
                <a:lnTo>
                  <a:pt x="5669207" y="5409463"/>
                </a:lnTo>
                <a:lnTo>
                  <a:pt x="0" y="5409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2953201" y="5326316"/>
            <a:ext cx="3922693" cy="3789934"/>
          </a:xfrm>
          <a:prstGeom prst="rect">
            <a:avLst/>
          </a:prstGeom>
        </p:spPr>
        <p:txBody>
          <a:bodyPr anchor="t" rtlCol="false" tIns="0" lIns="0" bIns="0" rIns="0">
            <a:spAutoFit/>
          </a:bodyPr>
          <a:lstStyle/>
          <a:p>
            <a:pPr algn="ctr">
              <a:lnSpc>
                <a:spcPts val="3121"/>
              </a:lnSpc>
            </a:pPr>
            <a:r>
              <a:rPr lang="en-US" sz="2229" b="true">
                <a:solidFill>
                  <a:srgbClr val="000000"/>
                </a:solidFill>
                <a:latin typeface="Dynapuff SemiCondensed Bold"/>
                <a:ea typeface="Dynapuff SemiCondensed Bold"/>
                <a:cs typeface="Dynapuff SemiCondensed Bold"/>
                <a:sym typeface="Dynapuff SemiCondensed Bold"/>
              </a:rPr>
              <a:t>C</a:t>
            </a:r>
            <a:r>
              <a:rPr lang="en-US" sz="2229" b="true">
                <a:solidFill>
                  <a:srgbClr val="000000"/>
                </a:solidFill>
                <a:latin typeface="Dynapuff SemiCondensed Bold"/>
                <a:ea typeface="Dynapuff SemiCondensed Bold"/>
                <a:cs typeface="Dynapuff SemiCondensed Bold"/>
                <a:sym typeface="Dynapuff SemiCondensed Bold"/>
              </a:rPr>
              <a:t>reation of New Temporal Vari</a:t>
            </a:r>
            <a:r>
              <a:rPr lang="en-US" sz="2229" b="true">
                <a:solidFill>
                  <a:srgbClr val="000000"/>
                </a:solidFill>
                <a:latin typeface="Dynapuff SemiCondensed Bold"/>
                <a:ea typeface="Dynapuff SemiCondensed Bold"/>
                <a:cs typeface="Dynapuff SemiCondensed Bold"/>
                <a:sym typeface="Dynapuff SemiCondensed Bold"/>
              </a:rPr>
              <a:t>ables</a:t>
            </a:r>
          </a:p>
          <a:p>
            <a:pPr algn="ctr">
              <a:lnSpc>
                <a:spcPts val="3121"/>
              </a:lnSpc>
            </a:pPr>
          </a:p>
          <a:p>
            <a:pPr algn="ctr">
              <a:lnSpc>
                <a:spcPts val="3121"/>
              </a:lnSpc>
            </a:pPr>
            <a:r>
              <a:rPr lang="en-US" sz="2229">
                <a:solidFill>
                  <a:srgbClr val="000000"/>
                </a:solidFill>
                <a:latin typeface="Dynapuff SemiCondensed"/>
                <a:ea typeface="Dynapuff SemiCondensed"/>
                <a:cs typeface="Dynapuff SemiCondensed"/>
                <a:sym typeface="Dynapuff SemiCondensed"/>
              </a:rPr>
              <a:t>New</a:t>
            </a:r>
            <a:r>
              <a:rPr lang="en-US" sz="2229">
                <a:solidFill>
                  <a:srgbClr val="000000"/>
                </a:solidFill>
                <a:latin typeface="Dynapuff SemiCondensed"/>
                <a:ea typeface="Dynapuff SemiCondensed"/>
                <a:cs typeface="Dynapuff SemiCondensed"/>
                <a:sym typeface="Dynapuff SemiCondensed"/>
              </a:rPr>
              <a:t> variables such as OCCUR_HOUR, OCCUR_DATE, OCCUR_YEAR, and OCCUR_WEEKDAY were created to capture temporal aspects of incidents.</a:t>
            </a:r>
          </a:p>
          <a:p>
            <a:pPr algn="ctr">
              <a:lnSpc>
                <a:spcPts val="2239"/>
              </a:lnSpc>
            </a:pPr>
          </a:p>
        </p:txBody>
      </p:sp>
      <p:sp>
        <p:nvSpPr>
          <p:cNvPr name="Freeform 11" id="11"/>
          <p:cNvSpPr/>
          <p:nvPr/>
        </p:nvSpPr>
        <p:spPr>
          <a:xfrm flipH="false" flipV="false" rot="1175679">
            <a:off x="6208959" y="4322463"/>
            <a:ext cx="5575463" cy="5320014"/>
          </a:xfrm>
          <a:custGeom>
            <a:avLst/>
            <a:gdLst/>
            <a:ahLst/>
            <a:cxnLst/>
            <a:rect r="r" b="b" t="t" l="l"/>
            <a:pathLst>
              <a:path h="5320014" w="5575463">
                <a:moveTo>
                  <a:pt x="0" y="0"/>
                </a:moveTo>
                <a:lnTo>
                  <a:pt x="5575463" y="0"/>
                </a:lnTo>
                <a:lnTo>
                  <a:pt x="5575463" y="5320014"/>
                </a:lnTo>
                <a:lnTo>
                  <a:pt x="0" y="53200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6957381" y="5653800"/>
            <a:ext cx="4094027" cy="3505708"/>
          </a:xfrm>
          <a:prstGeom prst="rect">
            <a:avLst/>
          </a:prstGeom>
        </p:spPr>
        <p:txBody>
          <a:bodyPr anchor="t" rtlCol="false" tIns="0" lIns="0" bIns="0" rIns="0">
            <a:spAutoFit/>
          </a:bodyPr>
          <a:lstStyle/>
          <a:p>
            <a:pPr algn="ctr">
              <a:lnSpc>
                <a:spcPts val="3121"/>
              </a:lnSpc>
            </a:pPr>
            <a:r>
              <a:rPr lang="en-US" sz="2229" b="true">
                <a:solidFill>
                  <a:srgbClr val="000000"/>
                </a:solidFill>
                <a:latin typeface="Dynapuff SemiCondensed Bold"/>
                <a:ea typeface="Dynapuff SemiCondensed Bold"/>
                <a:cs typeface="Dynapuff SemiCondensed Bold"/>
                <a:sym typeface="Dynapuff SemiCondensed Bold"/>
              </a:rPr>
              <a:t>C</a:t>
            </a:r>
            <a:r>
              <a:rPr lang="en-US" sz="2229" b="true">
                <a:solidFill>
                  <a:srgbClr val="000000"/>
                </a:solidFill>
                <a:latin typeface="Dynapuff SemiCondensed Bold"/>
                <a:ea typeface="Dynapuff SemiCondensed Bold"/>
                <a:cs typeface="Dynapuff SemiCondensed Bold"/>
                <a:sym typeface="Dynapuff SemiCondensed Bold"/>
              </a:rPr>
              <a:t>onversion of Key Variables to Fac</a:t>
            </a:r>
            <a:r>
              <a:rPr lang="en-US" sz="2229" b="true">
                <a:solidFill>
                  <a:srgbClr val="000000"/>
                </a:solidFill>
                <a:latin typeface="Dynapuff SemiCondensed Bold"/>
                <a:ea typeface="Dynapuff SemiCondensed Bold"/>
                <a:cs typeface="Dynapuff SemiCondensed Bold"/>
                <a:sym typeface="Dynapuff SemiCondensed Bold"/>
              </a:rPr>
              <a:t>tors</a:t>
            </a:r>
          </a:p>
          <a:p>
            <a:pPr algn="ctr">
              <a:lnSpc>
                <a:spcPts val="3121"/>
              </a:lnSpc>
            </a:pPr>
          </a:p>
          <a:p>
            <a:pPr algn="ctr">
              <a:lnSpc>
                <a:spcPts val="3121"/>
              </a:lnSpc>
            </a:pPr>
            <a:r>
              <a:rPr lang="en-US" sz="2229">
                <a:solidFill>
                  <a:srgbClr val="000000"/>
                </a:solidFill>
                <a:latin typeface="Dynapuff SemiCondensed"/>
                <a:ea typeface="Dynapuff SemiCondensed"/>
                <a:cs typeface="Dynapuff SemiCondensed"/>
                <a:sym typeface="Dynapuff SemiCondensed"/>
              </a:rPr>
              <a:t>Categorica</a:t>
            </a:r>
            <a:r>
              <a:rPr lang="en-US" sz="2229">
                <a:solidFill>
                  <a:srgbClr val="000000"/>
                </a:solidFill>
                <a:latin typeface="Dynapuff SemiCondensed"/>
                <a:ea typeface="Dynapuff SemiCondensed"/>
                <a:cs typeface="Dynapuff SemiCondensed"/>
                <a:sym typeface="Dynapuff SemiCondensed"/>
              </a:rPr>
              <a:t>l variables including borough, perpetrator and victim demographics, and location classification were converted to factor types.</a:t>
            </a:r>
          </a:p>
          <a:p>
            <a:pPr algn="ctr">
              <a:lnSpc>
                <a:spcPts val="3121"/>
              </a:lnSpc>
            </a:pPr>
          </a:p>
        </p:txBody>
      </p:sp>
      <p:sp>
        <p:nvSpPr>
          <p:cNvPr name="TextBox 13" id="13"/>
          <p:cNvSpPr txBox="true"/>
          <p:nvPr/>
        </p:nvSpPr>
        <p:spPr>
          <a:xfrm rot="0">
            <a:off x="666897" y="6028597"/>
            <a:ext cx="4811433" cy="2334016"/>
          </a:xfrm>
          <a:prstGeom prst="rect">
            <a:avLst/>
          </a:prstGeom>
        </p:spPr>
        <p:txBody>
          <a:bodyPr anchor="t" rtlCol="false" tIns="0" lIns="0" bIns="0" rIns="0">
            <a:spAutoFit/>
          </a:bodyPr>
          <a:lstStyle/>
          <a:p>
            <a:pPr algn="ctr">
              <a:lnSpc>
                <a:spcPts val="3128"/>
              </a:lnSpc>
            </a:pPr>
            <a:r>
              <a:rPr lang="en-US" sz="2234" b="true">
                <a:solidFill>
                  <a:srgbClr val="000000"/>
                </a:solidFill>
                <a:latin typeface="Dynapuff SemiCondensed Bold"/>
                <a:ea typeface="Dynapuff SemiCondensed Bold"/>
                <a:cs typeface="Dynapuff SemiCondensed Bold"/>
                <a:sym typeface="Dynapuff SemiCondensed Bold"/>
              </a:rPr>
              <a:t>R</a:t>
            </a:r>
            <a:r>
              <a:rPr lang="en-US" sz="2234" b="true">
                <a:solidFill>
                  <a:srgbClr val="000000"/>
                </a:solidFill>
                <a:latin typeface="Dynapuff SemiCondensed Bold"/>
                <a:ea typeface="Dynapuff SemiCondensed Bold"/>
                <a:cs typeface="Dynapuff SemiCondensed Bold"/>
                <a:sym typeface="Dynapuff SemiCondensed Bold"/>
              </a:rPr>
              <a:t>em</a:t>
            </a:r>
            <a:r>
              <a:rPr lang="en-US" sz="2234" b="true">
                <a:solidFill>
                  <a:srgbClr val="000000"/>
                </a:solidFill>
                <a:latin typeface="Dynapuff SemiCondensed Bold"/>
                <a:ea typeface="Dynapuff SemiCondensed Bold"/>
                <a:cs typeface="Dynapuff SemiCondensed Bold"/>
                <a:sym typeface="Dynapuff SemiCondensed Bold"/>
              </a:rPr>
              <a:t>oval</a:t>
            </a:r>
            <a:r>
              <a:rPr lang="en-US" sz="2234" b="true">
                <a:solidFill>
                  <a:srgbClr val="000000"/>
                </a:solidFill>
                <a:latin typeface="Dynapuff SemiCondensed Bold"/>
                <a:ea typeface="Dynapuff SemiCondensed Bold"/>
                <a:cs typeface="Dynapuff SemiCondensed Bold"/>
                <a:sym typeface="Dynapuff SemiCondensed Bold"/>
              </a:rPr>
              <a:t> of Unused Columns</a:t>
            </a:r>
          </a:p>
          <a:p>
            <a:pPr algn="ctr">
              <a:lnSpc>
                <a:spcPts val="3128"/>
              </a:lnSpc>
            </a:pPr>
          </a:p>
          <a:p>
            <a:pPr algn="ctr">
              <a:lnSpc>
                <a:spcPts val="3128"/>
              </a:lnSpc>
            </a:pPr>
            <a:r>
              <a:rPr lang="en-US" sz="2234">
                <a:solidFill>
                  <a:srgbClr val="000000"/>
                </a:solidFill>
                <a:latin typeface="Dynapuff SemiCondensed"/>
                <a:ea typeface="Dynapuff SemiCondensed"/>
                <a:cs typeface="Dynapuff SemiCondensed"/>
                <a:sym typeface="Dynapuff SemiCondensed"/>
              </a:rPr>
              <a:t>Coordinate columns X_COORD_CD and Y_COORD_CD were removed to streamline the dataset.</a:t>
            </a:r>
          </a:p>
          <a:p>
            <a:pPr algn="ctr">
              <a:lnSpc>
                <a:spcPts val="3128"/>
              </a:lnSpc>
            </a:pPr>
          </a:p>
        </p:txBody>
      </p:sp>
      <p:sp>
        <p:nvSpPr>
          <p:cNvPr name="Freeform 14" id="14"/>
          <p:cNvSpPr/>
          <p:nvPr/>
        </p:nvSpPr>
        <p:spPr>
          <a:xfrm flipH="false" flipV="true" rot="0">
            <a:off x="-250222" y="-103861"/>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417686" y="4114800"/>
            <a:ext cx="3063489" cy="600075"/>
          </a:xfrm>
          <a:prstGeom prst="rect">
            <a:avLst/>
          </a:prstGeom>
        </p:spPr>
        <p:txBody>
          <a:bodyPr anchor="t" rtlCol="false" tIns="0" lIns="0" bIns="0" rIns="0">
            <a:spAutoFit/>
          </a:bodyPr>
          <a:lstStyle/>
          <a:p>
            <a:pPr algn="ctr" marL="0" indent="0" lvl="0">
              <a:lnSpc>
                <a:spcPts val="4799"/>
              </a:lnSpc>
              <a:spcBef>
                <a:spcPct val="0"/>
              </a:spcBef>
            </a:pPr>
            <a:r>
              <a:rPr lang="en-US" b="true" sz="3999">
                <a:solidFill>
                  <a:srgbClr val="000000"/>
                </a:solidFill>
                <a:latin typeface="Dynapuff Condensed Bold"/>
                <a:ea typeface="Dynapuff Condensed Bold"/>
                <a:cs typeface="Dynapuff Condensed Bold"/>
                <a:sym typeface="Dynapuff Condensed Bold"/>
              </a:rPr>
              <a:t>1</a:t>
            </a:r>
          </a:p>
        </p:txBody>
      </p:sp>
      <p:sp>
        <p:nvSpPr>
          <p:cNvPr name="TextBox 17" id="17"/>
          <p:cNvSpPr txBox="true"/>
          <p:nvPr/>
        </p:nvSpPr>
        <p:spPr>
          <a:xfrm rot="0">
            <a:off x="7464946" y="4114800"/>
            <a:ext cx="3063489" cy="600075"/>
          </a:xfrm>
          <a:prstGeom prst="rect">
            <a:avLst/>
          </a:prstGeom>
        </p:spPr>
        <p:txBody>
          <a:bodyPr anchor="t" rtlCol="false" tIns="0" lIns="0" bIns="0" rIns="0">
            <a:spAutoFit/>
          </a:bodyPr>
          <a:lstStyle/>
          <a:p>
            <a:pPr algn="ctr" marL="0" indent="0" lvl="0">
              <a:lnSpc>
                <a:spcPts val="4799"/>
              </a:lnSpc>
              <a:spcBef>
                <a:spcPct val="0"/>
              </a:spcBef>
            </a:pPr>
            <a:r>
              <a:rPr lang="en-US" b="true" sz="3999">
                <a:solidFill>
                  <a:srgbClr val="000000"/>
                </a:solidFill>
                <a:latin typeface="Dynapuff Condensed Bold"/>
                <a:ea typeface="Dynapuff Condensed Bold"/>
                <a:cs typeface="Dynapuff Condensed Bold"/>
                <a:sym typeface="Dynapuff Condensed Bold"/>
              </a:rPr>
              <a:t>2</a:t>
            </a:r>
          </a:p>
        </p:txBody>
      </p:sp>
      <p:sp>
        <p:nvSpPr>
          <p:cNvPr name="TextBox 18" id="18"/>
          <p:cNvSpPr txBox="true"/>
          <p:nvPr/>
        </p:nvSpPr>
        <p:spPr>
          <a:xfrm rot="0">
            <a:off x="13902622" y="4010939"/>
            <a:ext cx="3063489" cy="600075"/>
          </a:xfrm>
          <a:prstGeom prst="rect">
            <a:avLst/>
          </a:prstGeom>
        </p:spPr>
        <p:txBody>
          <a:bodyPr anchor="t" rtlCol="false" tIns="0" lIns="0" bIns="0" rIns="0">
            <a:spAutoFit/>
          </a:bodyPr>
          <a:lstStyle/>
          <a:p>
            <a:pPr algn="ctr" marL="0" indent="0" lvl="0">
              <a:lnSpc>
                <a:spcPts val="4799"/>
              </a:lnSpc>
              <a:spcBef>
                <a:spcPct val="0"/>
              </a:spcBef>
            </a:pPr>
            <a:r>
              <a:rPr lang="en-US" b="true" sz="3999">
                <a:solidFill>
                  <a:srgbClr val="000000"/>
                </a:solidFill>
                <a:latin typeface="Dynapuff Condensed Bold"/>
                <a:ea typeface="Dynapuff Condensed Bold"/>
                <a:cs typeface="Dynapuff Condensed Bold"/>
                <a:sym typeface="Dynapuff Condensed Bold"/>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D4B7"/>
        </a:solidFill>
      </p:bgPr>
    </p:bg>
    <p:spTree>
      <p:nvGrpSpPr>
        <p:cNvPr id="1" name=""/>
        <p:cNvGrpSpPr/>
        <p:nvPr/>
      </p:nvGrpSpPr>
      <p:grpSpPr>
        <a:xfrm>
          <a:off x="0" y="0"/>
          <a:ext cx="0" cy="0"/>
          <a:chOff x="0" y="0"/>
          <a:chExt cx="0" cy="0"/>
        </a:xfrm>
      </p:grpSpPr>
      <p:sp>
        <p:nvSpPr>
          <p:cNvPr name="Freeform 2" id="2"/>
          <p:cNvSpPr/>
          <p:nvPr/>
        </p:nvSpPr>
        <p:spPr>
          <a:xfrm flipH="false" flipV="false" rot="-1286947">
            <a:off x="1982108" y="3834892"/>
            <a:ext cx="6818253" cy="6505863"/>
          </a:xfrm>
          <a:custGeom>
            <a:avLst/>
            <a:gdLst/>
            <a:ahLst/>
            <a:cxnLst/>
            <a:rect r="r" b="b" t="t" l="l"/>
            <a:pathLst>
              <a:path h="6505863" w="6818253">
                <a:moveTo>
                  <a:pt x="0" y="0"/>
                </a:moveTo>
                <a:lnTo>
                  <a:pt x="6818253" y="0"/>
                </a:lnTo>
                <a:lnTo>
                  <a:pt x="6818253" y="6505863"/>
                </a:lnTo>
                <a:lnTo>
                  <a:pt x="0" y="6505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14800" y="493324"/>
            <a:ext cx="10399079" cy="176931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Dynapuff Condensed"/>
                <a:ea typeface="Dynapuff Condensed"/>
                <a:cs typeface="Dynapuff Condensed"/>
                <a:sym typeface="Dynapuff Condensed"/>
              </a:rPr>
              <a:t>TEMP</a:t>
            </a:r>
            <a:r>
              <a:rPr lang="en-US" sz="7438" strike="noStrike" u="none">
                <a:solidFill>
                  <a:srgbClr val="000000"/>
                </a:solidFill>
                <a:latin typeface="Dynapuff Condensed"/>
                <a:ea typeface="Dynapuff Condensed"/>
                <a:cs typeface="Dynapuff Condensed"/>
                <a:sym typeface="Dynapuff Condensed"/>
              </a:rPr>
              <a:t>ORAL PATTERNS OF SHOOTING INCIDENTS</a:t>
            </a:r>
          </a:p>
        </p:txBody>
      </p:sp>
      <p:sp>
        <p:nvSpPr>
          <p:cNvPr name="TextBox 4" id="4"/>
          <p:cNvSpPr txBox="true"/>
          <p:nvPr/>
        </p:nvSpPr>
        <p:spPr>
          <a:xfrm rot="0">
            <a:off x="2454190" y="7202188"/>
            <a:ext cx="6860149" cy="2787015"/>
          </a:xfrm>
          <a:prstGeom prst="rect">
            <a:avLst/>
          </a:prstGeom>
        </p:spPr>
        <p:txBody>
          <a:bodyPr anchor="t" rtlCol="false" tIns="0" lIns="0" bIns="0" rIns="0">
            <a:spAutoFit/>
          </a:bodyPr>
          <a:lstStyle/>
          <a:p>
            <a:pPr algn="ctr">
              <a:lnSpc>
                <a:spcPts val="3640"/>
              </a:lnSpc>
            </a:pPr>
            <a:r>
              <a:rPr lang="en-US" sz="2600" b="true">
                <a:solidFill>
                  <a:srgbClr val="000000"/>
                </a:solidFill>
                <a:latin typeface="Dynapuff SemiCondensed Bold"/>
                <a:ea typeface="Dynapuff SemiCondensed Bold"/>
                <a:cs typeface="Dynapuff SemiCondensed Bold"/>
                <a:sym typeface="Dynapuff SemiCondensed Bold"/>
              </a:rPr>
              <a:t>High</a:t>
            </a:r>
            <a:r>
              <a:rPr lang="en-US" sz="2600" b="true">
                <a:solidFill>
                  <a:srgbClr val="000000"/>
                </a:solidFill>
                <a:latin typeface="Dynapuff SemiCondensed Bold"/>
                <a:ea typeface="Dynapuff SemiCondensed Bold"/>
                <a:cs typeface="Dynapuff SemiCondensed Bold"/>
                <a:sym typeface="Dynapuff SemiCondensed Bold"/>
              </a:rPr>
              <a:t>er Frequency of Shootings on Weekends</a:t>
            </a:r>
          </a:p>
          <a:p>
            <a:pPr algn="ctr">
              <a:lnSpc>
                <a:spcPts val="3079"/>
              </a:lnSpc>
            </a:pPr>
          </a:p>
          <a:p>
            <a:pPr algn="ctr">
              <a:lnSpc>
                <a:spcPts val="3079"/>
              </a:lnSpc>
            </a:pPr>
            <a:r>
              <a:rPr lang="en-US" sz="2199">
                <a:solidFill>
                  <a:srgbClr val="000000"/>
                </a:solidFill>
                <a:latin typeface="Dynapuff SemiCondensed"/>
                <a:ea typeface="Dynapuff SemiCondensed"/>
                <a:cs typeface="Dynapuff SemiCondensed"/>
                <a:sym typeface="Dynapuff SemiCondensed"/>
              </a:rPr>
              <a:t>Shooting incidents occur more frequently on weekends, particularly on Saturday and Sunday, indicating increased risk during these days. Police patrols can be intensified accordingly.</a:t>
            </a:r>
          </a:p>
          <a:p>
            <a:pPr algn="ctr">
              <a:lnSpc>
                <a:spcPts val="3079"/>
              </a:lnSpc>
            </a:pPr>
          </a:p>
        </p:txBody>
      </p:sp>
      <p:sp>
        <p:nvSpPr>
          <p:cNvPr name="Freeform 5" id="5"/>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286947">
            <a:off x="10483146" y="4530882"/>
            <a:ext cx="6818253" cy="6505863"/>
          </a:xfrm>
          <a:custGeom>
            <a:avLst/>
            <a:gdLst/>
            <a:ahLst/>
            <a:cxnLst/>
            <a:rect r="r" b="b" t="t" l="l"/>
            <a:pathLst>
              <a:path h="6505863" w="6818253">
                <a:moveTo>
                  <a:pt x="0" y="0"/>
                </a:moveTo>
                <a:lnTo>
                  <a:pt x="6818253" y="0"/>
                </a:lnTo>
                <a:lnTo>
                  <a:pt x="6818253" y="6505863"/>
                </a:lnTo>
                <a:lnTo>
                  <a:pt x="0" y="6505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649267" y="2622935"/>
            <a:ext cx="6186610" cy="4231590"/>
          </a:xfrm>
          <a:custGeom>
            <a:avLst/>
            <a:gdLst/>
            <a:ahLst/>
            <a:cxnLst/>
            <a:rect r="r" b="b" t="t" l="l"/>
            <a:pathLst>
              <a:path h="4231590" w="6186610">
                <a:moveTo>
                  <a:pt x="0" y="0"/>
                </a:moveTo>
                <a:lnTo>
                  <a:pt x="6186611" y="0"/>
                </a:lnTo>
                <a:lnTo>
                  <a:pt x="6186611" y="4231590"/>
                </a:lnTo>
                <a:lnTo>
                  <a:pt x="0" y="4231590"/>
                </a:lnTo>
                <a:lnTo>
                  <a:pt x="0" y="0"/>
                </a:lnTo>
                <a:close/>
              </a:path>
            </a:pathLst>
          </a:custGeom>
          <a:blipFill>
            <a:blip r:embed="rId6"/>
            <a:stretch>
              <a:fillRect l="0" t="0" r="0" b="0"/>
            </a:stretch>
          </a:blipFill>
        </p:spPr>
      </p:sp>
      <p:sp>
        <p:nvSpPr>
          <p:cNvPr name="Freeform 9" id="9"/>
          <p:cNvSpPr/>
          <p:nvPr/>
        </p:nvSpPr>
        <p:spPr>
          <a:xfrm flipH="false" flipV="false" rot="0">
            <a:off x="10809615" y="2622935"/>
            <a:ext cx="6165314" cy="4231590"/>
          </a:xfrm>
          <a:custGeom>
            <a:avLst/>
            <a:gdLst/>
            <a:ahLst/>
            <a:cxnLst/>
            <a:rect r="r" b="b" t="t" l="l"/>
            <a:pathLst>
              <a:path h="4231590" w="6165314">
                <a:moveTo>
                  <a:pt x="0" y="0"/>
                </a:moveTo>
                <a:lnTo>
                  <a:pt x="6165314" y="0"/>
                </a:lnTo>
                <a:lnTo>
                  <a:pt x="6165314" y="4231590"/>
                </a:lnTo>
                <a:lnTo>
                  <a:pt x="0" y="4231590"/>
                </a:lnTo>
                <a:lnTo>
                  <a:pt x="0" y="0"/>
                </a:lnTo>
                <a:close/>
              </a:path>
            </a:pathLst>
          </a:custGeom>
          <a:blipFill>
            <a:blip r:embed="rId7"/>
            <a:stretch>
              <a:fillRect l="0" t="0" r="0" b="0"/>
            </a:stretch>
          </a:blipFill>
        </p:spPr>
      </p:sp>
      <p:sp>
        <p:nvSpPr>
          <p:cNvPr name="TextBox 10" id="10"/>
          <p:cNvSpPr txBox="true"/>
          <p:nvPr/>
        </p:nvSpPr>
        <p:spPr>
          <a:xfrm rot="0">
            <a:off x="10548020" y="7202188"/>
            <a:ext cx="6688504" cy="2853690"/>
          </a:xfrm>
          <a:prstGeom prst="rect">
            <a:avLst/>
          </a:prstGeom>
        </p:spPr>
        <p:txBody>
          <a:bodyPr anchor="t" rtlCol="false" tIns="0" lIns="0" bIns="0" rIns="0">
            <a:spAutoFit/>
          </a:bodyPr>
          <a:lstStyle/>
          <a:p>
            <a:pPr algn="ctr">
              <a:lnSpc>
                <a:spcPts val="3640"/>
              </a:lnSpc>
            </a:pPr>
            <a:r>
              <a:rPr lang="en-US" sz="2600" b="true">
                <a:solidFill>
                  <a:srgbClr val="000000"/>
                </a:solidFill>
                <a:latin typeface="Dynapuff SemiCondensed Bold"/>
                <a:ea typeface="Dynapuff SemiCondensed Bold"/>
                <a:cs typeface="Dynapuff SemiCondensed Bold"/>
                <a:sym typeface="Dynapuff SemiCondensed Bold"/>
              </a:rPr>
              <a:t>P</a:t>
            </a:r>
            <a:r>
              <a:rPr lang="en-US" sz="2600" b="true">
                <a:solidFill>
                  <a:srgbClr val="000000"/>
                </a:solidFill>
                <a:latin typeface="Dynapuff SemiCondensed Bold"/>
                <a:ea typeface="Dynapuff SemiCondensed Bold"/>
                <a:cs typeface="Dynapuff SemiCondensed Bold"/>
                <a:sym typeface="Dynapuff SemiCondensed Bold"/>
              </a:rPr>
              <a:t>eak Shooting Incidents During Nighttime </a:t>
            </a:r>
          </a:p>
          <a:p>
            <a:pPr algn="ctr">
              <a:lnSpc>
                <a:spcPts val="3640"/>
              </a:lnSpc>
            </a:pPr>
          </a:p>
          <a:p>
            <a:pPr algn="ctr">
              <a:lnSpc>
                <a:spcPts val="3079"/>
              </a:lnSpc>
            </a:pPr>
            <a:r>
              <a:rPr lang="en-US" sz="2199">
                <a:solidFill>
                  <a:srgbClr val="000000"/>
                </a:solidFill>
                <a:latin typeface="Dynapuff SemiCondensed"/>
                <a:ea typeface="Dynapuff SemiCondensed"/>
                <a:cs typeface="Dynapuff SemiCondensed"/>
                <a:sym typeface="Dynapuff SemiCondensed"/>
              </a:rPr>
              <a:t>Shootings peak during nighttime hours</a:t>
            </a:r>
          </a:p>
          <a:p>
            <a:pPr algn="ctr">
              <a:lnSpc>
                <a:spcPts val="3079"/>
              </a:lnSpc>
            </a:pPr>
            <a:r>
              <a:rPr lang="en-US" sz="2199">
                <a:solidFill>
                  <a:srgbClr val="000000"/>
                </a:solidFill>
                <a:latin typeface="Dynapuff SemiCondensed"/>
                <a:ea typeface="Dynapuff SemiCondensed"/>
                <a:cs typeface="Dynapuff SemiCondensed"/>
                <a:sym typeface="Dynapuff SemiCondensed"/>
              </a:rPr>
              <a:t>especially from late evening to early morning (around 20:00 to 3:00). Enhanced patrolling during these hours is recommended.</a:t>
            </a:r>
          </a:p>
          <a:p>
            <a:pPr algn="ctr">
              <a:lnSpc>
                <a:spcPts val="30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4114800" y="493324"/>
            <a:ext cx="10399079" cy="176931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Dynapuff Condensed"/>
                <a:ea typeface="Dynapuff Condensed"/>
                <a:cs typeface="Dynapuff Condensed"/>
                <a:sym typeface="Dynapuff Condensed"/>
              </a:rPr>
              <a:t>DEM</a:t>
            </a:r>
            <a:r>
              <a:rPr lang="en-US" sz="7438" strike="noStrike" u="none">
                <a:solidFill>
                  <a:srgbClr val="000000"/>
                </a:solidFill>
                <a:latin typeface="Dynapuff Condensed"/>
                <a:ea typeface="Dynapuff Condensed"/>
                <a:cs typeface="Dynapuff Condensed"/>
                <a:sym typeface="Dynapuff Condensed"/>
              </a:rPr>
              <a:t>OGRAPHIC ANALYSIS OF VICTIMS</a:t>
            </a:r>
          </a:p>
        </p:txBody>
      </p:sp>
      <p:sp>
        <p:nvSpPr>
          <p:cNvPr name="Freeform 3" id="3"/>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7723" y="2653568"/>
            <a:ext cx="7288314" cy="4979864"/>
          </a:xfrm>
          <a:custGeom>
            <a:avLst/>
            <a:gdLst/>
            <a:ahLst/>
            <a:cxnLst/>
            <a:rect r="r" b="b" t="t" l="l"/>
            <a:pathLst>
              <a:path h="4979864" w="7288314">
                <a:moveTo>
                  <a:pt x="0" y="0"/>
                </a:moveTo>
                <a:lnTo>
                  <a:pt x="7288314" y="0"/>
                </a:lnTo>
                <a:lnTo>
                  <a:pt x="7288314" y="4979864"/>
                </a:lnTo>
                <a:lnTo>
                  <a:pt x="0" y="4979864"/>
                </a:lnTo>
                <a:lnTo>
                  <a:pt x="0" y="0"/>
                </a:lnTo>
                <a:close/>
              </a:path>
            </a:pathLst>
          </a:custGeom>
          <a:blipFill>
            <a:blip r:embed="rId4"/>
            <a:stretch>
              <a:fillRect l="0" t="0" r="0" b="0"/>
            </a:stretch>
          </a:blipFill>
        </p:spPr>
      </p:sp>
      <p:sp>
        <p:nvSpPr>
          <p:cNvPr name="Freeform 6" id="6"/>
          <p:cNvSpPr/>
          <p:nvPr/>
        </p:nvSpPr>
        <p:spPr>
          <a:xfrm flipH="false" flipV="false" rot="0">
            <a:off x="9849817" y="2653568"/>
            <a:ext cx="7153964" cy="4979864"/>
          </a:xfrm>
          <a:custGeom>
            <a:avLst/>
            <a:gdLst/>
            <a:ahLst/>
            <a:cxnLst/>
            <a:rect r="r" b="b" t="t" l="l"/>
            <a:pathLst>
              <a:path h="4979864" w="7153964">
                <a:moveTo>
                  <a:pt x="0" y="0"/>
                </a:moveTo>
                <a:lnTo>
                  <a:pt x="7153963" y="0"/>
                </a:lnTo>
                <a:lnTo>
                  <a:pt x="7153963" y="4979864"/>
                </a:lnTo>
                <a:lnTo>
                  <a:pt x="0" y="4979864"/>
                </a:lnTo>
                <a:lnTo>
                  <a:pt x="0" y="0"/>
                </a:lnTo>
                <a:close/>
              </a:path>
            </a:pathLst>
          </a:custGeom>
          <a:blipFill>
            <a:blip r:embed="rId5"/>
            <a:stretch>
              <a:fillRect l="0" t="0" r="0" b="0"/>
            </a:stretch>
          </a:blipFill>
        </p:spPr>
      </p:sp>
      <p:sp>
        <p:nvSpPr>
          <p:cNvPr name="TextBox 7" id="7"/>
          <p:cNvSpPr txBox="true"/>
          <p:nvPr/>
        </p:nvSpPr>
        <p:spPr>
          <a:xfrm rot="0">
            <a:off x="5022313" y="8164243"/>
            <a:ext cx="8584052" cy="2113715"/>
          </a:xfrm>
          <a:prstGeom prst="rect">
            <a:avLst/>
          </a:prstGeom>
        </p:spPr>
        <p:txBody>
          <a:bodyPr anchor="t" rtlCol="false" tIns="0" lIns="0" bIns="0" rIns="0">
            <a:spAutoFit/>
          </a:bodyPr>
          <a:lstStyle/>
          <a:p>
            <a:pPr algn="ctr">
              <a:lnSpc>
                <a:spcPts val="4246"/>
              </a:lnSpc>
            </a:pPr>
            <a:r>
              <a:rPr lang="en-US" b="true" sz="3032">
                <a:solidFill>
                  <a:srgbClr val="000000"/>
                </a:solidFill>
                <a:latin typeface="Dynapuff SemiCondensed Bold"/>
                <a:ea typeface="Dynapuff SemiCondensed Bold"/>
                <a:cs typeface="Dynapuff SemiCondensed Bold"/>
                <a:sym typeface="Dynapuff SemiCondensed Bold"/>
              </a:rPr>
              <a:t>Males ag</a:t>
            </a:r>
            <a:r>
              <a:rPr lang="en-US" b="true" sz="3032">
                <a:solidFill>
                  <a:srgbClr val="000000"/>
                </a:solidFill>
                <a:latin typeface="Dynapuff SemiCondensed Bold"/>
                <a:ea typeface="Dynapuff SemiCondensed Bold"/>
                <a:cs typeface="Dynapuff SemiCondensed Bold"/>
                <a:sym typeface="Dynapuff SemiCondensed Bold"/>
              </a:rPr>
              <a:t>ed 25–44 are the most frequent victims, with Black individuals constituting the majority of victims.</a:t>
            </a:r>
          </a:p>
          <a:p>
            <a:pPr algn="ctr">
              <a:lnSpc>
                <a:spcPts val="424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4114800" y="493324"/>
            <a:ext cx="10399079" cy="176931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Dynapuff Condensed"/>
                <a:ea typeface="Dynapuff Condensed"/>
                <a:cs typeface="Dynapuff Condensed"/>
                <a:sym typeface="Dynapuff Condensed"/>
              </a:rPr>
              <a:t>DEM</a:t>
            </a:r>
            <a:r>
              <a:rPr lang="en-US" sz="7438" strike="noStrike" u="none">
                <a:solidFill>
                  <a:srgbClr val="000000"/>
                </a:solidFill>
                <a:latin typeface="Dynapuff Condensed"/>
                <a:ea typeface="Dynapuff Condensed"/>
                <a:cs typeface="Dynapuff Condensed"/>
                <a:sym typeface="Dynapuff Condensed"/>
              </a:rPr>
              <a:t>OGRAPHIC ANALYSIS OF PERPETRATORS</a:t>
            </a:r>
          </a:p>
        </p:txBody>
      </p:sp>
      <p:sp>
        <p:nvSpPr>
          <p:cNvPr name="Freeform 3" id="3"/>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057400" y="2855838"/>
            <a:ext cx="6477114" cy="4575323"/>
          </a:xfrm>
          <a:custGeom>
            <a:avLst/>
            <a:gdLst/>
            <a:ahLst/>
            <a:cxnLst/>
            <a:rect r="r" b="b" t="t" l="l"/>
            <a:pathLst>
              <a:path h="4575323" w="6477114">
                <a:moveTo>
                  <a:pt x="0" y="0"/>
                </a:moveTo>
                <a:lnTo>
                  <a:pt x="6477114" y="0"/>
                </a:lnTo>
                <a:lnTo>
                  <a:pt x="6477114" y="4575324"/>
                </a:lnTo>
                <a:lnTo>
                  <a:pt x="0" y="4575324"/>
                </a:lnTo>
                <a:lnTo>
                  <a:pt x="0" y="0"/>
                </a:lnTo>
                <a:close/>
              </a:path>
            </a:pathLst>
          </a:custGeom>
          <a:blipFill>
            <a:blip r:embed="rId4"/>
            <a:stretch>
              <a:fillRect l="0" t="0" r="0" b="0"/>
            </a:stretch>
          </a:blipFill>
        </p:spPr>
      </p:sp>
      <p:sp>
        <p:nvSpPr>
          <p:cNvPr name="Freeform 6" id="6"/>
          <p:cNvSpPr/>
          <p:nvPr/>
        </p:nvSpPr>
        <p:spPr>
          <a:xfrm flipH="false" flipV="false" rot="0">
            <a:off x="9448318" y="2833245"/>
            <a:ext cx="6541642" cy="4597916"/>
          </a:xfrm>
          <a:custGeom>
            <a:avLst/>
            <a:gdLst/>
            <a:ahLst/>
            <a:cxnLst/>
            <a:rect r="r" b="b" t="t" l="l"/>
            <a:pathLst>
              <a:path h="4597916" w="6541642">
                <a:moveTo>
                  <a:pt x="0" y="0"/>
                </a:moveTo>
                <a:lnTo>
                  <a:pt x="6541641" y="0"/>
                </a:lnTo>
                <a:lnTo>
                  <a:pt x="6541641" y="4597917"/>
                </a:lnTo>
                <a:lnTo>
                  <a:pt x="0" y="4597917"/>
                </a:lnTo>
                <a:lnTo>
                  <a:pt x="0" y="0"/>
                </a:lnTo>
                <a:close/>
              </a:path>
            </a:pathLst>
          </a:custGeom>
          <a:blipFill>
            <a:blip r:embed="rId5"/>
            <a:stretch>
              <a:fillRect l="0" t="0" r="0" b="0"/>
            </a:stretch>
          </a:blipFill>
        </p:spPr>
      </p:sp>
      <p:sp>
        <p:nvSpPr>
          <p:cNvPr name="TextBox 7" id="7"/>
          <p:cNvSpPr txBox="true"/>
          <p:nvPr/>
        </p:nvSpPr>
        <p:spPr>
          <a:xfrm rot="0">
            <a:off x="3953436" y="7945512"/>
            <a:ext cx="10381127" cy="2113788"/>
          </a:xfrm>
          <a:prstGeom prst="rect">
            <a:avLst/>
          </a:prstGeom>
        </p:spPr>
        <p:txBody>
          <a:bodyPr anchor="t" rtlCol="false" tIns="0" lIns="0" bIns="0" rIns="0">
            <a:spAutoFit/>
          </a:bodyPr>
          <a:lstStyle/>
          <a:p>
            <a:pPr algn="ctr">
              <a:lnSpc>
                <a:spcPts val="4241"/>
              </a:lnSpc>
            </a:pPr>
            <a:r>
              <a:rPr lang="en-US" b="true" sz="3029">
                <a:solidFill>
                  <a:srgbClr val="000000"/>
                </a:solidFill>
                <a:latin typeface="Dynapuff SemiCondensed Bold"/>
                <a:ea typeface="Dynapuff SemiCondensed Bold"/>
                <a:cs typeface="Dynapuff SemiCondensed Bold"/>
                <a:sym typeface="Dynapuff SemiCondensed Bold"/>
              </a:rPr>
              <a:t>Males dominat</a:t>
            </a:r>
            <a:r>
              <a:rPr lang="en-US" b="true" sz="3029">
                <a:solidFill>
                  <a:srgbClr val="000000"/>
                </a:solidFill>
                <a:latin typeface="Dynapuff SemiCondensed Bold"/>
                <a:ea typeface="Dynapuff SemiCondensed Bold"/>
                <a:cs typeface="Dynapuff SemiCondensed Bold"/>
                <a:sym typeface="Dynapuff SemiCondensed Bold"/>
              </a:rPr>
              <a:t>e as perpetrators, especially in the 18–24 age group, with Black individuals representing the largest racial group.</a:t>
            </a:r>
          </a:p>
          <a:p>
            <a:pPr algn="ctr">
              <a:lnSpc>
                <a:spcPts val="424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1175679">
            <a:off x="1403782" y="1319382"/>
            <a:ext cx="8388915" cy="8004563"/>
          </a:xfrm>
          <a:custGeom>
            <a:avLst/>
            <a:gdLst/>
            <a:ahLst/>
            <a:cxnLst/>
            <a:rect r="r" b="b" t="t" l="l"/>
            <a:pathLst>
              <a:path h="8004563" w="8388915">
                <a:moveTo>
                  <a:pt x="0" y="0"/>
                </a:moveTo>
                <a:lnTo>
                  <a:pt x="8388916" y="0"/>
                </a:lnTo>
                <a:lnTo>
                  <a:pt x="8388916" y="8004563"/>
                </a:lnTo>
                <a:lnTo>
                  <a:pt x="0" y="80045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14800" y="493324"/>
            <a:ext cx="10399079" cy="176931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Dynapuff Condensed"/>
                <a:ea typeface="Dynapuff Condensed"/>
                <a:cs typeface="Dynapuff Condensed"/>
                <a:sym typeface="Dynapuff Condensed"/>
              </a:rPr>
              <a:t>GE</a:t>
            </a:r>
            <a:r>
              <a:rPr lang="en-US" sz="7438" strike="noStrike" u="none">
                <a:solidFill>
                  <a:srgbClr val="000000"/>
                </a:solidFill>
                <a:latin typeface="Dynapuff Condensed"/>
                <a:ea typeface="Dynapuff Condensed"/>
                <a:cs typeface="Dynapuff Condensed"/>
                <a:sym typeface="Dynapuff Condensed"/>
              </a:rPr>
              <a:t>OGRAPHIC AND LOCATION-BASED INSIGHTS</a:t>
            </a:r>
          </a:p>
        </p:txBody>
      </p:sp>
      <p:sp>
        <p:nvSpPr>
          <p:cNvPr name="Freeform 4" id="4"/>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269209" y="3479108"/>
            <a:ext cx="6346455" cy="4269202"/>
          </a:xfrm>
          <a:custGeom>
            <a:avLst/>
            <a:gdLst/>
            <a:ahLst/>
            <a:cxnLst/>
            <a:rect r="r" b="b" t="t" l="l"/>
            <a:pathLst>
              <a:path h="4269202" w="6346455">
                <a:moveTo>
                  <a:pt x="0" y="0"/>
                </a:moveTo>
                <a:lnTo>
                  <a:pt x="6346455" y="0"/>
                </a:lnTo>
                <a:lnTo>
                  <a:pt x="6346455" y="4269202"/>
                </a:lnTo>
                <a:lnTo>
                  <a:pt x="0" y="4269202"/>
                </a:lnTo>
                <a:lnTo>
                  <a:pt x="0" y="0"/>
                </a:lnTo>
                <a:close/>
              </a:path>
            </a:pathLst>
          </a:custGeom>
          <a:blipFill>
            <a:blip r:embed="rId6"/>
            <a:stretch>
              <a:fillRect l="0" t="0" r="0" b="0"/>
            </a:stretch>
          </a:blipFill>
        </p:spPr>
      </p:sp>
      <p:sp>
        <p:nvSpPr>
          <p:cNvPr name="Freeform 7" id="7"/>
          <p:cNvSpPr/>
          <p:nvPr/>
        </p:nvSpPr>
        <p:spPr>
          <a:xfrm flipH="false" flipV="false" rot="1175679">
            <a:off x="9351480" y="1115424"/>
            <a:ext cx="8657680" cy="8261013"/>
          </a:xfrm>
          <a:custGeom>
            <a:avLst/>
            <a:gdLst/>
            <a:ahLst/>
            <a:cxnLst/>
            <a:rect r="r" b="b" t="t" l="l"/>
            <a:pathLst>
              <a:path h="8261013" w="8657680">
                <a:moveTo>
                  <a:pt x="0" y="0"/>
                </a:moveTo>
                <a:lnTo>
                  <a:pt x="8657679" y="0"/>
                </a:lnTo>
                <a:lnTo>
                  <a:pt x="8657679" y="8261013"/>
                </a:lnTo>
                <a:lnTo>
                  <a:pt x="0" y="82610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307707" y="3479108"/>
            <a:ext cx="6359984" cy="4269202"/>
          </a:xfrm>
          <a:custGeom>
            <a:avLst/>
            <a:gdLst/>
            <a:ahLst/>
            <a:cxnLst/>
            <a:rect r="r" b="b" t="t" l="l"/>
            <a:pathLst>
              <a:path h="4269202" w="6359984">
                <a:moveTo>
                  <a:pt x="0" y="0"/>
                </a:moveTo>
                <a:lnTo>
                  <a:pt x="6359984" y="0"/>
                </a:lnTo>
                <a:lnTo>
                  <a:pt x="6359984" y="4269202"/>
                </a:lnTo>
                <a:lnTo>
                  <a:pt x="0" y="4269202"/>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57375" y="1993126"/>
            <a:ext cx="12973250" cy="8098835"/>
          </a:xfrm>
          <a:custGeom>
            <a:avLst/>
            <a:gdLst/>
            <a:ahLst/>
            <a:cxnLst/>
            <a:rect r="r" b="b" t="t" l="l"/>
            <a:pathLst>
              <a:path h="8098835" w="12973250">
                <a:moveTo>
                  <a:pt x="0" y="0"/>
                </a:moveTo>
                <a:lnTo>
                  <a:pt x="12973250" y="0"/>
                </a:lnTo>
                <a:lnTo>
                  <a:pt x="12973250" y="8098835"/>
                </a:lnTo>
                <a:lnTo>
                  <a:pt x="0" y="80988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247556" y="3124565"/>
            <a:ext cx="7792887" cy="5664507"/>
          </a:xfrm>
          <a:custGeom>
            <a:avLst/>
            <a:gdLst/>
            <a:ahLst/>
            <a:cxnLst/>
            <a:rect r="r" b="b" t="t" l="l"/>
            <a:pathLst>
              <a:path h="5664507" w="7792887">
                <a:moveTo>
                  <a:pt x="0" y="0"/>
                </a:moveTo>
                <a:lnTo>
                  <a:pt x="7792888" y="0"/>
                </a:lnTo>
                <a:lnTo>
                  <a:pt x="7792888" y="5664507"/>
                </a:lnTo>
                <a:lnTo>
                  <a:pt x="0" y="5664507"/>
                </a:lnTo>
                <a:lnTo>
                  <a:pt x="0" y="0"/>
                </a:lnTo>
                <a:close/>
              </a:path>
            </a:pathLst>
          </a:custGeom>
          <a:blipFill>
            <a:blip r:embed="rId10"/>
            <a:stretch>
              <a:fillRect l="0" t="0" r="0" b="0"/>
            </a:stretch>
          </a:blipFill>
        </p:spPr>
      </p:sp>
      <p:sp>
        <p:nvSpPr>
          <p:cNvPr name="TextBox 8" id="8"/>
          <p:cNvSpPr txBox="true"/>
          <p:nvPr/>
        </p:nvSpPr>
        <p:spPr>
          <a:xfrm rot="0">
            <a:off x="4924696" y="1159073"/>
            <a:ext cx="8438608" cy="834053"/>
          </a:xfrm>
          <a:prstGeom prst="rect">
            <a:avLst/>
          </a:prstGeom>
        </p:spPr>
        <p:txBody>
          <a:bodyPr anchor="t" rtlCol="false" tIns="0" lIns="0" bIns="0" rIns="0">
            <a:spAutoFit/>
          </a:bodyPr>
          <a:lstStyle/>
          <a:p>
            <a:pPr algn="ctr">
              <a:lnSpc>
                <a:spcPts val="6043"/>
              </a:lnSpc>
            </a:pPr>
            <a:r>
              <a:rPr lang="en-US" sz="6946" spc="69">
                <a:solidFill>
                  <a:srgbClr val="000000"/>
                </a:solidFill>
                <a:latin typeface="Dynapuff Condensed"/>
                <a:ea typeface="Dynapuff Condensed"/>
                <a:cs typeface="Dynapuff Condensed"/>
                <a:sym typeface="Dynapuff Condensed"/>
              </a:rPr>
              <a:t>MURDER RATES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500153" y="3077239"/>
            <a:ext cx="898554" cy="895287"/>
          </a:xfrm>
          <a:custGeom>
            <a:avLst/>
            <a:gdLst/>
            <a:ahLst/>
            <a:cxnLst/>
            <a:rect r="r" b="b" t="t" l="l"/>
            <a:pathLst>
              <a:path h="895287" w="898554">
                <a:moveTo>
                  <a:pt x="0" y="0"/>
                </a:moveTo>
                <a:lnTo>
                  <a:pt x="898554" y="0"/>
                </a:lnTo>
                <a:lnTo>
                  <a:pt x="898554" y="895286"/>
                </a:lnTo>
                <a:lnTo>
                  <a:pt x="0" y="895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55118" y="307491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175679">
            <a:off x="12375506" y="3975706"/>
            <a:ext cx="5450217" cy="5200506"/>
          </a:xfrm>
          <a:custGeom>
            <a:avLst/>
            <a:gdLst/>
            <a:ahLst/>
            <a:cxnLst/>
            <a:rect r="r" b="b" t="t" l="l"/>
            <a:pathLst>
              <a:path h="5200506" w="5450217">
                <a:moveTo>
                  <a:pt x="0" y="0"/>
                </a:moveTo>
                <a:lnTo>
                  <a:pt x="5450216" y="0"/>
                </a:lnTo>
                <a:lnTo>
                  <a:pt x="5450216" y="5200506"/>
                </a:lnTo>
                <a:lnTo>
                  <a:pt x="0" y="5200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985089" y="307491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949430" y="1019175"/>
            <a:ext cx="12484936" cy="1896811"/>
          </a:xfrm>
          <a:prstGeom prst="rect">
            <a:avLst/>
          </a:prstGeom>
        </p:spPr>
        <p:txBody>
          <a:bodyPr anchor="t" rtlCol="false" tIns="0" lIns="0" bIns="0" rIns="0">
            <a:spAutoFit/>
          </a:bodyPr>
          <a:lstStyle/>
          <a:p>
            <a:pPr algn="ctr" marL="0" indent="0" lvl="0">
              <a:lnSpc>
                <a:spcPts val="7437"/>
              </a:lnSpc>
              <a:spcBef>
                <a:spcPct val="0"/>
              </a:spcBef>
            </a:pPr>
            <a:r>
              <a:rPr lang="en-US" b="true" sz="6197">
                <a:solidFill>
                  <a:srgbClr val="000000"/>
                </a:solidFill>
                <a:latin typeface="Dynapuff Condensed Bold"/>
                <a:ea typeface="Dynapuff Condensed Bold"/>
                <a:cs typeface="Dynapuff Condensed Bold"/>
                <a:sym typeface="Dynapuff Condensed Bold"/>
              </a:rPr>
              <a:t>PREDIC</a:t>
            </a:r>
            <a:r>
              <a:rPr lang="en-US" b="true" sz="6197" u="none">
                <a:solidFill>
                  <a:srgbClr val="000000"/>
                </a:solidFill>
                <a:latin typeface="Dynapuff Condensed Bold"/>
                <a:ea typeface="Dynapuff Condensed Bold"/>
                <a:cs typeface="Dynapuff Condensed Bold"/>
                <a:sym typeface="Dynapuff Condensed Bold"/>
              </a:rPr>
              <a:t>TIVE MODELING OF MURDER OUTCOMES</a:t>
            </a:r>
          </a:p>
        </p:txBody>
      </p:sp>
      <p:sp>
        <p:nvSpPr>
          <p:cNvPr name="Freeform 7" id="7"/>
          <p:cNvSpPr/>
          <p:nvPr/>
        </p:nvSpPr>
        <p:spPr>
          <a:xfrm flipH="false" flipV="false" rot="1175679">
            <a:off x="353711" y="3871228"/>
            <a:ext cx="5669207" cy="5409462"/>
          </a:xfrm>
          <a:custGeom>
            <a:avLst/>
            <a:gdLst/>
            <a:ahLst/>
            <a:cxnLst/>
            <a:rect r="r" b="b" t="t" l="l"/>
            <a:pathLst>
              <a:path h="5409462" w="5669207">
                <a:moveTo>
                  <a:pt x="0" y="0"/>
                </a:moveTo>
                <a:lnTo>
                  <a:pt x="5669207" y="0"/>
                </a:lnTo>
                <a:lnTo>
                  <a:pt x="5669207" y="5409462"/>
                </a:lnTo>
                <a:lnTo>
                  <a:pt x="0" y="54094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3139267" y="5086350"/>
            <a:ext cx="3922693" cy="3717925"/>
          </a:xfrm>
          <a:prstGeom prst="rect">
            <a:avLst/>
          </a:prstGeom>
        </p:spPr>
        <p:txBody>
          <a:bodyPr anchor="t" rtlCol="false" tIns="0" lIns="0" bIns="0" rIns="0">
            <a:spAutoFit/>
          </a:bodyPr>
          <a:lstStyle/>
          <a:p>
            <a:pPr algn="ctr">
              <a:lnSpc>
                <a:spcPts val="3919"/>
              </a:lnSpc>
            </a:pPr>
            <a:r>
              <a:rPr lang="en-US" sz="2799" b="true">
                <a:solidFill>
                  <a:srgbClr val="000000"/>
                </a:solidFill>
                <a:latin typeface="Dynapuff SemiCondensed Bold"/>
                <a:ea typeface="Dynapuff SemiCondensed Bold"/>
                <a:cs typeface="Dynapuff SemiCondensed Bold"/>
                <a:sym typeface="Dynapuff SemiCondensed Bold"/>
              </a:rPr>
              <a:t>M</a:t>
            </a:r>
            <a:r>
              <a:rPr lang="en-US" sz="2799" b="true">
                <a:solidFill>
                  <a:srgbClr val="000000"/>
                </a:solidFill>
                <a:latin typeface="Dynapuff SemiCondensed Bold"/>
                <a:ea typeface="Dynapuff SemiCondensed Bold"/>
                <a:cs typeface="Dynapuff SemiCondensed Bold"/>
                <a:sym typeface="Dynapuff SemiCondensed Bold"/>
              </a:rPr>
              <a:t>odel Insights and Limit</a:t>
            </a:r>
            <a:r>
              <a:rPr lang="en-US" sz="2799" b="true">
                <a:solidFill>
                  <a:srgbClr val="000000"/>
                </a:solidFill>
                <a:latin typeface="Dynapuff SemiCondensed Bold"/>
                <a:ea typeface="Dynapuff SemiCondensed Bold"/>
                <a:cs typeface="Dynapuff SemiCondensed Bold"/>
                <a:sym typeface="Dynapuff SemiCondensed Bold"/>
              </a:rPr>
              <a:t>ations</a:t>
            </a:r>
          </a:p>
          <a:p>
            <a:pPr algn="ctr">
              <a:lnSpc>
                <a:spcPts val="3079"/>
              </a:lnSpc>
            </a:pPr>
          </a:p>
          <a:p>
            <a:pPr algn="ctr">
              <a:lnSpc>
                <a:spcPts val="3079"/>
              </a:lnSpc>
            </a:pPr>
            <a:r>
              <a:rPr lang="en-US" sz="2199">
                <a:solidFill>
                  <a:srgbClr val="000000"/>
                </a:solidFill>
                <a:latin typeface="Dynapuff SemiCondensed"/>
                <a:ea typeface="Dynapuff SemiCondensed"/>
                <a:cs typeface="Dynapuff SemiCondensed"/>
                <a:sym typeface="Dynapuff SemiCondensed"/>
              </a:rPr>
              <a:t>Many predictors show non-significant effects, indicating limited predictive power and the need for further model refinement.</a:t>
            </a:r>
          </a:p>
          <a:p>
            <a:pPr algn="ctr">
              <a:lnSpc>
                <a:spcPts val="3079"/>
              </a:lnSpc>
            </a:pPr>
          </a:p>
        </p:txBody>
      </p:sp>
      <p:sp>
        <p:nvSpPr>
          <p:cNvPr name="Freeform 9" id="9"/>
          <p:cNvSpPr/>
          <p:nvPr/>
        </p:nvSpPr>
        <p:spPr>
          <a:xfrm flipH="false" flipV="false" rot="1175679">
            <a:off x="6357127" y="3973805"/>
            <a:ext cx="5575463" cy="5320014"/>
          </a:xfrm>
          <a:custGeom>
            <a:avLst/>
            <a:gdLst/>
            <a:ahLst/>
            <a:cxnLst/>
            <a:rect r="r" b="b" t="t" l="l"/>
            <a:pathLst>
              <a:path h="5320014" w="5575463">
                <a:moveTo>
                  <a:pt x="0" y="0"/>
                </a:moveTo>
                <a:lnTo>
                  <a:pt x="5575463" y="0"/>
                </a:lnTo>
                <a:lnTo>
                  <a:pt x="5575463" y="5320014"/>
                </a:lnTo>
                <a:lnTo>
                  <a:pt x="0" y="53200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6957381" y="5086350"/>
            <a:ext cx="4094027" cy="3717925"/>
          </a:xfrm>
          <a:prstGeom prst="rect">
            <a:avLst/>
          </a:prstGeom>
        </p:spPr>
        <p:txBody>
          <a:bodyPr anchor="t" rtlCol="false" tIns="0" lIns="0" bIns="0" rIns="0">
            <a:spAutoFit/>
          </a:bodyPr>
          <a:lstStyle/>
          <a:p>
            <a:pPr algn="ctr">
              <a:lnSpc>
                <a:spcPts val="3919"/>
              </a:lnSpc>
            </a:pPr>
            <a:r>
              <a:rPr lang="en-US" sz="2799" b="true">
                <a:solidFill>
                  <a:srgbClr val="000000"/>
                </a:solidFill>
                <a:latin typeface="Dynapuff SemiCondensed Bold"/>
                <a:ea typeface="Dynapuff SemiCondensed Bold"/>
                <a:cs typeface="Dynapuff SemiCondensed Bold"/>
                <a:sym typeface="Dynapuff SemiCondensed Bold"/>
              </a:rPr>
              <a:t>L</a:t>
            </a:r>
            <a:r>
              <a:rPr lang="en-US" sz="2799" b="true">
                <a:solidFill>
                  <a:srgbClr val="000000"/>
                </a:solidFill>
                <a:latin typeface="Dynapuff SemiCondensed Bold"/>
                <a:ea typeface="Dynapuff SemiCondensed Bold"/>
                <a:cs typeface="Dynapuff SemiCondensed Bold"/>
                <a:sym typeface="Dynapuff SemiCondensed Bold"/>
              </a:rPr>
              <a:t>ogistic Regression and SVM Models</a:t>
            </a:r>
          </a:p>
          <a:p>
            <a:pPr algn="ctr">
              <a:lnSpc>
                <a:spcPts val="3079"/>
              </a:lnSpc>
            </a:pPr>
          </a:p>
          <a:p>
            <a:pPr algn="ctr">
              <a:lnSpc>
                <a:spcPts val="3079"/>
              </a:lnSpc>
            </a:pPr>
            <a:r>
              <a:rPr lang="en-US" sz="2199">
                <a:solidFill>
                  <a:srgbClr val="000000"/>
                </a:solidFill>
                <a:latin typeface="Dynapuff SemiCondensed"/>
                <a:ea typeface="Dynapuff SemiCondensed"/>
                <a:cs typeface="Dynapuff SemiCondensed"/>
                <a:sym typeface="Dynapuff SemiCondensed"/>
              </a:rPr>
              <a:t>A logistic </a:t>
            </a:r>
            <a:r>
              <a:rPr lang="en-US" sz="2199">
                <a:solidFill>
                  <a:srgbClr val="000000"/>
                </a:solidFill>
                <a:latin typeface="Dynapuff SemiCondensed"/>
                <a:ea typeface="Dynapuff SemiCondensed"/>
                <a:cs typeface="Dynapuff SemiCondensed"/>
                <a:sym typeface="Dynapuff SemiCondensed"/>
              </a:rPr>
              <a:t>regression and SVM mode</a:t>
            </a:r>
            <a:r>
              <a:rPr lang="en-US" sz="2199">
                <a:solidFill>
                  <a:srgbClr val="000000"/>
                </a:solidFill>
                <a:latin typeface="Dynapuff SemiCondensed"/>
                <a:ea typeface="Dynapuff SemiCondensed"/>
                <a:cs typeface="Dynapuff SemiCondensed"/>
                <a:sym typeface="Dynapuff SemiCondensed"/>
              </a:rPr>
              <a:t>ls predict murder outcomes based on borough, location type, time, and geographic coordinates.</a:t>
            </a:r>
          </a:p>
          <a:p>
            <a:pPr algn="ctr">
              <a:lnSpc>
                <a:spcPts val="3079"/>
              </a:lnSpc>
            </a:pPr>
          </a:p>
        </p:txBody>
      </p:sp>
      <p:sp>
        <p:nvSpPr>
          <p:cNvPr name="TextBox 11" id="11"/>
          <p:cNvSpPr txBox="true"/>
          <p:nvPr/>
        </p:nvSpPr>
        <p:spPr>
          <a:xfrm rot="0">
            <a:off x="780290" y="5086350"/>
            <a:ext cx="4338280" cy="3717925"/>
          </a:xfrm>
          <a:prstGeom prst="rect">
            <a:avLst/>
          </a:prstGeom>
        </p:spPr>
        <p:txBody>
          <a:bodyPr anchor="t" rtlCol="false" tIns="0" lIns="0" bIns="0" rIns="0">
            <a:spAutoFit/>
          </a:bodyPr>
          <a:lstStyle/>
          <a:p>
            <a:pPr algn="ctr">
              <a:lnSpc>
                <a:spcPts val="3919"/>
              </a:lnSpc>
            </a:pPr>
            <a:r>
              <a:rPr lang="en-US" b="true" sz="2799">
                <a:solidFill>
                  <a:srgbClr val="000000"/>
                </a:solidFill>
                <a:latin typeface="Dynapuff SemiCondensed Bold"/>
                <a:ea typeface="Dynapuff SemiCondensed Bold"/>
                <a:cs typeface="Dynapuff SemiCondensed Bold"/>
                <a:sym typeface="Dynapuff SemiCondensed Bold"/>
              </a:rPr>
              <a:t>Obj</a:t>
            </a:r>
            <a:r>
              <a:rPr lang="en-US" b="true" sz="2799">
                <a:solidFill>
                  <a:srgbClr val="000000"/>
                </a:solidFill>
                <a:latin typeface="Dynapuff SemiCondensed Bold"/>
                <a:ea typeface="Dynapuff SemiCondensed Bold"/>
                <a:cs typeface="Dynapuff SemiCondensed Bold"/>
                <a:sym typeface="Dynapuff SemiCondensed Bold"/>
              </a:rPr>
              <a:t>ective of Predictive Modeling</a:t>
            </a:r>
          </a:p>
          <a:p>
            <a:pPr algn="ctr">
              <a:lnSpc>
                <a:spcPts val="3079"/>
              </a:lnSpc>
            </a:pPr>
          </a:p>
          <a:p>
            <a:pPr algn="ctr">
              <a:lnSpc>
                <a:spcPts val="3079"/>
              </a:lnSpc>
            </a:pPr>
            <a:r>
              <a:rPr lang="en-US" sz="2199">
                <a:solidFill>
                  <a:srgbClr val="000000"/>
                </a:solidFill>
                <a:latin typeface="Dynapuff SemiCondensed"/>
                <a:ea typeface="Dynapuff SemiCondensed"/>
                <a:cs typeface="Dynapuff SemiCondensed"/>
                <a:sym typeface="Dynapuff SemiCondensed"/>
              </a:rPr>
              <a:t>The goal is to classify shooting incidents as resulting in murder or not, using complete data records.</a:t>
            </a:r>
          </a:p>
          <a:p>
            <a:pPr algn="ctr">
              <a:lnSpc>
                <a:spcPts val="3079"/>
              </a:lnSpc>
            </a:pPr>
          </a:p>
          <a:p>
            <a:pPr algn="ctr">
              <a:lnSpc>
                <a:spcPts val="3079"/>
              </a:lnSpc>
            </a:pPr>
          </a:p>
        </p:txBody>
      </p:sp>
      <p:sp>
        <p:nvSpPr>
          <p:cNvPr name="Freeform 12" id="12"/>
          <p:cNvSpPr/>
          <p:nvPr/>
        </p:nvSpPr>
        <p:spPr>
          <a:xfrm flipH="false" flipV="true" rot="0">
            <a:off x="-250222" y="-103861"/>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DAGqzGXO6UA</dc:identifier>
  <dcterms:modified xsi:type="dcterms:W3CDTF">2011-08-01T06:04:30Z</dcterms:modified>
  <cp:revision>1</cp:revision>
  <dc:title>NYPD Shooting Incident Data Report</dc:title>
</cp:coreProperties>
</file>