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0" r:id="rId2"/>
    <p:sldId id="28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C02"/>
    <a:srgbClr val="7E1F7E"/>
    <a:srgbClr val="E3F5E6"/>
    <a:srgbClr val="F1E6F1"/>
    <a:srgbClr val="FAECEC"/>
    <a:srgbClr val="9F0202"/>
    <a:srgbClr val="E1EAF6"/>
    <a:srgbClr val="DE9803"/>
    <a:srgbClr val="FCF5E7"/>
    <a:srgbClr val="EED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9F4FF-2931-1847-A0E7-74AD0A1585AB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4072C-E081-FA4E-90AD-FB89ADFA7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2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4072C-E081-FA4E-90AD-FB89ADFA75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2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0ED3-9239-47FD-960E-9967EEA0F07F}" type="datetimeFigureOut">
              <a:rPr lang="en-US" smtClean="0"/>
              <a:pPr/>
              <a:t>10/15/22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FDEB-5AEA-401E-A39D-60922B2517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6324600" y="1371600"/>
            <a:ext cx="2124492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Vocabulary modules</a:t>
            </a:r>
          </a:p>
        </p:txBody>
      </p:sp>
      <p:sp>
        <p:nvSpPr>
          <p:cNvPr id="12" name="TextBox 52"/>
          <p:cNvSpPr txBox="1">
            <a:spLocks noChangeArrowheads="1"/>
          </p:cNvSpPr>
          <p:nvPr/>
        </p:nvSpPr>
        <p:spPr bwMode="auto">
          <a:xfrm>
            <a:off x="6477000" y="1828800"/>
            <a:ext cx="180402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Structural modules</a:t>
            </a:r>
          </a:p>
        </p:txBody>
      </p:sp>
      <p:sp>
        <p:nvSpPr>
          <p:cNvPr id="26" name="Folded Corner 25"/>
          <p:cNvSpPr/>
          <p:nvPr/>
        </p:nvSpPr>
        <p:spPr>
          <a:xfrm>
            <a:off x="6731037" y="2167354"/>
            <a:ext cx="1295400" cy="1295400"/>
          </a:xfrm>
          <a:prstGeom prst="foldedCorner">
            <a:avLst/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7E1F7E"/>
                </a:solidFill>
              </a:rPr>
              <a:t>topic.ent</a:t>
            </a:r>
          </a:p>
          <a:p>
            <a:r>
              <a:rPr lang="en-US" sz="1600" dirty="0">
                <a:solidFill>
                  <a:srgbClr val="7E1F7E"/>
                </a:solidFill>
              </a:rPr>
              <a:t>topic.mod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6502437" y="2700754"/>
            <a:ext cx="1295400" cy="1295400"/>
          </a:xfrm>
          <a:prstGeom prst="foldedCorner">
            <a:avLst/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7E1F7E"/>
                </a:solidFill>
              </a:rPr>
              <a:t>myTopic.ent</a:t>
            </a:r>
          </a:p>
          <a:p>
            <a:r>
              <a:rPr lang="en-US" sz="1600" dirty="0">
                <a:solidFill>
                  <a:srgbClr val="7E1F7E"/>
                </a:solidFill>
              </a:rPr>
              <a:t>myTopic.mod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2590800" y="1600200"/>
            <a:ext cx="240188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alibri" pitchFamily="34" charset="0"/>
              </a:rPr>
              <a:t>Document-type shell 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2706688" y="1938754"/>
            <a:ext cx="1676400" cy="17526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myTopic.dtd</a:t>
            </a:r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1143000" y="152400"/>
            <a:ext cx="165038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DITA document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1219200" y="490954"/>
            <a:ext cx="2819400" cy="880646"/>
          </a:xfrm>
          <a:prstGeom prst="foldedCorner">
            <a:avLst/>
          </a:prstGeom>
          <a:solidFill>
            <a:srgbClr val="E3F5E6"/>
          </a:solidFill>
          <a:ln>
            <a:solidFill>
              <a:srgbClr val="026C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err="1">
                <a:solidFill>
                  <a:srgbClr val="026C02"/>
                </a:solidFill>
              </a:rPr>
              <a:t>myTopic.dita</a:t>
            </a:r>
            <a:endParaRPr lang="en-US" sz="1600" dirty="0">
              <a:solidFill>
                <a:srgbClr val="026C02"/>
              </a:solidFill>
            </a:endParaRPr>
          </a:p>
          <a:p>
            <a:r>
              <a:rPr lang="en-US" sz="1400" dirty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400" dirty="0" err="1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 ... &gt;</a:t>
            </a:r>
          </a:p>
          <a:p>
            <a:r>
              <a:rPr lang="en-US" sz="1400" dirty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&gt; ... &lt;/</a:t>
            </a:r>
            <a:r>
              <a:rPr lang="en-US" sz="1400" dirty="0" err="1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>
                <a:solidFill>
                  <a:srgbClr val="026C02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19" name="TextBox 34"/>
          <p:cNvSpPr txBox="1">
            <a:spLocks noChangeArrowheads="1"/>
          </p:cNvSpPr>
          <p:nvPr/>
        </p:nvSpPr>
        <p:spPr bwMode="auto">
          <a:xfrm>
            <a:off x="1066800" y="4050446"/>
            <a:ext cx="205740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Constraint module</a:t>
            </a:r>
          </a:p>
        </p:txBody>
      </p:sp>
      <p:sp>
        <p:nvSpPr>
          <p:cNvPr id="33" name="Folded Corner 32"/>
          <p:cNvSpPr/>
          <p:nvPr/>
        </p:nvSpPr>
        <p:spPr>
          <a:xfrm>
            <a:off x="1173162" y="4406462"/>
            <a:ext cx="2636838" cy="838200"/>
          </a:xfrm>
          <a:prstGeom prst="foldedCorner">
            <a:avLst>
              <a:gd name="adj" fmla="val 286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r>
              <a:rPr lang="en-US" sz="1600" dirty="0">
                <a:solidFill>
                  <a:schemeClr val="tx2"/>
                </a:solidFill>
              </a:rPr>
              <a:t>strictMyTopicConstraint.mod</a:t>
            </a:r>
          </a:p>
        </p:txBody>
      </p:sp>
      <p:sp>
        <p:nvSpPr>
          <p:cNvPr id="16" name="TextBox 53"/>
          <p:cNvSpPr txBox="1">
            <a:spLocks noChangeArrowheads="1"/>
          </p:cNvSpPr>
          <p:nvPr/>
        </p:nvSpPr>
        <p:spPr bwMode="auto">
          <a:xfrm>
            <a:off x="5759222" y="4309646"/>
            <a:ext cx="1632178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Domain modules</a:t>
            </a:r>
          </a:p>
        </p:txBody>
      </p:sp>
      <p:sp>
        <p:nvSpPr>
          <p:cNvPr id="30" name="Folded Corner 29"/>
          <p:cNvSpPr/>
          <p:nvPr/>
        </p:nvSpPr>
        <p:spPr>
          <a:xfrm>
            <a:off x="5795962" y="4655343"/>
            <a:ext cx="2438400" cy="838200"/>
          </a:xfrm>
          <a:prstGeom prst="foldedCorner">
            <a:avLst>
              <a:gd name="adj" fmla="val 24649"/>
            </a:avLst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7E1F7E"/>
                </a:solidFill>
              </a:rPr>
              <a:t>programmingDomain.ent</a:t>
            </a:r>
          </a:p>
          <a:p>
            <a:r>
              <a:rPr lang="en-US" sz="1600" dirty="0">
                <a:solidFill>
                  <a:srgbClr val="7E1F7E"/>
                </a:solidFill>
              </a:rPr>
              <a:t>programmingDomain.mod</a:t>
            </a:r>
          </a:p>
        </p:txBody>
      </p:sp>
      <p:sp>
        <p:nvSpPr>
          <p:cNvPr id="32" name="Folded Corner 31"/>
          <p:cNvSpPr/>
          <p:nvPr/>
        </p:nvSpPr>
        <p:spPr>
          <a:xfrm>
            <a:off x="5567362" y="5188743"/>
            <a:ext cx="2438400" cy="838200"/>
          </a:xfrm>
          <a:prstGeom prst="foldedCorner">
            <a:avLst>
              <a:gd name="adj" fmla="val 25980"/>
            </a:avLst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7E1F7E"/>
                </a:solidFill>
              </a:rPr>
              <a:t>highlightDomain.ent</a:t>
            </a:r>
          </a:p>
          <a:p>
            <a:r>
              <a:rPr lang="en-US" sz="1600" dirty="0">
                <a:solidFill>
                  <a:srgbClr val="7E1F7E"/>
                </a:solidFill>
              </a:rPr>
              <a:t>highlightDomain.mod</a:t>
            </a:r>
          </a:p>
        </p:txBody>
      </p:sp>
      <p:sp>
        <p:nvSpPr>
          <p:cNvPr id="31" name="Folded Corner 30"/>
          <p:cNvSpPr/>
          <p:nvPr/>
        </p:nvSpPr>
        <p:spPr>
          <a:xfrm>
            <a:off x="5338762" y="5722143"/>
            <a:ext cx="2438400" cy="838200"/>
          </a:xfrm>
          <a:prstGeom prst="foldedCorner">
            <a:avLst>
              <a:gd name="adj" fmla="val 24649"/>
            </a:avLst>
          </a:prstGeom>
          <a:solidFill>
            <a:srgbClr val="F1E6F1"/>
          </a:solidFill>
          <a:ln>
            <a:solidFill>
              <a:srgbClr val="7E1F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rgbClr val="7E1F7E"/>
                </a:solidFill>
              </a:rPr>
              <a:t>myPhraseDomain.ent</a:t>
            </a:r>
          </a:p>
          <a:p>
            <a:r>
              <a:rPr lang="en-US" sz="1600" dirty="0">
                <a:solidFill>
                  <a:srgbClr val="7E1F7E"/>
                </a:solidFill>
              </a:rPr>
              <a:t>myPhraseDomain.mod</a:t>
            </a:r>
          </a:p>
          <a:p>
            <a:endParaRPr lang="en-US" sz="1600" dirty="0">
              <a:solidFill>
                <a:srgbClr val="7E1F7E"/>
              </a:solidFill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5029199" y="1752600"/>
            <a:ext cx="3429001" cy="4984595"/>
          </a:xfrm>
          <a:custGeom>
            <a:avLst/>
            <a:gdLst>
              <a:gd name="connsiteX0" fmla="*/ 1527717 w 4270917"/>
              <a:gd name="connsiteY0" fmla="*/ 0 h 4984595"/>
              <a:gd name="connsiteX1" fmla="*/ 0 w 4270917"/>
              <a:gd name="connsiteY1" fmla="*/ 3066586 h 4984595"/>
              <a:gd name="connsiteX2" fmla="*/ 22302 w 4270917"/>
              <a:gd name="connsiteY2" fmla="*/ 4984595 h 4984595"/>
              <a:gd name="connsiteX3" fmla="*/ 4270917 w 4270917"/>
              <a:gd name="connsiteY3" fmla="*/ 4984595 h 4984595"/>
              <a:gd name="connsiteX4" fmla="*/ 4270917 w 4270917"/>
              <a:gd name="connsiteY4" fmla="*/ 0 h 4984595"/>
              <a:gd name="connsiteX5" fmla="*/ 1527717 w 4270917"/>
              <a:gd name="connsiteY5" fmla="*/ 0 h 498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0917" h="4984595">
                <a:moveTo>
                  <a:pt x="1527717" y="0"/>
                </a:moveTo>
                <a:lnTo>
                  <a:pt x="0" y="3066586"/>
                </a:lnTo>
                <a:lnTo>
                  <a:pt x="22302" y="4984595"/>
                </a:lnTo>
                <a:lnTo>
                  <a:pt x="4270917" y="4984595"/>
                </a:lnTo>
                <a:lnTo>
                  <a:pt x="4270917" y="0"/>
                </a:lnTo>
                <a:lnTo>
                  <a:pt x="1527717" y="0"/>
                </a:lnTo>
                <a:close/>
              </a:path>
            </a:pathLst>
          </a:custGeom>
          <a:noFill/>
          <a:ln>
            <a:solidFill>
              <a:srgbClr val="7E1F7E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398171" y="2438400"/>
            <a:ext cx="2320925" cy="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398171" y="2440902"/>
            <a:ext cx="2092325" cy="52137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95782" y="3276600"/>
            <a:ext cx="1395418" cy="137160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395782" y="3276600"/>
            <a:ext cx="1166818" cy="190500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395782" y="3276600"/>
            <a:ext cx="938218" cy="243840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28" idx="2"/>
          </p:cNvCxnSpPr>
          <p:nvPr/>
        </p:nvCxnSpPr>
        <p:spPr>
          <a:xfrm flipH="1">
            <a:off x="3048000" y="3691354"/>
            <a:ext cx="496888" cy="674480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971678" y="1383505"/>
            <a:ext cx="723900" cy="685800"/>
          </a:xfrm>
          <a:prstGeom prst="straightConnector1">
            <a:avLst/>
          </a:prstGeom>
          <a:ln w="19050">
            <a:solidFill>
              <a:srgbClr val="026C0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34">
            <a:extLst>
              <a:ext uri="{FF2B5EF4-FFF2-40B4-BE49-F238E27FC236}">
                <a16:creationId xmlns:a16="http://schemas.microsoft.com/office/drawing/2014/main" id="{C9C1D32E-0B8F-EE5B-692B-FCA902CDA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7" y="5262124"/>
            <a:ext cx="205740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Expansion module</a:t>
            </a:r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05030D77-8159-C3D0-FC8B-447C449F6B67}"/>
              </a:ext>
            </a:extLst>
          </p:cNvPr>
          <p:cNvSpPr/>
          <p:nvPr/>
        </p:nvSpPr>
        <p:spPr>
          <a:xfrm>
            <a:off x="1752600" y="5618140"/>
            <a:ext cx="2814637" cy="838200"/>
          </a:xfrm>
          <a:prstGeom prst="foldedCorner">
            <a:avLst>
              <a:gd name="adj" fmla="val 2864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r>
              <a:rPr lang="en-US" sz="1400" dirty="0" err="1">
                <a:solidFill>
                  <a:schemeClr val="tx2"/>
                </a:solidFill>
              </a:rPr>
              <a:t>allowEmphMyTopicExpansion.mod</a:t>
            </a:r>
            <a:endParaRPr lang="en-US" sz="1400" dirty="0">
              <a:solidFill>
                <a:schemeClr val="tx2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1D4983-99E1-19E0-A618-F3A2CECA2A7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544888" y="3691354"/>
            <a:ext cx="874711" cy="190932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urved Connector 1"/>
          <p:cNvCxnSpPr/>
          <p:nvPr/>
        </p:nvCxnSpPr>
        <p:spPr>
          <a:xfrm>
            <a:off x="2057400" y="1676400"/>
            <a:ext cx="587375" cy="15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" name="Curved Connector 4"/>
          <p:cNvCxnSpPr>
            <a:stCxn id="28" idx="3"/>
          </p:cNvCxnSpPr>
          <p:nvPr/>
        </p:nvCxnSpPr>
        <p:spPr>
          <a:xfrm flipV="1">
            <a:off x="5105400" y="1752600"/>
            <a:ext cx="1828800" cy="114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623888" y="228600"/>
            <a:ext cx="1461939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DITA document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3160712" y="228600"/>
            <a:ext cx="2097088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Document-type shell </a:t>
            </a:r>
          </a:p>
        </p:txBody>
      </p:sp>
      <p:sp>
        <p:nvSpPr>
          <p:cNvPr id="8" name="TextBox 37"/>
          <p:cNvSpPr txBox="1">
            <a:spLocks noChangeArrowheads="1"/>
          </p:cNvSpPr>
          <p:nvPr/>
        </p:nvSpPr>
        <p:spPr bwMode="auto">
          <a:xfrm>
            <a:off x="6138863" y="228600"/>
            <a:ext cx="1872949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Vocabulary modules</a:t>
            </a:r>
          </a:p>
        </p:txBody>
      </p:sp>
      <p:sp>
        <p:nvSpPr>
          <p:cNvPr id="12" name="TextBox 52"/>
          <p:cNvSpPr txBox="1">
            <a:spLocks noChangeArrowheads="1"/>
          </p:cNvSpPr>
          <p:nvPr/>
        </p:nvSpPr>
        <p:spPr bwMode="auto">
          <a:xfrm>
            <a:off x="6324600" y="838200"/>
            <a:ext cx="2053383" cy="58477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Structural modules</a:t>
            </a:r>
          </a:p>
          <a:p>
            <a:r>
              <a:rPr lang="en-US" sz="1600" dirty="0">
                <a:latin typeface="Calibri" pitchFamily="34" charset="0"/>
              </a:rPr>
              <a:t>    (topic or map types)</a:t>
            </a:r>
          </a:p>
        </p:txBody>
      </p:sp>
      <p:sp>
        <p:nvSpPr>
          <p:cNvPr id="16" name="TextBox 53"/>
          <p:cNvSpPr txBox="1">
            <a:spLocks noChangeArrowheads="1"/>
          </p:cNvSpPr>
          <p:nvPr/>
        </p:nvSpPr>
        <p:spPr bwMode="auto">
          <a:xfrm>
            <a:off x="5943600" y="4191000"/>
            <a:ext cx="1598515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Domain modules</a:t>
            </a:r>
          </a:p>
        </p:txBody>
      </p:sp>
      <p:cxnSp>
        <p:nvCxnSpPr>
          <p:cNvPr id="17" name="Curved Connector 16"/>
          <p:cNvCxnSpPr/>
          <p:nvPr/>
        </p:nvCxnSpPr>
        <p:spPr>
          <a:xfrm>
            <a:off x="5105400" y="1905000"/>
            <a:ext cx="1524000" cy="876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Curved Connector 26"/>
          <p:cNvCxnSpPr/>
          <p:nvPr/>
        </p:nvCxnSpPr>
        <p:spPr>
          <a:xfrm rot="5400000">
            <a:off x="2354264" y="3238502"/>
            <a:ext cx="1646236" cy="96043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TextBox 34"/>
          <p:cNvSpPr txBox="1">
            <a:spLocks noChangeArrowheads="1"/>
          </p:cNvSpPr>
          <p:nvPr/>
        </p:nvSpPr>
        <p:spPr bwMode="auto">
          <a:xfrm>
            <a:off x="914400" y="4495800"/>
            <a:ext cx="1752600" cy="338554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Constraint module</a:t>
            </a:r>
          </a:p>
        </p:txBody>
      </p:sp>
      <p:sp>
        <p:nvSpPr>
          <p:cNvPr id="21" name="Freeform 20"/>
          <p:cNvSpPr/>
          <p:nvPr/>
        </p:nvSpPr>
        <p:spPr>
          <a:xfrm>
            <a:off x="4125686" y="3062123"/>
            <a:ext cx="1132114" cy="1890877"/>
          </a:xfrm>
          <a:custGeom>
            <a:avLst/>
            <a:gdLst>
              <a:gd name="connsiteX0" fmla="*/ 0 w 2385848"/>
              <a:gd name="connsiteY0" fmla="*/ 0 h 3767959"/>
              <a:gd name="connsiteX1" fmla="*/ 1198179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848" h="3767959">
                <a:moveTo>
                  <a:pt x="0" y="0"/>
                </a:moveTo>
                <a:cubicBezTo>
                  <a:pt x="493110" y="853965"/>
                  <a:pt x="986221" y="1707931"/>
                  <a:pt x="1198179" y="2301765"/>
                </a:cubicBezTo>
                <a:cubicBezTo>
                  <a:pt x="1410137" y="2895599"/>
                  <a:pt x="1073806" y="3358055"/>
                  <a:pt x="1271751" y="3563007"/>
                </a:cubicBezTo>
                <a:cubicBezTo>
                  <a:pt x="1469696" y="3767959"/>
                  <a:pt x="2385848" y="3531476"/>
                  <a:pt x="2385848" y="3531476"/>
                </a:cubicBezTo>
                <a:lnTo>
                  <a:pt x="2385848" y="353147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2" name="Freeform 21"/>
          <p:cNvSpPr/>
          <p:nvPr/>
        </p:nvSpPr>
        <p:spPr>
          <a:xfrm>
            <a:off x="4060370" y="2898229"/>
            <a:ext cx="1045029" cy="1597572"/>
          </a:xfrm>
          <a:custGeom>
            <a:avLst/>
            <a:gdLst>
              <a:gd name="connsiteX0" fmla="*/ 0 w 2385848"/>
              <a:gd name="connsiteY0" fmla="*/ 0 h 3767959"/>
              <a:gd name="connsiteX1" fmla="*/ 1198179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820746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848" h="3767959">
                <a:moveTo>
                  <a:pt x="0" y="0"/>
                </a:moveTo>
                <a:cubicBezTo>
                  <a:pt x="493110" y="853965"/>
                  <a:pt x="1079576" y="1707931"/>
                  <a:pt x="1383034" y="2301765"/>
                </a:cubicBezTo>
                <a:cubicBezTo>
                  <a:pt x="1686492" y="2895599"/>
                  <a:pt x="1653610" y="3358055"/>
                  <a:pt x="1820746" y="3563007"/>
                </a:cubicBezTo>
                <a:cubicBezTo>
                  <a:pt x="1987882" y="3767959"/>
                  <a:pt x="2291664" y="3536731"/>
                  <a:pt x="2385848" y="3531476"/>
                </a:cubicBezTo>
                <a:lnTo>
                  <a:pt x="2385848" y="353147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3" name="Freeform 22"/>
          <p:cNvSpPr/>
          <p:nvPr/>
        </p:nvSpPr>
        <p:spPr>
          <a:xfrm>
            <a:off x="4191000" y="2819400"/>
            <a:ext cx="1219200" cy="1447800"/>
          </a:xfrm>
          <a:custGeom>
            <a:avLst/>
            <a:gdLst>
              <a:gd name="connsiteX0" fmla="*/ 0 w 2385848"/>
              <a:gd name="connsiteY0" fmla="*/ 0 h 3767959"/>
              <a:gd name="connsiteX1" fmla="*/ 1198179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271751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383034 w 2385848"/>
              <a:gd name="connsiteY1" fmla="*/ 2301765 h 3767959"/>
              <a:gd name="connsiteX2" fmla="*/ 1820746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767959"/>
              <a:gd name="connsiteX1" fmla="*/ 1597751 w 2385848"/>
              <a:gd name="connsiteY1" fmla="*/ 2301765 h 3767959"/>
              <a:gd name="connsiteX2" fmla="*/ 1820746 w 2385848"/>
              <a:gd name="connsiteY2" fmla="*/ 3563007 h 3767959"/>
              <a:gd name="connsiteX3" fmla="*/ 2385848 w 2385848"/>
              <a:gd name="connsiteY3" fmla="*/ 3531476 h 3767959"/>
              <a:gd name="connsiteX4" fmla="*/ 2385848 w 2385848"/>
              <a:gd name="connsiteY4" fmla="*/ 3531476 h 3767959"/>
              <a:gd name="connsiteX0" fmla="*/ 0 w 2385848"/>
              <a:gd name="connsiteY0" fmla="*/ 0 h 3536732"/>
              <a:gd name="connsiteX1" fmla="*/ 1597751 w 2385848"/>
              <a:gd name="connsiteY1" fmla="*/ 2301765 h 3536732"/>
              <a:gd name="connsiteX2" fmla="*/ 2035462 w 2385848"/>
              <a:gd name="connsiteY2" fmla="*/ 3321831 h 3536732"/>
              <a:gd name="connsiteX3" fmla="*/ 2385848 w 2385848"/>
              <a:gd name="connsiteY3" fmla="*/ 3531476 h 3536732"/>
              <a:gd name="connsiteX4" fmla="*/ 2385848 w 2385848"/>
              <a:gd name="connsiteY4" fmla="*/ 3531476 h 353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5848" h="3536732">
                <a:moveTo>
                  <a:pt x="0" y="0"/>
                </a:moveTo>
                <a:cubicBezTo>
                  <a:pt x="493110" y="853965"/>
                  <a:pt x="1258507" y="1748126"/>
                  <a:pt x="1597751" y="2301765"/>
                </a:cubicBezTo>
                <a:cubicBezTo>
                  <a:pt x="1936995" y="2855404"/>
                  <a:pt x="1904113" y="3116879"/>
                  <a:pt x="2035462" y="3321831"/>
                </a:cubicBezTo>
                <a:cubicBezTo>
                  <a:pt x="2166812" y="3526783"/>
                  <a:pt x="2291664" y="3536731"/>
                  <a:pt x="2385848" y="3531476"/>
                </a:cubicBezTo>
                <a:lnTo>
                  <a:pt x="2385848" y="3531476"/>
                </a:lnTo>
              </a:path>
            </a:pathLst>
          </a:cu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/>
          </a:p>
        </p:txBody>
      </p:sp>
      <p:sp>
        <p:nvSpPr>
          <p:cNvPr id="26" name="Folded Corner 25"/>
          <p:cNvSpPr/>
          <p:nvPr/>
        </p:nvSpPr>
        <p:spPr>
          <a:xfrm>
            <a:off x="6934200" y="1524000"/>
            <a:ext cx="1524000" cy="1295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E1F7E"/>
                </a:solidFill>
              </a:rPr>
              <a:t>topic.ent</a:t>
            </a:r>
          </a:p>
          <a:p>
            <a:r>
              <a:rPr lang="en-US" dirty="0">
                <a:solidFill>
                  <a:srgbClr val="7E1F7E"/>
                </a:solidFill>
              </a:rPr>
              <a:t>topic.mod</a:t>
            </a:r>
          </a:p>
        </p:txBody>
      </p:sp>
      <p:sp>
        <p:nvSpPr>
          <p:cNvPr id="27" name="Folded Corner 26"/>
          <p:cNvSpPr/>
          <p:nvPr/>
        </p:nvSpPr>
        <p:spPr>
          <a:xfrm>
            <a:off x="6400800" y="2057400"/>
            <a:ext cx="1524000" cy="1295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E1F7E"/>
                </a:solidFill>
              </a:rPr>
              <a:t>myTopic.ent</a:t>
            </a:r>
          </a:p>
          <a:p>
            <a:r>
              <a:rPr lang="en-US" dirty="0">
                <a:solidFill>
                  <a:srgbClr val="7E1F7E"/>
                </a:solidFill>
              </a:rPr>
              <a:t>myTopic.mod</a:t>
            </a:r>
          </a:p>
        </p:txBody>
      </p:sp>
      <p:sp>
        <p:nvSpPr>
          <p:cNvPr id="28" name="Folded Corner 27"/>
          <p:cNvSpPr/>
          <p:nvPr/>
        </p:nvSpPr>
        <p:spPr>
          <a:xfrm>
            <a:off x="3124200" y="838200"/>
            <a:ext cx="1981200" cy="2057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E1F7E"/>
                </a:solidFill>
              </a:rPr>
              <a:t>myTopic.dtd</a:t>
            </a:r>
          </a:p>
        </p:txBody>
      </p:sp>
      <p:sp>
        <p:nvSpPr>
          <p:cNvPr id="29" name="Folded Corner 28"/>
          <p:cNvSpPr/>
          <p:nvPr/>
        </p:nvSpPr>
        <p:spPr>
          <a:xfrm>
            <a:off x="152400" y="838200"/>
            <a:ext cx="1981200" cy="2057400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rgbClr val="7E1F7E"/>
                </a:solidFill>
              </a:rPr>
              <a:t>myTopic.dita</a:t>
            </a:r>
            <a:endParaRPr lang="en-US" dirty="0">
              <a:solidFill>
                <a:srgbClr val="7E1F7E"/>
              </a:solidFill>
            </a:endParaRPr>
          </a:p>
          <a:p>
            <a:endParaRPr lang="en-US" sz="1400" dirty="0">
              <a:solidFill>
                <a:srgbClr val="7E1F7E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&lt;!DOCTYPE </a:t>
            </a:r>
            <a:r>
              <a:rPr lang="en-US" sz="1400" dirty="0" err="1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 ... &gt;</a:t>
            </a:r>
          </a:p>
          <a:p>
            <a:r>
              <a:rPr lang="en-US" sz="1400" dirty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r>
              <a:rPr lang="en-US" sz="1400" dirty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sz="1400" dirty="0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solidFill>
                  <a:srgbClr val="7E1F7E"/>
                </a:solidFill>
                <a:latin typeface="Courier New" pitchFamily="49" charset="0"/>
                <a:cs typeface="Courier New" pitchFamily="49" charset="0"/>
              </a:rPr>
              <a:t>myTopic</a:t>
            </a:r>
            <a:endParaRPr lang="en-US" sz="1400" dirty="0">
              <a:solidFill>
                <a:srgbClr val="7E1F7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486400" y="4648200"/>
            <a:ext cx="2667000" cy="838200"/>
          </a:xfrm>
          <a:prstGeom prst="foldedCorner">
            <a:avLst>
              <a:gd name="adj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E1F7E"/>
                </a:solidFill>
              </a:rPr>
              <a:t>programmingDomain.ent</a:t>
            </a:r>
          </a:p>
          <a:p>
            <a:r>
              <a:rPr lang="en-US" dirty="0">
                <a:solidFill>
                  <a:srgbClr val="7E1F7E"/>
                </a:solidFill>
              </a:rPr>
              <a:t>programmingDomain.mod</a:t>
            </a:r>
          </a:p>
        </p:txBody>
      </p:sp>
      <p:sp>
        <p:nvSpPr>
          <p:cNvPr id="32" name="Folded Corner 31"/>
          <p:cNvSpPr/>
          <p:nvPr/>
        </p:nvSpPr>
        <p:spPr>
          <a:xfrm>
            <a:off x="4953000" y="5181600"/>
            <a:ext cx="2667000" cy="838200"/>
          </a:xfrm>
          <a:prstGeom prst="foldedCorner">
            <a:avLst>
              <a:gd name="adj" fmla="val 2598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E1F7E"/>
                </a:solidFill>
              </a:rPr>
              <a:t>highlightDomain.ent</a:t>
            </a:r>
          </a:p>
          <a:p>
            <a:r>
              <a:rPr lang="en-US" dirty="0">
                <a:solidFill>
                  <a:srgbClr val="7E1F7E"/>
                </a:solidFill>
              </a:rPr>
              <a:t>highlightDomain.mod</a:t>
            </a:r>
          </a:p>
        </p:txBody>
      </p:sp>
      <p:sp>
        <p:nvSpPr>
          <p:cNvPr id="33" name="Folded Corner 32"/>
          <p:cNvSpPr/>
          <p:nvPr/>
        </p:nvSpPr>
        <p:spPr>
          <a:xfrm>
            <a:off x="792162" y="5199062"/>
            <a:ext cx="2941638" cy="838200"/>
          </a:xfrm>
          <a:prstGeom prst="foldedCorner">
            <a:avLst>
              <a:gd name="adj" fmla="val 2864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t"/>
          <a:lstStyle/>
          <a:p>
            <a:r>
              <a:rPr lang="en-US" dirty="0">
                <a:solidFill>
                  <a:srgbClr val="7E1F7E"/>
                </a:solidFill>
              </a:rPr>
              <a:t>strictMyTopicConstraint.mod</a:t>
            </a:r>
          </a:p>
        </p:txBody>
      </p:sp>
      <p:sp>
        <p:nvSpPr>
          <p:cNvPr id="31" name="Folded Corner 30"/>
          <p:cNvSpPr/>
          <p:nvPr/>
        </p:nvSpPr>
        <p:spPr>
          <a:xfrm>
            <a:off x="4419600" y="5715000"/>
            <a:ext cx="2667000" cy="838200"/>
          </a:xfrm>
          <a:prstGeom prst="foldedCorner">
            <a:avLst>
              <a:gd name="adj" fmla="val 246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7E1F7E"/>
                </a:solidFill>
              </a:rPr>
              <a:t>myPhraseDomain.ent</a:t>
            </a:r>
          </a:p>
          <a:p>
            <a:r>
              <a:rPr lang="en-US" dirty="0">
                <a:solidFill>
                  <a:srgbClr val="7E1F7E"/>
                </a:solidFill>
              </a:rPr>
              <a:t>myPhraseDomain.mod</a:t>
            </a:r>
          </a:p>
          <a:p>
            <a:endParaRPr lang="en-US" dirty="0">
              <a:solidFill>
                <a:srgbClr val="7E1F7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17597</TotalTime>
  <Words>138</Words>
  <Application>Microsoft Macintosh PowerPoint</Application>
  <PresentationFormat>On-screen Show (4:3)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 New</vt:lpstr>
      <vt:lpstr>Office Theme</vt:lpstr>
      <vt:lpstr>PowerPoint Presentation</vt:lpstr>
      <vt:lpstr>PowerPoint Presentation</vt:lpstr>
    </vt:vector>
  </TitlesOfParts>
  <Company>XMetaL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tmagliery</dc:creator>
  <cp:lastModifiedBy>Eliot Kimber</cp:lastModifiedBy>
  <cp:revision>813</cp:revision>
  <dcterms:created xsi:type="dcterms:W3CDTF">2015-06-15T20:23:54Z</dcterms:created>
  <dcterms:modified xsi:type="dcterms:W3CDTF">2022-10-15T15:08:37Z</dcterms:modified>
</cp:coreProperties>
</file>