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9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035" y="1122680"/>
            <a:ext cx="10709275" cy="833120"/>
          </a:xfrm>
        </p:spPr>
        <p:txBody>
          <a:bodyPr>
            <a:noAutofit/>
          </a:bodyPr>
          <a:lstStyle/>
          <a:p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Database Systems Laboratory 9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990" y="5071428"/>
            <a:ext cx="9144000" cy="1655762"/>
          </a:xfrm>
        </p:spPr>
        <p:txBody>
          <a:bodyPr>
            <a:normAutofit lnSpcReduction="20000"/>
          </a:bodyPr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Rahul Kumar Mandal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School of Computer Engineering</a:t>
            </a:r>
            <a:endParaRPr lang="en-US" altLang="en-US" sz="2000" b="1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KIIT Deemed to be University Bhubaneswar, Odisha, India</a:t>
            </a:r>
            <a:endParaRPr lang="en-US" altLang="en-US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463290" y="2047875"/>
            <a:ext cx="5202555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Introduction to </a:t>
            </a:r>
            <a:r>
              <a:rPr lang="en-US" altLang="en-US" sz="4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PL/SQL</a:t>
            </a:r>
            <a:endParaRPr lang="en-US" altLang="en-US" sz="4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1155680" cy="62884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Conditional Logic...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Input a number and check whether it is even or odd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DECLARE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n number(5);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BEGIN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n: =&amp;n;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IF(MOD (n,2)=0) THEN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DBMS_OUTPUT.PUT_LINE(’even’);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ELSE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DBMS_OUTPUT.PUT_LINE(’odd’);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END IF;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END;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0943590" cy="628840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27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Conditional Logic...</a:t>
            </a:r>
            <a:endParaRPr lang="en-US" alt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700">
                <a:latin typeface="Times New Roman" panose="02020603050405020304" charset="0"/>
                <a:cs typeface="Times New Roman" panose="02020603050405020304" charset="0"/>
              </a:rPr>
              <a:t>Write a PL/SQL block that will accept a client_no from the user and adds 500 rupees to the bal_due column if the bal_due column has a value less than 5000 rupees. The process is fired on the Client_Master table.</a:t>
            </a:r>
            <a:endParaRPr lang="en-US" alt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DECLARE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bal Client_Master.bal_due%TYPE;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cno Client_Master.client_no%TYPE;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addn number(4): =500;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BEGIN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cno: =&amp;cno;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SELECT bal_due INTO bal FROM Client_Master WHERE client_no=cno;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IF bal&lt;5000 THEN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UPDATE Client_Master SET bal_due=bal_due+addn WHERE client_no=cno;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END IF;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END;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0911205" cy="6288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 Statement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2665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700">
                <a:latin typeface="Times New Roman" panose="02020603050405020304" charset="0"/>
                <a:cs typeface="Times New Roman" panose="02020603050405020304" charset="0"/>
              </a:rPr>
              <a:t>CASE selector</a:t>
            </a:r>
            <a:endParaRPr lang="en-US" alt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700">
                <a:latin typeface="Times New Roman" panose="02020603050405020304" charset="0"/>
                <a:cs typeface="Times New Roman" panose="02020603050405020304" charset="0"/>
              </a:rPr>
              <a:t>WHEN exp1 THEN Statement1</a:t>
            </a:r>
            <a:endParaRPr lang="en-US" alt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700">
                <a:latin typeface="Times New Roman" panose="02020603050405020304" charset="0"/>
                <a:cs typeface="Times New Roman" panose="02020603050405020304" charset="0"/>
              </a:rPr>
              <a:t>WHEN exp2 THEN Statement2</a:t>
            </a:r>
            <a:endParaRPr lang="en-US" alt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7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700">
                <a:latin typeface="Times New Roman" panose="02020603050405020304" charset="0"/>
                <a:cs typeface="Times New Roman" panose="02020603050405020304" charset="0"/>
              </a:rPr>
              <a:t>WHEN expn THEN Statementn</a:t>
            </a:r>
            <a:endParaRPr lang="en-US" alt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700">
                <a:latin typeface="Times New Roman" panose="02020603050405020304" charset="0"/>
                <a:cs typeface="Times New Roman" panose="02020603050405020304" charset="0"/>
              </a:rPr>
              <a:t>ELSE Statementn+1</a:t>
            </a:r>
            <a:endParaRPr lang="en-US" alt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700">
                <a:latin typeface="Times New Roman" panose="02020603050405020304" charset="0"/>
                <a:cs typeface="Times New Roman" panose="02020603050405020304" charset="0"/>
              </a:rPr>
              <a:t>END CASE;</a:t>
            </a:r>
            <a:endParaRPr lang="en-US" altLang="en-US" sz="27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6135" y="260985"/>
            <a:ext cx="10793095" cy="628840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en-US" sz="10665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CASE Statement...</a:t>
            </a:r>
            <a:endParaRPr lang="en-US" altLang="en-US" sz="10665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Input a 1-digit number and display the name</a:t>
            </a:r>
            <a:endParaRPr lang="en-US" altLang="en-US" sz="8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DECLARE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vdigit NUMBER(1);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BEGIN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vdigit: =&amp;vdigit;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CASE vdigit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0 THEN DBMS_OUTPUT.PUT_LINE (’ZERO’);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1 THEN DBMS_OUTPUT.PUT_LINE (’ONE’);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2 THEN DBMS_OUTPUT.PUT_LINE (’TWO’);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3 THEN DBMS_OUTPUT.PUT_LINE (’THREE’);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4 THEN DBMS_OUTPUT.PUT_LINE (’FOUR’);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5 THEN DBMS_OUTPUT.PUT_LINE (’FIVE’);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6 THEN DBMS_OUTPUT.PUT_LINE (’SIX’);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7 THEN DBMS_OUTPUT.PUT_LINE (’SEVEN’);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8 THEN DBMS_OUTPUT.PUT_LINE (’EIGHT’);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WHEN 9 THEN DBMS_OUTPUT.PUT_LINE (’NINE’);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ELSE DBMS_OUTPUT.PUT_LINE (vdigit||’ is wrong input’);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END CASE;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5600" b="1">
                <a:latin typeface="Times New Roman" panose="02020603050405020304" charset="0"/>
                <a:cs typeface="Times New Roman" panose="02020603050405020304" charset="0"/>
              </a:rPr>
              <a:t>END;</a:t>
            </a:r>
            <a:endParaRPr lang="en-US" altLang="en-US" sz="5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0902950" cy="628840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Looping Structure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Basic Loop/Simple LOOP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LOOP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Statements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LOOP;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EXIT statement provides a way to stop the iterative loop: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• EXIT WHEN i&gt;10;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• IF i&gt;10 THEN EXIT;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IF;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 LOOP</a:t>
            </a:r>
            <a:endParaRPr lang="en-US" altLang="en-US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 condition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LOOP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Statements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 LOOP;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96000" y="4182110"/>
            <a:ext cx="406400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FOR LOOP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FOR variable IN [REVERSE] low.. high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LOOP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END LOOP;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36905" y="228600"/>
            <a:ext cx="6816090" cy="6616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Looping Structure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1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DECLARE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v_counter NUMBER := 1;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--  SIMPLE LOOP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DBMS_OUTPUT.PUT_LINE('Using SIMPLE LOOP:');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LOOP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DBMS_OUTPUT.PUT_LINE(v_counter);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v_counter := v_counter + 1;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-- Exit condition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EXIT WHEN v_counter &gt; 10;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END LOOP;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1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-- WHILE LOOP</a:t>
            </a:r>
            <a:endParaRPr lang="en-US" altLang="en-US" sz="1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DBMS_OUTPUT.PUT_LINE('Using WHILE LOOP:');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v_counter := 1;  -- Reset counter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WHILE v_counter &lt;= 10 LOOP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DBMS_OUTPUT.PUT_LINE(v_counter);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v_counter := v_counter + 1;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END LOOP;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END;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65570" y="1552575"/>
            <a:ext cx="497903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-- FOR LOOP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DBMS_OUTPUT.PUT_LINE('Using FOR LOOP:');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FOR i IN 1..10 LOOP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DBMS_OUTPUT.PUT_LINE(i);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END LOOP;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0925175" cy="6288405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US" altLang="en-US" sz="8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Scope of variable in nested block</a:t>
            </a:r>
            <a:endParaRPr lang="en-US" altLang="en-US" sz="8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4665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PL/SQL statements can be nested wherever an executable statement is allowed. A nested block acts like a statement and executable statements can be broken into smaller blocks</a:t>
            </a:r>
            <a:endParaRPr lang="en-US" altLang="en-US" sz="4665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DECLARE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 NUMBER(4): =10;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VB NUMBER(4): =11;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DECLARE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 NUMBER(4): =100;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VB NUMBER(4): = 111;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DBMS_OUTPUT.PUT_LINE(VA);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DBMS_OUTPUT.PUT_LINE(VB);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DBMS_OUTPUT.PUT_LINE(’..................’);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DBMS_OUTPUT.PUT_LINE(VA);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DBMS_OUTPUT.PUT_LINE(VB);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END;</a:t>
            </a:r>
            <a:endParaRPr lang="en-US" altLang="en-US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6135" y="260985"/>
            <a:ext cx="11155680" cy="6288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DEFINE Statement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It is used to enter different sets of values by using &amp; symbol on substitution variables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It is done by setting the DEFINE ON and OFF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At the entry of each value, execute: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SET DEFINE OFF;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Later execute: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SET DEFINE ON;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SELECT * FROM employees WHERE department_id = &amp;dept_id;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975" y="260985"/>
            <a:ext cx="11155680" cy="62884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Introduction To PL/SQL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PL/SQL Basics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Conditional Logic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Looping Structure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Scope of variable in nested block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DEFINE Statemen</a:t>
            </a:r>
            <a:endParaRPr lang="en-US" altLang="en-US" sz="3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0974705" cy="62884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PL/SQL Basics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It is the procedural language extension of SQL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It is a block - structured language that enables developers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  to combine the power of SQL with procedural statements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It bridges the gap between database technology and procedural programming languages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PL/SQL also possesses features of object oriented languages like: Data encapsulation, Error handling, Data hiding and Object oriented programming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6135" y="260985"/>
            <a:ext cx="11155680" cy="6288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 of PL/SQL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3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not only supports SQL data manipulation, but also provides facilities of conditional checking, branching &amp; looping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sends an entire block of statements to the oracle engine at one time. Thus, reduces network traffic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Permits dealing with errors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It allows declaration &amp; use of variables in blocks of code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Applications written in PL/SQL are portable to any computer hardware and operating system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85115"/>
            <a:ext cx="11155680" cy="628840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en-US" sz="1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Structure of PL/SQL Block </a:t>
            </a:r>
            <a:endParaRPr lang="en-US" altLang="en-US" sz="1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1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1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DECLARE: declaration and initialization of variables and constants</a:t>
            </a:r>
            <a:endParaRPr lang="en-US" altLang="en-US" sz="1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1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BEGIN: implementation of actual programming logic</a:t>
            </a:r>
            <a:endParaRPr lang="en-US" altLang="en-US" sz="1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1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EXCEPTION: deals with runtime errors</a:t>
            </a:r>
            <a:endParaRPr lang="en-US" altLang="en-US" sz="1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1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END: end of PL/SQL block</a:t>
            </a:r>
            <a:endParaRPr lang="en-US" altLang="en-US" sz="1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1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AutoNum type="arabicPeriod"/>
            </a:pP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AutoNum type="arabicPeriod"/>
            </a:pPr>
            <a:endParaRPr lang="en-US" altLang="en-US" sz="1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3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995" y="2895600"/>
            <a:ext cx="6248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0953115" cy="6288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Character Sets, Comments, Special operators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Character Sets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Letters: A...Z, and a...z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Numbers: 0...9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Symbols: ∼ ! @ # $ % ∧ &amp; * ( ) - + { [ } ] | : ;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«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, &gt; . ? / etc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Comments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Single line: - -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Multi line: /* ... */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40705" y="3721100"/>
            <a:ext cx="5022850" cy="2152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just"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Special operators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Assignment operator: : =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Comparison operator: =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Concatenation symbol: ||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Exponents: **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0954385" cy="62884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Variables, Constant, BOOLEAN Datatype, %TYPE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Variables</a:t>
            </a:r>
            <a:endParaRPr lang="en-US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Variable name must begin with a character. Variable can hold at most 30 characters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Varname datatype[size];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Ex:Input_no NUMBER(3);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Constant</a:t>
            </a:r>
            <a:endParaRPr lang="en-US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Varname CONSTANT datatype[size]:=value;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Ex: Input_no NUMBER(3) :=16;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Ex: Input_no CONSTANT NUMBER(3) :=16;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BOOLEAN Datatype</a:t>
            </a:r>
            <a:endParaRPr lang="en-US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Logical data type, either TRUE or FALSE or NULL only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%TYPE</a:t>
            </a:r>
            <a:endParaRPr lang="en-US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Describes the data type of the table column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identifier tablename.columnname%TYPE;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Ex: name Employee.empname%TYPE;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50075" y="1936115"/>
            <a:ext cx="5241925" cy="4095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1155680" cy="62884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Message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Oracle has a built-in package called DBMS_OUTPUT with the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procedure PUT_LINE to print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DBMS_OUTPUT.PUT_LINE (message);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Message is generally of varchar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Before using PUT_LINE(), you should switch ON the output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buffer as: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SET SERVEROUTPUT ON;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5975" y="260985"/>
            <a:ext cx="10996295" cy="628840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Conditional Logic</a:t>
            </a: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Simple IF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IF condition THEN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END IF;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Simple IF-ELSE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IF condition THEN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ELSE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END IF;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87365" y="880110"/>
            <a:ext cx="5902325" cy="6286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IF-ELSE Ladder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IF condition THEN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ELSIF condition THEN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ELSE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END IF;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Nested IF-ELSE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IF condition THEN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IF condition THEN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END IF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ELSE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State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5693</Words>
  <Application>WPS Presentation</Application>
  <PresentationFormat>Widescreen</PresentationFormat>
  <Paragraphs>274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Database Systems Laboratory 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Laboratory 1</dc:title>
  <dc:creator/>
  <cp:lastModifiedBy>Rohit Mandal</cp:lastModifiedBy>
  <cp:revision>30</cp:revision>
  <dcterms:created xsi:type="dcterms:W3CDTF">2024-12-13T16:31:00Z</dcterms:created>
  <dcterms:modified xsi:type="dcterms:W3CDTF">2025-03-18T08:37:57Z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EAFB9427DB234295AD168C5BF3833E35_11</vt:lpwstr>
  </property>
  <property fmtid="{D5CDD505-2E9C-101B-9397-08002B2CF9AE}" pid="3" name="KSOProductBuildVer">
    <vt:lpwstr>1033-12.2.0.20326</vt:lpwstr>
  </property>
</Properties>
</file>