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x="18288000" cy="10287000"/>
  <p:notesSz cx="6858000" cy="9144000"/>
  <p:embeddedFontLst>
    <p:embeddedFont>
      <p:font typeface="Times New Roman Bold" charset="1" panose="02030802070405020303"/>
      <p:regular r:id="rId50"/>
    </p:embeddedFont>
    <p:embeddedFont>
      <p:font typeface="Times New Roman" charset="1" panose="02030502070405020303"/>
      <p:regular r:id="rId51"/>
    </p:embeddedFont>
    <p:embeddedFont>
      <p:font typeface="Gill Sans Light" charset="1" panose="020B0302020104020203"/>
      <p:regular r:id="rId52"/>
    </p:embeddedFont>
    <p:embeddedFont>
      <p:font typeface="Arial" charset="1" panose="020B0502020202020204"/>
      <p:regular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53" Target="fonts/font53.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jpeg" Type="http://schemas.openxmlformats.org/officeDocument/2006/relationships/image"/><Relationship Id="rId5" Target="../media/image3.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9.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3.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3.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3.jpe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jpeg" Type="http://schemas.openxmlformats.org/officeDocument/2006/relationships/image"/><Relationship Id="rId5" Target="../media/image3.jpe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3.jpe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15.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 Id="rId8"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jpeg" Type="http://schemas.openxmlformats.org/officeDocument/2006/relationships/image"/><Relationship Id="rId5" Target="../media/image21.jpeg" Type="http://schemas.openxmlformats.org/officeDocument/2006/relationships/image"/><Relationship Id="rId6" Target="../media/image3.jpe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 Id="rId6" Target="../media/image24.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8.jpeg" Type="http://schemas.openxmlformats.org/officeDocument/2006/relationships/image"/><Relationship Id="rId5" Target="../media/image3.jpe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jpeg" Type="http://schemas.openxmlformats.org/officeDocument/2006/relationships/image"/><Relationship Id="rId5" Target="../media/image3.jpe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jpeg" Type="http://schemas.openxmlformats.org/officeDocument/2006/relationships/image"/><Relationship Id="rId5"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1.jpeg" Type="http://schemas.openxmlformats.org/officeDocument/2006/relationships/image"/><Relationship Id="rId5" Target="../media/image3.jpe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jpeg" Type="http://schemas.openxmlformats.org/officeDocument/2006/relationships/image"/><Relationship Id="rId5" Target="../media/image3.jpe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3.jpeg" Type="http://schemas.openxmlformats.org/officeDocument/2006/relationships/image"/><Relationship Id="rId5" Target="../media/image3.jpe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47995"/>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7" id="7"/>
          <p:cNvSpPr/>
          <p:nvPr/>
        </p:nvSpPr>
        <p:spPr>
          <a:xfrm rot="12590">
            <a:off x="3602814" y="5283288"/>
            <a:ext cx="13003320" cy="0"/>
          </a:xfrm>
          <a:prstGeom prst="line">
            <a:avLst/>
          </a:prstGeom>
          <a:ln cap="rnd" w="28575">
            <a:solidFill>
              <a:srgbClr val="B71E42"/>
            </a:solidFill>
            <a:prstDash val="solid"/>
            <a:headEnd type="none" len="sm" w="sm"/>
            <a:tailEnd type="none" len="sm" w="sm"/>
          </a:ln>
        </p:spPr>
      </p:sp>
      <p:grpSp>
        <p:nvGrpSpPr>
          <p:cNvPr name="Group 8" id="8"/>
          <p:cNvGrpSpPr/>
          <p:nvPr/>
        </p:nvGrpSpPr>
        <p:grpSpPr>
          <a:xfrm rot="0">
            <a:off x="2666194" y="1331354"/>
            <a:ext cx="12955610" cy="3812146"/>
            <a:chOff x="0" y="0"/>
            <a:chExt cx="17274146" cy="5082862"/>
          </a:xfrm>
        </p:grpSpPr>
        <p:sp>
          <p:nvSpPr>
            <p:cNvPr name="Freeform 9" id="9"/>
            <p:cNvSpPr/>
            <p:nvPr/>
          </p:nvSpPr>
          <p:spPr>
            <a:xfrm flipH="false" flipV="false" rot="0">
              <a:off x="0" y="0"/>
              <a:ext cx="17274146" cy="5082862"/>
            </a:xfrm>
            <a:custGeom>
              <a:avLst/>
              <a:gdLst/>
              <a:ahLst/>
              <a:cxnLst/>
              <a:rect r="r" b="b" t="t" l="l"/>
              <a:pathLst>
                <a:path h="5082862" w="17274146">
                  <a:moveTo>
                    <a:pt x="0" y="0"/>
                  </a:moveTo>
                  <a:lnTo>
                    <a:pt x="17274146" y="0"/>
                  </a:lnTo>
                  <a:lnTo>
                    <a:pt x="17274146" y="5082862"/>
                  </a:lnTo>
                  <a:lnTo>
                    <a:pt x="0" y="5082862"/>
                  </a:lnTo>
                  <a:close/>
                </a:path>
              </a:pathLst>
            </a:custGeom>
            <a:solidFill>
              <a:srgbClr val="000000">
                <a:alpha val="0"/>
              </a:srgbClr>
            </a:solidFill>
          </p:spPr>
        </p:sp>
        <p:sp>
          <p:nvSpPr>
            <p:cNvPr name="TextBox 10" id="10"/>
            <p:cNvSpPr txBox="true"/>
            <p:nvPr/>
          </p:nvSpPr>
          <p:spPr>
            <a:xfrm>
              <a:off x="0" y="-47625"/>
              <a:ext cx="17274146" cy="5130487"/>
            </a:xfrm>
            <a:prstGeom prst="rect">
              <a:avLst/>
            </a:prstGeom>
          </p:spPr>
          <p:txBody>
            <a:bodyPr anchor="b" rtlCol="false" tIns="0" lIns="0" bIns="0" rIns="0"/>
            <a:lstStyle/>
            <a:p>
              <a:pPr algn="ctr">
                <a:lnSpc>
                  <a:spcPts val="5508"/>
                </a:lnSpc>
              </a:pPr>
              <a:r>
                <a:rPr lang="en-US" sz="5100" b="true">
                  <a:solidFill>
                    <a:srgbClr val="000000"/>
                  </a:solidFill>
                  <a:latin typeface="Times New Roman Bold"/>
                  <a:ea typeface="Times New Roman Bold"/>
                  <a:cs typeface="Times New Roman Bold"/>
                  <a:sym typeface="Times New Roman Bold"/>
                </a:rPr>
                <a:t>Digit Classifier Using CNN</a:t>
              </a:r>
            </a:p>
            <a:p>
              <a:pPr algn="ctr">
                <a:lnSpc>
                  <a:spcPts val="5508"/>
                </a:lnSpc>
              </a:pPr>
            </a:p>
          </p:txBody>
        </p:sp>
      </p:grpSp>
      <p:grpSp>
        <p:nvGrpSpPr>
          <p:cNvPr name="Group 11" id="11"/>
          <p:cNvGrpSpPr/>
          <p:nvPr/>
        </p:nvGrpSpPr>
        <p:grpSpPr>
          <a:xfrm rot="0">
            <a:off x="5332392" y="5323184"/>
            <a:ext cx="12955608" cy="3812146"/>
            <a:chOff x="0" y="0"/>
            <a:chExt cx="17274144" cy="5082862"/>
          </a:xfrm>
        </p:grpSpPr>
        <p:sp>
          <p:nvSpPr>
            <p:cNvPr name="Freeform 12" id="12"/>
            <p:cNvSpPr/>
            <p:nvPr/>
          </p:nvSpPr>
          <p:spPr>
            <a:xfrm flipH="false" flipV="false" rot="0">
              <a:off x="0" y="0"/>
              <a:ext cx="17274144" cy="5082862"/>
            </a:xfrm>
            <a:custGeom>
              <a:avLst/>
              <a:gdLst/>
              <a:ahLst/>
              <a:cxnLst/>
              <a:rect r="r" b="b" t="t" l="l"/>
              <a:pathLst>
                <a:path h="5082862" w="17274144">
                  <a:moveTo>
                    <a:pt x="0" y="0"/>
                  </a:moveTo>
                  <a:lnTo>
                    <a:pt x="17274144" y="0"/>
                  </a:lnTo>
                  <a:lnTo>
                    <a:pt x="17274144" y="5082862"/>
                  </a:lnTo>
                  <a:lnTo>
                    <a:pt x="0" y="5082862"/>
                  </a:lnTo>
                  <a:close/>
                </a:path>
              </a:pathLst>
            </a:custGeom>
            <a:solidFill>
              <a:srgbClr val="000000">
                <a:alpha val="0"/>
              </a:srgbClr>
            </a:solidFill>
          </p:spPr>
        </p:sp>
        <p:sp>
          <p:nvSpPr>
            <p:cNvPr name="TextBox 13" id="13"/>
            <p:cNvSpPr txBox="true"/>
            <p:nvPr/>
          </p:nvSpPr>
          <p:spPr>
            <a:xfrm>
              <a:off x="0" y="-114300"/>
              <a:ext cx="17274144" cy="5197162"/>
            </a:xfrm>
            <a:prstGeom prst="rect">
              <a:avLst/>
            </a:prstGeom>
          </p:spPr>
          <p:txBody>
            <a:bodyPr anchor="t" rtlCol="false" tIns="0" lIns="0" bIns="0" rIns="0"/>
            <a:lstStyle/>
            <a:p>
              <a:pPr algn="r">
                <a:lnSpc>
                  <a:spcPts val="3887"/>
                </a:lnSpc>
              </a:pPr>
              <a:r>
                <a:rPr lang="en-US" sz="2700">
                  <a:solidFill>
                    <a:srgbClr val="000000"/>
                  </a:solidFill>
                  <a:latin typeface="Times New Roman"/>
                  <a:ea typeface="Times New Roman"/>
                  <a:cs typeface="Times New Roman"/>
                  <a:sym typeface="Times New Roman"/>
                </a:rPr>
                <a:t>Kaushal Soundararajan – CB.EN.U4ECE23125 (30)</a:t>
              </a:r>
            </a:p>
            <a:p>
              <a:pPr algn="r">
                <a:lnSpc>
                  <a:spcPts val="3887"/>
                </a:lnSpc>
              </a:pPr>
              <a:r>
                <a:rPr lang="en-US" sz="2700">
                  <a:solidFill>
                    <a:srgbClr val="000000"/>
                  </a:solidFill>
                  <a:latin typeface="Times New Roman"/>
                  <a:ea typeface="Times New Roman"/>
                  <a:cs typeface="Times New Roman"/>
                  <a:sym typeface="Times New Roman"/>
                </a:rPr>
                <a:t>Nidhil Remila Shivakumaran – CB.EN.U4ECE23129 (31)  </a:t>
              </a:r>
            </a:p>
            <a:p>
              <a:pPr algn="r">
                <a:lnSpc>
                  <a:spcPts val="3887"/>
                </a:lnSpc>
              </a:pPr>
              <a:r>
                <a:rPr lang="en-US" sz="2700">
                  <a:solidFill>
                    <a:srgbClr val="000000"/>
                  </a:solidFill>
                  <a:latin typeface="Times New Roman"/>
                  <a:ea typeface="Times New Roman"/>
                  <a:cs typeface="Times New Roman"/>
                  <a:sym typeface="Times New Roman"/>
                </a:rPr>
                <a:t>Sanjay Subramanyan – CB.EN.U4ECE23147 (32)</a:t>
              </a:r>
            </a:p>
            <a:p>
              <a:pPr algn="r">
                <a:lnSpc>
                  <a:spcPts val="3887"/>
                </a:lnSpc>
              </a:pPr>
              <a:r>
                <a:rPr lang="en-US" sz="2700">
                  <a:solidFill>
                    <a:srgbClr val="000000"/>
                  </a:solidFill>
                  <a:latin typeface="Times New Roman"/>
                  <a:ea typeface="Times New Roman"/>
                  <a:cs typeface="Times New Roman"/>
                  <a:sym typeface="Times New Roman"/>
                </a:rPr>
                <a:t>Shriyaank S – CB.EN.U4ECE23151 (33)</a:t>
              </a:r>
            </a:p>
            <a:p>
              <a:pPr algn="r">
                <a:lnSpc>
                  <a:spcPts val="3887"/>
                </a:lnSpc>
              </a:pPr>
              <a:r>
                <a:rPr lang="en-US" sz="2700">
                  <a:solidFill>
                    <a:srgbClr val="000000"/>
                  </a:solidFill>
                  <a:latin typeface="Times New Roman"/>
                  <a:ea typeface="Times New Roman"/>
                  <a:cs typeface="Times New Roman"/>
                  <a:sym typeface="Times New Roman"/>
                </a:rPr>
                <a:t>Vivyn M – CB.EN.U4ECE23157 (34)</a:t>
              </a:r>
            </a:p>
            <a:p>
              <a:pPr algn="r">
                <a:lnSpc>
                  <a:spcPts val="3887"/>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grpSp>
        <p:nvGrpSpPr>
          <p:cNvPr name="Group 7" id="7"/>
          <p:cNvGrpSpPr/>
          <p:nvPr/>
        </p:nvGrpSpPr>
        <p:grpSpPr>
          <a:xfrm rot="0">
            <a:off x="809826" y="592455"/>
            <a:ext cx="9270413" cy="11466195"/>
            <a:chOff x="0" y="0"/>
            <a:chExt cx="10663691" cy="13189484"/>
          </a:xfrm>
        </p:grpSpPr>
        <p:sp>
          <p:nvSpPr>
            <p:cNvPr name="Freeform 8" id="8"/>
            <p:cNvSpPr/>
            <p:nvPr/>
          </p:nvSpPr>
          <p:spPr>
            <a:xfrm flipH="false" flipV="false" rot="0">
              <a:off x="0" y="0"/>
              <a:ext cx="10663691" cy="13189483"/>
            </a:xfrm>
            <a:custGeom>
              <a:avLst/>
              <a:gdLst/>
              <a:ahLst/>
              <a:cxnLst/>
              <a:rect r="r" b="b" t="t" l="l"/>
              <a:pathLst>
                <a:path h="13189483" w="10663691">
                  <a:moveTo>
                    <a:pt x="0" y="0"/>
                  </a:moveTo>
                  <a:lnTo>
                    <a:pt x="10663691" y="0"/>
                  </a:lnTo>
                  <a:lnTo>
                    <a:pt x="10663691" y="13189483"/>
                  </a:lnTo>
                  <a:lnTo>
                    <a:pt x="0" y="13189483"/>
                  </a:lnTo>
                  <a:close/>
                </a:path>
              </a:pathLst>
            </a:custGeom>
            <a:solidFill>
              <a:srgbClr val="000000">
                <a:alpha val="0"/>
              </a:srgbClr>
            </a:solidFill>
          </p:spPr>
        </p:sp>
        <p:sp>
          <p:nvSpPr>
            <p:cNvPr name="TextBox 9" id="9"/>
            <p:cNvSpPr txBox="true"/>
            <p:nvPr/>
          </p:nvSpPr>
          <p:spPr>
            <a:xfrm>
              <a:off x="0" y="-133350"/>
              <a:ext cx="10663691" cy="13322834"/>
            </a:xfrm>
            <a:prstGeom prst="rect">
              <a:avLst/>
            </a:prstGeom>
          </p:spPr>
          <p:txBody>
            <a:bodyPr anchor="t" rtlCol="false" tIns="0" lIns="0" bIns="0" rIns="0"/>
            <a:lstStyle/>
            <a:p>
              <a:pPr algn="l">
                <a:lnSpc>
                  <a:spcPts val="4320"/>
                </a:lnSpc>
              </a:pPr>
              <a:r>
                <a:rPr lang="en-US" b="true" sz="3000">
                  <a:solidFill>
                    <a:srgbClr val="000000"/>
                  </a:solidFill>
                  <a:latin typeface="Times New Roman Bold"/>
                  <a:ea typeface="Times New Roman Bold"/>
                  <a:cs typeface="Times New Roman Bold"/>
                  <a:sym typeface="Times New Roman Bold"/>
                </a:rPr>
                <a:t>Naive Bayes</a:t>
              </a:r>
              <a:r>
                <a:rPr lang="en-US" sz="3000">
                  <a:solidFill>
                    <a:srgbClr val="000000"/>
                  </a:solidFill>
                  <a:latin typeface="Times New Roman"/>
                  <a:ea typeface="Times New Roman"/>
                  <a:cs typeface="Times New Roman"/>
                  <a:sym typeface="Times New Roman"/>
                </a:rPr>
                <a:t>: </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N</a:t>
              </a:r>
              <a:r>
                <a:rPr lang="en-US" sz="3299">
                  <a:solidFill>
                    <a:srgbClr val="000000"/>
                  </a:solidFill>
                  <a:latin typeface="Times New Roman"/>
                  <a:ea typeface="Times New Roman"/>
                  <a:cs typeface="Times New Roman"/>
                  <a:sym typeface="Times New Roman"/>
                </a:rPr>
                <a:t>aive Bayes is based on Bayes' theorem and uses probabilities to classify data points. </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For a given data point, calculate P(C∣X) for each class C.</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Create Decision Boundaries for classification</a:t>
              </a:r>
            </a:p>
            <a:p>
              <a:pPr algn="l">
                <a:lnSpc>
                  <a:spcPts val="6995"/>
                </a:lnSpc>
              </a:pPr>
              <a:r>
                <a:rPr lang="en-US" sz="3299">
                  <a:solidFill>
                    <a:srgbClr val="000000"/>
                  </a:solidFill>
                  <a:latin typeface="Times New Roman"/>
                  <a:ea typeface="Times New Roman"/>
                  <a:cs typeface="Times New Roman"/>
                  <a:sym typeface="Times New Roman"/>
                </a:rPr>
                <a:t>Disadvantages:</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Assumption of Feature Independence</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Sensitivity to High-Dimensional Data</a:t>
              </a:r>
            </a:p>
            <a:p>
              <a:pPr algn="l">
                <a:lnSpc>
                  <a:spcPts val="4320"/>
                </a:lnSpc>
              </a:pPr>
            </a:p>
            <a:p>
              <a:pPr algn="l" marL="542925" indent="-271462" lvl="1">
                <a:lnSpc>
                  <a:spcPts val="4320"/>
                </a:lnSpc>
              </a:pPr>
            </a:p>
            <a:p>
              <a:pPr algn="l">
                <a:lnSpc>
                  <a:spcPts val="4320"/>
                </a:lnSpc>
              </a:pPr>
            </a:p>
            <a:p>
              <a:pPr algn="l">
                <a:lnSpc>
                  <a:spcPts val="4320"/>
                </a:lnSpc>
              </a:pPr>
            </a:p>
            <a:p>
              <a:pPr algn="l">
                <a:lnSpc>
                  <a:spcPts val="4320"/>
                </a:lnSpc>
              </a:pPr>
            </a:p>
            <a:p>
              <a:pPr algn="l">
                <a:lnSpc>
                  <a:spcPts val="4320"/>
                </a:lnSpc>
              </a:pPr>
            </a:p>
            <a:p>
              <a:pPr algn="l">
                <a:lnSpc>
                  <a:spcPts val="4320"/>
                </a:lnSpc>
              </a:pPr>
            </a:p>
          </p:txBody>
        </p:sp>
      </p:grpSp>
      <p:sp>
        <p:nvSpPr>
          <p:cNvPr name="Freeform 10" id="10"/>
          <p:cNvSpPr/>
          <p:nvPr/>
        </p:nvSpPr>
        <p:spPr>
          <a:xfrm flipH="false" flipV="false" rot="0">
            <a:off x="10488756" y="1843028"/>
            <a:ext cx="7466232" cy="6075647"/>
          </a:xfrm>
          <a:custGeom>
            <a:avLst/>
            <a:gdLst/>
            <a:ahLst/>
            <a:cxnLst/>
            <a:rect r="r" b="b" t="t" l="l"/>
            <a:pathLst>
              <a:path h="6075647" w="7466232">
                <a:moveTo>
                  <a:pt x="0" y="0"/>
                </a:moveTo>
                <a:lnTo>
                  <a:pt x="7466232" y="0"/>
                </a:lnTo>
                <a:lnTo>
                  <a:pt x="7466232" y="6075647"/>
                </a:lnTo>
                <a:lnTo>
                  <a:pt x="0" y="6075647"/>
                </a:lnTo>
                <a:lnTo>
                  <a:pt x="0" y="0"/>
                </a:lnTo>
                <a:close/>
              </a:path>
            </a:pathLst>
          </a:custGeom>
          <a:blipFill>
            <a:blip r:embed="rId5"/>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grpSp>
        <p:nvGrpSpPr>
          <p:cNvPr name="Group 7" id="7"/>
          <p:cNvGrpSpPr/>
          <p:nvPr/>
        </p:nvGrpSpPr>
        <p:grpSpPr>
          <a:xfrm rot="0">
            <a:off x="809826" y="592455"/>
            <a:ext cx="9270413" cy="12352020"/>
            <a:chOff x="0" y="0"/>
            <a:chExt cx="10663691" cy="14208442"/>
          </a:xfrm>
        </p:grpSpPr>
        <p:sp>
          <p:nvSpPr>
            <p:cNvPr name="Freeform 8" id="8"/>
            <p:cNvSpPr/>
            <p:nvPr/>
          </p:nvSpPr>
          <p:spPr>
            <a:xfrm flipH="false" flipV="false" rot="0">
              <a:off x="0" y="0"/>
              <a:ext cx="10663691" cy="14208441"/>
            </a:xfrm>
            <a:custGeom>
              <a:avLst/>
              <a:gdLst/>
              <a:ahLst/>
              <a:cxnLst/>
              <a:rect r="r" b="b" t="t" l="l"/>
              <a:pathLst>
                <a:path h="14208441" w="10663691">
                  <a:moveTo>
                    <a:pt x="0" y="0"/>
                  </a:moveTo>
                  <a:lnTo>
                    <a:pt x="10663691" y="0"/>
                  </a:lnTo>
                  <a:lnTo>
                    <a:pt x="10663691" y="14208441"/>
                  </a:lnTo>
                  <a:lnTo>
                    <a:pt x="0" y="14208441"/>
                  </a:lnTo>
                  <a:close/>
                </a:path>
              </a:pathLst>
            </a:custGeom>
            <a:solidFill>
              <a:srgbClr val="000000">
                <a:alpha val="0"/>
              </a:srgbClr>
            </a:solidFill>
          </p:spPr>
        </p:sp>
        <p:sp>
          <p:nvSpPr>
            <p:cNvPr name="TextBox 9" id="9"/>
            <p:cNvSpPr txBox="true"/>
            <p:nvPr/>
          </p:nvSpPr>
          <p:spPr>
            <a:xfrm>
              <a:off x="0" y="-133350"/>
              <a:ext cx="10663691" cy="14341792"/>
            </a:xfrm>
            <a:prstGeom prst="rect">
              <a:avLst/>
            </a:prstGeom>
          </p:spPr>
          <p:txBody>
            <a:bodyPr anchor="t" rtlCol="false" tIns="0" lIns="0" bIns="0" rIns="0"/>
            <a:lstStyle/>
            <a:p>
              <a:pPr algn="l">
                <a:lnSpc>
                  <a:spcPts val="4320"/>
                </a:lnSpc>
              </a:pPr>
              <a:r>
                <a:rPr lang="en-US" b="true" sz="3000">
                  <a:solidFill>
                    <a:srgbClr val="000000"/>
                  </a:solidFill>
                  <a:latin typeface="Times New Roman Bold"/>
                  <a:ea typeface="Times New Roman Bold"/>
                  <a:cs typeface="Times New Roman Bold"/>
                  <a:sym typeface="Times New Roman Bold"/>
                </a:rPr>
                <a:t>Random Forest</a:t>
              </a:r>
              <a:r>
                <a:rPr lang="en-US" sz="3000">
                  <a:solidFill>
                    <a:srgbClr val="000000"/>
                  </a:solidFill>
                  <a:latin typeface="Times New Roman"/>
                  <a:ea typeface="Times New Roman"/>
                  <a:cs typeface="Times New Roman"/>
                  <a:sym typeface="Times New Roman"/>
                </a:rPr>
                <a:t>: </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Uses decision trees which use the concept of the if-else condition.</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R</a:t>
              </a:r>
              <a:r>
                <a:rPr lang="en-US" sz="3299">
                  <a:solidFill>
                    <a:srgbClr val="000000"/>
                  </a:solidFill>
                  <a:latin typeface="Times New Roman"/>
                  <a:ea typeface="Times New Roman"/>
                  <a:cs typeface="Times New Roman"/>
                  <a:sym typeface="Times New Roman"/>
                </a:rPr>
                <a:t>andom Forest creates multiple decision trees during training and combines their outputs. </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The algorithm predicts the class based on majority voting from individual trees.</a:t>
              </a:r>
            </a:p>
            <a:p>
              <a:pPr algn="l">
                <a:lnSpc>
                  <a:spcPts val="6995"/>
                </a:lnSpc>
              </a:pPr>
              <a:r>
                <a:rPr lang="en-US" sz="3299">
                  <a:solidFill>
                    <a:srgbClr val="000000"/>
                  </a:solidFill>
                  <a:latin typeface="Times New Roman"/>
                  <a:ea typeface="Times New Roman"/>
                  <a:cs typeface="Times New Roman"/>
                  <a:sym typeface="Times New Roman"/>
                </a:rPr>
                <a:t>Disadvantages:</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Limited Feature Engineering Capability</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Sensitivity to High-Dimensional Data</a:t>
              </a:r>
            </a:p>
            <a:p>
              <a:pPr algn="l">
                <a:lnSpc>
                  <a:spcPts val="4320"/>
                </a:lnSpc>
              </a:pPr>
            </a:p>
            <a:p>
              <a:pPr algn="l" marL="542925" indent="-271462" lvl="1">
                <a:lnSpc>
                  <a:spcPts val="4320"/>
                </a:lnSpc>
              </a:pPr>
            </a:p>
            <a:p>
              <a:pPr algn="l">
                <a:lnSpc>
                  <a:spcPts val="4320"/>
                </a:lnSpc>
              </a:pPr>
            </a:p>
            <a:p>
              <a:pPr algn="l">
                <a:lnSpc>
                  <a:spcPts val="4320"/>
                </a:lnSpc>
              </a:pPr>
            </a:p>
            <a:p>
              <a:pPr algn="l">
                <a:lnSpc>
                  <a:spcPts val="4320"/>
                </a:lnSpc>
              </a:pPr>
            </a:p>
            <a:p>
              <a:pPr algn="l">
                <a:lnSpc>
                  <a:spcPts val="4320"/>
                </a:lnSpc>
              </a:pPr>
            </a:p>
            <a:p>
              <a:pPr algn="l">
                <a:lnSpc>
                  <a:spcPts val="4320"/>
                </a:lnSpc>
              </a:pPr>
            </a:p>
          </p:txBody>
        </p:sp>
      </p:grpSp>
      <p:sp>
        <p:nvSpPr>
          <p:cNvPr name="Freeform 10" id="10"/>
          <p:cNvSpPr/>
          <p:nvPr/>
        </p:nvSpPr>
        <p:spPr>
          <a:xfrm flipH="false" flipV="false" rot="0">
            <a:off x="10257350" y="1962178"/>
            <a:ext cx="7491297" cy="5618473"/>
          </a:xfrm>
          <a:custGeom>
            <a:avLst/>
            <a:gdLst/>
            <a:ahLst/>
            <a:cxnLst/>
            <a:rect r="r" b="b" t="t" l="l"/>
            <a:pathLst>
              <a:path h="5618473" w="7491297">
                <a:moveTo>
                  <a:pt x="0" y="0"/>
                </a:moveTo>
                <a:lnTo>
                  <a:pt x="7491297" y="0"/>
                </a:lnTo>
                <a:lnTo>
                  <a:pt x="7491297" y="5618473"/>
                </a:lnTo>
                <a:lnTo>
                  <a:pt x="0" y="5618473"/>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grpSp>
        <p:nvGrpSpPr>
          <p:cNvPr name="Group 7" id="7"/>
          <p:cNvGrpSpPr/>
          <p:nvPr/>
        </p:nvGrpSpPr>
        <p:grpSpPr>
          <a:xfrm rot="0">
            <a:off x="809826" y="592455"/>
            <a:ext cx="9270413" cy="12294870"/>
            <a:chOff x="0" y="0"/>
            <a:chExt cx="10663691" cy="14142703"/>
          </a:xfrm>
        </p:grpSpPr>
        <p:sp>
          <p:nvSpPr>
            <p:cNvPr name="Freeform 8" id="8"/>
            <p:cNvSpPr/>
            <p:nvPr/>
          </p:nvSpPr>
          <p:spPr>
            <a:xfrm flipH="false" flipV="false" rot="0">
              <a:off x="0" y="0"/>
              <a:ext cx="10663691" cy="14142703"/>
            </a:xfrm>
            <a:custGeom>
              <a:avLst/>
              <a:gdLst/>
              <a:ahLst/>
              <a:cxnLst/>
              <a:rect r="r" b="b" t="t" l="l"/>
              <a:pathLst>
                <a:path h="14142703" w="10663691">
                  <a:moveTo>
                    <a:pt x="0" y="0"/>
                  </a:moveTo>
                  <a:lnTo>
                    <a:pt x="10663691" y="0"/>
                  </a:lnTo>
                  <a:lnTo>
                    <a:pt x="10663691" y="14142703"/>
                  </a:lnTo>
                  <a:lnTo>
                    <a:pt x="0" y="14142703"/>
                  </a:lnTo>
                  <a:close/>
                </a:path>
              </a:pathLst>
            </a:custGeom>
            <a:solidFill>
              <a:srgbClr val="000000">
                <a:alpha val="0"/>
              </a:srgbClr>
            </a:solidFill>
          </p:spPr>
        </p:sp>
        <p:sp>
          <p:nvSpPr>
            <p:cNvPr name="TextBox 9" id="9"/>
            <p:cNvSpPr txBox="true"/>
            <p:nvPr/>
          </p:nvSpPr>
          <p:spPr>
            <a:xfrm>
              <a:off x="0" y="-133350"/>
              <a:ext cx="10663691" cy="14276053"/>
            </a:xfrm>
            <a:prstGeom prst="rect">
              <a:avLst/>
            </a:prstGeom>
          </p:spPr>
          <p:txBody>
            <a:bodyPr anchor="t" rtlCol="false" tIns="0" lIns="0" bIns="0" rIns="0"/>
            <a:lstStyle/>
            <a:p>
              <a:pPr algn="l">
                <a:lnSpc>
                  <a:spcPts val="4320"/>
                </a:lnSpc>
              </a:pPr>
              <a:r>
                <a:rPr lang="en-US" b="true" sz="3000">
                  <a:solidFill>
                    <a:srgbClr val="000000"/>
                  </a:solidFill>
                  <a:latin typeface="Times New Roman Bold"/>
                  <a:ea typeface="Times New Roman Bold"/>
                  <a:cs typeface="Times New Roman Bold"/>
                  <a:sym typeface="Times New Roman Bold"/>
                </a:rPr>
                <a:t>Logistic Regression</a:t>
              </a:r>
              <a:r>
                <a:rPr lang="en-US" sz="3000">
                  <a:solidFill>
                    <a:srgbClr val="000000"/>
                  </a:solidFill>
                  <a:latin typeface="Times New Roman"/>
                  <a:ea typeface="Times New Roman"/>
                  <a:cs typeface="Times New Roman"/>
                  <a:sym typeface="Times New Roman"/>
                </a:rPr>
                <a:t>: </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Logistic regression models the probability of a binary outcome using the sigmoid function.</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The algorithm predicts the output by applying a threshold to the probability.</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Weights and biases used in the sigmoid function can be optimized.</a:t>
              </a:r>
            </a:p>
            <a:p>
              <a:pPr algn="l">
                <a:lnSpc>
                  <a:spcPts val="6995"/>
                </a:lnSpc>
              </a:pPr>
              <a:r>
                <a:rPr lang="en-US" sz="3299">
                  <a:solidFill>
                    <a:srgbClr val="000000"/>
                  </a:solidFill>
                  <a:latin typeface="Times New Roman"/>
                  <a:ea typeface="Times New Roman"/>
                  <a:cs typeface="Times New Roman"/>
                  <a:sym typeface="Times New Roman"/>
                </a:rPr>
                <a:t>Disadvantages:</a:t>
              </a:r>
            </a:p>
            <a:p>
              <a:pPr algn="l" marL="690879" indent="-345439" lvl="1">
                <a:lnSpc>
                  <a:spcPts val="6783"/>
                </a:lnSpc>
                <a:buFont typeface="Arial"/>
                <a:buChar char="•"/>
              </a:pPr>
              <a:r>
                <a:rPr lang="en-US" sz="3199">
                  <a:solidFill>
                    <a:srgbClr val="000000"/>
                  </a:solidFill>
                  <a:latin typeface="Times New Roman"/>
                  <a:ea typeface="Times New Roman"/>
                  <a:cs typeface="Times New Roman"/>
                  <a:sym typeface="Times New Roman"/>
                </a:rPr>
                <a:t>La</a:t>
              </a:r>
              <a:r>
                <a:rPr lang="en-US" sz="3199">
                  <a:solidFill>
                    <a:srgbClr val="000000"/>
                  </a:solidFill>
                  <a:latin typeface="Times New Roman"/>
                  <a:ea typeface="Times New Roman"/>
                  <a:cs typeface="Times New Roman"/>
                  <a:sym typeface="Times New Roman"/>
                </a:rPr>
                <a:t>ck of Feature Engineering Capability</a:t>
              </a:r>
            </a:p>
            <a:p>
              <a:pPr algn="l" marL="690879" indent="-345439" lvl="1">
                <a:lnSpc>
                  <a:spcPts val="6783"/>
                </a:lnSpc>
                <a:buFont typeface="Arial"/>
                <a:buChar char="•"/>
              </a:pPr>
              <a:r>
                <a:rPr lang="en-US" sz="3199">
                  <a:solidFill>
                    <a:srgbClr val="000000"/>
                  </a:solidFill>
                  <a:latin typeface="Times New Roman"/>
                  <a:ea typeface="Times New Roman"/>
                  <a:cs typeface="Times New Roman"/>
                  <a:sym typeface="Times New Roman"/>
                </a:rPr>
                <a:t>Linear Decision Boundaries</a:t>
              </a:r>
            </a:p>
            <a:p>
              <a:pPr algn="l">
                <a:lnSpc>
                  <a:spcPts val="4320"/>
                </a:lnSpc>
              </a:pPr>
            </a:p>
            <a:p>
              <a:pPr algn="l" marL="542925" indent="-271462" lvl="1">
                <a:lnSpc>
                  <a:spcPts val="4320"/>
                </a:lnSpc>
              </a:pPr>
            </a:p>
            <a:p>
              <a:pPr algn="l">
                <a:lnSpc>
                  <a:spcPts val="4320"/>
                </a:lnSpc>
              </a:pPr>
            </a:p>
            <a:p>
              <a:pPr algn="l">
                <a:lnSpc>
                  <a:spcPts val="4320"/>
                </a:lnSpc>
              </a:pPr>
            </a:p>
            <a:p>
              <a:pPr algn="l">
                <a:lnSpc>
                  <a:spcPts val="4320"/>
                </a:lnSpc>
              </a:pPr>
            </a:p>
            <a:p>
              <a:pPr algn="l">
                <a:lnSpc>
                  <a:spcPts val="4320"/>
                </a:lnSpc>
              </a:pPr>
            </a:p>
            <a:p>
              <a:pPr algn="l">
                <a:lnSpc>
                  <a:spcPts val="4320"/>
                </a:lnSpc>
              </a:pPr>
            </a:p>
          </p:txBody>
        </p:sp>
      </p:grpSp>
      <p:sp>
        <p:nvSpPr>
          <p:cNvPr name="Freeform 10" id="10"/>
          <p:cNvSpPr/>
          <p:nvPr/>
        </p:nvSpPr>
        <p:spPr>
          <a:xfrm flipH="false" flipV="false" rot="0">
            <a:off x="10218965" y="2131113"/>
            <a:ext cx="7699391" cy="6024773"/>
          </a:xfrm>
          <a:custGeom>
            <a:avLst/>
            <a:gdLst/>
            <a:ahLst/>
            <a:cxnLst/>
            <a:rect r="r" b="b" t="t" l="l"/>
            <a:pathLst>
              <a:path h="6024773" w="7699391">
                <a:moveTo>
                  <a:pt x="0" y="0"/>
                </a:moveTo>
                <a:lnTo>
                  <a:pt x="7699391" y="0"/>
                </a:lnTo>
                <a:lnTo>
                  <a:pt x="7699391" y="6024774"/>
                </a:lnTo>
                <a:lnTo>
                  <a:pt x="0" y="6024774"/>
                </a:lnTo>
                <a:lnTo>
                  <a:pt x="0" y="0"/>
                </a:lnTo>
                <a:close/>
              </a:path>
            </a:pathLst>
          </a:custGeom>
          <a:blipFill>
            <a:blip r:embed="rId5"/>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grpSp>
        <p:nvGrpSpPr>
          <p:cNvPr name="Group 7" id="7"/>
          <p:cNvGrpSpPr/>
          <p:nvPr/>
        </p:nvGrpSpPr>
        <p:grpSpPr>
          <a:xfrm rot="0">
            <a:off x="809826" y="592455"/>
            <a:ext cx="9488855" cy="12294870"/>
            <a:chOff x="0" y="0"/>
            <a:chExt cx="10914964" cy="14142703"/>
          </a:xfrm>
        </p:grpSpPr>
        <p:sp>
          <p:nvSpPr>
            <p:cNvPr name="Freeform 8" id="8"/>
            <p:cNvSpPr/>
            <p:nvPr/>
          </p:nvSpPr>
          <p:spPr>
            <a:xfrm flipH="false" flipV="false" rot="0">
              <a:off x="0" y="0"/>
              <a:ext cx="10914964" cy="14142703"/>
            </a:xfrm>
            <a:custGeom>
              <a:avLst/>
              <a:gdLst/>
              <a:ahLst/>
              <a:cxnLst/>
              <a:rect r="r" b="b" t="t" l="l"/>
              <a:pathLst>
                <a:path h="14142703" w="10914964">
                  <a:moveTo>
                    <a:pt x="0" y="0"/>
                  </a:moveTo>
                  <a:lnTo>
                    <a:pt x="10914964" y="0"/>
                  </a:lnTo>
                  <a:lnTo>
                    <a:pt x="10914964" y="14142703"/>
                  </a:lnTo>
                  <a:lnTo>
                    <a:pt x="0" y="14142703"/>
                  </a:lnTo>
                  <a:close/>
                </a:path>
              </a:pathLst>
            </a:custGeom>
            <a:solidFill>
              <a:srgbClr val="000000">
                <a:alpha val="0"/>
              </a:srgbClr>
            </a:solidFill>
          </p:spPr>
        </p:sp>
        <p:sp>
          <p:nvSpPr>
            <p:cNvPr name="TextBox 9" id="9"/>
            <p:cNvSpPr txBox="true"/>
            <p:nvPr/>
          </p:nvSpPr>
          <p:spPr>
            <a:xfrm>
              <a:off x="0" y="-133350"/>
              <a:ext cx="10914964" cy="14276053"/>
            </a:xfrm>
            <a:prstGeom prst="rect">
              <a:avLst/>
            </a:prstGeom>
          </p:spPr>
          <p:txBody>
            <a:bodyPr anchor="t" rtlCol="false" tIns="0" lIns="0" bIns="0" rIns="0"/>
            <a:lstStyle/>
            <a:p>
              <a:pPr algn="l">
                <a:lnSpc>
                  <a:spcPts val="4320"/>
                </a:lnSpc>
              </a:pPr>
              <a:r>
                <a:rPr lang="en-US" b="true" sz="3000">
                  <a:solidFill>
                    <a:srgbClr val="000000"/>
                  </a:solidFill>
                  <a:latin typeface="Times New Roman Bold"/>
                  <a:ea typeface="Times New Roman Bold"/>
                  <a:cs typeface="Times New Roman Bold"/>
                  <a:sym typeface="Times New Roman Bold"/>
                </a:rPr>
                <a:t>Support Vector Machines (SVM)</a:t>
              </a:r>
              <a:r>
                <a:rPr lang="en-US" sz="3000">
                  <a:solidFill>
                    <a:srgbClr val="000000"/>
                  </a:solidFill>
                  <a:latin typeface="Times New Roman"/>
                  <a:ea typeface="Times New Roman"/>
                  <a:cs typeface="Times New Roman"/>
                  <a:sym typeface="Times New Roman"/>
                </a:rPr>
                <a:t>: </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SVM finds the hyperplane that best separates data points of different classes while maximizing the margin.</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Support Vectors are used to determine the margin.</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For non-linear data, SVM uses kernel functions.</a:t>
              </a:r>
            </a:p>
            <a:p>
              <a:pPr algn="l">
                <a:lnSpc>
                  <a:spcPts val="6995"/>
                </a:lnSpc>
              </a:pPr>
              <a:r>
                <a:rPr lang="en-US" sz="3299">
                  <a:solidFill>
                    <a:srgbClr val="000000"/>
                  </a:solidFill>
                  <a:latin typeface="Times New Roman"/>
                  <a:ea typeface="Times New Roman"/>
                  <a:cs typeface="Times New Roman"/>
                  <a:sym typeface="Times New Roman"/>
                </a:rPr>
                <a:t>Disadvantages:</a:t>
              </a:r>
            </a:p>
            <a:p>
              <a:pPr algn="l" marL="690879" indent="-345439" lvl="1">
                <a:lnSpc>
                  <a:spcPts val="6783"/>
                </a:lnSpc>
                <a:buFont typeface="Arial"/>
                <a:buChar char="•"/>
              </a:pPr>
              <a:r>
                <a:rPr lang="en-US" sz="3199">
                  <a:solidFill>
                    <a:srgbClr val="000000"/>
                  </a:solidFill>
                  <a:latin typeface="Times New Roman"/>
                  <a:ea typeface="Times New Roman"/>
                  <a:cs typeface="Times New Roman"/>
                  <a:sym typeface="Times New Roman"/>
                </a:rPr>
                <a:t>Need</a:t>
              </a:r>
              <a:r>
                <a:rPr lang="en-US" sz="3199">
                  <a:solidFill>
                    <a:srgbClr val="000000"/>
                  </a:solidFill>
                  <a:latin typeface="Times New Roman"/>
                  <a:ea typeface="Times New Roman"/>
                  <a:cs typeface="Times New Roman"/>
                  <a:sym typeface="Times New Roman"/>
                </a:rPr>
                <a:t> for Feature Engineering</a:t>
              </a:r>
            </a:p>
            <a:p>
              <a:pPr algn="l" marL="690879" indent="-345439" lvl="1">
                <a:lnSpc>
                  <a:spcPts val="6783"/>
                </a:lnSpc>
                <a:buFont typeface="Arial"/>
                <a:buChar char="•"/>
              </a:pPr>
              <a:r>
                <a:rPr lang="en-US" sz="3199">
                  <a:solidFill>
                    <a:srgbClr val="000000"/>
                  </a:solidFill>
                  <a:latin typeface="Times New Roman"/>
                  <a:ea typeface="Times New Roman"/>
                  <a:cs typeface="Times New Roman"/>
                  <a:sym typeface="Times New Roman"/>
                </a:rPr>
                <a:t>Difficulty Handling Multi-Class Classification</a:t>
              </a:r>
            </a:p>
            <a:p>
              <a:pPr algn="l">
                <a:lnSpc>
                  <a:spcPts val="4320"/>
                </a:lnSpc>
              </a:pPr>
            </a:p>
            <a:p>
              <a:pPr algn="l">
                <a:lnSpc>
                  <a:spcPts val="4320"/>
                </a:lnSpc>
              </a:pPr>
            </a:p>
            <a:p>
              <a:pPr algn="l">
                <a:lnSpc>
                  <a:spcPts val="4320"/>
                </a:lnSpc>
              </a:pPr>
            </a:p>
            <a:p>
              <a:pPr algn="l">
                <a:lnSpc>
                  <a:spcPts val="4320"/>
                </a:lnSpc>
              </a:pPr>
            </a:p>
            <a:p>
              <a:pPr algn="l">
                <a:lnSpc>
                  <a:spcPts val="4320"/>
                </a:lnSpc>
              </a:pPr>
            </a:p>
            <a:p>
              <a:pPr algn="l">
                <a:lnSpc>
                  <a:spcPts val="4320"/>
                </a:lnSpc>
              </a:pPr>
            </a:p>
            <a:p>
              <a:pPr algn="l">
                <a:lnSpc>
                  <a:spcPts val="4320"/>
                </a:lnSpc>
              </a:pPr>
            </a:p>
          </p:txBody>
        </p:sp>
      </p:grpSp>
      <p:sp>
        <p:nvSpPr>
          <p:cNvPr name="Freeform 10" id="10"/>
          <p:cNvSpPr/>
          <p:nvPr/>
        </p:nvSpPr>
        <p:spPr>
          <a:xfrm flipH="false" flipV="false" rot="0">
            <a:off x="10298681" y="2161326"/>
            <a:ext cx="7802607" cy="5964348"/>
          </a:xfrm>
          <a:custGeom>
            <a:avLst/>
            <a:gdLst/>
            <a:ahLst/>
            <a:cxnLst/>
            <a:rect r="r" b="b" t="t" l="l"/>
            <a:pathLst>
              <a:path h="5964348" w="7802607">
                <a:moveTo>
                  <a:pt x="0" y="0"/>
                </a:moveTo>
                <a:lnTo>
                  <a:pt x="7802607" y="0"/>
                </a:lnTo>
                <a:lnTo>
                  <a:pt x="7802607" y="5964348"/>
                </a:lnTo>
                <a:lnTo>
                  <a:pt x="0" y="5964348"/>
                </a:lnTo>
                <a:lnTo>
                  <a:pt x="0" y="0"/>
                </a:lnTo>
                <a:close/>
              </a:path>
            </a:pathLst>
          </a:custGeom>
          <a:blipFill>
            <a:blip r:embed="rId5"/>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7257786"/>
            <a:chOff x="0" y="0"/>
            <a:chExt cx="24384000" cy="9677048"/>
          </a:xfrm>
        </p:grpSpPr>
        <p:sp>
          <p:nvSpPr>
            <p:cNvPr name="Freeform 4" id="4"/>
            <p:cNvSpPr/>
            <p:nvPr/>
          </p:nvSpPr>
          <p:spPr>
            <a:xfrm flipH="false" flipV="false" rot="0">
              <a:off x="0" y="0"/>
              <a:ext cx="24384000" cy="9676974"/>
            </a:xfrm>
            <a:custGeom>
              <a:avLst/>
              <a:gdLst/>
              <a:ahLst/>
              <a:cxnLst/>
              <a:rect r="r" b="b" t="t" l="l"/>
              <a:pathLst>
                <a:path h="9676974" w="24384000">
                  <a:moveTo>
                    <a:pt x="0" y="0"/>
                  </a:moveTo>
                  <a:lnTo>
                    <a:pt x="24384000" y="0"/>
                  </a:lnTo>
                  <a:lnTo>
                    <a:pt x="24384000" y="9676974"/>
                  </a:lnTo>
                  <a:lnTo>
                    <a:pt x="0" y="9676974"/>
                  </a:lnTo>
                  <a:close/>
                </a:path>
              </a:pathLst>
            </a:custGeom>
            <a:gradFill rotWithShape="true">
              <a:gsLst>
                <a:gs pos="0">
                  <a:srgbClr val="DFDBD5">
                    <a:alpha val="0"/>
                  </a:srgbClr>
                </a:gs>
                <a:gs pos="100000">
                  <a:srgbClr val="DFDBD5">
                    <a:alpha val="100000"/>
                  </a:srgbClr>
                </a:gs>
              </a:gsLst>
              <a:lin ang="5400000"/>
            </a:gradFill>
          </p:spPr>
        </p:sp>
      </p:grpSp>
      <p:sp>
        <p:nvSpPr>
          <p:cNvPr name="AutoShape 5" id="5"/>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6" id="6"/>
          <p:cNvSpPr/>
          <p:nvPr/>
        </p:nvSpPr>
        <p:spPr>
          <a:xfrm rot="11323">
            <a:off x="2156992" y="2761107"/>
            <a:ext cx="14458986" cy="0"/>
          </a:xfrm>
          <a:prstGeom prst="line">
            <a:avLst/>
          </a:prstGeom>
          <a:ln cap="rnd" w="28575">
            <a:solidFill>
              <a:srgbClr val="B71E42"/>
            </a:solidFill>
            <a:prstDash val="solid"/>
            <a:headEnd type="none" len="sm" w="sm"/>
            <a:tailEnd type="none" len="sm" w="sm"/>
          </a:ln>
        </p:spPr>
      </p:sp>
      <p:grpSp>
        <p:nvGrpSpPr>
          <p:cNvPr name="Group 7" id="7"/>
          <p:cNvGrpSpPr/>
          <p:nvPr/>
        </p:nvGrpSpPr>
        <p:grpSpPr>
          <a:xfrm rot="0">
            <a:off x="2177368" y="1206778"/>
            <a:ext cx="14404913" cy="1573852"/>
            <a:chOff x="0" y="0"/>
            <a:chExt cx="19206550" cy="2098470"/>
          </a:xfrm>
        </p:grpSpPr>
        <p:sp>
          <p:nvSpPr>
            <p:cNvPr name="Freeform 8" id="8"/>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9" id="9"/>
            <p:cNvSpPr txBox="true"/>
            <p:nvPr/>
          </p:nvSpPr>
          <p:spPr>
            <a:xfrm>
              <a:off x="0" y="-38100"/>
              <a:ext cx="19206550" cy="2136570"/>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CNN</a:t>
              </a:r>
            </a:p>
          </p:txBody>
        </p:sp>
      </p:grpSp>
      <p:grpSp>
        <p:nvGrpSpPr>
          <p:cNvPr name="Group 10" id="10"/>
          <p:cNvGrpSpPr/>
          <p:nvPr/>
        </p:nvGrpSpPr>
        <p:grpSpPr>
          <a:xfrm rot="0">
            <a:off x="1894936" y="3023598"/>
            <a:ext cx="14404913" cy="5175920"/>
            <a:chOff x="0" y="0"/>
            <a:chExt cx="19206550" cy="6901226"/>
          </a:xfrm>
        </p:grpSpPr>
        <p:sp>
          <p:nvSpPr>
            <p:cNvPr name="Freeform 11" id="11"/>
            <p:cNvSpPr/>
            <p:nvPr/>
          </p:nvSpPr>
          <p:spPr>
            <a:xfrm flipH="false" flipV="false" rot="0">
              <a:off x="0" y="0"/>
              <a:ext cx="19206550" cy="6901226"/>
            </a:xfrm>
            <a:custGeom>
              <a:avLst/>
              <a:gdLst/>
              <a:ahLst/>
              <a:cxnLst/>
              <a:rect r="r" b="b" t="t" l="l"/>
              <a:pathLst>
                <a:path h="6901226" w="19206550">
                  <a:moveTo>
                    <a:pt x="0" y="0"/>
                  </a:moveTo>
                  <a:lnTo>
                    <a:pt x="19206550" y="0"/>
                  </a:lnTo>
                  <a:lnTo>
                    <a:pt x="19206550" y="6901226"/>
                  </a:lnTo>
                  <a:lnTo>
                    <a:pt x="0" y="6901226"/>
                  </a:lnTo>
                  <a:close/>
                </a:path>
              </a:pathLst>
            </a:custGeom>
            <a:solidFill>
              <a:srgbClr val="000000">
                <a:alpha val="0"/>
              </a:srgbClr>
            </a:solidFill>
          </p:spPr>
        </p:sp>
        <p:sp>
          <p:nvSpPr>
            <p:cNvPr name="TextBox 12" id="12"/>
            <p:cNvSpPr txBox="true"/>
            <p:nvPr/>
          </p:nvSpPr>
          <p:spPr>
            <a:xfrm>
              <a:off x="0" y="-133350"/>
              <a:ext cx="19206550" cy="7034576"/>
            </a:xfrm>
            <a:prstGeom prst="rect">
              <a:avLst/>
            </a:prstGeom>
          </p:spPr>
          <p:txBody>
            <a:bodyPr anchor="t" rtlCol="false" tIns="0" lIns="0" bIns="0" rIns="0"/>
            <a:lstStyle/>
            <a:p>
              <a:pPr algn="l" marL="542925" indent="-271462" lvl="1">
                <a:lnSpc>
                  <a:spcPts val="4320"/>
                </a:lnSpc>
                <a:buFont typeface="Arial"/>
                <a:buChar char="•"/>
              </a:pPr>
              <a:r>
                <a:rPr lang="en-US" sz="3000">
                  <a:solidFill>
                    <a:srgbClr val="000001"/>
                  </a:solidFill>
                  <a:latin typeface="Times New Roman"/>
                  <a:ea typeface="Times New Roman"/>
                  <a:cs typeface="Times New Roman"/>
                  <a:sym typeface="Times New Roman"/>
                </a:rPr>
                <a:t>A Convolutional Neural Network is a type of Neural Network designd to process  image.</a:t>
              </a:r>
            </a:p>
            <a:p>
              <a:pPr algn="l" marL="542925" indent="-271462" lvl="1">
                <a:lnSpc>
                  <a:spcPts val="4320"/>
                </a:lnSpc>
                <a:buFont typeface="Arial"/>
                <a:buChar char="•"/>
              </a:pPr>
              <a:r>
                <a:rPr lang="en-US" sz="3000">
                  <a:solidFill>
                    <a:srgbClr val="000001"/>
                  </a:solidFill>
                  <a:latin typeface="Times New Roman"/>
                  <a:ea typeface="Times New Roman"/>
                  <a:cs typeface="Times New Roman"/>
                  <a:sym typeface="Times New Roman"/>
                </a:rPr>
                <a:t>CNN preserve the spacial structure of an image</a:t>
              </a:r>
            </a:p>
            <a:p>
              <a:pPr algn="l" marL="542925" indent="-271462" lvl="1">
                <a:lnSpc>
                  <a:spcPts val="4320"/>
                </a:lnSpc>
                <a:buFont typeface="Arial"/>
                <a:buChar char="•"/>
              </a:pPr>
              <a:r>
                <a:rPr lang="en-US" sz="3000">
                  <a:solidFill>
                    <a:srgbClr val="000001"/>
                  </a:solidFill>
                  <a:latin typeface="Times New Roman"/>
                  <a:ea typeface="Times New Roman"/>
                  <a:cs typeface="Times New Roman"/>
                  <a:sym typeface="Times New Roman"/>
                </a:rPr>
                <a:t>Uses convolutional layers to detect local patterns such as edges and corners.</a:t>
              </a:r>
            </a:p>
            <a:p>
              <a:pPr algn="l" marL="542925" indent="-271462" lvl="1">
                <a:lnSpc>
                  <a:spcPts val="4320"/>
                </a:lnSpc>
                <a:buFont typeface="Arial"/>
                <a:buChar char="•"/>
              </a:pPr>
              <a:r>
                <a:rPr lang="en-US" sz="3000">
                  <a:solidFill>
                    <a:srgbClr val="000001"/>
                  </a:solidFill>
                  <a:latin typeface="Times New Roman"/>
                  <a:ea typeface="Times New Roman"/>
                  <a:cs typeface="Times New Roman"/>
                  <a:sym typeface="Times New Roman"/>
                </a:rPr>
                <a:t>Especially used for recognizing  patterns in data .</a:t>
              </a:r>
            </a:p>
            <a:p>
              <a:pPr algn="l">
                <a:lnSpc>
                  <a:spcPts val="4320"/>
                </a:lnSpc>
              </a:pPr>
            </a:p>
          </p:txBody>
        </p:sp>
      </p:grpSp>
      <p:sp>
        <p:nvSpPr>
          <p:cNvPr name="Freeform 13" id="13"/>
          <p:cNvSpPr/>
          <p:nvPr/>
        </p:nvSpPr>
        <p:spPr>
          <a:xfrm flipH="false" flipV="false" rot="0">
            <a:off x="1885411" y="6223060"/>
            <a:ext cx="5873432" cy="2563588"/>
          </a:xfrm>
          <a:custGeom>
            <a:avLst/>
            <a:gdLst/>
            <a:ahLst/>
            <a:cxnLst/>
            <a:rect r="r" b="b" t="t" l="l"/>
            <a:pathLst>
              <a:path h="2563588" w="5873432">
                <a:moveTo>
                  <a:pt x="0" y="0"/>
                </a:moveTo>
                <a:lnTo>
                  <a:pt x="5873432" y="0"/>
                </a:lnTo>
                <a:lnTo>
                  <a:pt x="5873432" y="2563587"/>
                </a:lnTo>
                <a:lnTo>
                  <a:pt x="0" y="2563587"/>
                </a:lnTo>
                <a:lnTo>
                  <a:pt x="0" y="0"/>
                </a:lnTo>
                <a:close/>
              </a:path>
            </a:pathLst>
          </a:custGeom>
          <a:blipFill>
            <a:blip r:embed="rId4"/>
            <a:stretch>
              <a:fillRect l="0" t="0" r="0" b="-74729"/>
            </a:stretch>
          </a:blipFill>
        </p:spPr>
      </p:sp>
      <p:sp>
        <p:nvSpPr>
          <p:cNvPr name="Freeform 14" id="14"/>
          <p:cNvSpPr/>
          <p:nvPr/>
        </p:nvSpPr>
        <p:spPr>
          <a:xfrm flipH="false" flipV="false" rot="0">
            <a:off x="9341346" y="6223060"/>
            <a:ext cx="7240935" cy="2336094"/>
          </a:xfrm>
          <a:custGeom>
            <a:avLst/>
            <a:gdLst/>
            <a:ahLst/>
            <a:cxnLst/>
            <a:rect r="r" b="b" t="t" l="l"/>
            <a:pathLst>
              <a:path h="2336094" w="7240935">
                <a:moveTo>
                  <a:pt x="0" y="0"/>
                </a:moveTo>
                <a:lnTo>
                  <a:pt x="7240935" y="0"/>
                </a:lnTo>
                <a:lnTo>
                  <a:pt x="7240935" y="2336094"/>
                </a:lnTo>
                <a:lnTo>
                  <a:pt x="0" y="2336094"/>
                </a:lnTo>
                <a:lnTo>
                  <a:pt x="0" y="0"/>
                </a:lnTo>
                <a:close/>
              </a:path>
            </a:pathLst>
          </a:custGeom>
          <a:blipFill>
            <a:blip r:embed="rId4"/>
            <a:stretch>
              <a:fillRect l="-626" t="-137869" r="0" b="0"/>
            </a:stretch>
          </a:blipFill>
        </p:spPr>
      </p:sp>
      <p:sp>
        <p:nvSpPr>
          <p:cNvPr name="Freeform 15" id="1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5"/>
            <a:stretch>
              <a:fillRect l="0" t="-1538" r="0" b="1537"/>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9050" y="0"/>
            <a:ext cx="18288000" cy="10287000"/>
            <a:chOff x="0" y="0"/>
            <a:chExt cx="24384000" cy="13716000"/>
          </a:xfrm>
        </p:grpSpPr>
        <p:sp>
          <p:nvSpPr>
            <p:cNvPr name="Freeform 4" id="4"/>
            <p:cNvSpPr/>
            <p:nvPr/>
          </p:nvSpPr>
          <p:spPr>
            <a:xfrm flipH="false" flipV="false" rot="0">
              <a:off x="0" y="0"/>
              <a:ext cx="24384000" cy="13715896"/>
            </a:xfrm>
            <a:custGeom>
              <a:avLst/>
              <a:gdLst/>
              <a:ahLst/>
              <a:cxnLst/>
              <a:rect r="r" b="b" t="t" l="l"/>
              <a:pathLst>
                <a:path h="13715896" w="24384000">
                  <a:moveTo>
                    <a:pt x="0" y="0"/>
                  </a:moveTo>
                  <a:lnTo>
                    <a:pt x="24384000" y="0"/>
                  </a:lnTo>
                  <a:lnTo>
                    <a:pt x="24384000" y="13715896"/>
                  </a:lnTo>
                  <a:lnTo>
                    <a:pt x="0" y="13715896"/>
                  </a:lnTo>
                  <a:close/>
                </a:path>
              </a:pathLst>
            </a:custGeom>
            <a:gradFill rotWithShape="true">
              <a:gsLst>
                <a:gs pos="0">
                  <a:srgbClr val="DFDBD5">
                    <a:alpha val="0"/>
                  </a:srgbClr>
                </a:gs>
                <a:gs pos="100000">
                  <a:srgbClr val="DFDBD5">
                    <a:alpha val="100000"/>
                  </a:srgbClr>
                </a:gs>
              </a:gsLst>
              <a:lin ang="5400000"/>
            </a:gradFill>
          </p:spPr>
        </p:sp>
      </p:grpSp>
      <p:sp>
        <p:nvSpPr>
          <p:cNvPr name="AutoShape 5" id="5"/>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6" id="6"/>
          <p:cNvSpPr/>
          <p:nvPr/>
        </p:nvSpPr>
        <p:spPr>
          <a:xfrm>
            <a:off x="2102989" y="1772630"/>
            <a:ext cx="14458908" cy="47625"/>
          </a:xfrm>
          <a:prstGeom prst="line">
            <a:avLst/>
          </a:prstGeom>
          <a:ln cap="rnd" w="28575">
            <a:solidFill>
              <a:srgbClr val="B71E42"/>
            </a:solidFill>
            <a:prstDash val="solid"/>
            <a:headEnd type="none" len="sm" w="sm"/>
            <a:tailEnd type="none" len="sm" w="sm"/>
          </a:ln>
        </p:spPr>
      </p:sp>
      <p:grpSp>
        <p:nvGrpSpPr>
          <p:cNvPr name="Group 7" id="7"/>
          <p:cNvGrpSpPr/>
          <p:nvPr/>
        </p:nvGrpSpPr>
        <p:grpSpPr>
          <a:xfrm rot="0">
            <a:off x="2157032" y="677182"/>
            <a:ext cx="14404913" cy="1573852"/>
            <a:chOff x="0" y="0"/>
            <a:chExt cx="19206550" cy="2098470"/>
          </a:xfrm>
        </p:grpSpPr>
        <p:sp>
          <p:nvSpPr>
            <p:cNvPr name="Freeform 8" id="8"/>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9" id="9"/>
            <p:cNvSpPr txBox="true"/>
            <p:nvPr/>
          </p:nvSpPr>
          <p:spPr>
            <a:xfrm>
              <a:off x="0" y="-38100"/>
              <a:ext cx="19206550" cy="2136570"/>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Convolution</a:t>
              </a:r>
            </a:p>
          </p:txBody>
        </p:sp>
      </p:grpSp>
      <p:grpSp>
        <p:nvGrpSpPr>
          <p:cNvPr name="Group 10" id="10"/>
          <p:cNvGrpSpPr/>
          <p:nvPr/>
        </p:nvGrpSpPr>
        <p:grpSpPr>
          <a:xfrm rot="0">
            <a:off x="1813157" y="1980783"/>
            <a:ext cx="14404913" cy="5175920"/>
            <a:chOff x="0" y="0"/>
            <a:chExt cx="19206550" cy="6901226"/>
          </a:xfrm>
        </p:grpSpPr>
        <p:sp>
          <p:nvSpPr>
            <p:cNvPr name="Freeform 11" id="11"/>
            <p:cNvSpPr/>
            <p:nvPr/>
          </p:nvSpPr>
          <p:spPr>
            <a:xfrm flipH="false" flipV="false" rot="0">
              <a:off x="0" y="0"/>
              <a:ext cx="19206550" cy="6901226"/>
            </a:xfrm>
            <a:custGeom>
              <a:avLst/>
              <a:gdLst/>
              <a:ahLst/>
              <a:cxnLst/>
              <a:rect r="r" b="b" t="t" l="l"/>
              <a:pathLst>
                <a:path h="6901226" w="19206550">
                  <a:moveTo>
                    <a:pt x="0" y="0"/>
                  </a:moveTo>
                  <a:lnTo>
                    <a:pt x="19206550" y="0"/>
                  </a:lnTo>
                  <a:lnTo>
                    <a:pt x="19206550" y="6901226"/>
                  </a:lnTo>
                  <a:lnTo>
                    <a:pt x="0" y="6901226"/>
                  </a:lnTo>
                  <a:close/>
                </a:path>
              </a:pathLst>
            </a:custGeom>
            <a:solidFill>
              <a:srgbClr val="000000">
                <a:alpha val="0"/>
              </a:srgbClr>
            </a:solidFill>
          </p:spPr>
        </p:sp>
        <p:sp>
          <p:nvSpPr>
            <p:cNvPr name="TextBox 12" id="12"/>
            <p:cNvSpPr txBox="true"/>
            <p:nvPr/>
          </p:nvSpPr>
          <p:spPr>
            <a:xfrm>
              <a:off x="0" y="-123825"/>
              <a:ext cx="19206550" cy="7025051"/>
            </a:xfrm>
            <a:prstGeom prst="rect">
              <a:avLst/>
            </a:prstGeom>
          </p:spPr>
          <p:txBody>
            <a:bodyPr anchor="t" rtlCol="false" tIns="0" lIns="0" bIns="0" rIns="0"/>
            <a:lstStyle/>
            <a:p>
              <a:pPr algn="l" marL="524828" indent="-262414" lvl="1">
                <a:lnSpc>
                  <a:spcPts val="4176"/>
                </a:lnSpc>
                <a:buFont typeface="Arial"/>
                <a:buChar char="•"/>
              </a:pPr>
              <a:r>
                <a:rPr lang="en-US" sz="2900">
                  <a:solidFill>
                    <a:srgbClr val="000001"/>
                  </a:solidFill>
                  <a:latin typeface="Times New Roman"/>
                  <a:ea typeface="Times New Roman"/>
                  <a:cs typeface="Times New Roman"/>
                  <a:sym typeface="Times New Roman"/>
                </a:rPr>
                <a:t>In thi</a:t>
              </a:r>
              <a:r>
                <a:rPr lang="en-US" sz="2900">
                  <a:solidFill>
                    <a:srgbClr val="000001"/>
                  </a:solidFill>
                  <a:latin typeface="Times New Roman"/>
                  <a:ea typeface="Times New Roman"/>
                  <a:cs typeface="Times New Roman"/>
                  <a:sym typeface="Times New Roman"/>
                </a:rPr>
                <a:t>s process, a small matrix called a filter or kernel systematically moves across the image. At each location, it performs element-wise multiplication with the corresponding image pixels and sums the results. </a:t>
              </a:r>
            </a:p>
            <a:p>
              <a:pPr algn="l" marL="524828" indent="-262414" lvl="1">
                <a:lnSpc>
                  <a:spcPts val="4176"/>
                </a:lnSpc>
                <a:buFont typeface="Arial"/>
                <a:buChar char="•"/>
              </a:pPr>
              <a:r>
                <a:rPr lang="en-US" sz="2900">
                  <a:solidFill>
                    <a:srgbClr val="000001"/>
                  </a:solidFill>
                  <a:latin typeface="Times New Roman"/>
                  <a:ea typeface="Times New Roman"/>
                  <a:cs typeface="Times New Roman"/>
                  <a:sym typeface="Times New Roman"/>
                </a:rPr>
                <a:t>This produces a feature map, a transformed representation that highlights where specific patterns, such as edges, corners, or curves, are detected.</a:t>
              </a:r>
            </a:p>
            <a:p>
              <a:pPr algn="l">
                <a:lnSpc>
                  <a:spcPts val="4176"/>
                </a:lnSpc>
              </a:pPr>
            </a:p>
            <a:p>
              <a:pPr algn="l">
                <a:lnSpc>
                  <a:spcPts val="4176"/>
                </a:lnSpc>
              </a:pPr>
            </a:p>
          </p:txBody>
        </p:sp>
      </p:grpSp>
      <p:sp>
        <p:nvSpPr>
          <p:cNvPr name="Freeform 13" id="13"/>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Freeform 14" id="14"/>
          <p:cNvSpPr/>
          <p:nvPr/>
        </p:nvSpPr>
        <p:spPr>
          <a:xfrm flipH="false" flipV="false" rot="0">
            <a:off x="1813157" y="5618060"/>
            <a:ext cx="5873432" cy="2563588"/>
          </a:xfrm>
          <a:custGeom>
            <a:avLst/>
            <a:gdLst/>
            <a:ahLst/>
            <a:cxnLst/>
            <a:rect r="r" b="b" t="t" l="l"/>
            <a:pathLst>
              <a:path h="2563588" w="5873432">
                <a:moveTo>
                  <a:pt x="0" y="0"/>
                </a:moveTo>
                <a:lnTo>
                  <a:pt x="5873432" y="0"/>
                </a:lnTo>
                <a:lnTo>
                  <a:pt x="5873432" y="2563588"/>
                </a:lnTo>
                <a:lnTo>
                  <a:pt x="0" y="2563588"/>
                </a:lnTo>
                <a:lnTo>
                  <a:pt x="0" y="0"/>
                </a:lnTo>
                <a:close/>
              </a:path>
            </a:pathLst>
          </a:custGeom>
          <a:blipFill>
            <a:blip r:embed="rId5"/>
            <a:stretch>
              <a:fillRect l="0" t="0" r="0" b="-74729"/>
            </a:stretch>
          </a:blipFill>
        </p:spPr>
      </p:sp>
      <p:sp>
        <p:nvSpPr>
          <p:cNvPr name="Freeform 15" id="15"/>
          <p:cNvSpPr/>
          <p:nvPr/>
        </p:nvSpPr>
        <p:spPr>
          <a:xfrm flipH="false" flipV="false" rot="0">
            <a:off x="8977134" y="5618060"/>
            <a:ext cx="7240935" cy="2336094"/>
          </a:xfrm>
          <a:custGeom>
            <a:avLst/>
            <a:gdLst/>
            <a:ahLst/>
            <a:cxnLst/>
            <a:rect r="r" b="b" t="t" l="l"/>
            <a:pathLst>
              <a:path h="2336094" w="7240935">
                <a:moveTo>
                  <a:pt x="0" y="0"/>
                </a:moveTo>
                <a:lnTo>
                  <a:pt x="7240935" y="0"/>
                </a:lnTo>
                <a:lnTo>
                  <a:pt x="7240935" y="2336095"/>
                </a:lnTo>
                <a:lnTo>
                  <a:pt x="0" y="2336095"/>
                </a:lnTo>
                <a:lnTo>
                  <a:pt x="0" y="0"/>
                </a:lnTo>
                <a:close/>
              </a:path>
            </a:pathLst>
          </a:custGeom>
          <a:blipFill>
            <a:blip r:embed="rId5"/>
            <a:stretch>
              <a:fillRect l="-626" t="-137869"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9050" y="0"/>
            <a:ext cx="18288000" cy="10287000"/>
            <a:chOff x="0" y="0"/>
            <a:chExt cx="24384000" cy="13716000"/>
          </a:xfrm>
        </p:grpSpPr>
        <p:sp>
          <p:nvSpPr>
            <p:cNvPr name="Freeform 4" id="4"/>
            <p:cNvSpPr/>
            <p:nvPr/>
          </p:nvSpPr>
          <p:spPr>
            <a:xfrm flipH="false" flipV="false" rot="0">
              <a:off x="0" y="0"/>
              <a:ext cx="24384000" cy="13715896"/>
            </a:xfrm>
            <a:custGeom>
              <a:avLst/>
              <a:gdLst/>
              <a:ahLst/>
              <a:cxnLst/>
              <a:rect r="r" b="b" t="t" l="l"/>
              <a:pathLst>
                <a:path h="13715896" w="24384000">
                  <a:moveTo>
                    <a:pt x="0" y="0"/>
                  </a:moveTo>
                  <a:lnTo>
                    <a:pt x="24384000" y="0"/>
                  </a:lnTo>
                  <a:lnTo>
                    <a:pt x="24384000" y="13715896"/>
                  </a:lnTo>
                  <a:lnTo>
                    <a:pt x="0" y="13715896"/>
                  </a:lnTo>
                  <a:close/>
                </a:path>
              </a:pathLst>
            </a:custGeom>
            <a:gradFill rotWithShape="true">
              <a:gsLst>
                <a:gs pos="0">
                  <a:srgbClr val="DFDBD5">
                    <a:alpha val="0"/>
                  </a:srgbClr>
                </a:gs>
                <a:gs pos="100000">
                  <a:srgbClr val="DFDBD5">
                    <a:alpha val="100000"/>
                  </a:srgbClr>
                </a:gs>
              </a:gsLst>
              <a:lin ang="5400000"/>
            </a:gradFill>
          </p:spPr>
        </p:sp>
      </p:grpSp>
      <p:sp>
        <p:nvSpPr>
          <p:cNvPr name="AutoShape 5" id="5"/>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6" id="6"/>
          <p:cNvSpPr/>
          <p:nvPr/>
        </p:nvSpPr>
        <p:spPr>
          <a:xfrm>
            <a:off x="2102989" y="1772630"/>
            <a:ext cx="14458908" cy="47625"/>
          </a:xfrm>
          <a:prstGeom prst="line">
            <a:avLst/>
          </a:prstGeom>
          <a:ln cap="rnd" w="28575">
            <a:solidFill>
              <a:srgbClr val="B71E42"/>
            </a:solidFill>
            <a:prstDash val="solid"/>
            <a:headEnd type="none" len="sm" w="sm"/>
            <a:tailEnd type="none" len="sm" w="sm"/>
          </a:ln>
        </p:spPr>
      </p:sp>
      <p:grpSp>
        <p:nvGrpSpPr>
          <p:cNvPr name="Group 7" id="7"/>
          <p:cNvGrpSpPr/>
          <p:nvPr/>
        </p:nvGrpSpPr>
        <p:grpSpPr>
          <a:xfrm rot="0">
            <a:off x="2157032" y="677182"/>
            <a:ext cx="14404913" cy="1573852"/>
            <a:chOff x="0" y="0"/>
            <a:chExt cx="19206550" cy="2098470"/>
          </a:xfrm>
        </p:grpSpPr>
        <p:sp>
          <p:nvSpPr>
            <p:cNvPr name="Freeform 8" id="8"/>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9" id="9"/>
            <p:cNvSpPr txBox="true"/>
            <p:nvPr/>
          </p:nvSpPr>
          <p:spPr>
            <a:xfrm>
              <a:off x="0" y="-38100"/>
              <a:ext cx="19206550" cy="2136570"/>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Kernel</a:t>
              </a:r>
            </a:p>
          </p:txBody>
        </p:sp>
      </p:grpSp>
      <p:grpSp>
        <p:nvGrpSpPr>
          <p:cNvPr name="Group 10" id="10"/>
          <p:cNvGrpSpPr/>
          <p:nvPr/>
        </p:nvGrpSpPr>
        <p:grpSpPr>
          <a:xfrm rot="0">
            <a:off x="1803632" y="1980783"/>
            <a:ext cx="14404913" cy="6845364"/>
            <a:chOff x="0" y="0"/>
            <a:chExt cx="19206550" cy="9127151"/>
          </a:xfrm>
        </p:grpSpPr>
        <p:sp>
          <p:nvSpPr>
            <p:cNvPr name="Freeform 11" id="11"/>
            <p:cNvSpPr/>
            <p:nvPr/>
          </p:nvSpPr>
          <p:spPr>
            <a:xfrm flipH="false" flipV="false" rot="0">
              <a:off x="0" y="0"/>
              <a:ext cx="19206550" cy="9127151"/>
            </a:xfrm>
            <a:custGeom>
              <a:avLst/>
              <a:gdLst/>
              <a:ahLst/>
              <a:cxnLst/>
              <a:rect r="r" b="b" t="t" l="l"/>
              <a:pathLst>
                <a:path h="9127151" w="19206550">
                  <a:moveTo>
                    <a:pt x="0" y="0"/>
                  </a:moveTo>
                  <a:lnTo>
                    <a:pt x="19206550" y="0"/>
                  </a:lnTo>
                  <a:lnTo>
                    <a:pt x="19206550" y="9127151"/>
                  </a:lnTo>
                  <a:lnTo>
                    <a:pt x="0" y="9127151"/>
                  </a:lnTo>
                  <a:close/>
                </a:path>
              </a:pathLst>
            </a:custGeom>
            <a:solidFill>
              <a:srgbClr val="000000">
                <a:alpha val="0"/>
              </a:srgbClr>
            </a:solidFill>
          </p:spPr>
        </p:sp>
        <p:sp>
          <p:nvSpPr>
            <p:cNvPr name="TextBox 12" id="12"/>
            <p:cNvSpPr txBox="true"/>
            <p:nvPr/>
          </p:nvSpPr>
          <p:spPr>
            <a:xfrm>
              <a:off x="0" y="-123825"/>
              <a:ext cx="19206550" cy="9250976"/>
            </a:xfrm>
            <a:prstGeom prst="rect">
              <a:avLst/>
            </a:prstGeom>
          </p:spPr>
          <p:txBody>
            <a:bodyPr anchor="t" rtlCol="false" tIns="0" lIns="0" bIns="0" rIns="0"/>
            <a:lstStyle/>
            <a:p>
              <a:pPr algn="l" marL="524828" indent="-262414" lvl="1">
                <a:lnSpc>
                  <a:spcPts val="4176"/>
                </a:lnSpc>
                <a:buFont typeface="Arial"/>
                <a:buChar char="•"/>
              </a:pPr>
              <a:r>
                <a:rPr lang="en-US" sz="2900">
                  <a:solidFill>
                    <a:srgbClr val="000001"/>
                  </a:solidFill>
                  <a:latin typeface="Times New Roman"/>
                  <a:ea typeface="Times New Roman"/>
                  <a:cs typeface="Times New Roman"/>
                  <a:sym typeface="Times New Roman"/>
                </a:rPr>
                <a:t>Kernel</a:t>
              </a:r>
              <a:r>
                <a:rPr lang="en-US" sz="2900">
                  <a:solidFill>
                    <a:srgbClr val="000001"/>
                  </a:solidFill>
                  <a:latin typeface="Times New Roman"/>
                  <a:ea typeface="Times New Roman"/>
                  <a:cs typeface="Times New Roman"/>
                  <a:sym typeface="Times New Roman"/>
                </a:rPr>
                <a:t>s are small weight matrices that detect specific features by performing element-wise multiplication and summation during convolution.</a:t>
              </a:r>
            </a:p>
            <a:p>
              <a:pPr algn="l" marL="524828" indent="-262414" lvl="1">
                <a:lnSpc>
                  <a:spcPts val="4176"/>
                </a:lnSpc>
                <a:buFont typeface="Arial"/>
                <a:buChar char="•"/>
              </a:pPr>
              <a:r>
                <a:rPr lang="en-US" sz="2900">
                  <a:solidFill>
                    <a:srgbClr val="000001"/>
                  </a:solidFill>
                  <a:latin typeface="Times New Roman"/>
                  <a:ea typeface="Times New Roman"/>
                  <a:cs typeface="Times New Roman"/>
                  <a:sym typeface="Times New Roman"/>
                </a:rPr>
                <a:t>Stride controls the kernel's step size, while padding ensures the output size matches the input.</a:t>
              </a:r>
            </a:p>
            <a:p>
              <a:pPr algn="l" marL="524828" indent="-262414" lvl="1">
                <a:lnSpc>
                  <a:spcPts val="4176"/>
                </a:lnSpc>
                <a:buFont typeface="Arial"/>
                <a:buChar char="•"/>
              </a:pPr>
              <a:r>
                <a:rPr lang="en-US" sz="2900">
                  <a:solidFill>
                    <a:srgbClr val="000001"/>
                  </a:solidFill>
                  <a:latin typeface="Times New Roman"/>
                  <a:ea typeface="Times New Roman"/>
                  <a:cs typeface="Times New Roman"/>
                  <a:sym typeface="Times New Roman"/>
                </a:rPr>
                <a:t>Activation functions introduce non-linearity to feature maps, allowing the network to learn complex patterns.</a:t>
              </a:r>
            </a:p>
            <a:p>
              <a:pPr algn="l" marL="524828" indent="-262414" lvl="1">
                <a:lnSpc>
                  <a:spcPts val="4176"/>
                </a:lnSpc>
                <a:buFont typeface="Arial"/>
                <a:buChar char="•"/>
              </a:pPr>
              <a:r>
                <a:rPr lang="en-US" sz="2900">
                  <a:solidFill>
                    <a:srgbClr val="000001"/>
                  </a:solidFill>
                  <a:latin typeface="Times New Roman"/>
                  <a:ea typeface="Times New Roman"/>
                  <a:cs typeface="Times New Roman"/>
                  <a:sym typeface="Times New Roman"/>
                </a:rPr>
                <a:t>In digit classifiers, kernels detect low-level features like edges and shapes, which are crucial for recognizing digits.</a:t>
              </a:r>
            </a:p>
            <a:p>
              <a:pPr algn="l" marL="524828" indent="-262414" lvl="1">
                <a:lnSpc>
                  <a:spcPts val="4176"/>
                </a:lnSpc>
                <a:buFont typeface="Arial"/>
                <a:buChar char="•"/>
              </a:pPr>
              <a:r>
                <a:rPr lang="en-US" sz="2900">
                  <a:solidFill>
                    <a:srgbClr val="000001"/>
                  </a:solidFill>
                  <a:latin typeface="Times New Roman"/>
                  <a:ea typeface="Times New Roman"/>
                  <a:cs typeface="Times New Roman"/>
                  <a:sym typeface="Times New Roman"/>
                </a:rPr>
                <a:t>Stacked convolutional layers build hierarchical feature representations, enabling accurate classification by learning progressively complex patterns.</a:t>
              </a:r>
            </a:p>
            <a:p>
              <a:pPr algn="l">
                <a:lnSpc>
                  <a:spcPts val="4176"/>
                </a:lnSpc>
              </a:pPr>
            </a:p>
            <a:p>
              <a:pPr algn="l">
                <a:lnSpc>
                  <a:spcPts val="4176"/>
                </a:lnSpc>
              </a:pPr>
            </a:p>
            <a:p>
              <a:pPr algn="l">
                <a:lnSpc>
                  <a:spcPts val="4176"/>
                </a:lnSpc>
              </a:pPr>
            </a:p>
          </p:txBody>
        </p:sp>
      </p:grpSp>
      <p:sp>
        <p:nvSpPr>
          <p:cNvPr name="Freeform 13" id="13"/>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9050" y="0"/>
            <a:ext cx="18288000" cy="10287000"/>
            <a:chOff x="0" y="0"/>
            <a:chExt cx="24384000" cy="13716000"/>
          </a:xfrm>
        </p:grpSpPr>
        <p:sp>
          <p:nvSpPr>
            <p:cNvPr name="Freeform 4" id="4"/>
            <p:cNvSpPr/>
            <p:nvPr/>
          </p:nvSpPr>
          <p:spPr>
            <a:xfrm flipH="false" flipV="false" rot="0">
              <a:off x="0" y="0"/>
              <a:ext cx="24384000" cy="13715896"/>
            </a:xfrm>
            <a:custGeom>
              <a:avLst/>
              <a:gdLst/>
              <a:ahLst/>
              <a:cxnLst/>
              <a:rect r="r" b="b" t="t" l="l"/>
              <a:pathLst>
                <a:path h="13715896" w="24384000">
                  <a:moveTo>
                    <a:pt x="0" y="0"/>
                  </a:moveTo>
                  <a:lnTo>
                    <a:pt x="24384000" y="0"/>
                  </a:lnTo>
                  <a:lnTo>
                    <a:pt x="24384000" y="13715896"/>
                  </a:lnTo>
                  <a:lnTo>
                    <a:pt x="0" y="13715896"/>
                  </a:lnTo>
                  <a:close/>
                </a:path>
              </a:pathLst>
            </a:custGeom>
            <a:gradFill rotWithShape="true">
              <a:gsLst>
                <a:gs pos="0">
                  <a:srgbClr val="DFDBD5">
                    <a:alpha val="0"/>
                  </a:srgbClr>
                </a:gs>
                <a:gs pos="100000">
                  <a:srgbClr val="DFDBD5">
                    <a:alpha val="100000"/>
                  </a:srgbClr>
                </a:gs>
              </a:gsLst>
              <a:lin ang="5400000"/>
            </a:gradFill>
          </p:spPr>
        </p:sp>
      </p:grpSp>
      <p:sp>
        <p:nvSpPr>
          <p:cNvPr name="AutoShape 5" id="5"/>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6" id="6"/>
          <p:cNvSpPr/>
          <p:nvPr/>
        </p:nvSpPr>
        <p:spPr>
          <a:xfrm>
            <a:off x="2102989" y="1772630"/>
            <a:ext cx="14458908" cy="47625"/>
          </a:xfrm>
          <a:prstGeom prst="line">
            <a:avLst/>
          </a:prstGeom>
          <a:ln cap="rnd" w="28575">
            <a:solidFill>
              <a:srgbClr val="B71E42"/>
            </a:solidFill>
            <a:prstDash val="solid"/>
            <a:headEnd type="none" len="sm" w="sm"/>
            <a:tailEnd type="none" len="sm" w="sm"/>
          </a:ln>
        </p:spPr>
      </p:sp>
      <p:grpSp>
        <p:nvGrpSpPr>
          <p:cNvPr name="Group 7" id="7"/>
          <p:cNvGrpSpPr/>
          <p:nvPr/>
        </p:nvGrpSpPr>
        <p:grpSpPr>
          <a:xfrm rot="0">
            <a:off x="2157032" y="677182"/>
            <a:ext cx="14404913" cy="1573852"/>
            <a:chOff x="0" y="0"/>
            <a:chExt cx="19206550" cy="2098470"/>
          </a:xfrm>
        </p:grpSpPr>
        <p:sp>
          <p:nvSpPr>
            <p:cNvPr name="Freeform 8" id="8"/>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9" id="9"/>
            <p:cNvSpPr txBox="true"/>
            <p:nvPr/>
          </p:nvSpPr>
          <p:spPr>
            <a:xfrm>
              <a:off x="0" y="-38100"/>
              <a:ext cx="19206550" cy="2136570"/>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How CNN works ?</a:t>
              </a:r>
            </a:p>
          </p:txBody>
        </p:sp>
      </p:grpSp>
      <p:grpSp>
        <p:nvGrpSpPr>
          <p:cNvPr name="Group 10" id="10"/>
          <p:cNvGrpSpPr/>
          <p:nvPr/>
        </p:nvGrpSpPr>
        <p:grpSpPr>
          <a:xfrm rot="0">
            <a:off x="1813157" y="1980783"/>
            <a:ext cx="14404913" cy="5175920"/>
            <a:chOff x="0" y="0"/>
            <a:chExt cx="19206550" cy="6901226"/>
          </a:xfrm>
        </p:grpSpPr>
        <p:sp>
          <p:nvSpPr>
            <p:cNvPr name="Freeform 11" id="11"/>
            <p:cNvSpPr/>
            <p:nvPr/>
          </p:nvSpPr>
          <p:spPr>
            <a:xfrm flipH="false" flipV="false" rot="0">
              <a:off x="0" y="0"/>
              <a:ext cx="19206550" cy="6901226"/>
            </a:xfrm>
            <a:custGeom>
              <a:avLst/>
              <a:gdLst/>
              <a:ahLst/>
              <a:cxnLst/>
              <a:rect r="r" b="b" t="t" l="l"/>
              <a:pathLst>
                <a:path h="6901226" w="19206550">
                  <a:moveTo>
                    <a:pt x="0" y="0"/>
                  </a:moveTo>
                  <a:lnTo>
                    <a:pt x="19206550" y="0"/>
                  </a:lnTo>
                  <a:lnTo>
                    <a:pt x="19206550" y="6901226"/>
                  </a:lnTo>
                  <a:lnTo>
                    <a:pt x="0" y="6901226"/>
                  </a:lnTo>
                  <a:close/>
                </a:path>
              </a:pathLst>
            </a:custGeom>
            <a:solidFill>
              <a:srgbClr val="000000">
                <a:alpha val="0"/>
              </a:srgbClr>
            </a:solidFill>
          </p:spPr>
        </p:sp>
        <p:sp>
          <p:nvSpPr>
            <p:cNvPr name="TextBox 12" id="12"/>
            <p:cNvSpPr txBox="true"/>
            <p:nvPr/>
          </p:nvSpPr>
          <p:spPr>
            <a:xfrm>
              <a:off x="0" y="-123825"/>
              <a:ext cx="19206550" cy="7025051"/>
            </a:xfrm>
            <a:prstGeom prst="rect">
              <a:avLst/>
            </a:prstGeom>
          </p:spPr>
          <p:txBody>
            <a:bodyPr anchor="t" rtlCol="false" tIns="0" lIns="0" bIns="0" rIns="0"/>
            <a:lstStyle/>
            <a:p>
              <a:pPr algn="l" marL="524828" indent="-262414" lvl="1">
                <a:lnSpc>
                  <a:spcPts val="4176"/>
                </a:lnSpc>
                <a:buFont typeface="Arial"/>
                <a:buChar char="•"/>
              </a:pPr>
              <a:r>
                <a:rPr lang="en-US" sz="2900">
                  <a:solidFill>
                    <a:srgbClr val="000001"/>
                  </a:solidFill>
                  <a:latin typeface="Times New Roman"/>
                  <a:ea typeface="Times New Roman"/>
                  <a:cs typeface="Times New Roman"/>
                  <a:sym typeface="Times New Roman"/>
                </a:rPr>
                <a:t>CNNs apply fil</a:t>
              </a:r>
              <a:r>
                <a:rPr lang="en-US" sz="2900">
                  <a:solidFill>
                    <a:srgbClr val="000001"/>
                  </a:solidFill>
                  <a:latin typeface="Times New Roman"/>
                  <a:ea typeface="Times New Roman"/>
                  <a:cs typeface="Times New Roman"/>
                  <a:sym typeface="Times New Roman"/>
                </a:rPr>
                <a:t>ters that move across the image — similar to how neurons in the brain respond to small regions.</a:t>
              </a:r>
            </a:p>
            <a:p>
              <a:pPr algn="l" marL="524828" indent="-262414" lvl="1">
                <a:lnSpc>
                  <a:spcPts val="4176"/>
                </a:lnSpc>
                <a:buFont typeface="Arial"/>
                <a:buChar char="•"/>
              </a:pPr>
              <a:r>
                <a:rPr lang="en-US" sz="2900">
                  <a:solidFill>
                    <a:srgbClr val="000001"/>
                  </a:solidFill>
                  <a:latin typeface="Times New Roman"/>
                  <a:ea typeface="Times New Roman"/>
                  <a:cs typeface="Times New Roman"/>
                  <a:sym typeface="Times New Roman"/>
                </a:rPr>
                <a:t>Each layer builds up a hierarchy of features:</a:t>
              </a:r>
            </a:p>
            <a:p>
              <a:pPr algn="l" marL="524828" indent="-262414" lvl="1">
                <a:lnSpc>
                  <a:spcPts val="4176"/>
                </a:lnSpc>
                <a:buFont typeface="Arial"/>
                <a:buChar char="•"/>
              </a:pPr>
              <a:r>
                <a:rPr lang="en-US" sz="2900">
                  <a:solidFill>
                    <a:srgbClr val="000001"/>
                  </a:solidFill>
                  <a:latin typeface="Times New Roman"/>
                  <a:ea typeface="Times New Roman"/>
                  <a:cs typeface="Times New Roman"/>
                  <a:sym typeface="Times New Roman"/>
                </a:rPr>
                <a:t>First layer → detects edges</a:t>
              </a:r>
            </a:p>
            <a:p>
              <a:pPr algn="l" marL="524828" indent="-262414" lvl="1">
                <a:lnSpc>
                  <a:spcPts val="4176"/>
                </a:lnSpc>
                <a:buFont typeface="Arial"/>
                <a:buChar char="•"/>
              </a:pPr>
              <a:r>
                <a:rPr lang="en-US" sz="2900">
                  <a:solidFill>
                    <a:srgbClr val="000001"/>
                  </a:solidFill>
                  <a:latin typeface="Times New Roman"/>
                  <a:ea typeface="Times New Roman"/>
                  <a:cs typeface="Times New Roman"/>
                  <a:sym typeface="Times New Roman"/>
                </a:rPr>
                <a:t>Next layers → combine edges into shapes</a:t>
              </a:r>
            </a:p>
            <a:p>
              <a:pPr algn="l" marL="524828" indent="-262414" lvl="1">
                <a:lnSpc>
                  <a:spcPts val="4176"/>
                </a:lnSpc>
                <a:buFont typeface="Arial"/>
                <a:buChar char="•"/>
              </a:pPr>
              <a:r>
                <a:rPr lang="en-US" sz="2900">
                  <a:solidFill>
                    <a:srgbClr val="000001"/>
                  </a:solidFill>
                  <a:latin typeface="Times New Roman"/>
                  <a:ea typeface="Times New Roman"/>
                  <a:cs typeface="Times New Roman"/>
                  <a:sym typeface="Times New Roman"/>
                </a:rPr>
                <a:t>Final layers → recognize digits</a:t>
              </a:r>
            </a:p>
            <a:p>
              <a:pPr algn="l" marL="524828" indent="-262414" lvl="1">
                <a:lnSpc>
                  <a:spcPts val="4176"/>
                </a:lnSpc>
                <a:buFont typeface="Arial"/>
                <a:buChar char="•"/>
              </a:pPr>
              <a:r>
                <a:rPr lang="en-US" sz="2900">
                  <a:solidFill>
                    <a:srgbClr val="000001"/>
                  </a:solidFill>
                  <a:latin typeface="Times New Roman"/>
                  <a:ea typeface="Times New Roman"/>
                  <a:cs typeface="Times New Roman"/>
                  <a:sym typeface="Times New Roman"/>
                </a:rPr>
                <a:t>Pooling layers make the model more adaptable to variations in the position of the digit</a:t>
              </a:r>
            </a:p>
            <a:p>
              <a:pPr algn="l">
                <a:lnSpc>
                  <a:spcPts val="4176"/>
                </a:lnSpc>
              </a:pPr>
            </a:p>
          </p:txBody>
        </p:sp>
      </p:grpSp>
      <p:sp>
        <p:nvSpPr>
          <p:cNvPr name="Freeform 13" id="13"/>
          <p:cNvSpPr/>
          <p:nvPr/>
        </p:nvSpPr>
        <p:spPr>
          <a:xfrm flipH="false" flipV="false" rot="0">
            <a:off x="5679644" y="5971978"/>
            <a:ext cx="6246660" cy="3050075"/>
          </a:xfrm>
          <a:custGeom>
            <a:avLst/>
            <a:gdLst/>
            <a:ahLst/>
            <a:cxnLst/>
            <a:rect r="r" b="b" t="t" l="l"/>
            <a:pathLst>
              <a:path h="3050075" w="6246660">
                <a:moveTo>
                  <a:pt x="0" y="0"/>
                </a:moveTo>
                <a:lnTo>
                  <a:pt x="6246660" y="0"/>
                </a:lnTo>
                <a:lnTo>
                  <a:pt x="6246660" y="3050075"/>
                </a:lnTo>
                <a:lnTo>
                  <a:pt x="0" y="3050075"/>
                </a:lnTo>
                <a:lnTo>
                  <a:pt x="0" y="0"/>
                </a:lnTo>
                <a:close/>
              </a:path>
            </a:pathLst>
          </a:custGeom>
          <a:blipFill>
            <a:blip r:embed="rId4"/>
            <a:stretch>
              <a:fillRect l="0" t="0" r="0" b="0"/>
            </a:stretch>
          </a:blipFill>
        </p:spPr>
      </p:sp>
      <p:sp>
        <p:nvSpPr>
          <p:cNvPr name="Freeform 14" id="14"/>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5"/>
            <a:stretch>
              <a:fillRect l="0" t="-1538" r="0" b="1537"/>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9050" y="0"/>
            <a:ext cx="18288000" cy="10287000"/>
            <a:chOff x="0" y="0"/>
            <a:chExt cx="24384000" cy="13716000"/>
          </a:xfrm>
        </p:grpSpPr>
        <p:sp>
          <p:nvSpPr>
            <p:cNvPr name="Freeform 4" id="4"/>
            <p:cNvSpPr/>
            <p:nvPr/>
          </p:nvSpPr>
          <p:spPr>
            <a:xfrm flipH="false" flipV="false" rot="0">
              <a:off x="0" y="0"/>
              <a:ext cx="24384000" cy="13715896"/>
            </a:xfrm>
            <a:custGeom>
              <a:avLst/>
              <a:gdLst/>
              <a:ahLst/>
              <a:cxnLst/>
              <a:rect r="r" b="b" t="t" l="l"/>
              <a:pathLst>
                <a:path h="13715896" w="24384000">
                  <a:moveTo>
                    <a:pt x="0" y="0"/>
                  </a:moveTo>
                  <a:lnTo>
                    <a:pt x="24384000" y="0"/>
                  </a:lnTo>
                  <a:lnTo>
                    <a:pt x="24384000" y="13715896"/>
                  </a:lnTo>
                  <a:lnTo>
                    <a:pt x="0" y="13715896"/>
                  </a:lnTo>
                  <a:close/>
                </a:path>
              </a:pathLst>
            </a:custGeom>
            <a:gradFill rotWithShape="true">
              <a:gsLst>
                <a:gs pos="0">
                  <a:srgbClr val="DFDBD5">
                    <a:alpha val="0"/>
                  </a:srgbClr>
                </a:gs>
                <a:gs pos="100000">
                  <a:srgbClr val="DFDBD5">
                    <a:alpha val="100000"/>
                  </a:srgbClr>
                </a:gs>
              </a:gsLst>
              <a:lin ang="5400000"/>
            </a:gradFill>
          </p:spPr>
        </p:sp>
      </p:grpSp>
      <p:sp>
        <p:nvSpPr>
          <p:cNvPr name="AutoShape 5" id="5"/>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6" id="6"/>
          <p:cNvSpPr/>
          <p:nvPr/>
        </p:nvSpPr>
        <p:spPr>
          <a:xfrm>
            <a:off x="2102989" y="1772630"/>
            <a:ext cx="14458908" cy="47625"/>
          </a:xfrm>
          <a:prstGeom prst="line">
            <a:avLst/>
          </a:prstGeom>
          <a:ln cap="rnd" w="28575">
            <a:solidFill>
              <a:srgbClr val="B71E42"/>
            </a:solidFill>
            <a:prstDash val="solid"/>
            <a:headEnd type="none" len="sm" w="sm"/>
            <a:tailEnd type="none" len="sm" w="sm"/>
          </a:ln>
        </p:spPr>
      </p:sp>
      <p:grpSp>
        <p:nvGrpSpPr>
          <p:cNvPr name="Group 7" id="7"/>
          <p:cNvGrpSpPr/>
          <p:nvPr/>
        </p:nvGrpSpPr>
        <p:grpSpPr>
          <a:xfrm rot="0">
            <a:off x="2157032" y="677182"/>
            <a:ext cx="14404913" cy="1573852"/>
            <a:chOff x="0" y="0"/>
            <a:chExt cx="19206550" cy="2098470"/>
          </a:xfrm>
        </p:grpSpPr>
        <p:sp>
          <p:nvSpPr>
            <p:cNvPr name="Freeform 8" id="8"/>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9" id="9"/>
            <p:cNvSpPr txBox="true"/>
            <p:nvPr/>
          </p:nvSpPr>
          <p:spPr>
            <a:xfrm>
              <a:off x="0" y="-38100"/>
              <a:ext cx="19206550" cy="2136570"/>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How CNN works in digit classifier ?</a:t>
              </a:r>
            </a:p>
          </p:txBody>
        </p:sp>
      </p:grpSp>
      <p:grpSp>
        <p:nvGrpSpPr>
          <p:cNvPr name="Group 10" id="10"/>
          <p:cNvGrpSpPr/>
          <p:nvPr/>
        </p:nvGrpSpPr>
        <p:grpSpPr>
          <a:xfrm rot="0">
            <a:off x="1922494" y="2251034"/>
            <a:ext cx="14404913" cy="5586857"/>
            <a:chOff x="0" y="0"/>
            <a:chExt cx="19206550" cy="7449143"/>
          </a:xfrm>
        </p:grpSpPr>
        <p:sp>
          <p:nvSpPr>
            <p:cNvPr name="Freeform 11" id="11"/>
            <p:cNvSpPr/>
            <p:nvPr/>
          </p:nvSpPr>
          <p:spPr>
            <a:xfrm flipH="false" flipV="false" rot="0">
              <a:off x="0" y="0"/>
              <a:ext cx="19206550" cy="7449143"/>
            </a:xfrm>
            <a:custGeom>
              <a:avLst/>
              <a:gdLst/>
              <a:ahLst/>
              <a:cxnLst/>
              <a:rect r="r" b="b" t="t" l="l"/>
              <a:pathLst>
                <a:path h="7449143" w="19206550">
                  <a:moveTo>
                    <a:pt x="0" y="0"/>
                  </a:moveTo>
                  <a:lnTo>
                    <a:pt x="19206550" y="0"/>
                  </a:lnTo>
                  <a:lnTo>
                    <a:pt x="19206550" y="7449143"/>
                  </a:lnTo>
                  <a:lnTo>
                    <a:pt x="0" y="7449143"/>
                  </a:lnTo>
                  <a:close/>
                </a:path>
              </a:pathLst>
            </a:custGeom>
            <a:solidFill>
              <a:srgbClr val="000000">
                <a:alpha val="0"/>
              </a:srgbClr>
            </a:solidFill>
          </p:spPr>
        </p:sp>
        <p:sp>
          <p:nvSpPr>
            <p:cNvPr name="TextBox 12" id="12"/>
            <p:cNvSpPr txBox="true"/>
            <p:nvPr/>
          </p:nvSpPr>
          <p:spPr>
            <a:xfrm>
              <a:off x="0" y="-123825"/>
              <a:ext cx="19206550" cy="7572968"/>
            </a:xfrm>
            <a:prstGeom prst="rect">
              <a:avLst/>
            </a:prstGeom>
          </p:spPr>
          <p:txBody>
            <a:bodyPr anchor="t" rtlCol="false" tIns="0" lIns="0" bIns="0" rIns="0"/>
            <a:lstStyle/>
            <a:p>
              <a:pPr algn="l" marL="506731" indent="-253365" lvl="1">
                <a:lnSpc>
                  <a:spcPts val="4032"/>
                </a:lnSpc>
                <a:buFont typeface="Arial"/>
                <a:buChar char="•"/>
              </a:pPr>
              <a:r>
                <a:rPr lang="en-US" sz="2800">
                  <a:solidFill>
                    <a:srgbClr val="000001"/>
                  </a:solidFill>
                  <a:latin typeface="Times New Roman"/>
                  <a:ea typeface="Times New Roman"/>
                  <a:cs typeface="Times New Roman"/>
                  <a:sym typeface="Times New Roman"/>
                </a:rPr>
                <a:t>A Convolutional Neural Ne</a:t>
              </a:r>
              <a:r>
                <a:rPr lang="en-US" sz="2800">
                  <a:solidFill>
                    <a:srgbClr val="000001"/>
                  </a:solidFill>
                  <a:latin typeface="Times New Roman"/>
                  <a:ea typeface="Times New Roman"/>
                  <a:cs typeface="Times New Roman"/>
                  <a:sym typeface="Times New Roman"/>
                </a:rPr>
                <a:t>twork (CNN) is designed to recognize patterns in images, making it ideal for tasks like identifying handwritten digits.</a:t>
              </a:r>
            </a:p>
            <a:p>
              <a:pPr algn="l" marL="506731" indent="-253365" lvl="1">
                <a:lnSpc>
                  <a:spcPts val="4032"/>
                </a:lnSpc>
                <a:buFont typeface="Arial"/>
                <a:buChar char="•"/>
              </a:pPr>
              <a:r>
                <a:rPr lang="en-US" sz="2800">
                  <a:solidFill>
                    <a:srgbClr val="000001"/>
                  </a:solidFill>
                  <a:latin typeface="Times New Roman"/>
                  <a:ea typeface="Times New Roman"/>
                  <a:cs typeface="Times New Roman"/>
                  <a:sym typeface="Times New Roman"/>
                </a:rPr>
                <a:t>The image of a digit is passed through filters that scan small parts of it to detect basic shapes, like edges and curves.</a:t>
              </a:r>
            </a:p>
            <a:p>
              <a:pPr algn="l" marL="506731" indent="-253365" lvl="1">
                <a:lnSpc>
                  <a:spcPts val="4032"/>
                </a:lnSpc>
                <a:buFont typeface="Arial"/>
                <a:buChar char="•"/>
              </a:pPr>
              <a:r>
                <a:rPr lang="en-US" sz="2800">
                  <a:solidFill>
                    <a:srgbClr val="000001"/>
                  </a:solidFill>
                  <a:latin typeface="Times New Roman"/>
                  <a:ea typeface="Times New Roman"/>
                  <a:cs typeface="Times New Roman"/>
                  <a:sym typeface="Times New Roman"/>
                </a:rPr>
                <a:t>As the data moves through the network, it combines these simple features to recognize more complex patterns — like loops, corners, or full digit shapes.</a:t>
              </a:r>
            </a:p>
            <a:p>
              <a:pPr algn="l" marL="506731" indent="-253365" lvl="1">
                <a:lnSpc>
                  <a:spcPts val="4032"/>
                </a:lnSpc>
                <a:buFont typeface="Arial"/>
                <a:buChar char="•"/>
              </a:pPr>
              <a:r>
                <a:rPr lang="en-US" sz="2800">
                  <a:solidFill>
                    <a:srgbClr val="000001"/>
                  </a:solidFill>
                  <a:latin typeface="Times New Roman"/>
                  <a:ea typeface="Times New Roman"/>
                  <a:cs typeface="Times New Roman"/>
                  <a:sym typeface="Times New Roman"/>
                </a:rPr>
                <a:t>The network then summarizes what it has learned and decides which digit the image most likely represents.</a:t>
              </a:r>
            </a:p>
            <a:p>
              <a:pPr algn="l" marL="506731" indent="-253365" lvl="1">
                <a:lnSpc>
                  <a:spcPts val="4032"/>
                </a:lnSpc>
                <a:buFont typeface="Arial"/>
                <a:buChar char="•"/>
              </a:pPr>
              <a:r>
                <a:rPr lang="en-US" sz="2800">
                  <a:solidFill>
                    <a:srgbClr val="000001"/>
                  </a:solidFill>
                  <a:latin typeface="Times New Roman"/>
                  <a:ea typeface="Times New Roman"/>
                  <a:cs typeface="Times New Roman"/>
                  <a:sym typeface="Times New Roman"/>
                </a:rPr>
                <a:t>Because CNNs focus on how the pixels are arranged, they can recognize digits even if they're written slightly differently or in different positions.</a:t>
              </a:r>
            </a:p>
            <a:p>
              <a:pPr algn="l">
                <a:lnSpc>
                  <a:spcPts val="4032"/>
                </a:lnSpc>
              </a:pPr>
            </a:p>
          </p:txBody>
        </p:sp>
      </p:grpSp>
      <p:sp>
        <p:nvSpPr>
          <p:cNvPr name="Freeform 13" id="13"/>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7" id="7"/>
          <p:cNvSpPr/>
          <p:nvPr/>
        </p:nvSpPr>
        <p:spPr>
          <a:xfrm rot="11323">
            <a:off x="2156992" y="2761107"/>
            <a:ext cx="14458986" cy="0"/>
          </a:xfrm>
          <a:prstGeom prst="line">
            <a:avLst/>
          </a:prstGeom>
          <a:ln cap="rnd" w="28575">
            <a:solidFill>
              <a:srgbClr val="B71E42"/>
            </a:solidFill>
            <a:prstDash val="solid"/>
            <a:headEnd type="none" len="sm" w="sm"/>
            <a:tailEnd type="none" len="sm" w="sm"/>
          </a:ln>
        </p:spPr>
      </p:sp>
      <p:grpSp>
        <p:nvGrpSpPr>
          <p:cNvPr name="Group 8" id="8"/>
          <p:cNvGrpSpPr/>
          <p:nvPr/>
        </p:nvGrpSpPr>
        <p:grpSpPr>
          <a:xfrm rot="0">
            <a:off x="2177369" y="1206778"/>
            <a:ext cx="14404913" cy="1573852"/>
            <a:chOff x="0" y="0"/>
            <a:chExt cx="19206550" cy="2098470"/>
          </a:xfrm>
        </p:grpSpPr>
        <p:sp>
          <p:nvSpPr>
            <p:cNvPr name="Freeform 9" id="9"/>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10" id="10"/>
            <p:cNvSpPr txBox="true"/>
            <p:nvPr/>
          </p:nvSpPr>
          <p:spPr>
            <a:xfrm>
              <a:off x="0" y="-38100"/>
              <a:ext cx="19206550" cy="2136570"/>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Objectives and scope</a:t>
              </a:r>
            </a:p>
          </p:txBody>
        </p:sp>
      </p:grpSp>
      <p:grpSp>
        <p:nvGrpSpPr>
          <p:cNvPr name="Group 11" id="11"/>
          <p:cNvGrpSpPr/>
          <p:nvPr/>
        </p:nvGrpSpPr>
        <p:grpSpPr>
          <a:xfrm rot="0">
            <a:off x="2157032" y="3029214"/>
            <a:ext cx="14404913" cy="5175920"/>
            <a:chOff x="0" y="0"/>
            <a:chExt cx="19206550" cy="6901226"/>
          </a:xfrm>
        </p:grpSpPr>
        <p:sp>
          <p:nvSpPr>
            <p:cNvPr name="Freeform 12" id="12"/>
            <p:cNvSpPr/>
            <p:nvPr/>
          </p:nvSpPr>
          <p:spPr>
            <a:xfrm flipH="false" flipV="false" rot="0">
              <a:off x="0" y="0"/>
              <a:ext cx="19206550" cy="6901226"/>
            </a:xfrm>
            <a:custGeom>
              <a:avLst/>
              <a:gdLst/>
              <a:ahLst/>
              <a:cxnLst/>
              <a:rect r="r" b="b" t="t" l="l"/>
              <a:pathLst>
                <a:path h="6901226" w="19206550">
                  <a:moveTo>
                    <a:pt x="0" y="0"/>
                  </a:moveTo>
                  <a:lnTo>
                    <a:pt x="19206550" y="0"/>
                  </a:lnTo>
                  <a:lnTo>
                    <a:pt x="19206550" y="6901226"/>
                  </a:lnTo>
                  <a:lnTo>
                    <a:pt x="0" y="6901226"/>
                  </a:lnTo>
                  <a:close/>
                </a:path>
              </a:pathLst>
            </a:custGeom>
            <a:solidFill>
              <a:srgbClr val="000000">
                <a:alpha val="0"/>
              </a:srgbClr>
            </a:solidFill>
          </p:spPr>
        </p:sp>
        <p:sp>
          <p:nvSpPr>
            <p:cNvPr name="TextBox 13" id="13"/>
            <p:cNvSpPr txBox="true"/>
            <p:nvPr/>
          </p:nvSpPr>
          <p:spPr>
            <a:xfrm>
              <a:off x="0" y="-133350"/>
              <a:ext cx="19206550" cy="7034576"/>
            </a:xfrm>
            <a:prstGeom prst="rect">
              <a:avLst/>
            </a:prstGeom>
          </p:spPr>
          <p:txBody>
            <a:bodyPr anchor="t" rtlCol="false" tIns="0" lIns="0" bIns="0" rIns="0"/>
            <a:lstStyle/>
            <a:p>
              <a:pPr algn="l" marL="542925" indent="-271462" lvl="1">
                <a:lnSpc>
                  <a:spcPts val="4320"/>
                </a:lnSpc>
                <a:buFont typeface="Arial"/>
                <a:buChar char="•"/>
              </a:pPr>
              <a:r>
                <a:rPr lang="en-US" sz="3000">
                  <a:solidFill>
                    <a:srgbClr val="000000"/>
                  </a:solidFill>
                  <a:latin typeface="Times New Roman"/>
                  <a:ea typeface="Times New Roman"/>
                  <a:cs typeface="Times New Roman"/>
                  <a:sym typeface="Times New Roman"/>
                </a:rPr>
                <a:t>CNNs eliminate the need for manual feature extraction by learning spatial features directly from images.</a:t>
              </a:r>
            </a:p>
            <a:p>
              <a:pPr algn="l" marL="542925" indent="-271462" lvl="1">
                <a:lnSpc>
                  <a:spcPts val="4320"/>
                </a:lnSpc>
                <a:buFont typeface="Arial"/>
                <a:buChar char="•"/>
              </a:pPr>
              <a:r>
                <a:rPr lang="en-US" sz="3000">
                  <a:solidFill>
                    <a:srgbClr val="000000"/>
                  </a:solidFill>
                  <a:latin typeface="Times New Roman"/>
                  <a:ea typeface="Times New Roman"/>
                  <a:cs typeface="Times New Roman"/>
                  <a:sym typeface="Times New Roman"/>
                </a:rPr>
                <a:t>The model should achieve high accuracy.</a:t>
              </a:r>
            </a:p>
            <a:p>
              <a:pPr algn="l" marL="542925" indent="-271462" lvl="1">
                <a:lnSpc>
                  <a:spcPts val="4320"/>
                </a:lnSpc>
                <a:buFont typeface="Arial"/>
                <a:buChar char="•"/>
              </a:pPr>
              <a:r>
                <a:rPr lang="en-US" sz="3000">
                  <a:solidFill>
                    <a:srgbClr val="000000"/>
                  </a:solidFill>
                  <a:latin typeface="Times New Roman"/>
                  <a:ea typeface="Times New Roman"/>
                  <a:cs typeface="Times New Roman"/>
                  <a:sym typeface="Times New Roman"/>
                </a:rPr>
                <a:t>Should maintain computational and cost efficiency.</a:t>
              </a:r>
            </a:p>
            <a:p>
              <a:pPr algn="l" marL="542925" indent="-271462" lvl="1">
                <a:lnSpc>
                  <a:spcPts val="4320"/>
                </a:lnSpc>
                <a:buFont typeface="Arial"/>
                <a:buChar char="•"/>
              </a:pPr>
              <a:r>
                <a:rPr lang="en-US" sz="3000">
                  <a:solidFill>
                    <a:srgbClr val="000000"/>
                  </a:solidFill>
                  <a:latin typeface="Times New Roman"/>
                  <a:ea typeface="Times New Roman"/>
                  <a:cs typeface="Times New Roman"/>
                  <a:sym typeface="Times New Roman"/>
                </a:rPr>
                <a:t>The scope includes data preprocessing, model training, evaluation, and testing.</a:t>
              </a:r>
            </a:p>
            <a:p>
              <a:pPr algn="l" marL="542925" indent="-271462" lvl="1">
                <a:lnSpc>
                  <a:spcPts val="4320"/>
                </a:lnSpc>
              </a:pPr>
            </a:p>
            <a:p>
              <a:pPr algn="l" marL="542925" indent="-271462" lvl="1">
                <a:lnSpc>
                  <a:spcPts val="4320"/>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7" id="7"/>
          <p:cNvSpPr/>
          <p:nvPr/>
        </p:nvSpPr>
        <p:spPr>
          <a:xfrm rot="11323">
            <a:off x="2156992" y="2761107"/>
            <a:ext cx="14458986" cy="0"/>
          </a:xfrm>
          <a:prstGeom prst="line">
            <a:avLst/>
          </a:prstGeom>
          <a:ln cap="rnd" w="28575">
            <a:solidFill>
              <a:srgbClr val="B71E42"/>
            </a:solidFill>
            <a:prstDash val="solid"/>
            <a:headEnd type="none" len="sm" w="sm"/>
            <a:tailEnd type="none" len="sm" w="sm"/>
          </a:ln>
        </p:spPr>
      </p:sp>
      <p:grpSp>
        <p:nvGrpSpPr>
          <p:cNvPr name="Group 8" id="8"/>
          <p:cNvGrpSpPr/>
          <p:nvPr/>
        </p:nvGrpSpPr>
        <p:grpSpPr>
          <a:xfrm rot="0">
            <a:off x="2177369" y="1206778"/>
            <a:ext cx="14404913" cy="1573852"/>
            <a:chOff x="0" y="0"/>
            <a:chExt cx="19206550" cy="2098470"/>
          </a:xfrm>
        </p:grpSpPr>
        <p:sp>
          <p:nvSpPr>
            <p:cNvPr name="Freeform 9" id="9"/>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10" id="10"/>
            <p:cNvSpPr txBox="true"/>
            <p:nvPr/>
          </p:nvSpPr>
          <p:spPr>
            <a:xfrm>
              <a:off x="0" y="-38100"/>
              <a:ext cx="19206550" cy="2136570"/>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Abstract</a:t>
              </a:r>
            </a:p>
            <a:p>
              <a:pPr algn="l">
                <a:lnSpc>
                  <a:spcPts val="5184"/>
                </a:lnSpc>
              </a:pPr>
            </a:p>
          </p:txBody>
        </p:sp>
      </p:grpSp>
      <p:grpSp>
        <p:nvGrpSpPr>
          <p:cNvPr name="Group 11" id="11"/>
          <p:cNvGrpSpPr/>
          <p:nvPr/>
        </p:nvGrpSpPr>
        <p:grpSpPr>
          <a:xfrm rot="0">
            <a:off x="2177369" y="3023598"/>
            <a:ext cx="14404913" cy="5175920"/>
            <a:chOff x="0" y="0"/>
            <a:chExt cx="19206550" cy="6901226"/>
          </a:xfrm>
        </p:grpSpPr>
        <p:sp>
          <p:nvSpPr>
            <p:cNvPr name="Freeform 12" id="12"/>
            <p:cNvSpPr/>
            <p:nvPr/>
          </p:nvSpPr>
          <p:spPr>
            <a:xfrm flipH="false" flipV="false" rot="0">
              <a:off x="0" y="0"/>
              <a:ext cx="19206550" cy="6901226"/>
            </a:xfrm>
            <a:custGeom>
              <a:avLst/>
              <a:gdLst/>
              <a:ahLst/>
              <a:cxnLst/>
              <a:rect r="r" b="b" t="t" l="l"/>
              <a:pathLst>
                <a:path h="6901226" w="19206550">
                  <a:moveTo>
                    <a:pt x="0" y="0"/>
                  </a:moveTo>
                  <a:lnTo>
                    <a:pt x="19206550" y="0"/>
                  </a:lnTo>
                  <a:lnTo>
                    <a:pt x="19206550" y="6901226"/>
                  </a:lnTo>
                  <a:lnTo>
                    <a:pt x="0" y="6901226"/>
                  </a:lnTo>
                  <a:close/>
                </a:path>
              </a:pathLst>
            </a:custGeom>
            <a:solidFill>
              <a:srgbClr val="000000">
                <a:alpha val="0"/>
              </a:srgbClr>
            </a:solidFill>
          </p:spPr>
        </p:sp>
        <p:sp>
          <p:nvSpPr>
            <p:cNvPr name="TextBox 13" id="13"/>
            <p:cNvSpPr txBox="true"/>
            <p:nvPr/>
          </p:nvSpPr>
          <p:spPr>
            <a:xfrm>
              <a:off x="0" y="-133350"/>
              <a:ext cx="19206550" cy="7034576"/>
            </a:xfrm>
            <a:prstGeom prst="rect">
              <a:avLst/>
            </a:prstGeom>
          </p:spPr>
          <p:txBody>
            <a:bodyPr anchor="t" rtlCol="false" tIns="0" lIns="0" bIns="0" rIns="0"/>
            <a:lstStyle/>
            <a:p>
              <a:pPr algn="just" marL="542925" indent="-271462" lvl="1">
                <a:lnSpc>
                  <a:spcPts val="4320"/>
                </a:lnSpc>
                <a:buFont typeface="Arial"/>
                <a:buChar char="•"/>
              </a:pPr>
              <a:r>
                <a:rPr lang="en-US" sz="3000">
                  <a:solidFill>
                    <a:srgbClr val="000000"/>
                  </a:solidFill>
                  <a:latin typeface="Times New Roman"/>
                  <a:ea typeface="Times New Roman"/>
                  <a:cs typeface="Times New Roman"/>
                  <a:sym typeface="Times New Roman"/>
                </a:rPr>
                <a:t>A Convolutional Neural Network (CNN) - based digit classifier.</a:t>
              </a:r>
            </a:p>
            <a:p>
              <a:pPr algn="just" marL="542925" indent="-271462" lvl="1">
                <a:lnSpc>
                  <a:spcPts val="4320"/>
                </a:lnSpc>
                <a:buFont typeface="Arial"/>
                <a:buChar char="•"/>
              </a:pPr>
              <a:r>
                <a:rPr lang="en-US" sz="3000">
                  <a:solidFill>
                    <a:srgbClr val="000000"/>
                  </a:solidFill>
                  <a:latin typeface="Times New Roman"/>
                  <a:ea typeface="Times New Roman"/>
                  <a:cs typeface="Times New Roman"/>
                  <a:sym typeface="Times New Roman"/>
                </a:rPr>
                <a:t>Using the MNIST dataset, the model use convolutional layers for feature extraction.</a:t>
              </a:r>
            </a:p>
            <a:p>
              <a:pPr algn="just" marL="542925" indent="-271462" lvl="1">
                <a:lnSpc>
                  <a:spcPts val="4320"/>
                </a:lnSpc>
                <a:buFont typeface="Arial"/>
                <a:buChar char="•"/>
              </a:pPr>
              <a:r>
                <a:rPr lang="en-US" sz="3000">
                  <a:solidFill>
                    <a:srgbClr val="000000"/>
                  </a:solidFill>
                  <a:latin typeface="Times New Roman"/>
                  <a:ea typeface="Times New Roman"/>
                  <a:cs typeface="Times New Roman"/>
                  <a:sym typeface="Times New Roman"/>
                </a:rPr>
                <a:t>Designing a convolutional neural network model that gives the best results for the classification task.</a:t>
              </a:r>
            </a:p>
            <a:p>
              <a:pPr algn="just" marL="542925" indent="-271462" lvl="1">
                <a:lnSpc>
                  <a:spcPts val="4320"/>
                </a:lnSpc>
                <a:buFont typeface="Arial"/>
                <a:buChar char="•"/>
              </a:pPr>
              <a:r>
                <a:rPr lang="en-US" sz="3000">
                  <a:solidFill>
                    <a:srgbClr val="000000"/>
                  </a:solidFill>
                  <a:latin typeface="Times New Roman"/>
                  <a:ea typeface="Times New Roman"/>
                  <a:cs typeface="Times New Roman"/>
                  <a:sym typeface="Times New Roman"/>
                </a:rPr>
                <a:t>practical applications : document processing, postal automation, and banking systems.</a:t>
              </a:r>
            </a:p>
            <a:p>
              <a:pPr algn="just" marL="542925" indent="-271462" lvl="1">
                <a:lnSpc>
                  <a:spcPts val="4320"/>
                </a:lnSpc>
                <a:buFont typeface="Arial"/>
                <a:buChar char="•"/>
              </a:pPr>
              <a:r>
                <a:rPr lang="en-US" sz="3000">
                  <a:solidFill>
                    <a:srgbClr val="000000"/>
                  </a:solidFill>
                  <a:latin typeface="Times New Roman"/>
                  <a:ea typeface="Times New Roman"/>
                  <a:cs typeface="Times New Roman"/>
                  <a:sym typeface="Times New Roman"/>
                </a:rPr>
                <a:t>CNN- provides hides accurate image recognition.</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grpSp>
        <p:nvGrpSpPr>
          <p:cNvPr name="Group 7" id="7"/>
          <p:cNvGrpSpPr/>
          <p:nvPr/>
        </p:nvGrpSpPr>
        <p:grpSpPr>
          <a:xfrm rot="0">
            <a:off x="276957" y="428625"/>
            <a:ext cx="2110155" cy="969497"/>
            <a:chOff x="0" y="0"/>
            <a:chExt cx="2813540" cy="1292662"/>
          </a:xfrm>
        </p:grpSpPr>
        <p:sp>
          <p:nvSpPr>
            <p:cNvPr name="Freeform 8" id="8"/>
            <p:cNvSpPr/>
            <p:nvPr/>
          </p:nvSpPr>
          <p:spPr>
            <a:xfrm flipH="false" flipV="false" rot="0">
              <a:off x="0" y="0"/>
              <a:ext cx="2813540" cy="1292662"/>
            </a:xfrm>
            <a:custGeom>
              <a:avLst/>
              <a:gdLst/>
              <a:ahLst/>
              <a:cxnLst/>
              <a:rect r="r" b="b" t="t" l="l"/>
              <a:pathLst>
                <a:path h="1292662" w="2813540">
                  <a:moveTo>
                    <a:pt x="0" y="0"/>
                  </a:moveTo>
                  <a:lnTo>
                    <a:pt x="2813540" y="0"/>
                  </a:lnTo>
                  <a:lnTo>
                    <a:pt x="2813540" y="1292662"/>
                  </a:lnTo>
                  <a:lnTo>
                    <a:pt x="0" y="1292662"/>
                  </a:lnTo>
                  <a:close/>
                </a:path>
              </a:pathLst>
            </a:custGeom>
            <a:solidFill>
              <a:srgbClr val="000000">
                <a:alpha val="0"/>
              </a:srgbClr>
            </a:solidFill>
          </p:spPr>
        </p:sp>
        <p:sp>
          <p:nvSpPr>
            <p:cNvPr name="TextBox 9" id="9"/>
            <p:cNvSpPr txBox="true"/>
            <p:nvPr/>
          </p:nvSpPr>
          <p:spPr>
            <a:xfrm>
              <a:off x="0" y="-57150"/>
              <a:ext cx="2813540" cy="1349812"/>
            </a:xfrm>
            <a:prstGeom prst="rect">
              <a:avLst/>
            </a:prstGeom>
          </p:spPr>
          <p:txBody>
            <a:bodyPr anchor="t" rtlCol="false" tIns="0" lIns="0" bIns="0" rIns="0"/>
            <a:lstStyle/>
            <a:p>
              <a:pPr algn="l">
                <a:lnSpc>
                  <a:spcPts val="3240"/>
                </a:lnSpc>
              </a:pPr>
              <a:r>
                <a:rPr lang="en-US" sz="2700">
                  <a:solidFill>
                    <a:srgbClr val="000000"/>
                  </a:solidFill>
                  <a:latin typeface="Times New Roman"/>
                  <a:ea typeface="Times New Roman"/>
                  <a:cs typeface="Times New Roman"/>
                  <a:sym typeface="Times New Roman"/>
                </a:rPr>
                <a:t>Data collection</a:t>
              </a:r>
            </a:p>
          </p:txBody>
        </p:sp>
      </p:grpSp>
      <p:sp>
        <p:nvSpPr>
          <p:cNvPr name="AutoShape 10" id="10"/>
          <p:cNvSpPr/>
          <p:nvPr/>
        </p:nvSpPr>
        <p:spPr>
          <a:xfrm rot="41804">
            <a:off x="1918328" y="870438"/>
            <a:ext cx="1174959" cy="0"/>
          </a:xfrm>
          <a:prstGeom prst="line">
            <a:avLst/>
          </a:prstGeom>
          <a:ln cap="rnd" w="9525">
            <a:solidFill>
              <a:srgbClr val="B71E42"/>
            </a:solidFill>
            <a:prstDash val="solid"/>
            <a:headEnd type="none" len="sm" w="sm"/>
            <a:tailEnd type="triangle" len="med" w="lg"/>
          </a:ln>
        </p:spPr>
      </p:sp>
      <p:grpSp>
        <p:nvGrpSpPr>
          <p:cNvPr name="Group 11" id="11"/>
          <p:cNvGrpSpPr/>
          <p:nvPr/>
        </p:nvGrpSpPr>
        <p:grpSpPr>
          <a:xfrm rot="0">
            <a:off x="3039940" y="428625"/>
            <a:ext cx="2387112" cy="969497"/>
            <a:chOff x="0" y="0"/>
            <a:chExt cx="3182816" cy="1292662"/>
          </a:xfrm>
        </p:grpSpPr>
        <p:sp>
          <p:nvSpPr>
            <p:cNvPr name="Freeform 12" id="12"/>
            <p:cNvSpPr/>
            <p:nvPr/>
          </p:nvSpPr>
          <p:spPr>
            <a:xfrm flipH="false" flipV="false" rot="0">
              <a:off x="0" y="0"/>
              <a:ext cx="3182816" cy="1292662"/>
            </a:xfrm>
            <a:custGeom>
              <a:avLst/>
              <a:gdLst/>
              <a:ahLst/>
              <a:cxnLst/>
              <a:rect r="r" b="b" t="t" l="l"/>
              <a:pathLst>
                <a:path h="1292662" w="3182816">
                  <a:moveTo>
                    <a:pt x="0" y="0"/>
                  </a:moveTo>
                  <a:lnTo>
                    <a:pt x="3182816" y="0"/>
                  </a:lnTo>
                  <a:lnTo>
                    <a:pt x="3182816" y="1292662"/>
                  </a:lnTo>
                  <a:lnTo>
                    <a:pt x="0" y="1292662"/>
                  </a:lnTo>
                  <a:close/>
                </a:path>
              </a:pathLst>
            </a:custGeom>
            <a:solidFill>
              <a:srgbClr val="000000">
                <a:alpha val="0"/>
              </a:srgbClr>
            </a:solidFill>
          </p:spPr>
        </p:sp>
        <p:sp>
          <p:nvSpPr>
            <p:cNvPr name="TextBox 13" id="13"/>
            <p:cNvSpPr txBox="true"/>
            <p:nvPr/>
          </p:nvSpPr>
          <p:spPr>
            <a:xfrm>
              <a:off x="0" y="-57150"/>
              <a:ext cx="3182816" cy="1349812"/>
            </a:xfrm>
            <a:prstGeom prst="rect">
              <a:avLst/>
            </a:prstGeom>
          </p:spPr>
          <p:txBody>
            <a:bodyPr anchor="t" rtlCol="false" tIns="0" lIns="0" bIns="0" rIns="0"/>
            <a:lstStyle/>
            <a:p>
              <a:pPr algn="l">
                <a:lnSpc>
                  <a:spcPts val="3240"/>
                </a:lnSpc>
              </a:pPr>
              <a:r>
                <a:rPr lang="en-US" sz="2700">
                  <a:solidFill>
                    <a:srgbClr val="000000"/>
                  </a:solidFill>
                  <a:latin typeface="Times New Roman"/>
                  <a:ea typeface="Times New Roman"/>
                  <a:cs typeface="Times New Roman"/>
                  <a:sym typeface="Times New Roman"/>
                </a:rPr>
                <a:t>Data preprocessing</a:t>
              </a:r>
            </a:p>
          </p:txBody>
        </p:sp>
      </p:grpSp>
      <p:sp>
        <p:nvSpPr>
          <p:cNvPr name="AutoShape 14" id="14"/>
          <p:cNvSpPr/>
          <p:nvPr/>
        </p:nvSpPr>
        <p:spPr>
          <a:xfrm rot="-70737">
            <a:off x="5175797" y="825921"/>
            <a:ext cx="1175121" cy="0"/>
          </a:xfrm>
          <a:prstGeom prst="line">
            <a:avLst/>
          </a:prstGeom>
          <a:ln cap="rnd" w="9525">
            <a:solidFill>
              <a:srgbClr val="B71E42"/>
            </a:solidFill>
            <a:prstDash val="solid"/>
            <a:headEnd type="none" len="sm" w="sm"/>
            <a:tailEnd type="triangle" len="med" w="lg"/>
          </a:ln>
        </p:spPr>
      </p:sp>
      <p:grpSp>
        <p:nvGrpSpPr>
          <p:cNvPr name="Group 15" id="15"/>
          <p:cNvGrpSpPr/>
          <p:nvPr/>
        </p:nvGrpSpPr>
        <p:grpSpPr>
          <a:xfrm rot="0">
            <a:off x="6515100" y="408843"/>
            <a:ext cx="2387112" cy="969497"/>
            <a:chOff x="0" y="0"/>
            <a:chExt cx="3182816" cy="1292662"/>
          </a:xfrm>
        </p:grpSpPr>
        <p:sp>
          <p:nvSpPr>
            <p:cNvPr name="Freeform 16" id="16"/>
            <p:cNvSpPr/>
            <p:nvPr/>
          </p:nvSpPr>
          <p:spPr>
            <a:xfrm flipH="false" flipV="false" rot="0">
              <a:off x="0" y="0"/>
              <a:ext cx="3182816" cy="1292662"/>
            </a:xfrm>
            <a:custGeom>
              <a:avLst/>
              <a:gdLst/>
              <a:ahLst/>
              <a:cxnLst/>
              <a:rect r="r" b="b" t="t" l="l"/>
              <a:pathLst>
                <a:path h="1292662" w="3182816">
                  <a:moveTo>
                    <a:pt x="0" y="0"/>
                  </a:moveTo>
                  <a:lnTo>
                    <a:pt x="3182816" y="0"/>
                  </a:lnTo>
                  <a:lnTo>
                    <a:pt x="3182816" y="1292662"/>
                  </a:lnTo>
                  <a:lnTo>
                    <a:pt x="0" y="1292662"/>
                  </a:lnTo>
                  <a:close/>
                </a:path>
              </a:pathLst>
            </a:custGeom>
            <a:solidFill>
              <a:srgbClr val="000000">
                <a:alpha val="0"/>
              </a:srgbClr>
            </a:solidFill>
          </p:spPr>
        </p:sp>
        <p:sp>
          <p:nvSpPr>
            <p:cNvPr name="TextBox 17" id="17"/>
            <p:cNvSpPr txBox="true"/>
            <p:nvPr/>
          </p:nvSpPr>
          <p:spPr>
            <a:xfrm>
              <a:off x="0" y="-57150"/>
              <a:ext cx="3182816" cy="1349812"/>
            </a:xfrm>
            <a:prstGeom prst="rect">
              <a:avLst/>
            </a:prstGeom>
          </p:spPr>
          <p:txBody>
            <a:bodyPr anchor="t" rtlCol="false" tIns="0" lIns="0" bIns="0" rIns="0"/>
            <a:lstStyle/>
            <a:p>
              <a:pPr algn="l">
                <a:lnSpc>
                  <a:spcPts val="3240"/>
                </a:lnSpc>
              </a:pPr>
              <a:r>
                <a:rPr lang="en-US" sz="2700">
                  <a:solidFill>
                    <a:srgbClr val="000000"/>
                  </a:solidFill>
                  <a:latin typeface="Times New Roman"/>
                  <a:ea typeface="Times New Roman"/>
                  <a:cs typeface="Times New Roman"/>
                  <a:sym typeface="Times New Roman"/>
                </a:rPr>
                <a:t>Exploratory Data Analysis</a:t>
              </a:r>
            </a:p>
          </p:txBody>
        </p:sp>
      </p:grpSp>
      <p:sp>
        <p:nvSpPr>
          <p:cNvPr name="AutoShape 18" id="18"/>
          <p:cNvSpPr/>
          <p:nvPr/>
        </p:nvSpPr>
        <p:spPr>
          <a:xfrm rot="42278">
            <a:off x="8754347" y="781404"/>
            <a:ext cx="1161772" cy="0"/>
          </a:xfrm>
          <a:prstGeom prst="line">
            <a:avLst/>
          </a:prstGeom>
          <a:ln cap="rnd" w="9525">
            <a:solidFill>
              <a:srgbClr val="B71E42"/>
            </a:solidFill>
            <a:prstDash val="solid"/>
            <a:headEnd type="none" len="sm" w="sm"/>
            <a:tailEnd type="triangle" len="med" w="lg"/>
          </a:ln>
        </p:spPr>
      </p:sp>
      <p:grpSp>
        <p:nvGrpSpPr>
          <p:cNvPr name="Group 19" id="19"/>
          <p:cNvGrpSpPr/>
          <p:nvPr/>
        </p:nvGrpSpPr>
        <p:grpSpPr>
          <a:xfrm rot="0">
            <a:off x="10080932" y="346117"/>
            <a:ext cx="2017835" cy="969496"/>
            <a:chOff x="0" y="0"/>
            <a:chExt cx="2690446" cy="1292662"/>
          </a:xfrm>
        </p:grpSpPr>
        <p:sp>
          <p:nvSpPr>
            <p:cNvPr name="Freeform 20" id="20"/>
            <p:cNvSpPr/>
            <p:nvPr/>
          </p:nvSpPr>
          <p:spPr>
            <a:xfrm flipH="false" flipV="false" rot="0">
              <a:off x="0" y="0"/>
              <a:ext cx="2690446" cy="1292662"/>
            </a:xfrm>
            <a:custGeom>
              <a:avLst/>
              <a:gdLst/>
              <a:ahLst/>
              <a:cxnLst/>
              <a:rect r="r" b="b" t="t" l="l"/>
              <a:pathLst>
                <a:path h="1292662" w="2690446">
                  <a:moveTo>
                    <a:pt x="0" y="0"/>
                  </a:moveTo>
                  <a:lnTo>
                    <a:pt x="2690446" y="0"/>
                  </a:lnTo>
                  <a:lnTo>
                    <a:pt x="2690446" y="1292662"/>
                  </a:lnTo>
                  <a:lnTo>
                    <a:pt x="0" y="1292662"/>
                  </a:lnTo>
                  <a:close/>
                </a:path>
              </a:pathLst>
            </a:custGeom>
            <a:solidFill>
              <a:srgbClr val="000000">
                <a:alpha val="0"/>
              </a:srgbClr>
            </a:solidFill>
          </p:spPr>
        </p:sp>
        <p:sp>
          <p:nvSpPr>
            <p:cNvPr name="TextBox 21" id="21"/>
            <p:cNvSpPr txBox="true"/>
            <p:nvPr/>
          </p:nvSpPr>
          <p:spPr>
            <a:xfrm>
              <a:off x="0" y="-57150"/>
              <a:ext cx="2690446" cy="1349812"/>
            </a:xfrm>
            <a:prstGeom prst="rect">
              <a:avLst/>
            </a:prstGeom>
          </p:spPr>
          <p:txBody>
            <a:bodyPr anchor="t" rtlCol="false" tIns="0" lIns="0" bIns="0" rIns="0"/>
            <a:lstStyle/>
            <a:p>
              <a:pPr algn="l">
                <a:lnSpc>
                  <a:spcPts val="3240"/>
                </a:lnSpc>
              </a:pPr>
              <a:r>
                <a:rPr lang="en-US" sz="2700">
                  <a:solidFill>
                    <a:srgbClr val="000000"/>
                  </a:solidFill>
                  <a:latin typeface="Times New Roman"/>
                  <a:ea typeface="Times New Roman"/>
                  <a:cs typeface="Times New Roman"/>
                  <a:sym typeface="Times New Roman"/>
                </a:rPr>
                <a:t>Feature Engineering</a:t>
              </a:r>
            </a:p>
          </p:txBody>
        </p:sp>
      </p:grpSp>
      <p:sp>
        <p:nvSpPr>
          <p:cNvPr name="AutoShape 22" id="22"/>
          <p:cNvSpPr/>
          <p:nvPr/>
        </p:nvSpPr>
        <p:spPr>
          <a:xfrm rot="124878">
            <a:off x="12261111" y="830866"/>
            <a:ext cx="938098" cy="0"/>
          </a:xfrm>
          <a:prstGeom prst="line">
            <a:avLst/>
          </a:prstGeom>
          <a:ln cap="rnd" w="9525">
            <a:solidFill>
              <a:srgbClr val="B71E42"/>
            </a:solidFill>
            <a:prstDash val="solid"/>
            <a:headEnd type="none" len="sm" w="sm"/>
            <a:tailEnd type="triangle" len="med" w="lg"/>
          </a:ln>
        </p:spPr>
      </p:sp>
      <p:grpSp>
        <p:nvGrpSpPr>
          <p:cNvPr name="Group 23" id="23"/>
          <p:cNvGrpSpPr/>
          <p:nvPr/>
        </p:nvGrpSpPr>
        <p:grpSpPr>
          <a:xfrm rot="0">
            <a:off x="13427500" y="408843"/>
            <a:ext cx="1444135" cy="969497"/>
            <a:chOff x="0" y="0"/>
            <a:chExt cx="1925514" cy="1292662"/>
          </a:xfrm>
        </p:grpSpPr>
        <p:sp>
          <p:nvSpPr>
            <p:cNvPr name="Freeform 24" id="24"/>
            <p:cNvSpPr/>
            <p:nvPr/>
          </p:nvSpPr>
          <p:spPr>
            <a:xfrm flipH="false" flipV="false" rot="0">
              <a:off x="0" y="0"/>
              <a:ext cx="1925514" cy="1292662"/>
            </a:xfrm>
            <a:custGeom>
              <a:avLst/>
              <a:gdLst/>
              <a:ahLst/>
              <a:cxnLst/>
              <a:rect r="r" b="b" t="t" l="l"/>
              <a:pathLst>
                <a:path h="1292662" w="1925514">
                  <a:moveTo>
                    <a:pt x="0" y="0"/>
                  </a:moveTo>
                  <a:lnTo>
                    <a:pt x="1925514" y="0"/>
                  </a:lnTo>
                  <a:lnTo>
                    <a:pt x="1925514" y="1292662"/>
                  </a:lnTo>
                  <a:lnTo>
                    <a:pt x="0" y="1292662"/>
                  </a:lnTo>
                  <a:close/>
                </a:path>
              </a:pathLst>
            </a:custGeom>
            <a:solidFill>
              <a:srgbClr val="000000">
                <a:alpha val="0"/>
              </a:srgbClr>
            </a:solidFill>
          </p:spPr>
        </p:sp>
        <p:sp>
          <p:nvSpPr>
            <p:cNvPr name="TextBox 25" id="25"/>
            <p:cNvSpPr txBox="true"/>
            <p:nvPr/>
          </p:nvSpPr>
          <p:spPr>
            <a:xfrm>
              <a:off x="0" y="-57150"/>
              <a:ext cx="1925514" cy="1349812"/>
            </a:xfrm>
            <a:prstGeom prst="rect">
              <a:avLst/>
            </a:prstGeom>
          </p:spPr>
          <p:txBody>
            <a:bodyPr anchor="t" rtlCol="false" tIns="0" lIns="0" bIns="0" rIns="0"/>
            <a:lstStyle/>
            <a:p>
              <a:pPr algn="l">
                <a:lnSpc>
                  <a:spcPts val="3240"/>
                </a:lnSpc>
              </a:pPr>
              <a:r>
                <a:rPr lang="en-US" sz="2700">
                  <a:solidFill>
                    <a:srgbClr val="000000"/>
                  </a:solidFill>
                  <a:latin typeface="Times New Roman"/>
                  <a:ea typeface="Times New Roman"/>
                  <a:cs typeface="Times New Roman"/>
                  <a:sym typeface="Times New Roman"/>
                </a:rPr>
                <a:t>Model building</a:t>
              </a:r>
            </a:p>
          </p:txBody>
        </p:sp>
      </p:grpSp>
      <p:sp>
        <p:nvSpPr>
          <p:cNvPr name="AutoShape 26" id="26"/>
          <p:cNvSpPr/>
          <p:nvPr/>
        </p:nvSpPr>
        <p:spPr>
          <a:xfrm rot="114374">
            <a:off x="15100036" y="825921"/>
            <a:ext cx="726866" cy="0"/>
          </a:xfrm>
          <a:prstGeom prst="line">
            <a:avLst/>
          </a:prstGeom>
          <a:ln cap="rnd" w="9525">
            <a:solidFill>
              <a:srgbClr val="B71E42"/>
            </a:solidFill>
            <a:prstDash val="solid"/>
            <a:headEnd type="none" len="sm" w="sm"/>
            <a:tailEnd type="triangle" len="med" w="lg"/>
          </a:ln>
        </p:spPr>
      </p:sp>
      <p:grpSp>
        <p:nvGrpSpPr>
          <p:cNvPr name="Group 27" id="27"/>
          <p:cNvGrpSpPr/>
          <p:nvPr/>
        </p:nvGrpSpPr>
        <p:grpSpPr>
          <a:xfrm rot="0">
            <a:off x="15958038" y="408843"/>
            <a:ext cx="2053005" cy="969497"/>
            <a:chOff x="0" y="0"/>
            <a:chExt cx="2737340" cy="1292662"/>
          </a:xfrm>
        </p:grpSpPr>
        <p:sp>
          <p:nvSpPr>
            <p:cNvPr name="Freeform 28" id="28"/>
            <p:cNvSpPr/>
            <p:nvPr/>
          </p:nvSpPr>
          <p:spPr>
            <a:xfrm flipH="false" flipV="false" rot="0">
              <a:off x="0" y="0"/>
              <a:ext cx="2737340" cy="1292662"/>
            </a:xfrm>
            <a:custGeom>
              <a:avLst/>
              <a:gdLst/>
              <a:ahLst/>
              <a:cxnLst/>
              <a:rect r="r" b="b" t="t" l="l"/>
              <a:pathLst>
                <a:path h="1292662" w="2737340">
                  <a:moveTo>
                    <a:pt x="0" y="0"/>
                  </a:moveTo>
                  <a:lnTo>
                    <a:pt x="2737340" y="0"/>
                  </a:lnTo>
                  <a:lnTo>
                    <a:pt x="2737340" y="1292662"/>
                  </a:lnTo>
                  <a:lnTo>
                    <a:pt x="0" y="1292662"/>
                  </a:lnTo>
                  <a:close/>
                </a:path>
              </a:pathLst>
            </a:custGeom>
            <a:solidFill>
              <a:srgbClr val="000000">
                <a:alpha val="0"/>
              </a:srgbClr>
            </a:solidFill>
          </p:spPr>
        </p:sp>
        <p:sp>
          <p:nvSpPr>
            <p:cNvPr name="TextBox 29" id="29"/>
            <p:cNvSpPr txBox="true"/>
            <p:nvPr/>
          </p:nvSpPr>
          <p:spPr>
            <a:xfrm>
              <a:off x="0" y="-57150"/>
              <a:ext cx="2737340" cy="1349812"/>
            </a:xfrm>
            <a:prstGeom prst="rect">
              <a:avLst/>
            </a:prstGeom>
          </p:spPr>
          <p:txBody>
            <a:bodyPr anchor="t" rtlCol="false" tIns="0" lIns="0" bIns="0" rIns="0"/>
            <a:lstStyle/>
            <a:p>
              <a:pPr algn="l">
                <a:lnSpc>
                  <a:spcPts val="3240"/>
                </a:lnSpc>
              </a:pPr>
              <a:r>
                <a:rPr lang="en-US" sz="2700">
                  <a:solidFill>
                    <a:srgbClr val="000000"/>
                  </a:solidFill>
                  <a:latin typeface="Times New Roman"/>
                  <a:ea typeface="Times New Roman"/>
                  <a:cs typeface="Times New Roman"/>
                  <a:sym typeface="Times New Roman"/>
                </a:rPr>
                <a:t>Training and evaluation</a:t>
              </a:r>
            </a:p>
          </p:txBody>
        </p:sp>
      </p:grpSp>
      <p:sp>
        <p:nvSpPr>
          <p:cNvPr name="AutoShape 30" id="30"/>
          <p:cNvSpPr/>
          <p:nvPr/>
        </p:nvSpPr>
        <p:spPr>
          <a:xfrm rot="5351725">
            <a:off x="9108943" y="2585026"/>
            <a:ext cx="1017481" cy="0"/>
          </a:xfrm>
          <a:prstGeom prst="line">
            <a:avLst/>
          </a:prstGeom>
          <a:ln cap="rnd" w="9525">
            <a:solidFill>
              <a:srgbClr val="B71E42"/>
            </a:solidFill>
            <a:prstDash val="solid"/>
            <a:headEnd type="none" len="sm" w="sm"/>
            <a:tailEnd type="triangle" len="med" w="lg"/>
          </a:ln>
        </p:spPr>
      </p:sp>
      <p:grpSp>
        <p:nvGrpSpPr>
          <p:cNvPr name="Group 31" id="31"/>
          <p:cNvGrpSpPr/>
          <p:nvPr/>
        </p:nvGrpSpPr>
        <p:grpSpPr>
          <a:xfrm rot="0">
            <a:off x="7586670" y="3300596"/>
            <a:ext cx="5143489" cy="5050998"/>
            <a:chOff x="0" y="0"/>
            <a:chExt cx="6857986" cy="6734664"/>
          </a:xfrm>
        </p:grpSpPr>
        <p:sp>
          <p:nvSpPr>
            <p:cNvPr name="Freeform 32" id="32"/>
            <p:cNvSpPr/>
            <p:nvPr/>
          </p:nvSpPr>
          <p:spPr>
            <a:xfrm flipH="false" flipV="false" rot="0">
              <a:off x="0" y="0"/>
              <a:ext cx="6857986" cy="6734664"/>
            </a:xfrm>
            <a:custGeom>
              <a:avLst/>
              <a:gdLst/>
              <a:ahLst/>
              <a:cxnLst/>
              <a:rect r="r" b="b" t="t" l="l"/>
              <a:pathLst>
                <a:path h="6734664" w="6857986">
                  <a:moveTo>
                    <a:pt x="0" y="0"/>
                  </a:moveTo>
                  <a:lnTo>
                    <a:pt x="6857986" y="0"/>
                  </a:lnTo>
                  <a:lnTo>
                    <a:pt x="6857986" y="6734664"/>
                  </a:lnTo>
                  <a:lnTo>
                    <a:pt x="0" y="6734664"/>
                  </a:lnTo>
                  <a:close/>
                </a:path>
              </a:pathLst>
            </a:custGeom>
            <a:solidFill>
              <a:srgbClr val="000000">
                <a:alpha val="0"/>
              </a:srgbClr>
            </a:solidFill>
          </p:spPr>
        </p:sp>
        <p:sp>
          <p:nvSpPr>
            <p:cNvPr name="TextBox 33" id="33"/>
            <p:cNvSpPr txBox="true"/>
            <p:nvPr/>
          </p:nvSpPr>
          <p:spPr>
            <a:xfrm>
              <a:off x="0" y="-209550"/>
              <a:ext cx="6857986" cy="6944214"/>
            </a:xfrm>
            <a:prstGeom prst="rect">
              <a:avLst/>
            </a:prstGeom>
          </p:spPr>
          <p:txBody>
            <a:bodyPr anchor="t" rtlCol="false" tIns="0" lIns="0" bIns="0" rIns="0"/>
            <a:lstStyle/>
            <a:p>
              <a:pPr algn="l" marL="488632" indent="-244316" lvl="1">
                <a:lnSpc>
                  <a:spcPts val="4860"/>
                </a:lnSpc>
                <a:buFont typeface="Arial"/>
                <a:buChar char="•"/>
              </a:pPr>
              <a:r>
                <a:rPr lang="en-US" sz="2700">
                  <a:solidFill>
                    <a:srgbClr val="000000"/>
                  </a:solidFill>
                  <a:latin typeface="Times New Roman"/>
                  <a:ea typeface="Times New Roman"/>
                  <a:cs typeface="Times New Roman"/>
                  <a:sym typeface="Times New Roman"/>
                </a:rPr>
                <a:t>Two convolutional layers</a:t>
              </a:r>
            </a:p>
            <a:p>
              <a:pPr algn="l" marL="488632" indent="-244316" lvl="1">
                <a:lnSpc>
                  <a:spcPts val="4860"/>
                </a:lnSpc>
                <a:buFont typeface="Arial"/>
                <a:buChar char="•"/>
              </a:pPr>
              <a:r>
                <a:rPr lang="en-US" sz="2700">
                  <a:solidFill>
                    <a:srgbClr val="000000"/>
                  </a:solidFill>
                  <a:latin typeface="Times New Roman"/>
                  <a:ea typeface="Times New Roman"/>
                  <a:cs typeface="Times New Roman"/>
                  <a:sym typeface="Times New Roman"/>
                </a:rPr>
                <a:t>Max-pooling layers (2x2 pool size) </a:t>
              </a:r>
            </a:p>
            <a:p>
              <a:pPr algn="l" marL="488632" indent="-244316" lvl="1">
                <a:lnSpc>
                  <a:spcPts val="4860"/>
                </a:lnSpc>
                <a:buFont typeface="Arial"/>
                <a:buChar char="•"/>
              </a:pPr>
              <a:r>
                <a:rPr lang="en-US" sz="2700">
                  <a:solidFill>
                    <a:srgbClr val="000000"/>
                  </a:solidFill>
                  <a:latin typeface="Times New Roman"/>
                  <a:ea typeface="Times New Roman"/>
                  <a:cs typeface="Times New Roman"/>
                  <a:sym typeface="Times New Roman"/>
                </a:rPr>
                <a:t>Dropout layers (0.25-0.5)</a:t>
              </a:r>
            </a:p>
            <a:p>
              <a:pPr algn="l" marL="488632" indent="-244316" lvl="1">
                <a:lnSpc>
                  <a:spcPts val="4860"/>
                </a:lnSpc>
                <a:buFont typeface="Arial"/>
                <a:buChar char="•"/>
              </a:pPr>
              <a:r>
                <a:rPr lang="en-US" sz="2700">
                  <a:solidFill>
                    <a:srgbClr val="000000"/>
                  </a:solidFill>
                  <a:latin typeface="Times New Roman"/>
                  <a:ea typeface="Times New Roman"/>
                  <a:cs typeface="Times New Roman"/>
                  <a:sym typeface="Times New Roman"/>
                </a:rPr>
                <a:t>Loss Function: Categorical Cross entropy</a:t>
              </a:r>
            </a:p>
            <a:p>
              <a:pPr algn="l" marL="488632" indent="-244316" lvl="1">
                <a:lnSpc>
                  <a:spcPts val="4860"/>
                </a:lnSpc>
                <a:buFont typeface="Arial"/>
                <a:buChar char="•"/>
              </a:pPr>
              <a:r>
                <a:rPr lang="en-US" sz="2700">
                  <a:solidFill>
                    <a:srgbClr val="000000"/>
                  </a:solidFill>
                  <a:latin typeface="Times New Roman"/>
                  <a:ea typeface="Times New Roman"/>
                  <a:cs typeface="Times New Roman"/>
                  <a:sym typeface="Times New Roman"/>
                </a:rPr>
                <a:t>Optimizer: Adam</a:t>
              </a:r>
            </a:p>
            <a:p>
              <a:pPr algn="l" marL="488632" indent="-244316" lvl="1">
                <a:lnSpc>
                  <a:spcPts val="4860"/>
                </a:lnSpc>
                <a:buFont typeface="Arial"/>
                <a:buChar char="•"/>
              </a:pPr>
              <a:r>
                <a:rPr lang="en-US" sz="2700">
                  <a:solidFill>
                    <a:srgbClr val="000000"/>
                  </a:solidFill>
                  <a:latin typeface="Times New Roman"/>
                  <a:ea typeface="Times New Roman"/>
                  <a:cs typeface="Times New Roman"/>
                  <a:sym typeface="Times New Roman"/>
                </a:rPr>
                <a:t>Metrics: Accuracy </a:t>
              </a:r>
            </a:p>
          </p:txBody>
        </p:sp>
      </p:grpSp>
      <p:sp>
        <p:nvSpPr>
          <p:cNvPr name="AutoShape 34" id="34"/>
          <p:cNvSpPr/>
          <p:nvPr/>
        </p:nvSpPr>
        <p:spPr>
          <a:xfrm rot="5366474">
            <a:off x="15792599" y="2242038"/>
            <a:ext cx="1465088" cy="0"/>
          </a:xfrm>
          <a:prstGeom prst="line">
            <a:avLst/>
          </a:prstGeom>
          <a:ln cap="rnd" w="9525">
            <a:solidFill>
              <a:srgbClr val="B71E42"/>
            </a:solidFill>
            <a:prstDash val="solid"/>
            <a:headEnd type="none" len="sm" w="sm"/>
            <a:tailEnd type="triangle" len="med" w="lg"/>
          </a:ln>
        </p:spPr>
      </p:sp>
      <p:grpSp>
        <p:nvGrpSpPr>
          <p:cNvPr name="Group 35" id="35"/>
          <p:cNvGrpSpPr/>
          <p:nvPr/>
        </p:nvGrpSpPr>
        <p:grpSpPr>
          <a:xfrm rot="0">
            <a:off x="13085156" y="3178128"/>
            <a:ext cx="5235813" cy="6471002"/>
            <a:chOff x="0" y="0"/>
            <a:chExt cx="6981084" cy="8628002"/>
          </a:xfrm>
        </p:grpSpPr>
        <p:sp>
          <p:nvSpPr>
            <p:cNvPr name="Freeform 36" id="36"/>
            <p:cNvSpPr/>
            <p:nvPr/>
          </p:nvSpPr>
          <p:spPr>
            <a:xfrm flipH="false" flipV="false" rot="0">
              <a:off x="0" y="0"/>
              <a:ext cx="6981084" cy="8628002"/>
            </a:xfrm>
            <a:custGeom>
              <a:avLst/>
              <a:gdLst/>
              <a:ahLst/>
              <a:cxnLst/>
              <a:rect r="r" b="b" t="t" l="l"/>
              <a:pathLst>
                <a:path h="8628002" w="6981084">
                  <a:moveTo>
                    <a:pt x="0" y="0"/>
                  </a:moveTo>
                  <a:lnTo>
                    <a:pt x="6981084" y="0"/>
                  </a:lnTo>
                  <a:lnTo>
                    <a:pt x="6981084" y="8628002"/>
                  </a:lnTo>
                  <a:lnTo>
                    <a:pt x="0" y="8628002"/>
                  </a:lnTo>
                  <a:close/>
                </a:path>
              </a:pathLst>
            </a:custGeom>
            <a:solidFill>
              <a:srgbClr val="000000">
                <a:alpha val="0"/>
              </a:srgbClr>
            </a:solidFill>
          </p:spPr>
        </p:sp>
        <p:sp>
          <p:nvSpPr>
            <p:cNvPr name="TextBox 37" id="37"/>
            <p:cNvSpPr txBox="true"/>
            <p:nvPr/>
          </p:nvSpPr>
          <p:spPr>
            <a:xfrm>
              <a:off x="0" y="-209550"/>
              <a:ext cx="6981084" cy="8837552"/>
            </a:xfrm>
            <a:prstGeom prst="rect">
              <a:avLst/>
            </a:prstGeom>
          </p:spPr>
          <p:txBody>
            <a:bodyPr anchor="t" rtlCol="false" tIns="0" lIns="0" bIns="0" rIns="0"/>
            <a:lstStyle/>
            <a:p>
              <a:pPr algn="l" marL="488632" indent="-244316" lvl="1">
                <a:lnSpc>
                  <a:spcPts val="4860"/>
                </a:lnSpc>
                <a:buFont typeface="Arial"/>
                <a:buChar char="•"/>
              </a:pPr>
              <a:r>
                <a:rPr lang="en-US" sz="2700">
                  <a:solidFill>
                    <a:srgbClr val="000000"/>
                  </a:solidFill>
                  <a:latin typeface="Times New Roman"/>
                  <a:ea typeface="Times New Roman"/>
                  <a:cs typeface="Times New Roman"/>
                  <a:sym typeface="Times New Roman"/>
                </a:rPr>
                <a:t>Hyperparameters:</a:t>
              </a:r>
            </a:p>
            <a:p>
              <a:pPr algn="l" marL="1174432" indent="-391478" lvl="2">
                <a:lnSpc>
                  <a:spcPts val="4860"/>
                </a:lnSpc>
                <a:buFont typeface="Arial"/>
                <a:buChar char="⚬"/>
              </a:pPr>
              <a:r>
                <a:rPr lang="en-US" sz="2700">
                  <a:solidFill>
                    <a:srgbClr val="000000"/>
                  </a:solidFill>
                  <a:latin typeface="Times New Roman"/>
                  <a:ea typeface="Times New Roman"/>
                  <a:cs typeface="Times New Roman"/>
                  <a:sym typeface="Times New Roman"/>
                </a:rPr>
                <a:t>Epochs:10</a:t>
              </a:r>
            </a:p>
            <a:p>
              <a:pPr algn="l" marL="1174432" indent="-391478" lvl="2">
                <a:lnSpc>
                  <a:spcPts val="4860"/>
                </a:lnSpc>
                <a:buFont typeface="Arial"/>
                <a:buChar char="⚬"/>
              </a:pPr>
              <a:r>
                <a:rPr lang="en-US" sz="2700">
                  <a:solidFill>
                    <a:srgbClr val="000000"/>
                  </a:solidFill>
                  <a:latin typeface="Times New Roman"/>
                  <a:ea typeface="Times New Roman"/>
                  <a:cs typeface="Times New Roman"/>
                  <a:sym typeface="Times New Roman"/>
                </a:rPr>
                <a:t>Batch Size: 64</a:t>
              </a:r>
            </a:p>
            <a:p>
              <a:pPr algn="l" marL="1174432" indent="-391478" lvl="2">
                <a:lnSpc>
                  <a:spcPts val="4860"/>
                </a:lnSpc>
                <a:buFont typeface="Arial"/>
                <a:buChar char="⚬"/>
              </a:pPr>
              <a:r>
                <a:rPr lang="en-US" sz="2700">
                  <a:solidFill>
                    <a:srgbClr val="000000"/>
                  </a:solidFill>
                  <a:latin typeface="Times New Roman"/>
                  <a:ea typeface="Times New Roman"/>
                  <a:cs typeface="Times New Roman"/>
                  <a:sym typeface="Times New Roman"/>
                </a:rPr>
                <a:t>Learning Rate Scheduling: ReduceLROnPlateau</a:t>
              </a:r>
            </a:p>
            <a:p>
              <a:pPr algn="l" marL="488632" indent="-244316" lvl="1">
                <a:lnSpc>
                  <a:spcPts val="4860"/>
                </a:lnSpc>
                <a:buFont typeface="Arial"/>
                <a:buChar char="•"/>
              </a:pPr>
              <a:r>
                <a:rPr lang="en-US" sz="2700">
                  <a:solidFill>
                    <a:srgbClr val="000000"/>
                  </a:solidFill>
                  <a:latin typeface="Times New Roman"/>
                  <a:ea typeface="Times New Roman"/>
                  <a:cs typeface="Times New Roman"/>
                  <a:sym typeface="Times New Roman"/>
                </a:rPr>
                <a:t>Evaluation Metrics:</a:t>
              </a:r>
            </a:p>
            <a:p>
              <a:pPr algn="l" marL="1174432" indent="-391478" lvl="2">
                <a:lnSpc>
                  <a:spcPts val="4860"/>
                </a:lnSpc>
                <a:buFont typeface="Arial"/>
                <a:buChar char="⚬"/>
              </a:pPr>
              <a:r>
                <a:rPr lang="en-US" sz="2700">
                  <a:solidFill>
                    <a:srgbClr val="000000"/>
                  </a:solidFill>
                  <a:latin typeface="Times New Roman"/>
                  <a:ea typeface="Times New Roman"/>
                  <a:cs typeface="Times New Roman"/>
                  <a:sym typeface="Times New Roman"/>
                </a:rPr>
                <a:t>Accuracy, Loss</a:t>
              </a:r>
            </a:p>
            <a:p>
              <a:pPr algn="l" marL="1174432" indent="-391478" lvl="2">
                <a:lnSpc>
                  <a:spcPts val="4860"/>
                </a:lnSpc>
                <a:buFont typeface="Arial"/>
                <a:buChar char="⚬"/>
              </a:pPr>
              <a:r>
                <a:rPr lang="en-US" sz="2700">
                  <a:solidFill>
                    <a:srgbClr val="000000"/>
                  </a:solidFill>
                  <a:latin typeface="Times New Roman"/>
                  <a:ea typeface="Times New Roman"/>
                  <a:cs typeface="Times New Roman"/>
                  <a:sym typeface="Times New Roman"/>
                </a:rPr>
                <a:t>Confusion Matrix</a:t>
              </a:r>
            </a:p>
            <a:p>
              <a:pPr algn="just" marL="1174432" indent="-391478" lvl="2">
                <a:lnSpc>
                  <a:spcPts val="4860"/>
                </a:lnSpc>
                <a:buFont typeface="Arial"/>
                <a:buChar char="⚬"/>
              </a:pPr>
              <a:r>
                <a:rPr lang="en-US" sz="2700">
                  <a:solidFill>
                    <a:srgbClr val="000000"/>
                  </a:solidFill>
                  <a:latin typeface="Times New Roman"/>
                  <a:ea typeface="Times New Roman"/>
                  <a:cs typeface="Times New Roman"/>
                  <a:sym typeface="Times New Roman"/>
                </a:rPr>
                <a:t>Classification Report</a:t>
              </a:r>
            </a:p>
            <a:p>
              <a:pPr algn="l" marL="1174432" indent="-391478" lvl="2">
                <a:lnSpc>
                  <a:spcPts val="3240"/>
                </a:lnSpc>
              </a:pPr>
            </a:p>
          </p:txBody>
        </p:sp>
      </p:grpSp>
      <p:sp>
        <p:nvSpPr>
          <p:cNvPr name="AutoShape 38" id="38"/>
          <p:cNvSpPr/>
          <p:nvPr/>
        </p:nvSpPr>
        <p:spPr>
          <a:xfrm rot="5329807">
            <a:off x="13537555" y="1740800"/>
            <a:ext cx="699791" cy="0"/>
          </a:xfrm>
          <a:prstGeom prst="line">
            <a:avLst/>
          </a:prstGeom>
          <a:ln cap="rnd" w="9525">
            <a:solidFill>
              <a:srgbClr val="B71E42"/>
            </a:solidFill>
            <a:prstDash val="solid"/>
            <a:headEnd type="none" len="sm" w="sm"/>
            <a:tailEnd type="none" len="sm" w="sm"/>
          </a:ln>
        </p:spPr>
      </p:sp>
      <p:sp>
        <p:nvSpPr>
          <p:cNvPr name="AutoShape 39" id="39"/>
          <p:cNvSpPr/>
          <p:nvPr/>
        </p:nvSpPr>
        <p:spPr>
          <a:xfrm rot="11464">
            <a:off x="9610528" y="2083479"/>
            <a:ext cx="4284078" cy="0"/>
          </a:xfrm>
          <a:prstGeom prst="line">
            <a:avLst/>
          </a:prstGeom>
          <a:ln cap="rnd" w="9525">
            <a:solidFill>
              <a:srgbClr val="B71E42"/>
            </a:solidFill>
            <a:prstDash val="solid"/>
            <a:headEnd type="none" len="sm" w="sm"/>
            <a:tailEnd type="none" len="sm" w="sm"/>
          </a:ln>
        </p:spPr>
      </p:sp>
      <p:sp>
        <p:nvSpPr>
          <p:cNvPr name="AutoShape 40" id="40"/>
          <p:cNvSpPr/>
          <p:nvPr/>
        </p:nvSpPr>
        <p:spPr>
          <a:xfrm rot="5334765">
            <a:off x="6771659" y="1885949"/>
            <a:ext cx="752975" cy="0"/>
          </a:xfrm>
          <a:prstGeom prst="line">
            <a:avLst/>
          </a:prstGeom>
          <a:ln cap="rnd" w="9525">
            <a:solidFill>
              <a:srgbClr val="B71E42"/>
            </a:solidFill>
            <a:prstDash val="solid"/>
            <a:headEnd type="none" len="sm" w="sm"/>
            <a:tailEnd type="none" len="sm" w="sm"/>
          </a:ln>
        </p:spPr>
      </p:sp>
      <p:sp>
        <p:nvSpPr>
          <p:cNvPr name="AutoShape 41" id="41"/>
          <p:cNvSpPr/>
          <p:nvPr/>
        </p:nvSpPr>
        <p:spPr>
          <a:xfrm rot="5341922">
            <a:off x="3256703" y="2670898"/>
            <a:ext cx="845756" cy="0"/>
          </a:xfrm>
          <a:prstGeom prst="line">
            <a:avLst/>
          </a:prstGeom>
          <a:ln cap="rnd" w="9525">
            <a:solidFill>
              <a:srgbClr val="B71E42"/>
            </a:solidFill>
            <a:prstDash val="solid"/>
            <a:headEnd type="none" len="sm" w="sm"/>
            <a:tailEnd type="triangle" len="med" w="lg"/>
          </a:ln>
        </p:spPr>
      </p:sp>
      <p:sp>
        <p:nvSpPr>
          <p:cNvPr name="AutoShape 42" id="42"/>
          <p:cNvSpPr/>
          <p:nvPr/>
        </p:nvSpPr>
        <p:spPr>
          <a:xfrm rot="14102">
            <a:off x="3672423" y="2255224"/>
            <a:ext cx="3482882" cy="0"/>
          </a:xfrm>
          <a:prstGeom prst="line">
            <a:avLst/>
          </a:prstGeom>
          <a:ln cap="rnd" w="9525">
            <a:solidFill>
              <a:srgbClr val="B71E42"/>
            </a:solidFill>
            <a:prstDash val="solid"/>
            <a:headEnd type="none" len="sm" w="sm"/>
            <a:tailEnd type="none" len="sm" w="sm"/>
          </a:ln>
        </p:spPr>
      </p:sp>
      <p:grpSp>
        <p:nvGrpSpPr>
          <p:cNvPr name="Group 43" id="43"/>
          <p:cNvGrpSpPr/>
          <p:nvPr/>
        </p:nvGrpSpPr>
        <p:grpSpPr>
          <a:xfrm rot="0">
            <a:off x="2710225" y="3323966"/>
            <a:ext cx="4207113" cy="1311802"/>
            <a:chOff x="0" y="0"/>
            <a:chExt cx="5609484" cy="1749070"/>
          </a:xfrm>
        </p:grpSpPr>
        <p:sp>
          <p:nvSpPr>
            <p:cNvPr name="Freeform 44" id="44"/>
            <p:cNvSpPr/>
            <p:nvPr/>
          </p:nvSpPr>
          <p:spPr>
            <a:xfrm flipH="false" flipV="false" rot="0">
              <a:off x="0" y="0"/>
              <a:ext cx="5609484" cy="1749070"/>
            </a:xfrm>
            <a:custGeom>
              <a:avLst/>
              <a:gdLst/>
              <a:ahLst/>
              <a:cxnLst/>
              <a:rect r="r" b="b" t="t" l="l"/>
              <a:pathLst>
                <a:path h="1749070" w="5609484">
                  <a:moveTo>
                    <a:pt x="0" y="0"/>
                  </a:moveTo>
                  <a:lnTo>
                    <a:pt x="5609484" y="0"/>
                  </a:lnTo>
                  <a:lnTo>
                    <a:pt x="5609484" y="1749070"/>
                  </a:lnTo>
                  <a:lnTo>
                    <a:pt x="0" y="1749070"/>
                  </a:lnTo>
                  <a:close/>
                </a:path>
              </a:pathLst>
            </a:custGeom>
            <a:solidFill>
              <a:srgbClr val="000000">
                <a:alpha val="0"/>
              </a:srgbClr>
            </a:solidFill>
          </p:spPr>
        </p:sp>
        <p:sp>
          <p:nvSpPr>
            <p:cNvPr name="TextBox 45" id="45"/>
            <p:cNvSpPr txBox="true"/>
            <p:nvPr/>
          </p:nvSpPr>
          <p:spPr>
            <a:xfrm>
              <a:off x="0" y="-209550"/>
              <a:ext cx="5609484" cy="1958620"/>
            </a:xfrm>
            <a:prstGeom prst="rect">
              <a:avLst/>
            </a:prstGeom>
          </p:spPr>
          <p:txBody>
            <a:bodyPr anchor="t" rtlCol="false" tIns="0" lIns="0" bIns="0" rIns="0"/>
            <a:lstStyle/>
            <a:p>
              <a:pPr algn="l" marL="488632" indent="-244316" lvl="1">
                <a:lnSpc>
                  <a:spcPts val="4860"/>
                </a:lnSpc>
                <a:buFont typeface="Arial"/>
                <a:buChar char="•"/>
              </a:pPr>
              <a:r>
                <a:rPr lang="en-US" sz="2700">
                  <a:solidFill>
                    <a:srgbClr val="000000"/>
                  </a:solidFill>
                  <a:latin typeface="Times New Roman"/>
                  <a:ea typeface="Times New Roman"/>
                  <a:cs typeface="Times New Roman"/>
                  <a:sym typeface="Times New Roman"/>
                </a:rPr>
                <a:t>Scatterplot</a:t>
              </a:r>
            </a:p>
            <a:p>
              <a:pPr algn="l" marL="488632" indent="-244316" lvl="1">
                <a:lnSpc>
                  <a:spcPts val="4860"/>
                </a:lnSpc>
                <a:buFont typeface="Arial"/>
                <a:buChar char="•"/>
              </a:pPr>
              <a:r>
                <a:rPr lang="en-US" sz="2700">
                  <a:solidFill>
                    <a:srgbClr val="000000"/>
                  </a:solidFill>
                  <a:latin typeface="Times New Roman"/>
                  <a:ea typeface="Times New Roman"/>
                  <a:cs typeface="Times New Roman"/>
                  <a:sym typeface="Times New Roman"/>
                </a:rPr>
                <a:t>Histogram</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7" id="7"/>
          <p:cNvSpPr/>
          <p:nvPr/>
        </p:nvSpPr>
        <p:spPr>
          <a:xfrm rot="12600">
            <a:off x="2157502" y="5697952"/>
            <a:ext cx="12993381" cy="0"/>
          </a:xfrm>
          <a:prstGeom prst="line">
            <a:avLst/>
          </a:prstGeom>
          <a:ln cap="rnd" w="28575">
            <a:solidFill>
              <a:srgbClr val="B71E42"/>
            </a:solidFill>
            <a:prstDash val="solid"/>
            <a:headEnd type="none" len="sm" w="sm"/>
            <a:tailEnd type="none" len="sm" w="sm"/>
          </a:ln>
        </p:spPr>
      </p:sp>
      <p:grpSp>
        <p:nvGrpSpPr>
          <p:cNvPr name="Group 8" id="8"/>
          <p:cNvGrpSpPr/>
          <p:nvPr/>
        </p:nvGrpSpPr>
        <p:grpSpPr>
          <a:xfrm rot="0">
            <a:off x="1571104" y="1571106"/>
            <a:ext cx="14023872" cy="3870076"/>
            <a:chOff x="0" y="0"/>
            <a:chExt cx="18698496" cy="5160102"/>
          </a:xfrm>
        </p:grpSpPr>
        <p:sp>
          <p:nvSpPr>
            <p:cNvPr name="Freeform 9" id="9"/>
            <p:cNvSpPr/>
            <p:nvPr/>
          </p:nvSpPr>
          <p:spPr>
            <a:xfrm flipH="false" flipV="false" rot="0">
              <a:off x="0" y="0"/>
              <a:ext cx="18698496" cy="5160102"/>
            </a:xfrm>
            <a:custGeom>
              <a:avLst/>
              <a:gdLst/>
              <a:ahLst/>
              <a:cxnLst/>
              <a:rect r="r" b="b" t="t" l="l"/>
              <a:pathLst>
                <a:path h="5160102" w="18698496">
                  <a:moveTo>
                    <a:pt x="0" y="0"/>
                  </a:moveTo>
                  <a:lnTo>
                    <a:pt x="18698496" y="0"/>
                  </a:lnTo>
                  <a:lnTo>
                    <a:pt x="18698496" y="5160102"/>
                  </a:lnTo>
                  <a:lnTo>
                    <a:pt x="0" y="5160102"/>
                  </a:lnTo>
                  <a:close/>
                </a:path>
              </a:pathLst>
            </a:custGeom>
            <a:solidFill>
              <a:srgbClr val="000000">
                <a:alpha val="0"/>
              </a:srgbClr>
            </a:solidFill>
          </p:spPr>
        </p:sp>
        <p:sp>
          <p:nvSpPr>
            <p:cNvPr name="TextBox 10" id="10"/>
            <p:cNvSpPr txBox="true"/>
            <p:nvPr/>
          </p:nvSpPr>
          <p:spPr>
            <a:xfrm>
              <a:off x="0" y="-47625"/>
              <a:ext cx="18698496" cy="5207727"/>
            </a:xfrm>
            <a:prstGeom prst="rect">
              <a:avLst/>
            </a:prstGeom>
          </p:spPr>
          <p:txBody>
            <a:bodyPr anchor="b" rtlCol="false" tIns="0" lIns="0" bIns="0" rIns="0"/>
            <a:lstStyle/>
            <a:p>
              <a:pPr algn="ctr">
                <a:lnSpc>
                  <a:spcPts val="5832"/>
                </a:lnSpc>
              </a:pPr>
              <a:r>
                <a:rPr lang="en-US" sz="5400">
                  <a:solidFill>
                    <a:srgbClr val="000000"/>
                  </a:solidFill>
                  <a:latin typeface="Gill Sans Light"/>
                  <a:ea typeface="Gill Sans Light"/>
                  <a:cs typeface="Gill Sans Light"/>
                  <a:sym typeface="Gill Sans Light"/>
                </a:rPr>
                <a:t>CODE</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7257786"/>
            <a:chOff x="0" y="0"/>
            <a:chExt cx="24384000" cy="9677048"/>
          </a:xfrm>
        </p:grpSpPr>
        <p:sp>
          <p:nvSpPr>
            <p:cNvPr name="Freeform 4" id="4"/>
            <p:cNvSpPr/>
            <p:nvPr/>
          </p:nvSpPr>
          <p:spPr>
            <a:xfrm flipH="false" flipV="false" rot="0">
              <a:off x="0" y="0"/>
              <a:ext cx="24384000" cy="9676974"/>
            </a:xfrm>
            <a:custGeom>
              <a:avLst/>
              <a:gdLst/>
              <a:ahLst/>
              <a:cxnLst/>
              <a:rect r="r" b="b" t="t" l="l"/>
              <a:pathLst>
                <a:path h="9676974" w="24384000">
                  <a:moveTo>
                    <a:pt x="0" y="0"/>
                  </a:moveTo>
                  <a:lnTo>
                    <a:pt x="24384000" y="0"/>
                  </a:lnTo>
                  <a:lnTo>
                    <a:pt x="24384000" y="9676974"/>
                  </a:lnTo>
                  <a:lnTo>
                    <a:pt x="0" y="9676974"/>
                  </a:lnTo>
                  <a:close/>
                </a:path>
              </a:pathLst>
            </a:custGeom>
            <a:gradFill rotWithShape="true">
              <a:gsLst>
                <a:gs pos="0">
                  <a:srgbClr val="DFDBD5">
                    <a:alpha val="0"/>
                  </a:srgbClr>
                </a:gs>
                <a:gs pos="100000">
                  <a:srgbClr val="DFDBD5">
                    <a:alpha val="100000"/>
                  </a:srgbClr>
                </a:gs>
              </a:gsLst>
              <a:lin ang="5400000"/>
            </a:gradFill>
          </p:spPr>
        </p:sp>
      </p:grpSp>
      <p:sp>
        <p:nvSpPr>
          <p:cNvPr name="AutoShape 5" id="5"/>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Freeform 6" id="6"/>
          <p:cNvSpPr/>
          <p:nvPr/>
        </p:nvSpPr>
        <p:spPr>
          <a:xfrm flipH="false" flipV="false" rot="0">
            <a:off x="1028700" y="560263"/>
            <a:ext cx="12029416" cy="5879377"/>
          </a:xfrm>
          <a:custGeom>
            <a:avLst/>
            <a:gdLst/>
            <a:ahLst/>
            <a:cxnLst/>
            <a:rect r="r" b="b" t="t" l="l"/>
            <a:pathLst>
              <a:path h="5879377" w="12029416">
                <a:moveTo>
                  <a:pt x="0" y="0"/>
                </a:moveTo>
                <a:lnTo>
                  <a:pt x="12029416" y="0"/>
                </a:lnTo>
                <a:lnTo>
                  <a:pt x="12029416" y="5879378"/>
                </a:lnTo>
                <a:lnTo>
                  <a:pt x="0" y="5879378"/>
                </a:lnTo>
                <a:lnTo>
                  <a:pt x="0" y="0"/>
                </a:lnTo>
                <a:close/>
              </a:path>
            </a:pathLst>
          </a:custGeom>
          <a:blipFill>
            <a:blip r:embed="rId4"/>
            <a:stretch>
              <a:fillRect l="0" t="0" r="0" b="0"/>
            </a:stretch>
          </a:blipFill>
        </p:spPr>
      </p:sp>
      <p:sp>
        <p:nvSpPr>
          <p:cNvPr name="TextBox 7" id="7"/>
          <p:cNvSpPr txBox="true"/>
          <p:nvPr/>
        </p:nvSpPr>
        <p:spPr>
          <a:xfrm rot="0">
            <a:off x="4298203" y="6119505"/>
            <a:ext cx="11388439" cy="3333750"/>
          </a:xfrm>
          <a:prstGeom prst="rect">
            <a:avLst/>
          </a:prstGeom>
        </p:spPr>
        <p:txBody>
          <a:bodyPr anchor="t" rtlCol="false" tIns="0" lIns="0" bIns="0" rIns="0">
            <a:spAutoFit/>
          </a:bodyPr>
          <a:lstStyle/>
          <a:p>
            <a:pPr algn="l">
              <a:lnSpc>
                <a:spcPts val="3240"/>
              </a:lnSpc>
            </a:pPr>
          </a:p>
          <a:p>
            <a:pPr algn="l" marL="582930" indent="-291465" lvl="1">
              <a:lnSpc>
                <a:spcPts val="3240"/>
              </a:lnSpc>
              <a:buFont typeface="Arial"/>
              <a:buChar char="•"/>
            </a:pPr>
            <a:r>
              <a:rPr lang="en-US" sz="2700">
                <a:solidFill>
                  <a:srgbClr val="000001"/>
                </a:solidFill>
                <a:latin typeface="Times New Roman"/>
                <a:ea typeface="Times New Roman"/>
                <a:cs typeface="Times New Roman"/>
                <a:sym typeface="Times New Roman"/>
              </a:rPr>
              <a:t> L</a:t>
            </a:r>
            <a:r>
              <a:rPr lang="en-US" sz="2700">
                <a:solidFill>
                  <a:srgbClr val="000001"/>
                </a:solidFill>
                <a:latin typeface="Times New Roman"/>
                <a:ea typeface="Times New Roman"/>
                <a:cs typeface="Times New Roman"/>
                <a:sym typeface="Times New Roman"/>
              </a:rPr>
              <a:t>oaded and visualized handwritten digit images from MNIST dataset.</a:t>
            </a:r>
          </a:p>
          <a:p>
            <a:pPr algn="l" marL="582930" indent="-291465" lvl="1">
              <a:lnSpc>
                <a:spcPts val="3240"/>
              </a:lnSpc>
              <a:buFont typeface="Arial"/>
              <a:buChar char="•"/>
            </a:pPr>
            <a:r>
              <a:rPr lang="en-US" sz="2700">
                <a:solidFill>
                  <a:srgbClr val="000001"/>
                </a:solidFill>
                <a:latin typeface="Times New Roman"/>
                <a:ea typeface="Times New Roman"/>
                <a:cs typeface="Times New Roman"/>
                <a:sym typeface="Times New Roman"/>
              </a:rPr>
              <a:t>Normalized pixel values to range [0, 1] using X / 255.0.</a:t>
            </a:r>
          </a:p>
          <a:p>
            <a:pPr algn="l" marL="582930" indent="-291465" lvl="1">
              <a:lnSpc>
                <a:spcPts val="3240"/>
              </a:lnSpc>
              <a:buFont typeface="Arial"/>
              <a:buChar char="•"/>
            </a:pPr>
            <a:r>
              <a:rPr lang="en-US" sz="2700">
                <a:solidFill>
                  <a:srgbClr val="000001"/>
                </a:solidFill>
                <a:latin typeface="Times New Roman"/>
                <a:ea typeface="Times New Roman"/>
                <a:cs typeface="Times New Roman"/>
                <a:sym typeface="Times New Roman"/>
              </a:rPr>
              <a:t>One-hot encoded labels using to_categorical() for multi-class classification.</a:t>
            </a:r>
          </a:p>
          <a:p>
            <a:pPr algn="l" marL="582930" indent="-291465" lvl="1">
              <a:lnSpc>
                <a:spcPts val="3240"/>
              </a:lnSpc>
              <a:buFont typeface="Arial"/>
              <a:buChar char="•"/>
            </a:pPr>
            <a:r>
              <a:rPr lang="en-US" sz="2700">
                <a:solidFill>
                  <a:srgbClr val="000001"/>
                </a:solidFill>
                <a:latin typeface="Times New Roman"/>
                <a:ea typeface="Times New Roman"/>
                <a:cs typeface="Times New Roman"/>
                <a:sym typeface="Times New Roman"/>
              </a:rPr>
              <a:t> Reshaped input from (784,) to (28, 28, 1) for CNN compatibility.</a:t>
            </a:r>
          </a:p>
          <a:p>
            <a:pPr algn="l" marL="582930" indent="-291465" lvl="1">
              <a:lnSpc>
                <a:spcPts val="3240"/>
              </a:lnSpc>
              <a:buFont typeface="Arial"/>
              <a:buChar char="•"/>
            </a:pPr>
            <a:r>
              <a:rPr lang="en-US" sz="2700">
                <a:solidFill>
                  <a:srgbClr val="000001"/>
                </a:solidFill>
                <a:latin typeface="Times New Roman"/>
                <a:ea typeface="Times New Roman"/>
                <a:cs typeface="Times New Roman"/>
                <a:sym typeface="Times New Roman"/>
              </a:rPr>
              <a:t> Split dataset: 80% training, 20% validation using train_test_split().</a:t>
            </a:r>
          </a:p>
          <a:p>
            <a:pPr algn="l">
              <a:lnSpc>
                <a:spcPts val="3240"/>
              </a:lnSpc>
            </a:pPr>
          </a:p>
        </p:txBody>
      </p:sp>
      <p:sp>
        <p:nvSpPr>
          <p:cNvPr name="TextBox 8" id="8"/>
          <p:cNvSpPr txBox="true"/>
          <p:nvPr/>
        </p:nvSpPr>
        <p:spPr>
          <a:xfrm rot="0">
            <a:off x="13565690" y="1758650"/>
            <a:ext cx="3353396" cy="552450"/>
          </a:xfrm>
          <a:prstGeom prst="rect">
            <a:avLst/>
          </a:prstGeom>
        </p:spPr>
        <p:txBody>
          <a:bodyPr anchor="t" rtlCol="false" tIns="0" lIns="0" bIns="0" rIns="0">
            <a:spAutoFit/>
          </a:bodyPr>
          <a:lstStyle/>
          <a:p>
            <a:pPr algn="ctr">
              <a:lnSpc>
                <a:spcPts val="3839"/>
              </a:lnSpc>
              <a:spcBef>
                <a:spcPct val="0"/>
              </a:spcBef>
            </a:pPr>
            <a:r>
              <a:rPr lang="en-US" b="true" sz="3199">
                <a:solidFill>
                  <a:srgbClr val="000001"/>
                </a:solidFill>
                <a:latin typeface="Times New Roman Bold"/>
                <a:ea typeface="Times New Roman Bold"/>
                <a:cs typeface="Times New Roman Bold"/>
                <a:sym typeface="Times New Roman Bold"/>
              </a:rPr>
              <a:t>Preprocessing Steps</a:t>
            </a:r>
          </a:p>
        </p:txBody>
      </p:sp>
      <p:sp>
        <p:nvSpPr>
          <p:cNvPr name="Freeform 9" id="9"/>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5"/>
            <a:stretch>
              <a:fillRect l="0" t="-1538" r="0" b="1537"/>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338206"/>
            <a:ext cx="18288000" cy="7257786"/>
            <a:chOff x="0" y="0"/>
            <a:chExt cx="24384000" cy="9677048"/>
          </a:xfrm>
        </p:grpSpPr>
        <p:sp>
          <p:nvSpPr>
            <p:cNvPr name="Freeform 4" id="4"/>
            <p:cNvSpPr/>
            <p:nvPr/>
          </p:nvSpPr>
          <p:spPr>
            <a:xfrm flipH="false" flipV="false" rot="0">
              <a:off x="0" y="0"/>
              <a:ext cx="24384000" cy="9676974"/>
            </a:xfrm>
            <a:custGeom>
              <a:avLst/>
              <a:gdLst/>
              <a:ahLst/>
              <a:cxnLst/>
              <a:rect r="r" b="b" t="t" l="l"/>
              <a:pathLst>
                <a:path h="9676974" w="24384000">
                  <a:moveTo>
                    <a:pt x="0" y="0"/>
                  </a:moveTo>
                  <a:lnTo>
                    <a:pt x="24384000" y="0"/>
                  </a:lnTo>
                  <a:lnTo>
                    <a:pt x="24384000" y="9676974"/>
                  </a:lnTo>
                  <a:lnTo>
                    <a:pt x="0" y="9676974"/>
                  </a:lnTo>
                  <a:close/>
                </a:path>
              </a:pathLst>
            </a:custGeom>
            <a:gradFill rotWithShape="true">
              <a:gsLst>
                <a:gs pos="0">
                  <a:srgbClr val="DFDBD5">
                    <a:alpha val="0"/>
                  </a:srgbClr>
                </a:gs>
                <a:gs pos="100000">
                  <a:srgbClr val="DFDBD5">
                    <a:alpha val="100000"/>
                  </a:srgbClr>
                </a:gs>
              </a:gsLst>
              <a:lin ang="5400000"/>
            </a:gradFill>
          </p:spPr>
        </p:sp>
      </p:grpSp>
      <p:sp>
        <p:nvSpPr>
          <p:cNvPr name="AutoShape 5" id="5"/>
          <p:cNvSpPr/>
          <p:nvPr/>
        </p:nvSpPr>
        <p:spPr>
          <a:xfrm>
            <a:off x="3037009" y="7598361"/>
            <a:ext cx="18307050" cy="19050"/>
          </a:xfrm>
          <a:prstGeom prst="line">
            <a:avLst/>
          </a:prstGeom>
          <a:ln cap="rnd" w="9525">
            <a:solidFill>
              <a:srgbClr val="000001">
                <a:alpha val="19608"/>
              </a:srgbClr>
            </a:solidFill>
            <a:prstDash val="solid"/>
            <a:headEnd type="none" len="sm" w="sm"/>
            <a:tailEnd type="none" len="sm" w="sm"/>
          </a:ln>
        </p:spPr>
      </p:sp>
      <p:sp>
        <p:nvSpPr>
          <p:cNvPr name="Freeform 6" id="6"/>
          <p:cNvSpPr/>
          <p:nvPr/>
        </p:nvSpPr>
        <p:spPr>
          <a:xfrm flipH="false" flipV="false" rot="0">
            <a:off x="314903" y="840928"/>
            <a:ext cx="10587090" cy="8297632"/>
          </a:xfrm>
          <a:custGeom>
            <a:avLst/>
            <a:gdLst/>
            <a:ahLst/>
            <a:cxnLst/>
            <a:rect r="r" b="b" t="t" l="l"/>
            <a:pathLst>
              <a:path h="8297632" w="10587090">
                <a:moveTo>
                  <a:pt x="0" y="0"/>
                </a:moveTo>
                <a:lnTo>
                  <a:pt x="10587090" y="0"/>
                </a:lnTo>
                <a:lnTo>
                  <a:pt x="10587090" y="8297632"/>
                </a:lnTo>
                <a:lnTo>
                  <a:pt x="0" y="8297632"/>
                </a:lnTo>
                <a:lnTo>
                  <a:pt x="0" y="0"/>
                </a:lnTo>
                <a:close/>
              </a:path>
            </a:pathLst>
          </a:custGeom>
          <a:blipFill>
            <a:blip r:embed="rId4"/>
            <a:stretch>
              <a:fillRect l="0" t="0" r="0" b="0"/>
            </a:stretch>
          </a:blipFill>
        </p:spPr>
      </p:sp>
      <p:sp>
        <p:nvSpPr>
          <p:cNvPr name="TextBox 7" id="7"/>
          <p:cNvSpPr txBox="true"/>
          <p:nvPr/>
        </p:nvSpPr>
        <p:spPr>
          <a:xfrm rot="0">
            <a:off x="11146769" y="2223409"/>
            <a:ext cx="7141231" cy="6915151"/>
          </a:xfrm>
          <a:prstGeom prst="rect">
            <a:avLst/>
          </a:prstGeom>
        </p:spPr>
        <p:txBody>
          <a:bodyPr anchor="t" rtlCol="false" tIns="0" lIns="0" bIns="0" rIns="0">
            <a:spAutoFit/>
          </a:bodyPr>
          <a:lstStyle/>
          <a:p>
            <a:pPr algn="l" marL="539751" indent="-269876" lvl="1">
              <a:lnSpc>
                <a:spcPts val="3000"/>
              </a:lnSpc>
              <a:buFont typeface="Arial"/>
              <a:buChar char="•"/>
            </a:pPr>
            <a:r>
              <a:rPr lang="en-US" sz="2500">
                <a:solidFill>
                  <a:srgbClr val="000000"/>
                </a:solidFill>
                <a:latin typeface="Times New Roman"/>
                <a:ea typeface="Times New Roman"/>
                <a:cs typeface="Times New Roman"/>
                <a:sym typeface="Times New Roman"/>
              </a:rPr>
              <a:t>Conv2D (32 filters, 3x3) + ReLU : </a:t>
            </a:r>
          </a:p>
          <a:p>
            <a:pPr algn="l" marL="1079502" indent="-359834" lvl="2">
              <a:lnSpc>
                <a:spcPts val="3000"/>
              </a:lnSpc>
              <a:buFont typeface="Arial"/>
              <a:buChar char="⚬"/>
            </a:pPr>
            <a:r>
              <a:rPr lang="en-US" sz="2500">
                <a:solidFill>
                  <a:srgbClr val="000000"/>
                </a:solidFill>
                <a:latin typeface="Times New Roman"/>
                <a:ea typeface="Times New Roman"/>
                <a:cs typeface="Times New Roman"/>
                <a:sym typeface="Times New Roman"/>
              </a:rPr>
              <a:t>learns basic patterns (edges).</a:t>
            </a:r>
          </a:p>
          <a:p>
            <a:pPr algn="l" marL="539751" indent="-269876" lvl="1">
              <a:lnSpc>
                <a:spcPts val="3000"/>
              </a:lnSpc>
              <a:buFont typeface="Arial"/>
              <a:buChar char="•"/>
            </a:pPr>
            <a:r>
              <a:rPr lang="en-US" sz="2500">
                <a:solidFill>
                  <a:srgbClr val="000000"/>
                </a:solidFill>
                <a:latin typeface="Times New Roman"/>
                <a:ea typeface="Times New Roman"/>
                <a:cs typeface="Times New Roman"/>
                <a:sym typeface="Times New Roman"/>
              </a:rPr>
              <a:t>MaxPooling2D (2x2) :</a:t>
            </a:r>
          </a:p>
          <a:p>
            <a:pPr algn="l" marL="1079502" indent="-359834" lvl="2">
              <a:lnSpc>
                <a:spcPts val="3000"/>
              </a:lnSpc>
              <a:buFont typeface="Arial"/>
              <a:buChar char="⚬"/>
            </a:pPr>
            <a:r>
              <a:rPr lang="en-US" sz="2500">
                <a:solidFill>
                  <a:srgbClr val="000000"/>
                </a:solidFill>
                <a:latin typeface="Times New Roman"/>
                <a:ea typeface="Times New Roman"/>
                <a:cs typeface="Times New Roman"/>
                <a:sym typeface="Times New Roman"/>
              </a:rPr>
              <a:t>reduces dimensionality, keeps key features.</a:t>
            </a:r>
          </a:p>
          <a:p>
            <a:pPr algn="l" marL="539751" indent="-269876" lvl="1">
              <a:lnSpc>
                <a:spcPts val="3000"/>
              </a:lnSpc>
              <a:buFont typeface="Arial"/>
              <a:buChar char="•"/>
            </a:pPr>
            <a:r>
              <a:rPr lang="en-US" sz="2500">
                <a:solidFill>
                  <a:srgbClr val="000000"/>
                </a:solidFill>
                <a:latin typeface="Times New Roman"/>
                <a:ea typeface="Times New Roman"/>
                <a:cs typeface="Times New Roman"/>
                <a:sym typeface="Times New Roman"/>
              </a:rPr>
              <a:t>Dropout (0.25):</a:t>
            </a:r>
          </a:p>
          <a:p>
            <a:pPr algn="l" marL="1079502" indent="-359834" lvl="2">
              <a:lnSpc>
                <a:spcPts val="3000"/>
              </a:lnSpc>
              <a:buFont typeface="Arial"/>
              <a:buChar char="⚬"/>
            </a:pPr>
            <a:r>
              <a:rPr lang="en-US" sz="2500">
                <a:solidFill>
                  <a:srgbClr val="000000"/>
                </a:solidFill>
                <a:latin typeface="Times New Roman"/>
                <a:ea typeface="Times New Roman"/>
                <a:cs typeface="Times New Roman"/>
                <a:sym typeface="Times New Roman"/>
              </a:rPr>
              <a:t>prevents overfitting by disabling random neurons.</a:t>
            </a:r>
          </a:p>
          <a:p>
            <a:pPr algn="l" marL="539751" indent="-269876" lvl="1">
              <a:lnSpc>
                <a:spcPts val="3000"/>
              </a:lnSpc>
              <a:buFont typeface="Arial"/>
              <a:buChar char="•"/>
            </a:pPr>
            <a:r>
              <a:rPr lang="en-US" sz="2500">
                <a:solidFill>
                  <a:srgbClr val="000000"/>
                </a:solidFill>
                <a:latin typeface="Times New Roman"/>
                <a:ea typeface="Times New Roman"/>
                <a:cs typeface="Times New Roman"/>
                <a:sym typeface="Times New Roman"/>
              </a:rPr>
              <a:t>Conv2D (64 filters, 3x3) :</a:t>
            </a:r>
          </a:p>
          <a:p>
            <a:pPr algn="l" marL="1079502" indent="-359834" lvl="2">
              <a:lnSpc>
                <a:spcPts val="3000"/>
              </a:lnSpc>
              <a:buFont typeface="Arial"/>
              <a:buChar char="⚬"/>
            </a:pPr>
            <a:r>
              <a:rPr lang="en-US" sz="2500">
                <a:solidFill>
                  <a:srgbClr val="000000"/>
                </a:solidFill>
                <a:latin typeface="Times New Roman"/>
                <a:ea typeface="Times New Roman"/>
                <a:cs typeface="Times New Roman"/>
                <a:sym typeface="Times New Roman"/>
              </a:rPr>
              <a:t> captures more complex patterns.</a:t>
            </a:r>
          </a:p>
          <a:p>
            <a:pPr algn="l" marL="539751" indent="-269876" lvl="1">
              <a:lnSpc>
                <a:spcPts val="3000"/>
              </a:lnSpc>
              <a:buFont typeface="Arial"/>
              <a:buChar char="•"/>
            </a:pPr>
            <a:r>
              <a:rPr lang="en-US" sz="2500">
                <a:solidFill>
                  <a:srgbClr val="000000"/>
                </a:solidFill>
                <a:latin typeface="Times New Roman"/>
                <a:ea typeface="Times New Roman"/>
                <a:cs typeface="Times New Roman"/>
                <a:sym typeface="Times New Roman"/>
              </a:rPr>
              <a:t>Flatten : </a:t>
            </a:r>
          </a:p>
          <a:p>
            <a:pPr algn="l" marL="1079502" indent="-359834" lvl="2">
              <a:lnSpc>
                <a:spcPts val="3000"/>
              </a:lnSpc>
              <a:buFont typeface="Arial"/>
              <a:buChar char="⚬"/>
            </a:pPr>
            <a:r>
              <a:rPr lang="en-US" sz="2500">
                <a:solidFill>
                  <a:srgbClr val="000000"/>
                </a:solidFill>
                <a:latin typeface="Times New Roman"/>
                <a:ea typeface="Times New Roman"/>
                <a:cs typeface="Times New Roman"/>
                <a:sym typeface="Times New Roman"/>
              </a:rPr>
              <a:t>converts feature maps to 1D for dense layers.</a:t>
            </a:r>
          </a:p>
          <a:p>
            <a:pPr algn="l" marL="539751" indent="-269876" lvl="1">
              <a:lnSpc>
                <a:spcPts val="3000"/>
              </a:lnSpc>
              <a:buFont typeface="Arial"/>
              <a:buChar char="•"/>
            </a:pPr>
            <a:r>
              <a:rPr lang="en-US" sz="2500">
                <a:solidFill>
                  <a:srgbClr val="000000"/>
                </a:solidFill>
                <a:latin typeface="Times New Roman"/>
                <a:ea typeface="Times New Roman"/>
                <a:cs typeface="Times New Roman"/>
                <a:sym typeface="Times New Roman"/>
              </a:rPr>
              <a:t>Dense (128 neurons) + ReLU :</a:t>
            </a:r>
          </a:p>
          <a:p>
            <a:pPr algn="l" marL="1079502" indent="-359834" lvl="2">
              <a:lnSpc>
                <a:spcPts val="3000"/>
              </a:lnSpc>
              <a:buFont typeface="Arial"/>
              <a:buChar char="⚬"/>
            </a:pPr>
            <a:r>
              <a:rPr lang="en-US" sz="2500">
                <a:solidFill>
                  <a:srgbClr val="000000"/>
                </a:solidFill>
                <a:latin typeface="Times New Roman"/>
                <a:ea typeface="Times New Roman"/>
                <a:cs typeface="Times New Roman"/>
                <a:sym typeface="Times New Roman"/>
              </a:rPr>
              <a:t>high-level reasoning.</a:t>
            </a:r>
          </a:p>
          <a:p>
            <a:pPr algn="l" marL="539751" indent="-269876" lvl="1">
              <a:lnSpc>
                <a:spcPts val="3000"/>
              </a:lnSpc>
              <a:buFont typeface="Arial"/>
              <a:buChar char="•"/>
            </a:pPr>
            <a:r>
              <a:rPr lang="en-US" sz="2500">
                <a:solidFill>
                  <a:srgbClr val="000000"/>
                </a:solidFill>
                <a:latin typeface="Times New Roman"/>
                <a:ea typeface="Times New Roman"/>
                <a:cs typeface="Times New Roman"/>
                <a:sym typeface="Times New Roman"/>
              </a:rPr>
              <a:t>Dropout (0.5) :</a:t>
            </a:r>
          </a:p>
          <a:p>
            <a:pPr algn="l" marL="1079502" indent="-359834" lvl="2">
              <a:lnSpc>
                <a:spcPts val="3000"/>
              </a:lnSpc>
              <a:buFont typeface="Arial"/>
              <a:buChar char="⚬"/>
            </a:pPr>
            <a:r>
              <a:rPr lang="en-US" sz="2500">
                <a:solidFill>
                  <a:srgbClr val="000000"/>
                </a:solidFill>
                <a:latin typeface="Times New Roman"/>
                <a:ea typeface="Times New Roman"/>
                <a:cs typeface="Times New Roman"/>
                <a:sym typeface="Times New Roman"/>
              </a:rPr>
              <a:t>regularization in dense layer.</a:t>
            </a:r>
          </a:p>
          <a:p>
            <a:pPr algn="l" marL="539751" indent="-269876" lvl="1">
              <a:lnSpc>
                <a:spcPts val="3000"/>
              </a:lnSpc>
              <a:buFont typeface="Arial"/>
              <a:buChar char="•"/>
            </a:pPr>
            <a:r>
              <a:rPr lang="en-US" sz="2500">
                <a:solidFill>
                  <a:srgbClr val="000000"/>
                </a:solidFill>
                <a:latin typeface="Times New Roman"/>
                <a:ea typeface="Times New Roman"/>
                <a:cs typeface="Times New Roman"/>
                <a:sym typeface="Times New Roman"/>
              </a:rPr>
              <a:t>Dense (10 neurons) + Softmax :</a:t>
            </a:r>
          </a:p>
          <a:p>
            <a:pPr algn="l" marL="1079502" indent="-359834" lvl="2">
              <a:lnSpc>
                <a:spcPts val="3000"/>
              </a:lnSpc>
              <a:buFont typeface="Arial"/>
              <a:buChar char="⚬"/>
            </a:pPr>
            <a:r>
              <a:rPr lang="en-US" sz="2500">
                <a:solidFill>
                  <a:srgbClr val="000000"/>
                </a:solidFill>
                <a:latin typeface="Times New Roman"/>
                <a:ea typeface="Times New Roman"/>
                <a:cs typeface="Times New Roman"/>
                <a:sym typeface="Times New Roman"/>
              </a:rPr>
              <a:t>outputs class probabilities.</a:t>
            </a:r>
          </a:p>
          <a:p>
            <a:pPr algn="l">
              <a:lnSpc>
                <a:spcPts val="3000"/>
              </a:lnSpc>
            </a:pPr>
          </a:p>
        </p:txBody>
      </p:sp>
      <p:sp>
        <p:nvSpPr>
          <p:cNvPr name="TextBox 8" id="8"/>
          <p:cNvSpPr txBox="true"/>
          <p:nvPr/>
        </p:nvSpPr>
        <p:spPr>
          <a:xfrm rot="0">
            <a:off x="12132069" y="971550"/>
            <a:ext cx="3633447" cy="876300"/>
          </a:xfrm>
          <a:prstGeom prst="rect">
            <a:avLst/>
          </a:prstGeom>
        </p:spPr>
        <p:txBody>
          <a:bodyPr anchor="t" rtlCol="false" tIns="0" lIns="0" bIns="0" rIns="0">
            <a:spAutoFit/>
          </a:bodyPr>
          <a:lstStyle/>
          <a:p>
            <a:pPr algn="ctr">
              <a:lnSpc>
                <a:spcPts val="3240"/>
              </a:lnSpc>
              <a:spcBef>
                <a:spcPct val="0"/>
              </a:spcBef>
            </a:pPr>
            <a:r>
              <a:rPr lang="en-US" b="true" sz="2700">
                <a:solidFill>
                  <a:srgbClr val="000001"/>
                </a:solidFill>
                <a:latin typeface="Times New Roman Bold"/>
                <a:ea typeface="Times New Roman Bold"/>
                <a:cs typeface="Times New Roman Bold"/>
                <a:sym typeface="Times New Roman Bold"/>
              </a:rPr>
              <a:t>CNN M</a:t>
            </a:r>
            <a:r>
              <a:rPr lang="en-US" b="true" sz="2700">
                <a:solidFill>
                  <a:srgbClr val="000001"/>
                </a:solidFill>
                <a:latin typeface="Times New Roman Bold"/>
                <a:ea typeface="Times New Roman Bold"/>
                <a:cs typeface="Times New Roman Bold"/>
                <a:sym typeface="Times New Roman Bold"/>
              </a:rPr>
              <a:t>odel Architecture</a:t>
            </a:r>
          </a:p>
          <a:p>
            <a:pPr algn="ctr">
              <a:lnSpc>
                <a:spcPts val="3240"/>
              </a:lnSpc>
              <a:spcBef>
                <a:spcPct val="0"/>
              </a:spcBef>
            </a:pPr>
          </a:p>
        </p:txBody>
      </p:sp>
      <p:sp>
        <p:nvSpPr>
          <p:cNvPr name="Freeform 9" id="9"/>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5"/>
            <a:stretch>
              <a:fillRect l="0" t="-1538" r="0" b="1537"/>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8288000" cy="9188126"/>
            <a:chOff x="0" y="0"/>
            <a:chExt cx="24384000" cy="12250834"/>
          </a:xfrm>
        </p:grpSpPr>
        <p:sp>
          <p:nvSpPr>
            <p:cNvPr name="Freeform 4" id="4"/>
            <p:cNvSpPr/>
            <p:nvPr/>
          </p:nvSpPr>
          <p:spPr>
            <a:xfrm flipH="false" flipV="false" rot="0">
              <a:off x="0" y="0"/>
              <a:ext cx="24384000" cy="12250741"/>
            </a:xfrm>
            <a:custGeom>
              <a:avLst/>
              <a:gdLst/>
              <a:ahLst/>
              <a:cxnLst/>
              <a:rect r="r" b="b" t="t" l="l"/>
              <a:pathLst>
                <a:path h="12250741" w="24384000">
                  <a:moveTo>
                    <a:pt x="0" y="0"/>
                  </a:moveTo>
                  <a:lnTo>
                    <a:pt x="24384000" y="0"/>
                  </a:lnTo>
                  <a:lnTo>
                    <a:pt x="24384000" y="12250741"/>
                  </a:lnTo>
                  <a:lnTo>
                    <a:pt x="0" y="12250741"/>
                  </a:lnTo>
                  <a:close/>
                </a:path>
              </a:pathLst>
            </a:custGeom>
            <a:gradFill rotWithShape="true">
              <a:gsLst>
                <a:gs pos="0">
                  <a:srgbClr val="DFDBD5">
                    <a:alpha val="0"/>
                  </a:srgbClr>
                </a:gs>
                <a:gs pos="100000">
                  <a:srgbClr val="DFDBD5">
                    <a:alpha val="100000"/>
                  </a:srgbClr>
                </a:gs>
              </a:gsLst>
              <a:lin ang="5400000"/>
            </a:gradFill>
          </p:spPr>
        </p:sp>
      </p:grpSp>
      <p:grpSp>
        <p:nvGrpSpPr>
          <p:cNvPr name="Group 5" id="5"/>
          <p:cNvGrpSpPr/>
          <p:nvPr/>
        </p:nvGrpSpPr>
        <p:grpSpPr>
          <a:xfrm rot="0">
            <a:off x="2854387" y="241774"/>
            <a:ext cx="14404913" cy="1573852"/>
            <a:chOff x="0" y="0"/>
            <a:chExt cx="19206550" cy="2098470"/>
          </a:xfrm>
        </p:grpSpPr>
        <p:sp>
          <p:nvSpPr>
            <p:cNvPr name="Freeform 6" id="6"/>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7" id="7"/>
            <p:cNvSpPr txBox="true"/>
            <p:nvPr/>
          </p:nvSpPr>
          <p:spPr>
            <a:xfrm>
              <a:off x="0" y="-38100"/>
              <a:ext cx="19206550" cy="2136570"/>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Model</a:t>
              </a:r>
              <a:r>
                <a:rPr lang="en-US" sz="4800">
                  <a:solidFill>
                    <a:srgbClr val="000000"/>
                  </a:solidFill>
                  <a:latin typeface="Times New Roman"/>
                  <a:ea typeface="Times New Roman"/>
                  <a:cs typeface="Times New Roman"/>
                  <a:sym typeface="Times New Roman"/>
                </a:rPr>
                <a:t> </a:t>
              </a:r>
              <a:r>
                <a:rPr lang="en-US" sz="4800" b="true">
                  <a:solidFill>
                    <a:srgbClr val="000000"/>
                  </a:solidFill>
                  <a:latin typeface="Times New Roman Bold"/>
                  <a:ea typeface="Times New Roman Bold"/>
                  <a:cs typeface="Times New Roman Bold"/>
                  <a:sym typeface="Times New Roman Bold"/>
                </a:rPr>
                <a:t>parameters</a:t>
              </a:r>
            </a:p>
          </p:txBody>
        </p:sp>
      </p:grpSp>
      <p:sp>
        <p:nvSpPr>
          <p:cNvPr name="Freeform 8" id="8"/>
          <p:cNvSpPr/>
          <p:nvPr/>
        </p:nvSpPr>
        <p:spPr>
          <a:xfrm flipH="false" flipV="false" rot="0">
            <a:off x="3888651" y="1311679"/>
            <a:ext cx="9947537" cy="7663643"/>
          </a:xfrm>
          <a:custGeom>
            <a:avLst/>
            <a:gdLst/>
            <a:ahLst/>
            <a:cxnLst/>
            <a:rect r="r" b="b" t="t" l="l"/>
            <a:pathLst>
              <a:path h="7663643" w="9947537">
                <a:moveTo>
                  <a:pt x="0" y="0"/>
                </a:moveTo>
                <a:lnTo>
                  <a:pt x="9947537" y="0"/>
                </a:lnTo>
                <a:lnTo>
                  <a:pt x="9947537" y="7663642"/>
                </a:lnTo>
                <a:lnTo>
                  <a:pt x="0" y="7663642"/>
                </a:lnTo>
                <a:lnTo>
                  <a:pt x="0" y="0"/>
                </a:lnTo>
                <a:close/>
              </a:path>
            </a:pathLst>
          </a:custGeom>
          <a:blipFill>
            <a:blip r:embed="rId4"/>
            <a:stretch>
              <a:fillRect l="0" t="-678" r="-10083" b="-678"/>
            </a:stretch>
          </a:blipFill>
        </p:spPr>
      </p:sp>
      <p:sp>
        <p:nvSpPr>
          <p:cNvPr name="Freeform 9" id="9"/>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5"/>
            <a:stretch>
              <a:fillRect l="0" t="-1538" r="0" b="1537"/>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525" y="3398327"/>
            <a:ext cx="18288000" cy="6888673"/>
            <a:chOff x="0" y="0"/>
            <a:chExt cx="24384000" cy="9184897"/>
          </a:xfrm>
        </p:grpSpPr>
        <p:sp>
          <p:nvSpPr>
            <p:cNvPr name="Freeform 4" id="4"/>
            <p:cNvSpPr/>
            <p:nvPr/>
          </p:nvSpPr>
          <p:spPr>
            <a:xfrm flipH="false" flipV="false" rot="0">
              <a:off x="0" y="0"/>
              <a:ext cx="24384000" cy="9184828"/>
            </a:xfrm>
            <a:custGeom>
              <a:avLst/>
              <a:gdLst/>
              <a:ahLst/>
              <a:cxnLst/>
              <a:rect r="r" b="b" t="t" l="l"/>
              <a:pathLst>
                <a:path h="9184828" w="24384000">
                  <a:moveTo>
                    <a:pt x="0" y="0"/>
                  </a:moveTo>
                  <a:lnTo>
                    <a:pt x="24384000" y="0"/>
                  </a:lnTo>
                  <a:lnTo>
                    <a:pt x="24384000" y="9184828"/>
                  </a:lnTo>
                  <a:lnTo>
                    <a:pt x="0" y="9184828"/>
                  </a:lnTo>
                  <a:close/>
                </a:path>
              </a:pathLst>
            </a:custGeom>
            <a:gradFill rotWithShape="true">
              <a:gsLst>
                <a:gs pos="0">
                  <a:srgbClr val="DFDBD5">
                    <a:alpha val="0"/>
                  </a:srgbClr>
                </a:gs>
                <a:gs pos="100000">
                  <a:srgbClr val="DFDBD5">
                    <a:alpha val="100000"/>
                  </a:srgbClr>
                </a:gs>
              </a:gsLst>
              <a:lin ang="5400000"/>
            </a:gradFill>
          </p:spPr>
        </p:sp>
      </p:grpSp>
      <p:sp>
        <p:nvSpPr>
          <p:cNvPr name="AutoShape 5" id="5"/>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Freeform 6" id="6"/>
          <p:cNvSpPr/>
          <p:nvPr/>
        </p:nvSpPr>
        <p:spPr>
          <a:xfrm flipH="false" flipV="false" rot="0">
            <a:off x="364020" y="813725"/>
            <a:ext cx="10793501" cy="7447515"/>
          </a:xfrm>
          <a:custGeom>
            <a:avLst/>
            <a:gdLst/>
            <a:ahLst/>
            <a:cxnLst/>
            <a:rect r="r" b="b" t="t" l="l"/>
            <a:pathLst>
              <a:path h="7447515" w="10793501">
                <a:moveTo>
                  <a:pt x="0" y="0"/>
                </a:moveTo>
                <a:lnTo>
                  <a:pt x="10793500" y="0"/>
                </a:lnTo>
                <a:lnTo>
                  <a:pt x="10793500" y="7447515"/>
                </a:lnTo>
                <a:lnTo>
                  <a:pt x="0" y="7447515"/>
                </a:lnTo>
                <a:lnTo>
                  <a:pt x="0" y="0"/>
                </a:lnTo>
                <a:close/>
              </a:path>
            </a:pathLst>
          </a:custGeom>
          <a:blipFill>
            <a:blip r:embed="rId4"/>
            <a:stretch>
              <a:fillRect l="0" t="0" r="0" b="0"/>
            </a:stretch>
          </a:blipFill>
        </p:spPr>
      </p:sp>
      <p:sp>
        <p:nvSpPr>
          <p:cNvPr name="TextBox 7" id="7"/>
          <p:cNvSpPr txBox="true"/>
          <p:nvPr/>
        </p:nvSpPr>
        <p:spPr>
          <a:xfrm rot="0">
            <a:off x="-397374" y="124804"/>
            <a:ext cx="18288000" cy="581025"/>
          </a:xfrm>
          <a:prstGeom prst="rect">
            <a:avLst/>
          </a:prstGeom>
        </p:spPr>
        <p:txBody>
          <a:bodyPr anchor="t" rtlCol="false" tIns="0" lIns="0" bIns="0" rIns="0">
            <a:spAutoFit/>
          </a:bodyPr>
          <a:lstStyle/>
          <a:p>
            <a:pPr algn="ctr">
              <a:lnSpc>
                <a:spcPts val="4079"/>
              </a:lnSpc>
              <a:spcBef>
                <a:spcPct val="0"/>
              </a:spcBef>
            </a:pPr>
            <a:r>
              <a:rPr lang="en-US" b="true" sz="3399">
                <a:solidFill>
                  <a:srgbClr val="000001"/>
                </a:solidFill>
                <a:latin typeface="Times New Roman Bold"/>
                <a:ea typeface="Times New Roman Bold"/>
                <a:cs typeface="Times New Roman Bold"/>
                <a:sym typeface="Times New Roman Bold"/>
              </a:rPr>
              <a:t>UI</a:t>
            </a:r>
            <a:r>
              <a:rPr lang="en-US" sz="3399">
                <a:solidFill>
                  <a:srgbClr val="000001"/>
                </a:solidFill>
                <a:latin typeface="Times New Roman"/>
                <a:ea typeface="Times New Roman"/>
                <a:cs typeface="Times New Roman"/>
                <a:sym typeface="Times New Roman"/>
              </a:rPr>
              <a:t> </a:t>
            </a:r>
            <a:r>
              <a:rPr lang="en-US" b="true" sz="3399">
                <a:solidFill>
                  <a:srgbClr val="000001"/>
                </a:solidFill>
                <a:latin typeface="Times New Roman Bold"/>
                <a:ea typeface="Times New Roman Bold"/>
                <a:cs typeface="Times New Roman Bold"/>
                <a:sym typeface="Times New Roman Bold"/>
              </a:rPr>
              <a:t>Interface </a:t>
            </a:r>
          </a:p>
        </p:txBody>
      </p:sp>
      <p:sp>
        <p:nvSpPr>
          <p:cNvPr name="TextBox 8" id="8"/>
          <p:cNvSpPr txBox="true"/>
          <p:nvPr/>
        </p:nvSpPr>
        <p:spPr>
          <a:xfrm rot="0">
            <a:off x="11000872" y="1405924"/>
            <a:ext cx="6889754" cy="7019926"/>
          </a:xfrm>
          <a:prstGeom prst="rect">
            <a:avLst/>
          </a:prstGeom>
        </p:spPr>
        <p:txBody>
          <a:bodyPr anchor="t" rtlCol="false" tIns="0" lIns="0" bIns="0" rIns="0">
            <a:spAutoFit/>
          </a:bodyPr>
          <a:lstStyle/>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Built using Gradio, a Python library for ML interfaces.</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Allows users to upload a digit image and get instant predictions.</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Image is converted to grayscale and resized to 28x28 pixels.</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Normalized and reshaped to match CNN input format: (28, 28, 1).</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Uses the trained CNN model to predict the digit.</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Returns the digit with the highest confidence score.</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No API required – runs locally and independently.</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Adds interactivity and usability to the ML model.</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raph text</a:t>
            </a:r>
          </a:p>
        </p:txBody>
      </p:sp>
      <p:sp>
        <p:nvSpPr>
          <p:cNvPr name="Freeform 9" id="9"/>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5"/>
            <a:stretch>
              <a:fillRect l="0" t="-1538" r="0" b="1537"/>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7" id="7"/>
          <p:cNvSpPr/>
          <p:nvPr/>
        </p:nvSpPr>
        <p:spPr>
          <a:xfrm rot="12600">
            <a:off x="2157502" y="5697952"/>
            <a:ext cx="12993381" cy="0"/>
          </a:xfrm>
          <a:prstGeom prst="line">
            <a:avLst/>
          </a:prstGeom>
          <a:ln cap="rnd" w="28575">
            <a:solidFill>
              <a:srgbClr val="B71E42"/>
            </a:solidFill>
            <a:prstDash val="solid"/>
            <a:headEnd type="none" len="sm" w="sm"/>
            <a:tailEnd type="none" len="sm" w="sm"/>
          </a:ln>
        </p:spPr>
      </p:sp>
      <p:grpSp>
        <p:nvGrpSpPr>
          <p:cNvPr name="Group 8" id="8"/>
          <p:cNvGrpSpPr/>
          <p:nvPr/>
        </p:nvGrpSpPr>
        <p:grpSpPr>
          <a:xfrm rot="0">
            <a:off x="1571104" y="1571106"/>
            <a:ext cx="14023872" cy="3870076"/>
            <a:chOff x="0" y="0"/>
            <a:chExt cx="18698496" cy="5160102"/>
          </a:xfrm>
        </p:grpSpPr>
        <p:sp>
          <p:nvSpPr>
            <p:cNvPr name="Freeform 9" id="9"/>
            <p:cNvSpPr/>
            <p:nvPr/>
          </p:nvSpPr>
          <p:spPr>
            <a:xfrm flipH="false" flipV="false" rot="0">
              <a:off x="0" y="0"/>
              <a:ext cx="18698496" cy="5160102"/>
            </a:xfrm>
            <a:custGeom>
              <a:avLst/>
              <a:gdLst/>
              <a:ahLst/>
              <a:cxnLst/>
              <a:rect r="r" b="b" t="t" l="l"/>
              <a:pathLst>
                <a:path h="5160102" w="18698496">
                  <a:moveTo>
                    <a:pt x="0" y="0"/>
                  </a:moveTo>
                  <a:lnTo>
                    <a:pt x="18698496" y="0"/>
                  </a:lnTo>
                  <a:lnTo>
                    <a:pt x="18698496" y="5160102"/>
                  </a:lnTo>
                  <a:lnTo>
                    <a:pt x="0" y="5160102"/>
                  </a:lnTo>
                  <a:close/>
                </a:path>
              </a:pathLst>
            </a:custGeom>
            <a:solidFill>
              <a:srgbClr val="000000">
                <a:alpha val="0"/>
              </a:srgbClr>
            </a:solidFill>
          </p:spPr>
        </p:sp>
        <p:sp>
          <p:nvSpPr>
            <p:cNvPr name="TextBox 10" id="10"/>
            <p:cNvSpPr txBox="true"/>
            <p:nvPr/>
          </p:nvSpPr>
          <p:spPr>
            <a:xfrm>
              <a:off x="0" y="-47625"/>
              <a:ext cx="18698496" cy="5207727"/>
            </a:xfrm>
            <a:prstGeom prst="rect">
              <a:avLst/>
            </a:prstGeom>
          </p:spPr>
          <p:txBody>
            <a:bodyPr anchor="b" rtlCol="false" tIns="0" lIns="0" bIns="0" rIns="0"/>
            <a:lstStyle/>
            <a:p>
              <a:pPr algn="ctr">
                <a:lnSpc>
                  <a:spcPts val="5832"/>
                </a:lnSpc>
              </a:pPr>
              <a:r>
                <a:rPr lang="en-US" sz="5400">
                  <a:solidFill>
                    <a:srgbClr val="000000"/>
                  </a:solidFill>
                  <a:latin typeface="Gill Sans Light"/>
                  <a:ea typeface="Gill Sans Light"/>
                  <a:cs typeface="Gill Sans Light"/>
                  <a:sym typeface="Gill Sans Light"/>
                </a:rPr>
                <a:t>RESULTS</a:t>
              </a:r>
            </a:p>
          </p:txBody>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8575"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7" id="7"/>
          <p:cNvSpPr/>
          <p:nvPr/>
        </p:nvSpPr>
        <p:spPr>
          <a:xfrm rot="11323">
            <a:off x="2156992" y="2761107"/>
            <a:ext cx="14458986" cy="0"/>
          </a:xfrm>
          <a:prstGeom prst="line">
            <a:avLst/>
          </a:prstGeom>
          <a:ln cap="rnd" w="28575">
            <a:solidFill>
              <a:srgbClr val="B71E42"/>
            </a:solidFill>
            <a:prstDash val="solid"/>
            <a:headEnd type="none" len="sm" w="sm"/>
            <a:tailEnd type="none" len="sm" w="sm"/>
          </a:ln>
        </p:spPr>
      </p:sp>
      <p:grpSp>
        <p:nvGrpSpPr>
          <p:cNvPr name="Group 8" id="8"/>
          <p:cNvGrpSpPr/>
          <p:nvPr/>
        </p:nvGrpSpPr>
        <p:grpSpPr>
          <a:xfrm rot="0">
            <a:off x="2177369" y="682870"/>
            <a:ext cx="14404913" cy="1573852"/>
            <a:chOff x="0" y="0"/>
            <a:chExt cx="19206550" cy="2098470"/>
          </a:xfrm>
        </p:grpSpPr>
        <p:sp>
          <p:nvSpPr>
            <p:cNvPr name="Freeform 9" id="9"/>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10" id="10"/>
            <p:cNvSpPr txBox="true"/>
            <p:nvPr/>
          </p:nvSpPr>
          <p:spPr>
            <a:xfrm>
              <a:off x="0" y="-38100"/>
              <a:ext cx="19206550" cy="2136570"/>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User</a:t>
              </a:r>
              <a:r>
                <a:rPr lang="en-US" sz="4800">
                  <a:solidFill>
                    <a:srgbClr val="000000"/>
                  </a:solidFill>
                  <a:latin typeface="Times New Roman"/>
                  <a:ea typeface="Times New Roman"/>
                  <a:cs typeface="Times New Roman"/>
                  <a:sym typeface="Times New Roman"/>
                </a:rPr>
                <a:t> </a:t>
              </a:r>
              <a:r>
                <a:rPr lang="en-US" sz="4800" b="true">
                  <a:solidFill>
                    <a:srgbClr val="000000"/>
                  </a:solidFill>
                  <a:latin typeface="Times New Roman Bold"/>
                  <a:ea typeface="Times New Roman Bold"/>
                  <a:cs typeface="Times New Roman Bold"/>
                  <a:sym typeface="Times New Roman Bold"/>
                </a:rPr>
                <a:t>Interface</a:t>
              </a:r>
            </a:p>
          </p:txBody>
        </p:sp>
      </p:grpSp>
      <p:grpSp>
        <p:nvGrpSpPr>
          <p:cNvPr name="Group 11" id="11"/>
          <p:cNvGrpSpPr/>
          <p:nvPr/>
        </p:nvGrpSpPr>
        <p:grpSpPr>
          <a:xfrm rot="0">
            <a:off x="2177369" y="3125666"/>
            <a:ext cx="15074412" cy="4904612"/>
            <a:chOff x="0" y="0"/>
            <a:chExt cx="20099216" cy="6539482"/>
          </a:xfrm>
        </p:grpSpPr>
        <p:sp>
          <p:nvSpPr>
            <p:cNvPr name="Freeform 12" id="12"/>
            <p:cNvSpPr/>
            <p:nvPr/>
          </p:nvSpPr>
          <p:spPr>
            <a:xfrm flipH="false" flipV="false" rot="0">
              <a:off x="0" y="0"/>
              <a:ext cx="20099217" cy="6539482"/>
            </a:xfrm>
            <a:custGeom>
              <a:avLst/>
              <a:gdLst/>
              <a:ahLst/>
              <a:cxnLst/>
              <a:rect r="r" b="b" t="t" l="l"/>
              <a:pathLst>
                <a:path h="6539482" w="20099217">
                  <a:moveTo>
                    <a:pt x="0" y="0"/>
                  </a:moveTo>
                  <a:lnTo>
                    <a:pt x="20099217" y="0"/>
                  </a:lnTo>
                  <a:lnTo>
                    <a:pt x="20099217" y="6539482"/>
                  </a:lnTo>
                  <a:lnTo>
                    <a:pt x="0" y="6539482"/>
                  </a:lnTo>
                  <a:close/>
                </a:path>
              </a:pathLst>
            </a:custGeom>
            <a:solidFill>
              <a:srgbClr val="000000">
                <a:alpha val="0"/>
              </a:srgbClr>
            </a:solidFill>
          </p:spPr>
        </p:sp>
        <p:sp>
          <p:nvSpPr>
            <p:cNvPr name="TextBox 13" id="13"/>
            <p:cNvSpPr txBox="true"/>
            <p:nvPr/>
          </p:nvSpPr>
          <p:spPr>
            <a:xfrm>
              <a:off x="0" y="-238125"/>
              <a:ext cx="20099216" cy="6777607"/>
            </a:xfrm>
            <a:prstGeom prst="rect">
              <a:avLst/>
            </a:prstGeom>
          </p:spPr>
          <p:txBody>
            <a:bodyPr anchor="t" rtlCol="false" tIns="0" lIns="0" bIns="0" rIns="0"/>
            <a:lstStyle/>
            <a:p>
              <a:pPr algn="l" marL="542925" indent="-271462" lvl="1">
                <a:lnSpc>
                  <a:spcPts val="5400"/>
                </a:lnSpc>
                <a:buFont typeface="Arial"/>
                <a:buChar char="•"/>
              </a:pPr>
              <a:r>
                <a:rPr lang="en-US" sz="3000">
                  <a:solidFill>
                    <a:srgbClr val="000000"/>
                  </a:solidFill>
                  <a:latin typeface="Times New Roman"/>
                  <a:ea typeface="Times New Roman"/>
                  <a:cs typeface="Times New Roman"/>
                  <a:sym typeface="Times New Roman"/>
                </a:rPr>
                <a:t>Loads a Trained CNN Model</a:t>
              </a:r>
            </a:p>
            <a:p>
              <a:pPr algn="l" marL="542925" indent="-271462" lvl="1">
                <a:lnSpc>
                  <a:spcPts val="5400"/>
                </a:lnSpc>
                <a:buFont typeface="Arial"/>
                <a:buChar char="•"/>
              </a:pPr>
              <a:r>
                <a:rPr lang="en-US" sz="3000">
                  <a:solidFill>
                    <a:srgbClr val="000000"/>
                  </a:solidFill>
                  <a:latin typeface="Times New Roman"/>
                  <a:ea typeface="Times New Roman"/>
                  <a:cs typeface="Times New Roman"/>
                  <a:sym typeface="Times New Roman"/>
                </a:rPr>
                <a:t>Creates a FastAPI App</a:t>
              </a:r>
            </a:p>
            <a:p>
              <a:pPr algn="l" marL="542925" indent="-271462" lvl="1">
                <a:lnSpc>
                  <a:spcPts val="5400"/>
                </a:lnSpc>
                <a:buFont typeface="Arial"/>
                <a:buChar char="•"/>
              </a:pPr>
              <a:r>
                <a:rPr lang="en-US" sz="3000">
                  <a:solidFill>
                    <a:srgbClr val="000000"/>
                  </a:solidFill>
                  <a:latin typeface="Times New Roman"/>
                  <a:ea typeface="Times New Roman"/>
                  <a:cs typeface="Times New Roman"/>
                  <a:sym typeface="Times New Roman"/>
                </a:rPr>
                <a:t>Accepts an image file</a:t>
              </a:r>
            </a:p>
            <a:p>
              <a:pPr algn="l" marL="542925" indent="-271462" lvl="1">
                <a:lnSpc>
                  <a:spcPts val="5400"/>
                </a:lnSpc>
                <a:buFont typeface="Arial"/>
                <a:buChar char="•"/>
              </a:pPr>
              <a:r>
                <a:rPr lang="en-US" sz="3000">
                  <a:solidFill>
                    <a:srgbClr val="000000"/>
                  </a:solidFill>
                  <a:latin typeface="Times New Roman"/>
                  <a:ea typeface="Times New Roman"/>
                  <a:cs typeface="Times New Roman"/>
                  <a:sym typeface="Times New Roman"/>
                </a:rPr>
                <a:t>Converts the image to grayscale and resizes to 28x28.</a:t>
              </a:r>
            </a:p>
            <a:p>
              <a:pPr algn="l" marL="542925" indent="-271462" lvl="1">
                <a:lnSpc>
                  <a:spcPts val="5400"/>
                </a:lnSpc>
                <a:buFont typeface="Arial"/>
                <a:buChar char="•"/>
              </a:pPr>
              <a:r>
                <a:rPr lang="en-US" sz="3000">
                  <a:solidFill>
                    <a:srgbClr val="000000"/>
                  </a:solidFill>
                  <a:latin typeface="Times New Roman"/>
                  <a:ea typeface="Times New Roman"/>
                  <a:cs typeface="Times New Roman"/>
                  <a:sym typeface="Times New Roman"/>
                </a:rPr>
                <a:t>Normalizes and reshapes it for the CNN.</a:t>
              </a:r>
            </a:p>
            <a:p>
              <a:pPr algn="l" marL="542925" indent="-271462" lvl="1">
                <a:lnSpc>
                  <a:spcPts val="5400"/>
                </a:lnSpc>
                <a:buFont typeface="Arial"/>
                <a:buChar char="•"/>
              </a:pPr>
              <a:r>
                <a:rPr lang="en-US" sz="3000">
                  <a:solidFill>
                    <a:srgbClr val="000000"/>
                  </a:solidFill>
                  <a:latin typeface="Times New Roman"/>
                  <a:ea typeface="Times New Roman"/>
                  <a:cs typeface="Times New Roman"/>
                  <a:sym typeface="Times New Roman"/>
                </a:rPr>
                <a:t>Makes a Prediction</a:t>
              </a:r>
            </a:p>
            <a:p>
              <a:pPr algn="l" marL="542925" indent="-271462" lvl="1">
                <a:lnSpc>
                  <a:spcPts val="5400"/>
                </a:lnSpc>
                <a:buFont typeface="Arial"/>
                <a:buChar char="•"/>
              </a:pPr>
              <a:r>
                <a:rPr lang="en-US" sz="3000">
                  <a:solidFill>
                    <a:srgbClr val="000000"/>
                  </a:solidFill>
                  <a:latin typeface="Times New Roman"/>
                  <a:ea typeface="Times New Roman"/>
                  <a:cs typeface="Times New Roman"/>
                  <a:sym typeface="Times New Roman"/>
                </a:rPr>
                <a:t>Returns the digit as a JSON response.</a:t>
              </a:r>
            </a:p>
          </p:txBody>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11323">
            <a:off x="2156992" y="2761107"/>
            <a:ext cx="14458986" cy="0"/>
          </a:xfrm>
          <a:prstGeom prst="line">
            <a:avLst/>
          </a:prstGeom>
          <a:ln cap="rnd" w="28575">
            <a:solidFill>
              <a:srgbClr val="B71E42"/>
            </a:solidFill>
            <a:prstDash val="solid"/>
            <a:headEnd type="none" len="sm" w="sm"/>
            <a:tailEnd type="none" len="sm" w="sm"/>
          </a:ln>
        </p:spPr>
      </p:sp>
      <p:grpSp>
        <p:nvGrpSpPr>
          <p:cNvPr name="Group 7" id="7"/>
          <p:cNvGrpSpPr/>
          <p:nvPr/>
        </p:nvGrpSpPr>
        <p:grpSpPr>
          <a:xfrm rot="0">
            <a:off x="6654927" y="330292"/>
            <a:ext cx="14404913" cy="956128"/>
            <a:chOff x="0" y="0"/>
            <a:chExt cx="19206550" cy="1274838"/>
          </a:xfrm>
        </p:grpSpPr>
        <p:sp>
          <p:nvSpPr>
            <p:cNvPr name="Freeform 8" id="8"/>
            <p:cNvSpPr/>
            <p:nvPr/>
          </p:nvSpPr>
          <p:spPr>
            <a:xfrm flipH="false" flipV="false" rot="0">
              <a:off x="0" y="0"/>
              <a:ext cx="19206550" cy="1274838"/>
            </a:xfrm>
            <a:custGeom>
              <a:avLst/>
              <a:gdLst/>
              <a:ahLst/>
              <a:cxnLst/>
              <a:rect r="r" b="b" t="t" l="l"/>
              <a:pathLst>
                <a:path h="1274838" w="19206550">
                  <a:moveTo>
                    <a:pt x="0" y="0"/>
                  </a:moveTo>
                  <a:lnTo>
                    <a:pt x="19206550" y="0"/>
                  </a:lnTo>
                  <a:lnTo>
                    <a:pt x="19206550" y="1274838"/>
                  </a:lnTo>
                  <a:lnTo>
                    <a:pt x="0" y="1274838"/>
                  </a:lnTo>
                  <a:close/>
                </a:path>
              </a:pathLst>
            </a:custGeom>
            <a:solidFill>
              <a:srgbClr val="000000">
                <a:alpha val="0"/>
              </a:srgbClr>
            </a:solidFill>
          </p:spPr>
        </p:sp>
        <p:sp>
          <p:nvSpPr>
            <p:cNvPr name="TextBox 9" id="9"/>
            <p:cNvSpPr txBox="true"/>
            <p:nvPr/>
          </p:nvSpPr>
          <p:spPr>
            <a:xfrm>
              <a:off x="0" y="-38100"/>
              <a:ext cx="19206550" cy="1312938"/>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Fast api Interface</a:t>
              </a:r>
            </a:p>
          </p:txBody>
        </p:sp>
      </p:grpSp>
      <p:sp>
        <p:nvSpPr>
          <p:cNvPr name="Freeform 10" id="10"/>
          <p:cNvSpPr/>
          <p:nvPr/>
        </p:nvSpPr>
        <p:spPr>
          <a:xfrm flipH="false" flipV="false" rot="0">
            <a:off x="1900658" y="1286420"/>
            <a:ext cx="14715281" cy="7714159"/>
          </a:xfrm>
          <a:custGeom>
            <a:avLst/>
            <a:gdLst/>
            <a:ahLst/>
            <a:cxnLst/>
            <a:rect r="r" b="b" t="t" l="l"/>
            <a:pathLst>
              <a:path h="7714159" w="14715281">
                <a:moveTo>
                  <a:pt x="0" y="0"/>
                </a:moveTo>
                <a:lnTo>
                  <a:pt x="14715281" y="0"/>
                </a:lnTo>
                <a:lnTo>
                  <a:pt x="14715281" y="7714160"/>
                </a:lnTo>
                <a:lnTo>
                  <a:pt x="0" y="7714160"/>
                </a:lnTo>
                <a:lnTo>
                  <a:pt x="0" y="0"/>
                </a:lnTo>
                <a:close/>
              </a:path>
            </a:pathLst>
          </a:custGeom>
          <a:blipFill>
            <a:blip r:embed="rId5"/>
            <a:stretch>
              <a:fillRect l="0" t="-788" r="0" b="-788"/>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5896"/>
            </a:xfrm>
            <a:custGeom>
              <a:avLst/>
              <a:gdLst/>
              <a:ahLst/>
              <a:cxnLst/>
              <a:rect r="r" b="b" t="t" l="l"/>
              <a:pathLst>
                <a:path h="13715896" w="24384000">
                  <a:moveTo>
                    <a:pt x="0" y="0"/>
                  </a:moveTo>
                  <a:lnTo>
                    <a:pt x="24384000" y="0"/>
                  </a:lnTo>
                  <a:lnTo>
                    <a:pt x="24384000" y="13715896"/>
                  </a:lnTo>
                  <a:lnTo>
                    <a:pt x="0" y="13715896"/>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3261682" y="6370408"/>
            <a:ext cx="2983585" cy="2596311"/>
          </a:xfrm>
          <a:custGeom>
            <a:avLst/>
            <a:gdLst/>
            <a:ahLst/>
            <a:cxnLst/>
            <a:rect r="r" b="b" t="t" l="l"/>
            <a:pathLst>
              <a:path h="2596311" w="2983585">
                <a:moveTo>
                  <a:pt x="0" y="0"/>
                </a:moveTo>
                <a:lnTo>
                  <a:pt x="2983585" y="0"/>
                </a:lnTo>
                <a:lnTo>
                  <a:pt x="2983585" y="2596312"/>
                </a:lnTo>
                <a:lnTo>
                  <a:pt x="0" y="2596312"/>
                </a:lnTo>
                <a:lnTo>
                  <a:pt x="0" y="0"/>
                </a:lnTo>
                <a:close/>
              </a:path>
            </a:pathLst>
          </a:custGeom>
          <a:blipFill>
            <a:blip r:embed="rId4"/>
            <a:stretch>
              <a:fillRect l="0" t="-9987" r="0" b="-9987"/>
            </a:stretch>
          </a:blipFill>
        </p:spPr>
      </p:sp>
      <p:grpSp>
        <p:nvGrpSpPr>
          <p:cNvPr name="Group 6" id="6"/>
          <p:cNvGrpSpPr/>
          <p:nvPr/>
        </p:nvGrpSpPr>
        <p:grpSpPr>
          <a:xfrm rot="0">
            <a:off x="4197261" y="1190583"/>
            <a:ext cx="9893478" cy="877163"/>
            <a:chOff x="0" y="0"/>
            <a:chExt cx="13191304" cy="1169550"/>
          </a:xfrm>
        </p:grpSpPr>
        <p:sp>
          <p:nvSpPr>
            <p:cNvPr name="Freeform 7" id="7"/>
            <p:cNvSpPr/>
            <p:nvPr/>
          </p:nvSpPr>
          <p:spPr>
            <a:xfrm flipH="false" flipV="false" rot="0">
              <a:off x="0" y="0"/>
              <a:ext cx="13191303" cy="1169550"/>
            </a:xfrm>
            <a:custGeom>
              <a:avLst/>
              <a:gdLst/>
              <a:ahLst/>
              <a:cxnLst/>
              <a:rect r="r" b="b" t="t" l="l"/>
              <a:pathLst>
                <a:path h="1169550" w="13191303">
                  <a:moveTo>
                    <a:pt x="0" y="0"/>
                  </a:moveTo>
                  <a:lnTo>
                    <a:pt x="13191303" y="0"/>
                  </a:lnTo>
                  <a:lnTo>
                    <a:pt x="13191303" y="1169550"/>
                  </a:lnTo>
                  <a:lnTo>
                    <a:pt x="0" y="1169550"/>
                  </a:lnTo>
                  <a:close/>
                </a:path>
              </a:pathLst>
            </a:custGeom>
            <a:solidFill>
              <a:srgbClr val="000000">
                <a:alpha val="0"/>
              </a:srgbClr>
            </a:solidFill>
          </p:spPr>
        </p:sp>
        <p:sp>
          <p:nvSpPr>
            <p:cNvPr name="TextBox 8" id="8"/>
            <p:cNvSpPr txBox="true"/>
            <p:nvPr/>
          </p:nvSpPr>
          <p:spPr>
            <a:xfrm>
              <a:off x="0" y="-95250"/>
              <a:ext cx="13191304" cy="1264800"/>
            </a:xfrm>
            <a:prstGeom prst="rect">
              <a:avLst/>
            </a:prstGeom>
          </p:spPr>
          <p:txBody>
            <a:bodyPr anchor="ctr" rtlCol="false" tIns="0" lIns="0" bIns="0" rIns="0"/>
            <a:lstStyle/>
            <a:p>
              <a:pPr algn="l">
                <a:lnSpc>
                  <a:spcPts val="5759"/>
                </a:lnSpc>
              </a:pPr>
              <a:r>
                <a:rPr lang="en-US" b="true" sz="4800">
                  <a:solidFill>
                    <a:srgbClr val="000000"/>
                  </a:solidFill>
                  <a:latin typeface="Times New Roman Bold"/>
                  <a:ea typeface="Times New Roman Bold"/>
                  <a:cs typeface="Times New Roman Bold"/>
                  <a:sym typeface="Times New Roman Bold"/>
                </a:rPr>
                <a:t>API Input–Output Overview</a:t>
              </a:r>
            </a:p>
          </p:txBody>
        </p:sp>
      </p:grpSp>
      <p:sp>
        <p:nvSpPr>
          <p:cNvPr name="Freeform 9" id="9"/>
          <p:cNvSpPr/>
          <p:nvPr/>
        </p:nvSpPr>
        <p:spPr>
          <a:xfrm flipH="false" flipV="false" rot="0">
            <a:off x="8948267" y="6370408"/>
            <a:ext cx="7431121" cy="2618799"/>
          </a:xfrm>
          <a:custGeom>
            <a:avLst/>
            <a:gdLst/>
            <a:ahLst/>
            <a:cxnLst/>
            <a:rect r="r" b="b" t="t" l="l"/>
            <a:pathLst>
              <a:path h="2618799" w="7431121">
                <a:moveTo>
                  <a:pt x="0" y="0"/>
                </a:moveTo>
                <a:lnTo>
                  <a:pt x="7431121" y="0"/>
                </a:lnTo>
                <a:lnTo>
                  <a:pt x="7431121" y="2618799"/>
                </a:lnTo>
                <a:lnTo>
                  <a:pt x="0" y="2618799"/>
                </a:lnTo>
                <a:lnTo>
                  <a:pt x="0" y="0"/>
                </a:lnTo>
                <a:close/>
              </a:path>
            </a:pathLst>
          </a:custGeom>
          <a:blipFill>
            <a:blip r:embed="rId5"/>
            <a:stretch>
              <a:fillRect l="0" t="0" r="0" b="0"/>
            </a:stretch>
          </a:blipFill>
        </p:spPr>
      </p:sp>
      <p:sp>
        <p:nvSpPr>
          <p:cNvPr name="Freeform 10" id="10"/>
          <p:cNvSpPr/>
          <p:nvPr/>
        </p:nvSpPr>
        <p:spPr>
          <a:xfrm flipH="false" flipV="false" rot="0">
            <a:off x="3261683" y="2481127"/>
            <a:ext cx="2983585" cy="3127530"/>
          </a:xfrm>
          <a:custGeom>
            <a:avLst/>
            <a:gdLst/>
            <a:ahLst/>
            <a:cxnLst/>
            <a:rect r="r" b="b" t="t" l="l"/>
            <a:pathLst>
              <a:path h="3127530" w="2983585">
                <a:moveTo>
                  <a:pt x="0" y="0"/>
                </a:moveTo>
                <a:lnTo>
                  <a:pt x="2983584" y="0"/>
                </a:lnTo>
                <a:lnTo>
                  <a:pt x="2983584" y="3127529"/>
                </a:lnTo>
                <a:lnTo>
                  <a:pt x="0" y="3127529"/>
                </a:lnTo>
                <a:lnTo>
                  <a:pt x="0" y="0"/>
                </a:lnTo>
                <a:close/>
              </a:path>
            </a:pathLst>
          </a:custGeom>
          <a:blipFill>
            <a:blip r:embed="rId6"/>
            <a:stretch>
              <a:fillRect l="0" t="0" r="0" b="0"/>
            </a:stretch>
          </a:blipFill>
        </p:spPr>
      </p:sp>
      <p:sp>
        <p:nvSpPr>
          <p:cNvPr name="Freeform 11" id="11"/>
          <p:cNvSpPr/>
          <p:nvPr/>
        </p:nvSpPr>
        <p:spPr>
          <a:xfrm flipH="false" flipV="false" rot="0">
            <a:off x="9144000" y="2759010"/>
            <a:ext cx="7235388" cy="2643269"/>
          </a:xfrm>
          <a:custGeom>
            <a:avLst/>
            <a:gdLst/>
            <a:ahLst/>
            <a:cxnLst/>
            <a:rect r="r" b="b" t="t" l="l"/>
            <a:pathLst>
              <a:path h="2643269" w="7235388">
                <a:moveTo>
                  <a:pt x="0" y="0"/>
                </a:moveTo>
                <a:lnTo>
                  <a:pt x="7235388" y="0"/>
                </a:lnTo>
                <a:lnTo>
                  <a:pt x="7235388" y="2643269"/>
                </a:lnTo>
                <a:lnTo>
                  <a:pt x="0" y="2643269"/>
                </a:lnTo>
                <a:lnTo>
                  <a:pt x="0" y="0"/>
                </a:lnTo>
                <a:close/>
              </a:path>
            </a:pathLst>
          </a:custGeom>
          <a:blipFill>
            <a:blip r:embed="rId7"/>
            <a:stretch>
              <a:fillRect l="0" t="0" r="0" b="0"/>
            </a:stretch>
          </a:blipFill>
        </p:spPr>
      </p:sp>
      <p:sp>
        <p:nvSpPr>
          <p:cNvPr name="AutoShape 12" id="12"/>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Freeform 13" id="13"/>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8"/>
            <a:stretch>
              <a:fillRect l="0" t="-1538" r="0" b="1537"/>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7" id="7"/>
          <p:cNvSpPr/>
          <p:nvPr/>
        </p:nvSpPr>
        <p:spPr>
          <a:xfrm rot="11323">
            <a:off x="2156992" y="2761107"/>
            <a:ext cx="14458986" cy="0"/>
          </a:xfrm>
          <a:prstGeom prst="line">
            <a:avLst/>
          </a:prstGeom>
          <a:ln cap="rnd" w="28575">
            <a:solidFill>
              <a:srgbClr val="B71E42"/>
            </a:solidFill>
            <a:prstDash val="solid"/>
            <a:headEnd type="none" len="sm" w="sm"/>
            <a:tailEnd type="none" len="sm" w="sm"/>
          </a:ln>
        </p:spPr>
      </p:sp>
      <p:grpSp>
        <p:nvGrpSpPr>
          <p:cNvPr name="Group 8" id="8"/>
          <p:cNvGrpSpPr/>
          <p:nvPr/>
        </p:nvGrpSpPr>
        <p:grpSpPr>
          <a:xfrm rot="0">
            <a:off x="2177369" y="1206778"/>
            <a:ext cx="14404913" cy="1573852"/>
            <a:chOff x="0" y="0"/>
            <a:chExt cx="19206550" cy="2098470"/>
          </a:xfrm>
        </p:grpSpPr>
        <p:sp>
          <p:nvSpPr>
            <p:cNvPr name="Freeform 9" id="9"/>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10" id="10"/>
            <p:cNvSpPr txBox="true"/>
            <p:nvPr/>
          </p:nvSpPr>
          <p:spPr>
            <a:xfrm>
              <a:off x="0" y="-38100"/>
              <a:ext cx="19206550" cy="2136570"/>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Background and motivation</a:t>
              </a:r>
            </a:p>
          </p:txBody>
        </p:sp>
      </p:grpSp>
      <p:grpSp>
        <p:nvGrpSpPr>
          <p:cNvPr name="Group 11" id="11"/>
          <p:cNvGrpSpPr/>
          <p:nvPr/>
        </p:nvGrpSpPr>
        <p:grpSpPr>
          <a:xfrm rot="0">
            <a:off x="2177369" y="3023598"/>
            <a:ext cx="14404913" cy="6195137"/>
            <a:chOff x="0" y="0"/>
            <a:chExt cx="19206550" cy="8260182"/>
          </a:xfrm>
        </p:grpSpPr>
        <p:sp>
          <p:nvSpPr>
            <p:cNvPr name="Freeform 12" id="12"/>
            <p:cNvSpPr/>
            <p:nvPr/>
          </p:nvSpPr>
          <p:spPr>
            <a:xfrm flipH="false" flipV="false" rot="0">
              <a:off x="0" y="0"/>
              <a:ext cx="19206550" cy="8260182"/>
            </a:xfrm>
            <a:custGeom>
              <a:avLst/>
              <a:gdLst/>
              <a:ahLst/>
              <a:cxnLst/>
              <a:rect r="r" b="b" t="t" l="l"/>
              <a:pathLst>
                <a:path h="8260182" w="19206550">
                  <a:moveTo>
                    <a:pt x="0" y="0"/>
                  </a:moveTo>
                  <a:lnTo>
                    <a:pt x="19206550" y="0"/>
                  </a:lnTo>
                  <a:lnTo>
                    <a:pt x="19206550" y="8260182"/>
                  </a:lnTo>
                  <a:lnTo>
                    <a:pt x="0" y="8260182"/>
                  </a:lnTo>
                  <a:close/>
                </a:path>
              </a:pathLst>
            </a:custGeom>
            <a:solidFill>
              <a:srgbClr val="000000">
                <a:alpha val="0"/>
              </a:srgbClr>
            </a:solidFill>
          </p:spPr>
        </p:sp>
        <p:sp>
          <p:nvSpPr>
            <p:cNvPr name="TextBox 13" id="13"/>
            <p:cNvSpPr txBox="true"/>
            <p:nvPr/>
          </p:nvSpPr>
          <p:spPr>
            <a:xfrm>
              <a:off x="0" y="-133350"/>
              <a:ext cx="19206550" cy="8393532"/>
            </a:xfrm>
            <a:prstGeom prst="rect">
              <a:avLst/>
            </a:prstGeom>
          </p:spPr>
          <p:txBody>
            <a:bodyPr anchor="t" rtlCol="false" tIns="0" lIns="0" bIns="0" rIns="0"/>
            <a:lstStyle/>
            <a:p>
              <a:pPr algn="just" marL="542925" indent="-271462" lvl="1">
                <a:lnSpc>
                  <a:spcPts val="4320"/>
                </a:lnSpc>
                <a:buFont typeface="Arial"/>
                <a:buChar char="•"/>
              </a:pPr>
              <a:r>
                <a:rPr lang="en-US" sz="3000">
                  <a:solidFill>
                    <a:srgbClr val="000000"/>
                  </a:solidFill>
                  <a:latin typeface="Times New Roman"/>
                  <a:ea typeface="Times New Roman"/>
                  <a:cs typeface="Times New Roman"/>
                  <a:sym typeface="Times New Roman"/>
                </a:rPr>
                <a:t>Due to technological advancements and digitalization handwritten data detection has become a fundamental task.</a:t>
              </a:r>
            </a:p>
            <a:p>
              <a:pPr algn="just" marL="542925" indent="-271462" lvl="1">
                <a:lnSpc>
                  <a:spcPts val="4320"/>
                </a:lnSpc>
                <a:buFont typeface="Arial"/>
                <a:buChar char="•"/>
              </a:pPr>
              <a:r>
                <a:rPr lang="en-US" sz="3000">
                  <a:solidFill>
                    <a:srgbClr val="000000"/>
                  </a:solidFill>
                  <a:latin typeface="Times New Roman"/>
                  <a:ea typeface="Times New Roman"/>
                  <a:cs typeface="Times New Roman"/>
                  <a:sym typeface="Times New Roman"/>
                </a:rPr>
                <a:t>Traditional machine learning techniques fail to work well across different handwritings.</a:t>
              </a:r>
            </a:p>
            <a:p>
              <a:pPr algn="just" marL="542925" indent="-271462" lvl="1">
                <a:lnSpc>
                  <a:spcPts val="4320"/>
                </a:lnSpc>
                <a:buFont typeface="Arial"/>
                <a:buChar char="•"/>
              </a:pPr>
              <a:r>
                <a:rPr lang="en-US" sz="3000">
                  <a:solidFill>
                    <a:srgbClr val="000000"/>
                  </a:solidFill>
                  <a:latin typeface="Times New Roman"/>
                  <a:ea typeface="Times New Roman"/>
                  <a:cs typeface="Times New Roman"/>
                  <a:sym typeface="Times New Roman"/>
                </a:rPr>
                <a:t>CNN is effective because of its accurate image recognition because of automatic learning spatial hierarchies of features.</a:t>
              </a:r>
            </a:p>
          </p:txBody>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5896"/>
            </a:xfrm>
            <a:custGeom>
              <a:avLst/>
              <a:gdLst/>
              <a:ahLst/>
              <a:cxnLst/>
              <a:rect r="r" b="b" t="t" l="l"/>
              <a:pathLst>
                <a:path h="13715896" w="24384000">
                  <a:moveTo>
                    <a:pt x="0" y="0"/>
                  </a:moveTo>
                  <a:lnTo>
                    <a:pt x="24384000" y="0"/>
                  </a:lnTo>
                  <a:lnTo>
                    <a:pt x="24384000" y="13715896"/>
                  </a:lnTo>
                  <a:lnTo>
                    <a:pt x="0" y="13715896"/>
                  </a:lnTo>
                  <a:close/>
                </a:path>
              </a:pathLst>
            </a:custGeom>
            <a:gradFill rotWithShape="true">
              <a:gsLst>
                <a:gs pos="0">
                  <a:srgbClr val="DFDBD5">
                    <a:alpha val="0"/>
                  </a:srgbClr>
                </a:gs>
                <a:gs pos="100000">
                  <a:srgbClr val="DFDBD5">
                    <a:alpha val="100000"/>
                  </a:srgbClr>
                </a:gs>
              </a:gsLst>
              <a:lin ang="5400000"/>
            </a:gradFill>
          </p:spPr>
        </p:sp>
      </p:grpSp>
      <p:grpSp>
        <p:nvGrpSpPr>
          <p:cNvPr name="Group 5" id="5"/>
          <p:cNvGrpSpPr/>
          <p:nvPr/>
        </p:nvGrpSpPr>
        <p:grpSpPr>
          <a:xfrm rot="0">
            <a:off x="7763054" y="256236"/>
            <a:ext cx="1589127" cy="934593"/>
            <a:chOff x="0" y="0"/>
            <a:chExt cx="2118836" cy="1246124"/>
          </a:xfrm>
        </p:grpSpPr>
        <p:sp>
          <p:nvSpPr>
            <p:cNvPr name="Freeform 6" id="6"/>
            <p:cNvSpPr/>
            <p:nvPr/>
          </p:nvSpPr>
          <p:spPr>
            <a:xfrm flipH="false" flipV="false" rot="0">
              <a:off x="0" y="0"/>
              <a:ext cx="2118836" cy="1246124"/>
            </a:xfrm>
            <a:custGeom>
              <a:avLst/>
              <a:gdLst/>
              <a:ahLst/>
              <a:cxnLst/>
              <a:rect r="r" b="b" t="t" l="l"/>
              <a:pathLst>
                <a:path h="1246124" w="2118836">
                  <a:moveTo>
                    <a:pt x="0" y="0"/>
                  </a:moveTo>
                  <a:lnTo>
                    <a:pt x="2118836" y="0"/>
                  </a:lnTo>
                  <a:lnTo>
                    <a:pt x="2118836" y="1246124"/>
                  </a:lnTo>
                  <a:lnTo>
                    <a:pt x="0" y="1246124"/>
                  </a:lnTo>
                  <a:close/>
                </a:path>
              </a:pathLst>
            </a:custGeom>
            <a:solidFill>
              <a:srgbClr val="000000">
                <a:alpha val="0"/>
              </a:srgbClr>
            </a:solidFill>
          </p:spPr>
        </p:sp>
        <p:sp>
          <p:nvSpPr>
            <p:cNvPr name="TextBox 7" id="7"/>
            <p:cNvSpPr txBox="true"/>
            <p:nvPr/>
          </p:nvSpPr>
          <p:spPr>
            <a:xfrm>
              <a:off x="0" y="-38100"/>
              <a:ext cx="2118836" cy="1284224"/>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EDA</a:t>
              </a:r>
            </a:p>
          </p:txBody>
        </p:sp>
      </p:grpSp>
      <p:sp>
        <p:nvSpPr>
          <p:cNvPr name="Freeform 8" id="8"/>
          <p:cNvSpPr/>
          <p:nvPr/>
        </p:nvSpPr>
        <p:spPr>
          <a:xfrm flipH="false" flipV="false" rot="0">
            <a:off x="1217123" y="2372229"/>
            <a:ext cx="7340494" cy="5218541"/>
          </a:xfrm>
          <a:custGeom>
            <a:avLst/>
            <a:gdLst/>
            <a:ahLst/>
            <a:cxnLst/>
            <a:rect r="r" b="b" t="t" l="l"/>
            <a:pathLst>
              <a:path h="5218541" w="7340494">
                <a:moveTo>
                  <a:pt x="0" y="0"/>
                </a:moveTo>
                <a:lnTo>
                  <a:pt x="7340494" y="0"/>
                </a:lnTo>
                <a:lnTo>
                  <a:pt x="7340494" y="5218541"/>
                </a:lnTo>
                <a:lnTo>
                  <a:pt x="0" y="5218541"/>
                </a:lnTo>
                <a:lnTo>
                  <a:pt x="0" y="0"/>
                </a:lnTo>
                <a:close/>
              </a:path>
            </a:pathLst>
          </a:custGeom>
          <a:blipFill>
            <a:blip r:embed="rId4"/>
            <a:stretch>
              <a:fillRect l="-10529" t="-25" r="0" b="-25"/>
            </a:stretch>
          </a:blipFill>
        </p:spPr>
      </p:sp>
      <p:sp>
        <p:nvSpPr>
          <p:cNvPr name="Freeform 9" id="9"/>
          <p:cNvSpPr/>
          <p:nvPr/>
        </p:nvSpPr>
        <p:spPr>
          <a:xfrm flipH="false" flipV="false" rot="0">
            <a:off x="9352180" y="2436377"/>
            <a:ext cx="8244136" cy="5090245"/>
          </a:xfrm>
          <a:custGeom>
            <a:avLst/>
            <a:gdLst/>
            <a:ahLst/>
            <a:cxnLst/>
            <a:rect r="r" b="b" t="t" l="l"/>
            <a:pathLst>
              <a:path h="5090245" w="8244136">
                <a:moveTo>
                  <a:pt x="0" y="0"/>
                </a:moveTo>
                <a:lnTo>
                  <a:pt x="8244136" y="0"/>
                </a:lnTo>
                <a:lnTo>
                  <a:pt x="8244136" y="5090245"/>
                </a:lnTo>
                <a:lnTo>
                  <a:pt x="0" y="5090245"/>
                </a:lnTo>
                <a:lnTo>
                  <a:pt x="0" y="0"/>
                </a:lnTo>
                <a:close/>
              </a:path>
            </a:pathLst>
          </a:custGeom>
          <a:blipFill>
            <a:blip r:embed="rId5"/>
            <a:stretch>
              <a:fillRect l="-80" t="-268" r="0" b="-268"/>
            </a:stretch>
          </a:blipFill>
        </p:spPr>
      </p:sp>
      <p:sp>
        <p:nvSpPr>
          <p:cNvPr name="Freeform 10" id="10"/>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6"/>
            <a:stretch>
              <a:fillRect l="0" t="-1538" r="0" b="1537"/>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5896"/>
            </a:xfrm>
            <a:custGeom>
              <a:avLst/>
              <a:gdLst/>
              <a:ahLst/>
              <a:cxnLst/>
              <a:rect r="r" b="b" t="t" l="l"/>
              <a:pathLst>
                <a:path h="13715896" w="24384000">
                  <a:moveTo>
                    <a:pt x="0" y="0"/>
                  </a:moveTo>
                  <a:lnTo>
                    <a:pt x="24384000" y="0"/>
                  </a:lnTo>
                  <a:lnTo>
                    <a:pt x="24384000" y="13715896"/>
                  </a:lnTo>
                  <a:lnTo>
                    <a:pt x="0" y="13715896"/>
                  </a:lnTo>
                  <a:close/>
                </a:path>
              </a:pathLst>
            </a:custGeom>
            <a:gradFill rotWithShape="true">
              <a:gsLst>
                <a:gs pos="0">
                  <a:srgbClr val="DFDBD5">
                    <a:alpha val="0"/>
                  </a:srgbClr>
                </a:gs>
                <a:gs pos="100000">
                  <a:srgbClr val="DFDBD5">
                    <a:alpha val="100000"/>
                  </a:srgbClr>
                </a:gs>
              </a:gsLst>
              <a:lin ang="5400000"/>
            </a:gradFill>
          </p:spPr>
        </p:sp>
      </p:grpSp>
      <p:grpSp>
        <p:nvGrpSpPr>
          <p:cNvPr name="Group 5" id="5"/>
          <p:cNvGrpSpPr/>
          <p:nvPr/>
        </p:nvGrpSpPr>
        <p:grpSpPr>
          <a:xfrm rot="0">
            <a:off x="6398763" y="94107"/>
            <a:ext cx="5490475" cy="934593"/>
            <a:chOff x="0" y="0"/>
            <a:chExt cx="7320633" cy="1246124"/>
          </a:xfrm>
        </p:grpSpPr>
        <p:sp>
          <p:nvSpPr>
            <p:cNvPr name="Freeform 6" id="6"/>
            <p:cNvSpPr/>
            <p:nvPr/>
          </p:nvSpPr>
          <p:spPr>
            <a:xfrm flipH="false" flipV="false" rot="0">
              <a:off x="0" y="0"/>
              <a:ext cx="7320633" cy="1246124"/>
            </a:xfrm>
            <a:custGeom>
              <a:avLst/>
              <a:gdLst/>
              <a:ahLst/>
              <a:cxnLst/>
              <a:rect r="r" b="b" t="t" l="l"/>
              <a:pathLst>
                <a:path h="1246124" w="7320633">
                  <a:moveTo>
                    <a:pt x="0" y="0"/>
                  </a:moveTo>
                  <a:lnTo>
                    <a:pt x="7320633" y="0"/>
                  </a:lnTo>
                  <a:lnTo>
                    <a:pt x="7320633" y="1246124"/>
                  </a:lnTo>
                  <a:lnTo>
                    <a:pt x="0" y="1246124"/>
                  </a:lnTo>
                  <a:close/>
                </a:path>
              </a:pathLst>
            </a:custGeom>
            <a:solidFill>
              <a:srgbClr val="000000">
                <a:alpha val="0"/>
              </a:srgbClr>
            </a:solidFill>
          </p:spPr>
        </p:sp>
        <p:sp>
          <p:nvSpPr>
            <p:cNvPr name="TextBox 7" id="7"/>
            <p:cNvSpPr txBox="true"/>
            <p:nvPr/>
          </p:nvSpPr>
          <p:spPr>
            <a:xfrm>
              <a:off x="0" y="-38100"/>
              <a:ext cx="7320633" cy="1284224"/>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Other models used:</a:t>
              </a:r>
            </a:p>
          </p:txBody>
        </p:sp>
      </p:grpSp>
      <p:sp>
        <p:nvSpPr>
          <p:cNvPr name="Freeform 8" id="8"/>
          <p:cNvSpPr/>
          <p:nvPr/>
        </p:nvSpPr>
        <p:spPr>
          <a:xfrm flipH="false" flipV="false" rot="0">
            <a:off x="1028700" y="1028700"/>
            <a:ext cx="10860537" cy="8307102"/>
          </a:xfrm>
          <a:custGeom>
            <a:avLst/>
            <a:gdLst/>
            <a:ahLst/>
            <a:cxnLst/>
            <a:rect r="r" b="b" t="t" l="l"/>
            <a:pathLst>
              <a:path h="8307102" w="10860537">
                <a:moveTo>
                  <a:pt x="0" y="0"/>
                </a:moveTo>
                <a:lnTo>
                  <a:pt x="10860537" y="0"/>
                </a:lnTo>
                <a:lnTo>
                  <a:pt x="10860537" y="8307102"/>
                </a:lnTo>
                <a:lnTo>
                  <a:pt x="0" y="8307102"/>
                </a:lnTo>
                <a:lnTo>
                  <a:pt x="0" y="0"/>
                </a:lnTo>
                <a:close/>
              </a:path>
            </a:pathLst>
          </a:custGeom>
          <a:blipFill>
            <a:blip r:embed="rId4"/>
            <a:stretch>
              <a:fillRect l="0" t="0" r="0" b="-1158"/>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5896"/>
            </a:xfrm>
            <a:custGeom>
              <a:avLst/>
              <a:gdLst/>
              <a:ahLst/>
              <a:cxnLst/>
              <a:rect r="r" b="b" t="t" l="l"/>
              <a:pathLst>
                <a:path h="13715896" w="24384000">
                  <a:moveTo>
                    <a:pt x="0" y="0"/>
                  </a:moveTo>
                  <a:lnTo>
                    <a:pt x="24384000" y="0"/>
                  </a:lnTo>
                  <a:lnTo>
                    <a:pt x="24384000" y="13715896"/>
                  </a:lnTo>
                  <a:lnTo>
                    <a:pt x="0" y="13715896"/>
                  </a:lnTo>
                  <a:close/>
                </a:path>
              </a:pathLst>
            </a:custGeom>
            <a:gradFill rotWithShape="true">
              <a:gsLst>
                <a:gs pos="0">
                  <a:srgbClr val="DFDBD5">
                    <a:alpha val="0"/>
                  </a:srgbClr>
                </a:gs>
                <a:gs pos="100000">
                  <a:srgbClr val="DFDBD5">
                    <a:alpha val="100000"/>
                  </a:srgbClr>
                </a:gs>
              </a:gsLst>
              <a:lin ang="5400000"/>
            </a:gradFill>
          </p:spPr>
        </p:sp>
      </p:grpSp>
      <p:grpSp>
        <p:nvGrpSpPr>
          <p:cNvPr name="Group 5" id="5"/>
          <p:cNvGrpSpPr/>
          <p:nvPr/>
        </p:nvGrpSpPr>
        <p:grpSpPr>
          <a:xfrm rot="0">
            <a:off x="6398763" y="94107"/>
            <a:ext cx="5490475" cy="934593"/>
            <a:chOff x="0" y="0"/>
            <a:chExt cx="7320633" cy="1246124"/>
          </a:xfrm>
        </p:grpSpPr>
        <p:sp>
          <p:nvSpPr>
            <p:cNvPr name="Freeform 6" id="6"/>
            <p:cNvSpPr/>
            <p:nvPr/>
          </p:nvSpPr>
          <p:spPr>
            <a:xfrm flipH="false" flipV="false" rot="0">
              <a:off x="0" y="0"/>
              <a:ext cx="7320633" cy="1246124"/>
            </a:xfrm>
            <a:custGeom>
              <a:avLst/>
              <a:gdLst/>
              <a:ahLst/>
              <a:cxnLst/>
              <a:rect r="r" b="b" t="t" l="l"/>
              <a:pathLst>
                <a:path h="1246124" w="7320633">
                  <a:moveTo>
                    <a:pt x="0" y="0"/>
                  </a:moveTo>
                  <a:lnTo>
                    <a:pt x="7320633" y="0"/>
                  </a:lnTo>
                  <a:lnTo>
                    <a:pt x="7320633" y="1246124"/>
                  </a:lnTo>
                  <a:lnTo>
                    <a:pt x="0" y="1246124"/>
                  </a:lnTo>
                  <a:close/>
                </a:path>
              </a:pathLst>
            </a:custGeom>
            <a:solidFill>
              <a:srgbClr val="000000">
                <a:alpha val="0"/>
              </a:srgbClr>
            </a:solidFill>
          </p:spPr>
        </p:sp>
        <p:sp>
          <p:nvSpPr>
            <p:cNvPr name="TextBox 7" id="7"/>
            <p:cNvSpPr txBox="true"/>
            <p:nvPr/>
          </p:nvSpPr>
          <p:spPr>
            <a:xfrm>
              <a:off x="0" y="-38100"/>
              <a:ext cx="7320633" cy="1284224"/>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Other models used:</a:t>
              </a:r>
            </a:p>
          </p:txBody>
        </p:sp>
      </p:grpSp>
      <p:sp>
        <p:nvSpPr>
          <p:cNvPr name="Freeform 8" id="8"/>
          <p:cNvSpPr/>
          <p:nvPr/>
        </p:nvSpPr>
        <p:spPr>
          <a:xfrm flipH="false" flipV="false" rot="0">
            <a:off x="1028700" y="1028700"/>
            <a:ext cx="10860537" cy="8307102"/>
          </a:xfrm>
          <a:custGeom>
            <a:avLst/>
            <a:gdLst/>
            <a:ahLst/>
            <a:cxnLst/>
            <a:rect r="r" b="b" t="t" l="l"/>
            <a:pathLst>
              <a:path h="8307102" w="10860537">
                <a:moveTo>
                  <a:pt x="0" y="0"/>
                </a:moveTo>
                <a:lnTo>
                  <a:pt x="10860537" y="0"/>
                </a:lnTo>
                <a:lnTo>
                  <a:pt x="10860537" y="8307102"/>
                </a:lnTo>
                <a:lnTo>
                  <a:pt x="0" y="8307102"/>
                </a:lnTo>
                <a:lnTo>
                  <a:pt x="0" y="0"/>
                </a:lnTo>
                <a:close/>
              </a:path>
            </a:pathLst>
          </a:custGeom>
          <a:blipFill>
            <a:blip r:embed="rId4"/>
            <a:stretch>
              <a:fillRect l="0" t="0" r="0" b="-1158"/>
            </a:stretch>
          </a:blipFill>
        </p:spPr>
      </p:sp>
      <p:sp>
        <p:nvSpPr>
          <p:cNvPr name="Freeform 9" id="9"/>
          <p:cNvSpPr/>
          <p:nvPr/>
        </p:nvSpPr>
        <p:spPr>
          <a:xfrm flipH="false" flipV="false" rot="0">
            <a:off x="1028700" y="1028700"/>
            <a:ext cx="10684375" cy="8307102"/>
          </a:xfrm>
          <a:custGeom>
            <a:avLst/>
            <a:gdLst/>
            <a:ahLst/>
            <a:cxnLst/>
            <a:rect r="r" b="b" t="t" l="l"/>
            <a:pathLst>
              <a:path h="8307102" w="10684375">
                <a:moveTo>
                  <a:pt x="0" y="0"/>
                </a:moveTo>
                <a:lnTo>
                  <a:pt x="10684375" y="0"/>
                </a:lnTo>
                <a:lnTo>
                  <a:pt x="10684375" y="8307102"/>
                </a:lnTo>
                <a:lnTo>
                  <a:pt x="0" y="8307102"/>
                </a:lnTo>
                <a:lnTo>
                  <a:pt x="0" y="0"/>
                </a:lnTo>
                <a:close/>
              </a:path>
            </a:pathLst>
          </a:custGeom>
          <a:blipFill>
            <a:blip r:embed="rId5"/>
            <a:stretch>
              <a:fillRect l="0" t="0" r="0" b="0"/>
            </a:stretch>
          </a:blipFill>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5896"/>
            </a:xfrm>
            <a:custGeom>
              <a:avLst/>
              <a:gdLst/>
              <a:ahLst/>
              <a:cxnLst/>
              <a:rect r="r" b="b" t="t" l="l"/>
              <a:pathLst>
                <a:path h="13715896" w="24384000">
                  <a:moveTo>
                    <a:pt x="0" y="0"/>
                  </a:moveTo>
                  <a:lnTo>
                    <a:pt x="24384000" y="0"/>
                  </a:lnTo>
                  <a:lnTo>
                    <a:pt x="24384000" y="13715896"/>
                  </a:lnTo>
                  <a:lnTo>
                    <a:pt x="0" y="13715896"/>
                  </a:lnTo>
                  <a:close/>
                </a:path>
              </a:pathLst>
            </a:custGeom>
            <a:gradFill rotWithShape="true">
              <a:gsLst>
                <a:gs pos="0">
                  <a:srgbClr val="DFDBD5">
                    <a:alpha val="0"/>
                  </a:srgbClr>
                </a:gs>
                <a:gs pos="100000">
                  <a:srgbClr val="DFDBD5">
                    <a:alpha val="100000"/>
                  </a:srgbClr>
                </a:gs>
              </a:gsLst>
              <a:lin ang="5400000"/>
            </a:gradFill>
          </p:spPr>
        </p:sp>
      </p:grpSp>
      <p:grpSp>
        <p:nvGrpSpPr>
          <p:cNvPr name="Group 5" id="5"/>
          <p:cNvGrpSpPr/>
          <p:nvPr/>
        </p:nvGrpSpPr>
        <p:grpSpPr>
          <a:xfrm rot="0">
            <a:off x="6398763" y="94107"/>
            <a:ext cx="5490475" cy="934593"/>
            <a:chOff x="0" y="0"/>
            <a:chExt cx="7320633" cy="1246124"/>
          </a:xfrm>
        </p:grpSpPr>
        <p:sp>
          <p:nvSpPr>
            <p:cNvPr name="Freeform 6" id="6"/>
            <p:cNvSpPr/>
            <p:nvPr/>
          </p:nvSpPr>
          <p:spPr>
            <a:xfrm flipH="false" flipV="false" rot="0">
              <a:off x="0" y="0"/>
              <a:ext cx="7320633" cy="1246124"/>
            </a:xfrm>
            <a:custGeom>
              <a:avLst/>
              <a:gdLst/>
              <a:ahLst/>
              <a:cxnLst/>
              <a:rect r="r" b="b" t="t" l="l"/>
              <a:pathLst>
                <a:path h="1246124" w="7320633">
                  <a:moveTo>
                    <a:pt x="0" y="0"/>
                  </a:moveTo>
                  <a:lnTo>
                    <a:pt x="7320633" y="0"/>
                  </a:lnTo>
                  <a:lnTo>
                    <a:pt x="7320633" y="1246124"/>
                  </a:lnTo>
                  <a:lnTo>
                    <a:pt x="0" y="1246124"/>
                  </a:lnTo>
                  <a:close/>
                </a:path>
              </a:pathLst>
            </a:custGeom>
            <a:solidFill>
              <a:srgbClr val="000000">
                <a:alpha val="0"/>
              </a:srgbClr>
            </a:solidFill>
          </p:spPr>
        </p:sp>
        <p:sp>
          <p:nvSpPr>
            <p:cNvPr name="TextBox 7" id="7"/>
            <p:cNvSpPr txBox="true"/>
            <p:nvPr/>
          </p:nvSpPr>
          <p:spPr>
            <a:xfrm>
              <a:off x="0" y="-38100"/>
              <a:ext cx="7320633" cy="1284224"/>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Other models used:</a:t>
              </a:r>
            </a:p>
          </p:txBody>
        </p:sp>
      </p:grpSp>
      <p:sp>
        <p:nvSpPr>
          <p:cNvPr name="Freeform 8" id="8"/>
          <p:cNvSpPr/>
          <p:nvPr/>
        </p:nvSpPr>
        <p:spPr>
          <a:xfrm flipH="false" flipV="false" rot="0">
            <a:off x="1028700" y="1028700"/>
            <a:ext cx="10860537" cy="8307102"/>
          </a:xfrm>
          <a:custGeom>
            <a:avLst/>
            <a:gdLst/>
            <a:ahLst/>
            <a:cxnLst/>
            <a:rect r="r" b="b" t="t" l="l"/>
            <a:pathLst>
              <a:path h="8307102" w="10860537">
                <a:moveTo>
                  <a:pt x="0" y="0"/>
                </a:moveTo>
                <a:lnTo>
                  <a:pt x="10860537" y="0"/>
                </a:lnTo>
                <a:lnTo>
                  <a:pt x="10860537" y="8307102"/>
                </a:lnTo>
                <a:lnTo>
                  <a:pt x="0" y="8307102"/>
                </a:lnTo>
                <a:lnTo>
                  <a:pt x="0" y="0"/>
                </a:lnTo>
                <a:close/>
              </a:path>
            </a:pathLst>
          </a:custGeom>
          <a:blipFill>
            <a:blip r:embed="rId4"/>
            <a:stretch>
              <a:fillRect l="0" t="0" r="0" b="-1158"/>
            </a:stretch>
          </a:blipFill>
        </p:spPr>
      </p:sp>
      <p:sp>
        <p:nvSpPr>
          <p:cNvPr name="Freeform 9" id="9"/>
          <p:cNvSpPr/>
          <p:nvPr/>
        </p:nvSpPr>
        <p:spPr>
          <a:xfrm flipH="false" flipV="false" rot="0">
            <a:off x="1028700" y="1028700"/>
            <a:ext cx="10684375" cy="8307102"/>
          </a:xfrm>
          <a:custGeom>
            <a:avLst/>
            <a:gdLst/>
            <a:ahLst/>
            <a:cxnLst/>
            <a:rect r="r" b="b" t="t" l="l"/>
            <a:pathLst>
              <a:path h="8307102" w="10684375">
                <a:moveTo>
                  <a:pt x="0" y="0"/>
                </a:moveTo>
                <a:lnTo>
                  <a:pt x="10684375" y="0"/>
                </a:lnTo>
                <a:lnTo>
                  <a:pt x="10684375" y="8307102"/>
                </a:lnTo>
                <a:lnTo>
                  <a:pt x="0" y="8307102"/>
                </a:lnTo>
                <a:lnTo>
                  <a:pt x="0" y="0"/>
                </a:lnTo>
                <a:close/>
              </a:path>
            </a:pathLst>
          </a:custGeom>
          <a:blipFill>
            <a:blip r:embed="rId5"/>
            <a:stretch>
              <a:fillRect l="0" t="0" r="0" b="0"/>
            </a:stretch>
          </a:blipFill>
        </p:spPr>
      </p:sp>
      <p:sp>
        <p:nvSpPr>
          <p:cNvPr name="Freeform 10" id="10"/>
          <p:cNvSpPr/>
          <p:nvPr/>
        </p:nvSpPr>
        <p:spPr>
          <a:xfrm flipH="false" flipV="false" rot="0">
            <a:off x="1028700" y="1028700"/>
            <a:ext cx="10650130" cy="8307102"/>
          </a:xfrm>
          <a:custGeom>
            <a:avLst/>
            <a:gdLst/>
            <a:ahLst/>
            <a:cxnLst/>
            <a:rect r="r" b="b" t="t" l="l"/>
            <a:pathLst>
              <a:path h="8307102" w="10650130">
                <a:moveTo>
                  <a:pt x="0" y="0"/>
                </a:moveTo>
                <a:lnTo>
                  <a:pt x="10650130" y="0"/>
                </a:lnTo>
                <a:lnTo>
                  <a:pt x="10650130" y="8307102"/>
                </a:lnTo>
                <a:lnTo>
                  <a:pt x="0" y="8307102"/>
                </a:lnTo>
                <a:lnTo>
                  <a:pt x="0" y="0"/>
                </a:lnTo>
                <a:close/>
              </a:path>
            </a:pathLst>
          </a:custGeom>
          <a:blipFill>
            <a:blip r:embed="rId6"/>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5896"/>
            </a:xfrm>
            <a:custGeom>
              <a:avLst/>
              <a:gdLst/>
              <a:ahLst/>
              <a:cxnLst/>
              <a:rect r="r" b="b" t="t" l="l"/>
              <a:pathLst>
                <a:path h="13715896" w="24384000">
                  <a:moveTo>
                    <a:pt x="0" y="0"/>
                  </a:moveTo>
                  <a:lnTo>
                    <a:pt x="24384000" y="0"/>
                  </a:lnTo>
                  <a:lnTo>
                    <a:pt x="24384000" y="13715896"/>
                  </a:lnTo>
                  <a:lnTo>
                    <a:pt x="0" y="13715896"/>
                  </a:lnTo>
                  <a:close/>
                </a:path>
              </a:pathLst>
            </a:custGeom>
            <a:gradFill rotWithShape="true">
              <a:gsLst>
                <a:gs pos="0">
                  <a:srgbClr val="DFDBD5">
                    <a:alpha val="0"/>
                  </a:srgbClr>
                </a:gs>
                <a:gs pos="100000">
                  <a:srgbClr val="DFDBD5">
                    <a:alpha val="100000"/>
                  </a:srgbClr>
                </a:gs>
              </a:gsLst>
              <a:lin ang="5400000"/>
            </a:gradFill>
          </p:spPr>
        </p:sp>
      </p:grpSp>
      <p:grpSp>
        <p:nvGrpSpPr>
          <p:cNvPr name="Group 5" id="5"/>
          <p:cNvGrpSpPr/>
          <p:nvPr/>
        </p:nvGrpSpPr>
        <p:grpSpPr>
          <a:xfrm rot="0">
            <a:off x="6398763" y="94107"/>
            <a:ext cx="5490475" cy="934593"/>
            <a:chOff x="0" y="0"/>
            <a:chExt cx="7320633" cy="1246124"/>
          </a:xfrm>
        </p:grpSpPr>
        <p:sp>
          <p:nvSpPr>
            <p:cNvPr name="Freeform 6" id="6"/>
            <p:cNvSpPr/>
            <p:nvPr/>
          </p:nvSpPr>
          <p:spPr>
            <a:xfrm flipH="false" flipV="false" rot="0">
              <a:off x="0" y="0"/>
              <a:ext cx="7320633" cy="1246124"/>
            </a:xfrm>
            <a:custGeom>
              <a:avLst/>
              <a:gdLst/>
              <a:ahLst/>
              <a:cxnLst/>
              <a:rect r="r" b="b" t="t" l="l"/>
              <a:pathLst>
                <a:path h="1246124" w="7320633">
                  <a:moveTo>
                    <a:pt x="0" y="0"/>
                  </a:moveTo>
                  <a:lnTo>
                    <a:pt x="7320633" y="0"/>
                  </a:lnTo>
                  <a:lnTo>
                    <a:pt x="7320633" y="1246124"/>
                  </a:lnTo>
                  <a:lnTo>
                    <a:pt x="0" y="1246124"/>
                  </a:lnTo>
                  <a:close/>
                </a:path>
              </a:pathLst>
            </a:custGeom>
            <a:solidFill>
              <a:srgbClr val="000000">
                <a:alpha val="0"/>
              </a:srgbClr>
            </a:solidFill>
          </p:spPr>
        </p:sp>
        <p:sp>
          <p:nvSpPr>
            <p:cNvPr name="TextBox 7" id="7"/>
            <p:cNvSpPr txBox="true"/>
            <p:nvPr/>
          </p:nvSpPr>
          <p:spPr>
            <a:xfrm>
              <a:off x="0" y="-38100"/>
              <a:ext cx="7320633" cy="1284224"/>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Other models used:</a:t>
              </a:r>
            </a:p>
          </p:txBody>
        </p:sp>
      </p:grpSp>
      <p:sp>
        <p:nvSpPr>
          <p:cNvPr name="Freeform 8" id="8"/>
          <p:cNvSpPr/>
          <p:nvPr/>
        </p:nvSpPr>
        <p:spPr>
          <a:xfrm flipH="false" flipV="false" rot="0">
            <a:off x="1028700" y="1028700"/>
            <a:ext cx="10684375" cy="8307102"/>
          </a:xfrm>
          <a:custGeom>
            <a:avLst/>
            <a:gdLst/>
            <a:ahLst/>
            <a:cxnLst/>
            <a:rect r="r" b="b" t="t" l="l"/>
            <a:pathLst>
              <a:path h="8307102" w="10684375">
                <a:moveTo>
                  <a:pt x="0" y="0"/>
                </a:moveTo>
                <a:lnTo>
                  <a:pt x="10684375" y="0"/>
                </a:lnTo>
                <a:lnTo>
                  <a:pt x="10684375" y="8307102"/>
                </a:lnTo>
                <a:lnTo>
                  <a:pt x="0" y="8307102"/>
                </a:lnTo>
                <a:lnTo>
                  <a:pt x="0" y="0"/>
                </a:lnTo>
                <a:close/>
              </a:path>
            </a:pathLst>
          </a:custGeom>
          <a:blipFill>
            <a:blip r:embed="rId4"/>
            <a:stretch>
              <a:fillRect l="0" t="0" r="0" b="0"/>
            </a:stretch>
          </a:blipFill>
        </p:spPr>
      </p:sp>
      <p:sp>
        <p:nvSpPr>
          <p:cNvPr name="Freeform 9" id="9"/>
          <p:cNvSpPr/>
          <p:nvPr/>
        </p:nvSpPr>
        <p:spPr>
          <a:xfrm flipH="false" flipV="false" rot="0">
            <a:off x="1028700" y="1028700"/>
            <a:ext cx="10650130" cy="8307102"/>
          </a:xfrm>
          <a:custGeom>
            <a:avLst/>
            <a:gdLst/>
            <a:ahLst/>
            <a:cxnLst/>
            <a:rect r="r" b="b" t="t" l="l"/>
            <a:pathLst>
              <a:path h="8307102" w="10650130">
                <a:moveTo>
                  <a:pt x="0" y="0"/>
                </a:moveTo>
                <a:lnTo>
                  <a:pt x="10650130" y="0"/>
                </a:lnTo>
                <a:lnTo>
                  <a:pt x="10650130" y="8307102"/>
                </a:lnTo>
                <a:lnTo>
                  <a:pt x="0" y="8307102"/>
                </a:lnTo>
                <a:lnTo>
                  <a:pt x="0" y="0"/>
                </a:lnTo>
                <a:close/>
              </a:path>
            </a:pathLst>
          </a:custGeom>
          <a:blipFill>
            <a:blip r:embed="rId5"/>
            <a:stretch>
              <a:fillRect l="0" t="0" r="0" b="0"/>
            </a:stretch>
          </a:blipFill>
        </p:spPr>
      </p:sp>
      <p:sp>
        <p:nvSpPr>
          <p:cNvPr name="Freeform 10" id="10"/>
          <p:cNvSpPr/>
          <p:nvPr/>
        </p:nvSpPr>
        <p:spPr>
          <a:xfrm flipH="false" flipV="false" rot="0">
            <a:off x="1028700" y="1028700"/>
            <a:ext cx="10601739" cy="8229600"/>
          </a:xfrm>
          <a:custGeom>
            <a:avLst/>
            <a:gdLst/>
            <a:ahLst/>
            <a:cxnLst/>
            <a:rect r="r" b="b" t="t" l="l"/>
            <a:pathLst>
              <a:path h="8229600" w="10601739">
                <a:moveTo>
                  <a:pt x="0" y="0"/>
                </a:moveTo>
                <a:lnTo>
                  <a:pt x="10601739" y="0"/>
                </a:lnTo>
                <a:lnTo>
                  <a:pt x="10601739" y="8229600"/>
                </a:lnTo>
                <a:lnTo>
                  <a:pt x="0" y="8229600"/>
                </a:lnTo>
                <a:lnTo>
                  <a:pt x="0" y="0"/>
                </a:lnTo>
                <a:close/>
              </a:path>
            </a:pathLst>
          </a:custGeom>
          <a:blipFill>
            <a:blip r:embed="rId6"/>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5896"/>
            </a:xfrm>
            <a:custGeom>
              <a:avLst/>
              <a:gdLst/>
              <a:ahLst/>
              <a:cxnLst/>
              <a:rect r="r" b="b" t="t" l="l"/>
              <a:pathLst>
                <a:path h="13715896" w="24384000">
                  <a:moveTo>
                    <a:pt x="0" y="0"/>
                  </a:moveTo>
                  <a:lnTo>
                    <a:pt x="24384000" y="0"/>
                  </a:lnTo>
                  <a:lnTo>
                    <a:pt x="24384000" y="13715896"/>
                  </a:lnTo>
                  <a:lnTo>
                    <a:pt x="0" y="13715896"/>
                  </a:lnTo>
                  <a:close/>
                </a:path>
              </a:pathLst>
            </a:custGeom>
            <a:gradFill rotWithShape="true">
              <a:gsLst>
                <a:gs pos="0">
                  <a:srgbClr val="DFDBD5">
                    <a:alpha val="0"/>
                  </a:srgbClr>
                </a:gs>
                <a:gs pos="100000">
                  <a:srgbClr val="DFDBD5">
                    <a:alpha val="100000"/>
                  </a:srgbClr>
                </a:gs>
              </a:gsLst>
              <a:lin ang="5400000"/>
            </a:gradFill>
          </p:spPr>
        </p:sp>
      </p:grpSp>
      <p:grpSp>
        <p:nvGrpSpPr>
          <p:cNvPr name="Group 5" id="5"/>
          <p:cNvGrpSpPr/>
          <p:nvPr/>
        </p:nvGrpSpPr>
        <p:grpSpPr>
          <a:xfrm rot="0">
            <a:off x="6398763" y="94107"/>
            <a:ext cx="5490475" cy="934593"/>
            <a:chOff x="0" y="0"/>
            <a:chExt cx="7320633" cy="1246124"/>
          </a:xfrm>
        </p:grpSpPr>
        <p:sp>
          <p:nvSpPr>
            <p:cNvPr name="Freeform 6" id="6"/>
            <p:cNvSpPr/>
            <p:nvPr/>
          </p:nvSpPr>
          <p:spPr>
            <a:xfrm flipH="false" flipV="false" rot="0">
              <a:off x="0" y="0"/>
              <a:ext cx="7320633" cy="1246124"/>
            </a:xfrm>
            <a:custGeom>
              <a:avLst/>
              <a:gdLst/>
              <a:ahLst/>
              <a:cxnLst/>
              <a:rect r="r" b="b" t="t" l="l"/>
              <a:pathLst>
                <a:path h="1246124" w="7320633">
                  <a:moveTo>
                    <a:pt x="0" y="0"/>
                  </a:moveTo>
                  <a:lnTo>
                    <a:pt x="7320633" y="0"/>
                  </a:lnTo>
                  <a:lnTo>
                    <a:pt x="7320633" y="1246124"/>
                  </a:lnTo>
                  <a:lnTo>
                    <a:pt x="0" y="1246124"/>
                  </a:lnTo>
                  <a:close/>
                </a:path>
              </a:pathLst>
            </a:custGeom>
            <a:solidFill>
              <a:srgbClr val="000000">
                <a:alpha val="0"/>
              </a:srgbClr>
            </a:solidFill>
          </p:spPr>
        </p:sp>
        <p:sp>
          <p:nvSpPr>
            <p:cNvPr name="TextBox 7" id="7"/>
            <p:cNvSpPr txBox="true"/>
            <p:nvPr/>
          </p:nvSpPr>
          <p:spPr>
            <a:xfrm>
              <a:off x="0" y="-38100"/>
              <a:ext cx="7320633" cy="1284224"/>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Other models used:</a:t>
              </a:r>
            </a:p>
          </p:txBody>
        </p:sp>
      </p:grpSp>
      <p:sp>
        <p:nvSpPr>
          <p:cNvPr name="Freeform 8" id="8"/>
          <p:cNvSpPr/>
          <p:nvPr/>
        </p:nvSpPr>
        <p:spPr>
          <a:xfrm flipH="false" flipV="false" rot="0">
            <a:off x="1028700" y="1028700"/>
            <a:ext cx="10684375" cy="8307102"/>
          </a:xfrm>
          <a:custGeom>
            <a:avLst/>
            <a:gdLst/>
            <a:ahLst/>
            <a:cxnLst/>
            <a:rect r="r" b="b" t="t" l="l"/>
            <a:pathLst>
              <a:path h="8307102" w="10684375">
                <a:moveTo>
                  <a:pt x="0" y="0"/>
                </a:moveTo>
                <a:lnTo>
                  <a:pt x="10684375" y="0"/>
                </a:lnTo>
                <a:lnTo>
                  <a:pt x="10684375" y="8307102"/>
                </a:lnTo>
                <a:lnTo>
                  <a:pt x="0" y="8307102"/>
                </a:lnTo>
                <a:lnTo>
                  <a:pt x="0" y="0"/>
                </a:lnTo>
                <a:close/>
              </a:path>
            </a:pathLst>
          </a:custGeom>
          <a:blipFill>
            <a:blip r:embed="rId4"/>
            <a:stretch>
              <a:fillRect l="0" t="0" r="0" b="0"/>
            </a:stretch>
          </a:blipFill>
        </p:spPr>
      </p:sp>
      <p:sp>
        <p:nvSpPr>
          <p:cNvPr name="Freeform 9" id="9"/>
          <p:cNvSpPr/>
          <p:nvPr/>
        </p:nvSpPr>
        <p:spPr>
          <a:xfrm flipH="false" flipV="false" rot="0">
            <a:off x="1028700" y="1028700"/>
            <a:ext cx="10650130" cy="8307102"/>
          </a:xfrm>
          <a:custGeom>
            <a:avLst/>
            <a:gdLst/>
            <a:ahLst/>
            <a:cxnLst/>
            <a:rect r="r" b="b" t="t" l="l"/>
            <a:pathLst>
              <a:path h="8307102" w="10650130">
                <a:moveTo>
                  <a:pt x="0" y="0"/>
                </a:moveTo>
                <a:lnTo>
                  <a:pt x="10650130" y="0"/>
                </a:lnTo>
                <a:lnTo>
                  <a:pt x="10650130" y="8307102"/>
                </a:lnTo>
                <a:lnTo>
                  <a:pt x="0" y="8307102"/>
                </a:lnTo>
                <a:lnTo>
                  <a:pt x="0" y="0"/>
                </a:lnTo>
                <a:close/>
              </a:path>
            </a:pathLst>
          </a:custGeom>
          <a:blipFill>
            <a:blip r:embed="rId5"/>
            <a:stretch>
              <a:fillRect l="0" t="0" r="0" b="0"/>
            </a:stretch>
          </a:blipFill>
        </p:spPr>
      </p:sp>
      <p:sp>
        <p:nvSpPr>
          <p:cNvPr name="Freeform 10" id="10"/>
          <p:cNvSpPr/>
          <p:nvPr/>
        </p:nvSpPr>
        <p:spPr>
          <a:xfrm flipH="false" flipV="false" rot="0">
            <a:off x="1028700" y="1028700"/>
            <a:ext cx="10601739" cy="8229600"/>
          </a:xfrm>
          <a:custGeom>
            <a:avLst/>
            <a:gdLst/>
            <a:ahLst/>
            <a:cxnLst/>
            <a:rect r="r" b="b" t="t" l="l"/>
            <a:pathLst>
              <a:path h="8229600" w="10601739">
                <a:moveTo>
                  <a:pt x="0" y="0"/>
                </a:moveTo>
                <a:lnTo>
                  <a:pt x="10601739" y="0"/>
                </a:lnTo>
                <a:lnTo>
                  <a:pt x="10601739" y="8229600"/>
                </a:lnTo>
                <a:lnTo>
                  <a:pt x="0" y="8229600"/>
                </a:lnTo>
                <a:lnTo>
                  <a:pt x="0" y="0"/>
                </a:lnTo>
                <a:close/>
              </a:path>
            </a:pathLst>
          </a:custGeom>
          <a:blipFill>
            <a:blip r:embed="rId6"/>
            <a:stretch>
              <a:fillRect l="0" t="0" r="0" b="0"/>
            </a:stretch>
          </a:blipFill>
        </p:spPr>
      </p:sp>
      <p:sp>
        <p:nvSpPr>
          <p:cNvPr name="Freeform 11" id="11"/>
          <p:cNvSpPr/>
          <p:nvPr/>
        </p:nvSpPr>
        <p:spPr>
          <a:xfrm flipH="false" flipV="false" rot="0">
            <a:off x="1028700" y="1028700"/>
            <a:ext cx="10650130" cy="8267164"/>
          </a:xfrm>
          <a:custGeom>
            <a:avLst/>
            <a:gdLst/>
            <a:ahLst/>
            <a:cxnLst/>
            <a:rect r="r" b="b" t="t" l="l"/>
            <a:pathLst>
              <a:path h="8267164" w="10650130">
                <a:moveTo>
                  <a:pt x="0" y="0"/>
                </a:moveTo>
                <a:lnTo>
                  <a:pt x="10650130" y="0"/>
                </a:lnTo>
                <a:lnTo>
                  <a:pt x="10650130" y="8267164"/>
                </a:lnTo>
                <a:lnTo>
                  <a:pt x="0" y="8267164"/>
                </a:lnTo>
                <a:lnTo>
                  <a:pt x="0" y="0"/>
                </a:lnTo>
                <a:close/>
              </a:path>
            </a:pathLst>
          </a:custGeom>
          <a:blipFill>
            <a:blip r:embed="rId7"/>
            <a:stretch>
              <a:fillRect l="0" t="0" r="0" b="0"/>
            </a:stretch>
          </a:blip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9050" y="0"/>
            <a:ext cx="18288000" cy="10287000"/>
            <a:chOff x="0" y="0"/>
            <a:chExt cx="24384000" cy="13716000"/>
          </a:xfrm>
        </p:grpSpPr>
        <p:sp>
          <p:nvSpPr>
            <p:cNvPr name="Freeform 4" id="4"/>
            <p:cNvSpPr/>
            <p:nvPr/>
          </p:nvSpPr>
          <p:spPr>
            <a:xfrm flipH="false" flipV="false" rot="0">
              <a:off x="0" y="0"/>
              <a:ext cx="24384000" cy="13715896"/>
            </a:xfrm>
            <a:custGeom>
              <a:avLst/>
              <a:gdLst/>
              <a:ahLst/>
              <a:cxnLst/>
              <a:rect r="r" b="b" t="t" l="l"/>
              <a:pathLst>
                <a:path h="13715896" w="24384000">
                  <a:moveTo>
                    <a:pt x="0" y="0"/>
                  </a:moveTo>
                  <a:lnTo>
                    <a:pt x="24384000" y="0"/>
                  </a:lnTo>
                  <a:lnTo>
                    <a:pt x="24384000" y="13715896"/>
                  </a:lnTo>
                  <a:lnTo>
                    <a:pt x="0" y="13715896"/>
                  </a:lnTo>
                  <a:close/>
                </a:path>
              </a:pathLst>
            </a:custGeom>
            <a:gradFill rotWithShape="true">
              <a:gsLst>
                <a:gs pos="0">
                  <a:srgbClr val="DFDBD5">
                    <a:alpha val="0"/>
                  </a:srgbClr>
                </a:gs>
                <a:gs pos="100000">
                  <a:srgbClr val="DFDBD5">
                    <a:alpha val="100000"/>
                  </a:srgbClr>
                </a:gs>
              </a:gsLst>
              <a:lin ang="5400000"/>
            </a:gradFill>
          </p:spPr>
        </p:sp>
      </p:grpSp>
      <p:grpSp>
        <p:nvGrpSpPr>
          <p:cNvPr name="Group 5" id="5"/>
          <p:cNvGrpSpPr/>
          <p:nvPr/>
        </p:nvGrpSpPr>
        <p:grpSpPr>
          <a:xfrm rot="0">
            <a:off x="6398763" y="94107"/>
            <a:ext cx="5490475" cy="934593"/>
            <a:chOff x="0" y="0"/>
            <a:chExt cx="7320633" cy="1246124"/>
          </a:xfrm>
        </p:grpSpPr>
        <p:sp>
          <p:nvSpPr>
            <p:cNvPr name="Freeform 6" id="6"/>
            <p:cNvSpPr/>
            <p:nvPr/>
          </p:nvSpPr>
          <p:spPr>
            <a:xfrm flipH="false" flipV="false" rot="0">
              <a:off x="0" y="0"/>
              <a:ext cx="7320633" cy="1246124"/>
            </a:xfrm>
            <a:custGeom>
              <a:avLst/>
              <a:gdLst/>
              <a:ahLst/>
              <a:cxnLst/>
              <a:rect r="r" b="b" t="t" l="l"/>
              <a:pathLst>
                <a:path h="1246124" w="7320633">
                  <a:moveTo>
                    <a:pt x="0" y="0"/>
                  </a:moveTo>
                  <a:lnTo>
                    <a:pt x="7320633" y="0"/>
                  </a:lnTo>
                  <a:lnTo>
                    <a:pt x="7320633" y="1246124"/>
                  </a:lnTo>
                  <a:lnTo>
                    <a:pt x="0" y="1246124"/>
                  </a:lnTo>
                  <a:close/>
                </a:path>
              </a:pathLst>
            </a:custGeom>
            <a:solidFill>
              <a:srgbClr val="000000">
                <a:alpha val="0"/>
              </a:srgbClr>
            </a:solidFill>
          </p:spPr>
        </p:sp>
        <p:sp>
          <p:nvSpPr>
            <p:cNvPr name="TextBox 7" id="7"/>
            <p:cNvSpPr txBox="true"/>
            <p:nvPr/>
          </p:nvSpPr>
          <p:spPr>
            <a:xfrm>
              <a:off x="0" y="-38100"/>
              <a:ext cx="7320633" cy="1284224"/>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Other models used:</a:t>
              </a:r>
            </a:p>
          </p:txBody>
        </p:sp>
      </p:grpSp>
      <p:sp>
        <p:nvSpPr>
          <p:cNvPr name="Freeform 8" id="8"/>
          <p:cNvSpPr/>
          <p:nvPr/>
        </p:nvSpPr>
        <p:spPr>
          <a:xfrm flipH="false" flipV="false" rot="0">
            <a:off x="859412" y="2097919"/>
            <a:ext cx="10709734" cy="6091161"/>
          </a:xfrm>
          <a:custGeom>
            <a:avLst/>
            <a:gdLst/>
            <a:ahLst/>
            <a:cxnLst/>
            <a:rect r="r" b="b" t="t" l="l"/>
            <a:pathLst>
              <a:path h="6091161" w="10709734">
                <a:moveTo>
                  <a:pt x="0" y="0"/>
                </a:moveTo>
                <a:lnTo>
                  <a:pt x="10709734" y="0"/>
                </a:lnTo>
                <a:lnTo>
                  <a:pt x="10709734" y="6091162"/>
                </a:lnTo>
                <a:lnTo>
                  <a:pt x="0" y="6091162"/>
                </a:lnTo>
                <a:lnTo>
                  <a:pt x="0" y="0"/>
                </a:lnTo>
                <a:close/>
              </a:path>
            </a:pathLst>
          </a:custGeom>
          <a:blipFill>
            <a:blip r:embed="rId4"/>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8288000" cy="9188126"/>
            <a:chOff x="0" y="0"/>
            <a:chExt cx="24384000" cy="12250834"/>
          </a:xfrm>
        </p:grpSpPr>
        <p:sp>
          <p:nvSpPr>
            <p:cNvPr name="Freeform 4" id="4"/>
            <p:cNvSpPr/>
            <p:nvPr/>
          </p:nvSpPr>
          <p:spPr>
            <a:xfrm flipH="false" flipV="false" rot="0">
              <a:off x="0" y="0"/>
              <a:ext cx="24384000" cy="12250741"/>
            </a:xfrm>
            <a:custGeom>
              <a:avLst/>
              <a:gdLst/>
              <a:ahLst/>
              <a:cxnLst/>
              <a:rect r="r" b="b" t="t" l="l"/>
              <a:pathLst>
                <a:path h="12250741" w="24384000">
                  <a:moveTo>
                    <a:pt x="0" y="0"/>
                  </a:moveTo>
                  <a:lnTo>
                    <a:pt x="24384000" y="0"/>
                  </a:lnTo>
                  <a:lnTo>
                    <a:pt x="24384000" y="12250741"/>
                  </a:lnTo>
                  <a:lnTo>
                    <a:pt x="0" y="12250741"/>
                  </a:lnTo>
                  <a:close/>
                </a:path>
              </a:pathLst>
            </a:custGeom>
            <a:gradFill rotWithShape="true">
              <a:gsLst>
                <a:gs pos="0">
                  <a:srgbClr val="DFDBD5">
                    <a:alpha val="0"/>
                  </a:srgbClr>
                </a:gs>
                <a:gs pos="100000">
                  <a:srgbClr val="DFDBD5">
                    <a:alpha val="100000"/>
                  </a:srgbClr>
                </a:gs>
              </a:gsLst>
              <a:lin ang="5400000"/>
            </a:gradFill>
          </p:spPr>
        </p:sp>
      </p:grpSp>
      <p:grpSp>
        <p:nvGrpSpPr>
          <p:cNvPr name="Group 5" id="5"/>
          <p:cNvGrpSpPr/>
          <p:nvPr/>
        </p:nvGrpSpPr>
        <p:grpSpPr>
          <a:xfrm rot="0">
            <a:off x="5544022" y="1206778"/>
            <a:ext cx="14404913" cy="1573852"/>
            <a:chOff x="0" y="0"/>
            <a:chExt cx="19206550" cy="2098470"/>
          </a:xfrm>
        </p:grpSpPr>
        <p:sp>
          <p:nvSpPr>
            <p:cNvPr name="Freeform 6" id="6"/>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7" id="7"/>
            <p:cNvSpPr txBox="true"/>
            <p:nvPr/>
          </p:nvSpPr>
          <p:spPr>
            <a:xfrm>
              <a:off x="0" y="-38100"/>
              <a:ext cx="19206550" cy="2136570"/>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Input visualization</a:t>
              </a:r>
            </a:p>
          </p:txBody>
        </p:sp>
      </p:grpSp>
      <p:sp>
        <p:nvSpPr>
          <p:cNvPr name="Freeform 8" id="8"/>
          <p:cNvSpPr/>
          <p:nvPr/>
        </p:nvSpPr>
        <p:spPr>
          <a:xfrm flipH="false" flipV="false" rot="0">
            <a:off x="1590571" y="3331115"/>
            <a:ext cx="15106858" cy="3624770"/>
          </a:xfrm>
          <a:custGeom>
            <a:avLst/>
            <a:gdLst/>
            <a:ahLst/>
            <a:cxnLst/>
            <a:rect r="r" b="b" t="t" l="l"/>
            <a:pathLst>
              <a:path h="3624770" w="15106858">
                <a:moveTo>
                  <a:pt x="0" y="0"/>
                </a:moveTo>
                <a:lnTo>
                  <a:pt x="15106858" y="0"/>
                </a:lnTo>
                <a:lnTo>
                  <a:pt x="15106858" y="3624770"/>
                </a:lnTo>
                <a:lnTo>
                  <a:pt x="0" y="3624770"/>
                </a:lnTo>
                <a:lnTo>
                  <a:pt x="0" y="0"/>
                </a:lnTo>
                <a:close/>
              </a:path>
            </a:pathLst>
          </a:custGeom>
          <a:blipFill>
            <a:blip r:embed="rId4"/>
            <a:stretch>
              <a:fillRect l="0" t="-3827" r="-24634" b="-3827"/>
            </a:stretch>
          </a:blipFill>
        </p:spPr>
      </p:sp>
      <p:sp>
        <p:nvSpPr>
          <p:cNvPr name="Freeform 9" id="9"/>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5"/>
            <a:stretch>
              <a:fillRect l="0" t="-1538" r="0" b="1537"/>
            </a:stretch>
          </a:blipFill>
        </p:spPr>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70175"/>
            <a:ext cx="18288000" cy="9188126"/>
            <a:chOff x="0" y="0"/>
            <a:chExt cx="24384000" cy="12250834"/>
          </a:xfrm>
        </p:grpSpPr>
        <p:sp>
          <p:nvSpPr>
            <p:cNvPr name="Freeform 4" id="4"/>
            <p:cNvSpPr/>
            <p:nvPr/>
          </p:nvSpPr>
          <p:spPr>
            <a:xfrm flipH="false" flipV="false" rot="0">
              <a:off x="0" y="0"/>
              <a:ext cx="24384000" cy="12250741"/>
            </a:xfrm>
            <a:custGeom>
              <a:avLst/>
              <a:gdLst/>
              <a:ahLst/>
              <a:cxnLst/>
              <a:rect r="r" b="b" t="t" l="l"/>
              <a:pathLst>
                <a:path h="12250741" w="24384000">
                  <a:moveTo>
                    <a:pt x="0" y="0"/>
                  </a:moveTo>
                  <a:lnTo>
                    <a:pt x="24384000" y="0"/>
                  </a:lnTo>
                  <a:lnTo>
                    <a:pt x="24384000" y="12250741"/>
                  </a:lnTo>
                  <a:lnTo>
                    <a:pt x="0" y="12250741"/>
                  </a:lnTo>
                  <a:close/>
                </a:path>
              </a:pathLst>
            </a:custGeom>
            <a:gradFill rotWithShape="true">
              <a:gsLst>
                <a:gs pos="0">
                  <a:srgbClr val="DFDBD5">
                    <a:alpha val="0"/>
                  </a:srgbClr>
                </a:gs>
                <a:gs pos="100000">
                  <a:srgbClr val="DFDBD5">
                    <a:alpha val="100000"/>
                  </a:srgbClr>
                </a:gs>
              </a:gsLst>
              <a:lin ang="5400000"/>
            </a:gradFill>
          </p:spPr>
        </p:sp>
      </p:grpSp>
      <p:grpSp>
        <p:nvGrpSpPr>
          <p:cNvPr name="Group 5" id="5"/>
          <p:cNvGrpSpPr/>
          <p:nvPr/>
        </p:nvGrpSpPr>
        <p:grpSpPr>
          <a:xfrm rot="0">
            <a:off x="6955908" y="707315"/>
            <a:ext cx="2932606" cy="1573852"/>
            <a:chOff x="0" y="0"/>
            <a:chExt cx="3910142" cy="2098470"/>
          </a:xfrm>
        </p:grpSpPr>
        <p:sp>
          <p:nvSpPr>
            <p:cNvPr name="Freeform 6" id="6"/>
            <p:cNvSpPr/>
            <p:nvPr/>
          </p:nvSpPr>
          <p:spPr>
            <a:xfrm flipH="false" flipV="false" rot="0">
              <a:off x="0" y="0"/>
              <a:ext cx="3910142" cy="2098470"/>
            </a:xfrm>
            <a:custGeom>
              <a:avLst/>
              <a:gdLst/>
              <a:ahLst/>
              <a:cxnLst/>
              <a:rect r="r" b="b" t="t" l="l"/>
              <a:pathLst>
                <a:path h="2098470" w="3910142">
                  <a:moveTo>
                    <a:pt x="0" y="0"/>
                  </a:moveTo>
                  <a:lnTo>
                    <a:pt x="3910142" y="0"/>
                  </a:lnTo>
                  <a:lnTo>
                    <a:pt x="3910142" y="2098470"/>
                  </a:lnTo>
                  <a:lnTo>
                    <a:pt x="0" y="2098470"/>
                  </a:lnTo>
                  <a:close/>
                </a:path>
              </a:pathLst>
            </a:custGeom>
            <a:solidFill>
              <a:srgbClr val="000000">
                <a:alpha val="0"/>
              </a:srgbClr>
            </a:solidFill>
          </p:spPr>
        </p:sp>
        <p:sp>
          <p:nvSpPr>
            <p:cNvPr name="TextBox 7" id="7"/>
            <p:cNvSpPr txBox="true"/>
            <p:nvPr/>
          </p:nvSpPr>
          <p:spPr>
            <a:xfrm>
              <a:off x="0" y="-38100"/>
              <a:ext cx="3910142" cy="2136570"/>
            </a:xfrm>
            <a:prstGeom prst="rect">
              <a:avLst/>
            </a:prstGeom>
          </p:spPr>
          <p:txBody>
            <a:bodyPr anchor="t" rtlCol="false" tIns="0" lIns="0" bIns="0" rIns="0"/>
            <a:lstStyle/>
            <a:p>
              <a:pPr algn="l">
                <a:lnSpc>
                  <a:spcPts val="4752"/>
                </a:lnSpc>
              </a:pPr>
              <a:r>
                <a:rPr lang="en-US" sz="4400" b="true">
                  <a:solidFill>
                    <a:srgbClr val="000000"/>
                  </a:solidFill>
                  <a:latin typeface="Times New Roman Bold"/>
                  <a:ea typeface="Times New Roman Bold"/>
                  <a:cs typeface="Times New Roman Bold"/>
                  <a:sym typeface="Times New Roman Bold"/>
                </a:rPr>
                <a:t>OUTPUT</a:t>
              </a:r>
            </a:p>
          </p:txBody>
        </p:sp>
      </p:grpSp>
      <p:sp>
        <p:nvSpPr>
          <p:cNvPr name="Freeform 8" id="8"/>
          <p:cNvSpPr/>
          <p:nvPr/>
        </p:nvSpPr>
        <p:spPr>
          <a:xfrm flipH="false" flipV="false" rot="0">
            <a:off x="1988250" y="3603656"/>
            <a:ext cx="14747838" cy="3741977"/>
          </a:xfrm>
          <a:custGeom>
            <a:avLst/>
            <a:gdLst/>
            <a:ahLst/>
            <a:cxnLst/>
            <a:rect r="r" b="b" t="t" l="l"/>
            <a:pathLst>
              <a:path h="3741977" w="14747838">
                <a:moveTo>
                  <a:pt x="0" y="0"/>
                </a:moveTo>
                <a:lnTo>
                  <a:pt x="14747839" y="0"/>
                </a:lnTo>
                <a:lnTo>
                  <a:pt x="14747839" y="3741978"/>
                </a:lnTo>
                <a:lnTo>
                  <a:pt x="0" y="3741978"/>
                </a:lnTo>
                <a:lnTo>
                  <a:pt x="0" y="0"/>
                </a:lnTo>
                <a:close/>
              </a:path>
            </a:pathLst>
          </a:custGeom>
          <a:blipFill>
            <a:blip r:embed="rId4"/>
            <a:stretch>
              <a:fillRect l="-22566" t="-947" r="0" b="-947"/>
            </a:stretch>
          </a:blipFill>
        </p:spPr>
      </p:sp>
      <p:sp>
        <p:nvSpPr>
          <p:cNvPr name="Freeform 9" id="9"/>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5"/>
            <a:stretch>
              <a:fillRect l="0" t="-1538" r="0" b="1537"/>
            </a:stretch>
          </a:blipFill>
        </p:spPr>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8288000" cy="9188126"/>
            <a:chOff x="0" y="0"/>
            <a:chExt cx="24384000" cy="12250834"/>
          </a:xfrm>
        </p:grpSpPr>
        <p:sp>
          <p:nvSpPr>
            <p:cNvPr name="Freeform 4" id="4"/>
            <p:cNvSpPr/>
            <p:nvPr/>
          </p:nvSpPr>
          <p:spPr>
            <a:xfrm flipH="false" flipV="false" rot="0">
              <a:off x="0" y="0"/>
              <a:ext cx="24384000" cy="12250741"/>
            </a:xfrm>
            <a:custGeom>
              <a:avLst/>
              <a:gdLst/>
              <a:ahLst/>
              <a:cxnLst/>
              <a:rect r="r" b="b" t="t" l="l"/>
              <a:pathLst>
                <a:path h="12250741" w="24384000">
                  <a:moveTo>
                    <a:pt x="0" y="0"/>
                  </a:moveTo>
                  <a:lnTo>
                    <a:pt x="24384000" y="0"/>
                  </a:lnTo>
                  <a:lnTo>
                    <a:pt x="24384000" y="12250741"/>
                  </a:lnTo>
                  <a:lnTo>
                    <a:pt x="0" y="12250741"/>
                  </a:lnTo>
                  <a:close/>
                </a:path>
              </a:pathLst>
            </a:custGeom>
            <a:gradFill rotWithShape="true">
              <a:gsLst>
                <a:gs pos="0">
                  <a:srgbClr val="DFDBD5">
                    <a:alpha val="0"/>
                  </a:srgbClr>
                </a:gs>
                <a:gs pos="100000">
                  <a:srgbClr val="DFDBD5">
                    <a:alpha val="100000"/>
                  </a:srgbClr>
                </a:gs>
              </a:gsLst>
              <a:lin ang="5400000"/>
            </a:gradFill>
          </p:spPr>
        </p:sp>
      </p:grpSp>
      <p:grpSp>
        <p:nvGrpSpPr>
          <p:cNvPr name="Group 5" id="5"/>
          <p:cNvGrpSpPr/>
          <p:nvPr/>
        </p:nvGrpSpPr>
        <p:grpSpPr>
          <a:xfrm rot="0">
            <a:off x="3042205" y="155163"/>
            <a:ext cx="7630971" cy="1012159"/>
            <a:chOff x="0" y="0"/>
            <a:chExt cx="10174628" cy="1349545"/>
          </a:xfrm>
        </p:grpSpPr>
        <p:sp>
          <p:nvSpPr>
            <p:cNvPr name="Freeform 6" id="6"/>
            <p:cNvSpPr/>
            <p:nvPr/>
          </p:nvSpPr>
          <p:spPr>
            <a:xfrm flipH="false" flipV="false" rot="0">
              <a:off x="0" y="0"/>
              <a:ext cx="10174628" cy="1349545"/>
            </a:xfrm>
            <a:custGeom>
              <a:avLst/>
              <a:gdLst/>
              <a:ahLst/>
              <a:cxnLst/>
              <a:rect r="r" b="b" t="t" l="l"/>
              <a:pathLst>
                <a:path h="1349545" w="10174628">
                  <a:moveTo>
                    <a:pt x="0" y="0"/>
                  </a:moveTo>
                  <a:lnTo>
                    <a:pt x="10174628" y="0"/>
                  </a:lnTo>
                  <a:lnTo>
                    <a:pt x="10174628" y="1349545"/>
                  </a:lnTo>
                  <a:lnTo>
                    <a:pt x="0" y="1349545"/>
                  </a:lnTo>
                  <a:close/>
                </a:path>
              </a:pathLst>
            </a:custGeom>
            <a:solidFill>
              <a:srgbClr val="000000">
                <a:alpha val="0"/>
              </a:srgbClr>
            </a:solidFill>
          </p:spPr>
        </p:sp>
        <p:sp>
          <p:nvSpPr>
            <p:cNvPr name="TextBox 7" id="7"/>
            <p:cNvSpPr txBox="true"/>
            <p:nvPr/>
          </p:nvSpPr>
          <p:spPr>
            <a:xfrm>
              <a:off x="0" y="-38100"/>
              <a:ext cx="10174628" cy="1387645"/>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Confusion matrix for CNN</a:t>
              </a:r>
            </a:p>
          </p:txBody>
        </p:sp>
      </p:grpSp>
      <p:sp>
        <p:nvSpPr>
          <p:cNvPr name="Freeform 8" id="8"/>
          <p:cNvSpPr/>
          <p:nvPr/>
        </p:nvSpPr>
        <p:spPr>
          <a:xfrm flipH="false" flipV="false" rot="0">
            <a:off x="3551740" y="1414972"/>
            <a:ext cx="8929990" cy="7528199"/>
          </a:xfrm>
          <a:custGeom>
            <a:avLst/>
            <a:gdLst/>
            <a:ahLst/>
            <a:cxnLst/>
            <a:rect r="r" b="b" t="t" l="l"/>
            <a:pathLst>
              <a:path h="7528199" w="8929990">
                <a:moveTo>
                  <a:pt x="0" y="0"/>
                </a:moveTo>
                <a:lnTo>
                  <a:pt x="8929990" y="0"/>
                </a:lnTo>
                <a:lnTo>
                  <a:pt x="8929990" y="7528198"/>
                </a:lnTo>
                <a:lnTo>
                  <a:pt x="0" y="7528198"/>
                </a:lnTo>
                <a:lnTo>
                  <a:pt x="0" y="0"/>
                </a:lnTo>
                <a:close/>
              </a:path>
            </a:pathLst>
          </a:custGeom>
          <a:blipFill>
            <a:blip r:embed="rId4"/>
            <a:stretch>
              <a:fillRect l="0" t="-562" r="0" b="-5891"/>
            </a:stretch>
          </a:blipFill>
        </p:spPr>
      </p:sp>
      <p:sp>
        <p:nvSpPr>
          <p:cNvPr name="Freeform 9" id="9"/>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5"/>
            <a:stretch>
              <a:fillRect l="0" t="-1538" r="0" b="1537"/>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7" id="7"/>
          <p:cNvSpPr/>
          <p:nvPr/>
        </p:nvSpPr>
        <p:spPr>
          <a:xfrm rot="11323">
            <a:off x="2156992" y="2761107"/>
            <a:ext cx="14458986" cy="0"/>
          </a:xfrm>
          <a:prstGeom prst="line">
            <a:avLst/>
          </a:prstGeom>
          <a:ln cap="rnd" w="28575">
            <a:solidFill>
              <a:srgbClr val="B71E42"/>
            </a:solidFill>
            <a:prstDash val="solid"/>
            <a:headEnd type="none" len="sm" w="sm"/>
            <a:tailEnd type="none" len="sm" w="sm"/>
          </a:ln>
        </p:spPr>
      </p:sp>
      <p:grpSp>
        <p:nvGrpSpPr>
          <p:cNvPr name="Group 8" id="8"/>
          <p:cNvGrpSpPr/>
          <p:nvPr/>
        </p:nvGrpSpPr>
        <p:grpSpPr>
          <a:xfrm rot="0">
            <a:off x="2177369" y="1206778"/>
            <a:ext cx="14404913" cy="1573852"/>
            <a:chOff x="0" y="0"/>
            <a:chExt cx="19206550" cy="2098470"/>
          </a:xfrm>
        </p:grpSpPr>
        <p:sp>
          <p:nvSpPr>
            <p:cNvPr name="Freeform 9" id="9"/>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10" id="10"/>
            <p:cNvSpPr txBox="true"/>
            <p:nvPr/>
          </p:nvSpPr>
          <p:spPr>
            <a:xfrm>
              <a:off x="0" y="-38100"/>
              <a:ext cx="19206550" cy="2136570"/>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Problem statement</a:t>
              </a:r>
            </a:p>
          </p:txBody>
        </p:sp>
      </p:grpSp>
      <p:grpSp>
        <p:nvGrpSpPr>
          <p:cNvPr name="Group 11" id="11"/>
          <p:cNvGrpSpPr/>
          <p:nvPr/>
        </p:nvGrpSpPr>
        <p:grpSpPr>
          <a:xfrm rot="0">
            <a:off x="2177369" y="3023598"/>
            <a:ext cx="14404913" cy="5175920"/>
            <a:chOff x="0" y="0"/>
            <a:chExt cx="19206550" cy="6901226"/>
          </a:xfrm>
        </p:grpSpPr>
        <p:sp>
          <p:nvSpPr>
            <p:cNvPr name="Freeform 12" id="12"/>
            <p:cNvSpPr/>
            <p:nvPr/>
          </p:nvSpPr>
          <p:spPr>
            <a:xfrm flipH="false" flipV="false" rot="0">
              <a:off x="0" y="0"/>
              <a:ext cx="19206550" cy="6901226"/>
            </a:xfrm>
            <a:custGeom>
              <a:avLst/>
              <a:gdLst/>
              <a:ahLst/>
              <a:cxnLst/>
              <a:rect r="r" b="b" t="t" l="l"/>
              <a:pathLst>
                <a:path h="6901226" w="19206550">
                  <a:moveTo>
                    <a:pt x="0" y="0"/>
                  </a:moveTo>
                  <a:lnTo>
                    <a:pt x="19206550" y="0"/>
                  </a:lnTo>
                  <a:lnTo>
                    <a:pt x="19206550" y="6901226"/>
                  </a:lnTo>
                  <a:lnTo>
                    <a:pt x="0" y="6901226"/>
                  </a:lnTo>
                  <a:close/>
                </a:path>
              </a:pathLst>
            </a:custGeom>
            <a:solidFill>
              <a:srgbClr val="000000">
                <a:alpha val="0"/>
              </a:srgbClr>
            </a:solidFill>
          </p:spPr>
        </p:sp>
        <p:sp>
          <p:nvSpPr>
            <p:cNvPr name="TextBox 13" id="13"/>
            <p:cNvSpPr txBox="true"/>
            <p:nvPr/>
          </p:nvSpPr>
          <p:spPr>
            <a:xfrm>
              <a:off x="0" y="-133350"/>
              <a:ext cx="19206550" cy="7034576"/>
            </a:xfrm>
            <a:prstGeom prst="rect">
              <a:avLst/>
            </a:prstGeom>
          </p:spPr>
          <p:txBody>
            <a:bodyPr anchor="t" rtlCol="false" tIns="0" lIns="0" bIns="0" rIns="0"/>
            <a:lstStyle/>
            <a:p>
              <a:pPr algn="just" marL="542925" indent="-271462" lvl="1">
                <a:lnSpc>
                  <a:spcPts val="4320"/>
                </a:lnSpc>
                <a:buFont typeface="Arial"/>
                <a:buChar char="•"/>
              </a:pPr>
              <a:r>
                <a:rPr lang="en-US" sz="3000">
                  <a:solidFill>
                    <a:srgbClr val="000000"/>
                  </a:solidFill>
                  <a:latin typeface="Times New Roman"/>
                  <a:ea typeface="Times New Roman"/>
                  <a:cs typeface="Times New Roman"/>
                  <a:sym typeface="Times New Roman"/>
                </a:rPr>
                <a:t>Recognition of handwritten digits across various handwriting and noise in images are major challenge.</a:t>
              </a:r>
            </a:p>
            <a:p>
              <a:pPr algn="just" marL="542925" indent="-271462" lvl="1">
                <a:lnSpc>
                  <a:spcPts val="4320"/>
                </a:lnSpc>
                <a:buFont typeface="Arial"/>
                <a:buChar char="•"/>
              </a:pPr>
              <a:r>
                <a:rPr lang="en-US" sz="3000">
                  <a:solidFill>
                    <a:srgbClr val="000000"/>
                  </a:solidFill>
                  <a:latin typeface="Times New Roman"/>
                  <a:ea typeface="Times New Roman"/>
                  <a:cs typeface="Times New Roman"/>
                  <a:sym typeface="Times New Roman"/>
                </a:rPr>
                <a:t>Model has to adapt to different styles and learn by itself.</a:t>
              </a:r>
            </a:p>
            <a:p>
              <a:pPr algn="just" marL="542925" indent="-271462" lvl="1">
                <a:lnSpc>
                  <a:spcPts val="4320"/>
                </a:lnSpc>
                <a:buFont typeface="Arial"/>
                <a:buChar char="•"/>
              </a:pPr>
              <a:r>
                <a:rPr lang="en-US" sz="3000">
                  <a:solidFill>
                    <a:srgbClr val="000000"/>
                  </a:solidFill>
                  <a:latin typeface="Times New Roman"/>
                  <a:ea typeface="Times New Roman"/>
                  <a:cs typeface="Times New Roman"/>
                  <a:sym typeface="Times New Roman"/>
                </a:rPr>
                <a:t>Extensive preprocessing of data is needed for accurate classification of image.</a:t>
              </a:r>
            </a:p>
            <a:p>
              <a:pPr algn="just" marL="542925" indent="-271462" lvl="1">
                <a:lnSpc>
                  <a:spcPts val="4320"/>
                </a:lnSpc>
                <a:buFont typeface="Arial"/>
                <a:buChar char="•"/>
              </a:pPr>
              <a:r>
                <a:rPr lang="en-US" sz="3000">
                  <a:solidFill>
                    <a:srgbClr val="000000"/>
                  </a:solidFill>
                  <a:latin typeface="Times New Roman"/>
                  <a:ea typeface="Times New Roman"/>
                  <a:cs typeface="Times New Roman"/>
                  <a:sym typeface="Times New Roman"/>
                </a:rPr>
                <a:t>The goal of this project is to develop a robust CNN-based classifier that can efficiently recognize and classify handwritten digits from 0-9 with high accuracy.</a:t>
              </a:r>
            </a:p>
            <a:p>
              <a:pPr algn="l" marL="542925" indent="-271462" lvl="1">
                <a:lnSpc>
                  <a:spcPts val="4320"/>
                </a:lnSpc>
              </a:pPr>
            </a:p>
          </p:txBody>
        </p:sp>
      </p:gr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8288000" cy="9188126"/>
            <a:chOff x="0" y="0"/>
            <a:chExt cx="24384000" cy="12250834"/>
          </a:xfrm>
        </p:grpSpPr>
        <p:sp>
          <p:nvSpPr>
            <p:cNvPr name="Freeform 4" id="4"/>
            <p:cNvSpPr/>
            <p:nvPr/>
          </p:nvSpPr>
          <p:spPr>
            <a:xfrm flipH="false" flipV="false" rot="0">
              <a:off x="0" y="0"/>
              <a:ext cx="24384000" cy="12250741"/>
            </a:xfrm>
            <a:custGeom>
              <a:avLst/>
              <a:gdLst/>
              <a:ahLst/>
              <a:cxnLst/>
              <a:rect r="r" b="b" t="t" l="l"/>
              <a:pathLst>
                <a:path h="12250741" w="24384000">
                  <a:moveTo>
                    <a:pt x="0" y="0"/>
                  </a:moveTo>
                  <a:lnTo>
                    <a:pt x="24384000" y="0"/>
                  </a:lnTo>
                  <a:lnTo>
                    <a:pt x="24384000" y="12250741"/>
                  </a:lnTo>
                  <a:lnTo>
                    <a:pt x="0" y="12250741"/>
                  </a:lnTo>
                  <a:close/>
                </a:path>
              </a:pathLst>
            </a:custGeom>
            <a:gradFill rotWithShape="true">
              <a:gsLst>
                <a:gs pos="0">
                  <a:srgbClr val="DFDBD5">
                    <a:alpha val="0"/>
                  </a:srgbClr>
                </a:gs>
                <a:gs pos="100000">
                  <a:srgbClr val="DFDBD5">
                    <a:alpha val="100000"/>
                  </a:srgbClr>
                </a:gs>
              </a:gsLst>
              <a:lin ang="5400000"/>
            </a:gradFill>
          </p:spPr>
        </p:sp>
      </p:grpSp>
      <p:grpSp>
        <p:nvGrpSpPr>
          <p:cNvPr name="Group 5" id="5"/>
          <p:cNvGrpSpPr/>
          <p:nvPr/>
        </p:nvGrpSpPr>
        <p:grpSpPr>
          <a:xfrm rot="0">
            <a:off x="4072671" y="734906"/>
            <a:ext cx="14404913" cy="1573852"/>
            <a:chOff x="0" y="0"/>
            <a:chExt cx="19206550" cy="2098470"/>
          </a:xfrm>
        </p:grpSpPr>
        <p:sp>
          <p:nvSpPr>
            <p:cNvPr name="Freeform 6" id="6"/>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7" id="7"/>
            <p:cNvSpPr txBox="true"/>
            <p:nvPr/>
          </p:nvSpPr>
          <p:spPr>
            <a:xfrm>
              <a:off x="0" y="-38100"/>
              <a:ext cx="19206550" cy="2136570"/>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Loss and accuracy curve</a:t>
              </a:r>
            </a:p>
          </p:txBody>
        </p:sp>
      </p:grpSp>
      <p:sp>
        <p:nvSpPr>
          <p:cNvPr name="Freeform 8" id="8"/>
          <p:cNvSpPr/>
          <p:nvPr/>
        </p:nvSpPr>
        <p:spPr>
          <a:xfrm flipH="false" flipV="false" rot="0">
            <a:off x="1464965" y="2202333"/>
            <a:ext cx="14907854" cy="6170335"/>
          </a:xfrm>
          <a:custGeom>
            <a:avLst/>
            <a:gdLst/>
            <a:ahLst/>
            <a:cxnLst/>
            <a:rect r="r" b="b" t="t" l="l"/>
            <a:pathLst>
              <a:path h="6170335" w="14907854">
                <a:moveTo>
                  <a:pt x="0" y="0"/>
                </a:moveTo>
                <a:lnTo>
                  <a:pt x="14907854" y="0"/>
                </a:lnTo>
                <a:lnTo>
                  <a:pt x="14907854" y="6170335"/>
                </a:lnTo>
                <a:lnTo>
                  <a:pt x="0" y="6170335"/>
                </a:lnTo>
                <a:lnTo>
                  <a:pt x="0" y="0"/>
                </a:lnTo>
                <a:close/>
              </a:path>
            </a:pathLst>
          </a:custGeom>
          <a:blipFill>
            <a:blip r:embed="rId4"/>
            <a:stretch>
              <a:fillRect l="-163" t="0" r="-270" b="0"/>
            </a:stretch>
          </a:blipFill>
        </p:spPr>
      </p:sp>
      <p:sp>
        <p:nvSpPr>
          <p:cNvPr name="Freeform 9" id="9"/>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5"/>
            <a:stretch>
              <a:fillRect l="0" t="-1538" r="0" b="1537"/>
            </a:stretch>
          </a:blipFill>
        </p:spPr>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8288000" cy="9188126"/>
            <a:chOff x="0" y="0"/>
            <a:chExt cx="24384000" cy="12250834"/>
          </a:xfrm>
        </p:grpSpPr>
        <p:sp>
          <p:nvSpPr>
            <p:cNvPr name="Freeform 4" id="4"/>
            <p:cNvSpPr/>
            <p:nvPr/>
          </p:nvSpPr>
          <p:spPr>
            <a:xfrm flipH="false" flipV="false" rot="0">
              <a:off x="0" y="0"/>
              <a:ext cx="24384000" cy="12250741"/>
            </a:xfrm>
            <a:custGeom>
              <a:avLst/>
              <a:gdLst/>
              <a:ahLst/>
              <a:cxnLst/>
              <a:rect r="r" b="b" t="t" l="l"/>
              <a:pathLst>
                <a:path h="12250741" w="24384000">
                  <a:moveTo>
                    <a:pt x="0" y="0"/>
                  </a:moveTo>
                  <a:lnTo>
                    <a:pt x="24384000" y="0"/>
                  </a:lnTo>
                  <a:lnTo>
                    <a:pt x="24384000" y="12250741"/>
                  </a:lnTo>
                  <a:lnTo>
                    <a:pt x="0" y="12250741"/>
                  </a:lnTo>
                  <a:close/>
                </a:path>
              </a:pathLst>
            </a:custGeom>
            <a:gradFill rotWithShape="true">
              <a:gsLst>
                <a:gs pos="0">
                  <a:srgbClr val="DFDBD5">
                    <a:alpha val="0"/>
                  </a:srgbClr>
                </a:gs>
                <a:gs pos="100000">
                  <a:srgbClr val="DFDBD5">
                    <a:alpha val="100000"/>
                  </a:srgbClr>
                </a:gs>
              </a:gsLst>
              <a:lin ang="5400000"/>
            </a:gradFill>
          </p:spPr>
        </p:sp>
      </p:grpSp>
      <p:grpSp>
        <p:nvGrpSpPr>
          <p:cNvPr name="Group 5" id="5"/>
          <p:cNvGrpSpPr/>
          <p:nvPr/>
        </p:nvGrpSpPr>
        <p:grpSpPr>
          <a:xfrm rot="0">
            <a:off x="2936127" y="0"/>
            <a:ext cx="14404913" cy="1573852"/>
            <a:chOff x="0" y="0"/>
            <a:chExt cx="19206550" cy="2098470"/>
          </a:xfrm>
        </p:grpSpPr>
        <p:sp>
          <p:nvSpPr>
            <p:cNvPr name="Freeform 6" id="6"/>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7" id="7"/>
            <p:cNvSpPr txBox="true"/>
            <p:nvPr/>
          </p:nvSpPr>
          <p:spPr>
            <a:xfrm>
              <a:off x="0" y="-38100"/>
              <a:ext cx="19206550" cy="2136570"/>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Convolution</a:t>
              </a:r>
              <a:r>
                <a:rPr lang="en-US" sz="4800">
                  <a:solidFill>
                    <a:srgbClr val="000000"/>
                  </a:solidFill>
                  <a:latin typeface="Times New Roman"/>
                  <a:ea typeface="Times New Roman"/>
                  <a:cs typeface="Times New Roman"/>
                  <a:sym typeface="Times New Roman"/>
                </a:rPr>
                <a:t> </a:t>
              </a:r>
              <a:r>
                <a:rPr lang="en-US" sz="4800" b="true">
                  <a:solidFill>
                    <a:srgbClr val="000000"/>
                  </a:solidFill>
                  <a:latin typeface="Times New Roman Bold"/>
                  <a:ea typeface="Times New Roman Bold"/>
                  <a:cs typeface="Times New Roman Bold"/>
                  <a:sym typeface="Times New Roman Bold"/>
                </a:rPr>
                <a:t>layer 1- feature map</a:t>
              </a:r>
            </a:p>
          </p:txBody>
        </p:sp>
      </p:grpSp>
      <p:sp>
        <p:nvSpPr>
          <p:cNvPr name="Freeform 8" id="8"/>
          <p:cNvSpPr/>
          <p:nvPr/>
        </p:nvSpPr>
        <p:spPr>
          <a:xfrm flipH="false" flipV="false" rot="0">
            <a:off x="5589344" y="1196503"/>
            <a:ext cx="8887846" cy="8061796"/>
          </a:xfrm>
          <a:custGeom>
            <a:avLst/>
            <a:gdLst/>
            <a:ahLst/>
            <a:cxnLst/>
            <a:rect r="r" b="b" t="t" l="l"/>
            <a:pathLst>
              <a:path h="8061796" w="8887846">
                <a:moveTo>
                  <a:pt x="0" y="0"/>
                </a:moveTo>
                <a:lnTo>
                  <a:pt x="8887846" y="0"/>
                </a:lnTo>
                <a:lnTo>
                  <a:pt x="8887846" y="8061797"/>
                </a:lnTo>
                <a:lnTo>
                  <a:pt x="0" y="8061797"/>
                </a:lnTo>
                <a:lnTo>
                  <a:pt x="0" y="0"/>
                </a:lnTo>
                <a:close/>
              </a:path>
            </a:pathLst>
          </a:custGeom>
          <a:blipFill>
            <a:blip r:embed="rId4"/>
            <a:stretch>
              <a:fillRect l="0" t="-9640" r="0" b="-605"/>
            </a:stretch>
          </a:blipFill>
        </p:spPr>
      </p:sp>
      <p:sp>
        <p:nvSpPr>
          <p:cNvPr name="Freeform 9" id="9"/>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5"/>
            <a:stretch>
              <a:fillRect l="0" t="-1538" r="0" b="1537"/>
            </a:stretch>
          </a:blipFill>
        </p:spPr>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8288000" cy="9188126"/>
            <a:chOff x="0" y="0"/>
            <a:chExt cx="24384000" cy="12250834"/>
          </a:xfrm>
        </p:grpSpPr>
        <p:sp>
          <p:nvSpPr>
            <p:cNvPr name="Freeform 4" id="4"/>
            <p:cNvSpPr/>
            <p:nvPr/>
          </p:nvSpPr>
          <p:spPr>
            <a:xfrm flipH="false" flipV="false" rot="0">
              <a:off x="0" y="0"/>
              <a:ext cx="24384000" cy="12250741"/>
            </a:xfrm>
            <a:custGeom>
              <a:avLst/>
              <a:gdLst/>
              <a:ahLst/>
              <a:cxnLst/>
              <a:rect r="r" b="b" t="t" l="l"/>
              <a:pathLst>
                <a:path h="12250741" w="24384000">
                  <a:moveTo>
                    <a:pt x="0" y="0"/>
                  </a:moveTo>
                  <a:lnTo>
                    <a:pt x="24384000" y="0"/>
                  </a:lnTo>
                  <a:lnTo>
                    <a:pt x="24384000" y="12250741"/>
                  </a:lnTo>
                  <a:lnTo>
                    <a:pt x="0" y="12250741"/>
                  </a:lnTo>
                  <a:close/>
                </a:path>
              </a:pathLst>
            </a:custGeom>
            <a:gradFill rotWithShape="true">
              <a:gsLst>
                <a:gs pos="0">
                  <a:srgbClr val="DFDBD5">
                    <a:alpha val="0"/>
                  </a:srgbClr>
                </a:gs>
                <a:gs pos="100000">
                  <a:srgbClr val="DFDBD5">
                    <a:alpha val="100000"/>
                  </a:srgbClr>
                </a:gs>
              </a:gsLst>
              <a:lin ang="5400000"/>
            </a:gradFill>
          </p:spPr>
        </p:sp>
      </p:grpSp>
      <p:grpSp>
        <p:nvGrpSpPr>
          <p:cNvPr name="Group 5" id="5"/>
          <p:cNvGrpSpPr/>
          <p:nvPr/>
        </p:nvGrpSpPr>
        <p:grpSpPr>
          <a:xfrm rot="0">
            <a:off x="2940902" y="278250"/>
            <a:ext cx="14404913" cy="1573852"/>
            <a:chOff x="0" y="0"/>
            <a:chExt cx="19206550" cy="2098470"/>
          </a:xfrm>
        </p:grpSpPr>
        <p:sp>
          <p:nvSpPr>
            <p:cNvPr name="Freeform 6" id="6"/>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7" id="7"/>
            <p:cNvSpPr txBox="true"/>
            <p:nvPr/>
          </p:nvSpPr>
          <p:spPr>
            <a:xfrm>
              <a:off x="0" y="-38100"/>
              <a:ext cx="19206550" cy="2136570"/>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Convolution</a:t>
              </a:r>
              <a:r>
                <a:rPr lang="en-US" sz="4800">
                  <a:solidFill>
                    <a:srgbClr val="000000"/>
                  </a:solidFill>
                  <a:latin typeface="Times New Roman"/>
                  <a:ea typeface="Times New Roman"/>
                  <a:cs typeface="Times New Roman"/>
                  <a:sym typeface="Times New Roman"/>
                </a:rPr>
                <a:t> </a:t>
              </a:r>
              <a:r>
                <a:rPr lang="en-US" sz="4800" b="true">
                  <a:solidFill>
                    <a:srgbClr val="000000"/>
                  </a:solidFill>
                  <a:latin typeface="Times New Roman Bold"/>
                  <a:ea typeface="Times New Roman Bold"/>
                  <a:cs typeface="Times New Roman Bold"/>
                  <a:sym typeface="Times New Roman Bold"/>
                </a:rPr>
                <a:t>layer 2- feature map</a:t>
              </a:r>
            </a:p>
          </p:txBody>
        </p:sp>
      </p:grpSp>
      <p:sp>
        <p:nvSpPr>
          <p:cNvPr name="Freeform 8" id="8"/>
          <p:cNvSpPr/>
          <p:nvPr/>
        </p:nvSpPr>
        <p:spPr>
          <a:xfrm flipH="false" flipV="false" rot="0">
            <a:off x="2940901" y="1594774"/>
            <a:ext cx="7734297" cy="7259394"/>
          </a:xfrm>
          <a:custGeom>
            <a:avLst/>
            <a:gdLst/>
            <a:ahLst/>
            <a:cxnLst/>
            <a:rect r="r" b="b" t="t" l="l"/>
            <a:pathLst>
              <a:path h="7259394" w="7734297">
                <a:moveTo>
                  <a:pt x="0" y="0"/>
                </a:moveTo>
                <a:lnTo>
                  <a:pt x="7734298" y="0"/>
                </a:lnTo>
                <a:lnTo>
                  <a:pt x="7734298" y="7259394"/>
                </a:lnTo>
                <a:lnTo>
                  <a:pt x="0" y="7259394"/>
                </a:lnTo>
                <a:lnTo>
                  <a:pt x="0" y="0"/>
                </a:lnTo>
                <a:close/>
              </a:path>
            </a:pathLst>
          </a:custGeom>
          <a:blipFill>
            <a:blip r:embed="rId4"/>
            <a:stretch>
              <a:fillRect l="0" t="-5721" r="0" b="-460"/>
            </a:stretch>
          </a:blipFill>
        </p:spPr>
      </p:sp>
      <p:sp>
        <p:nvSpPr>
          <p:cNvPr name="Freeform 9" id="9"/>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5"/>
            <a:stretch>
              <a:fillRect l="0" t="-1538" r="0" b="1537"/>
            </a:stretch>
          </a:blipFill>
        </p:spPr>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7" id="7"/>
          <p:cNvSpPr/>
          <p:nvPr/>
        </p:nvSpPr>
        <p:spPr>
          <a:xfrm rot="11323">
            <a:off x="2156992" y="2761107"/>
            <a:ext cx="14458986" cy="0"/>
          </a:xfrm>
          <a:prstGeom prst="line">
            <a:avLst/>
          </a:prstGeom>
          <a:ln cap="rnd" w="28575">
            <a:solidFill>
              <a:srgbClr val="B71E42"/>
            </a:solidFill>
            <a:prstDash val="solid"/>
            <a:headEnd type="none" len="sm" w="sm"/>
            <a:tailEnd type="none" len="sm" w="sm"/>
          </a:ln>
        </p:spPr>
      </p:sp>
      <p:grpSp>
        <p:nvGrpSpPr>
          <p:cNvPr name="Group 8" id="8"/>
          <p:cNvGrpSpPr/>
          <p:nvPr/>
        </p:nvGrpSpPr>
        <p:grpSpPr>
          <a:xfrm rot="0">
            <a:off x="2177369" y="1206778"/>
            <a:ext cx="14404913" cy="1573852"/>
            <a:chOff x="0" y="0"/>
            <a:chExt cx="19206550" cy="2098470"/>
          </a:xfrm>
        </p:grpSpPr>
        <p:sp>
          <p:nvSpPr>
            <p:cNvPr name="Freeform 9" id="9"/>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10" id="10"/>
            <p:cNvSpPr txBox="true"/>
            <p:nvPr/>
          </p:nvSpPr>
          <p:spPr>
            <a:xfrm>
              <a:off x="0" y="-38100"/>
              <a:ext cx="19206550" cy="2136570"/>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CONCLUSION</a:t>
              </a:r>
            </a:p>
          </p:txBody>
        </p:sp>
      </p:grpSp>
      <p:grpSp>
        <p:nvGrpSpPr>
          <p:cNvPr name="Group 11" id="11"/>
          <p:cNvGrpSpPr/>
          <p:nvPr/>
        </p:nvGrpSpPr>
        <p:grpSpPr>
          <a:xfrm rot="0">
            <a:off x="2177370" y="2789010"/>
            <a:ext cx="14805534" cy="4708982"/>
            <a:chOff x="0" y="0"/>
            <a:chExt cx="19740712" cy="6278642"/>
          </a:xfrm>
        </p:grpSpPr>
        <p:sp>
          <p:nvSpPr>
            <p:cNvPr name="Freeform 12" id="12"/>
            <p:cNvSpPr/>
            <p:nvPr/>
          </p:nvSpPr>
          <p:spPr>
            <a:xfrm flipH="false" flipV="false" rot="0">
              <a:off x="0" y="0"/>
              <a:ext cx="19740713" cy="6278642"/>
            </a:xfrm>
            <a:custGeom>
              <a:avLst/>
              <a:gdLst/>
              <a:ahLst/>
              <a:cxnLst/>
              <a:rect r="r" b="b" t="t" l="l"/>
              <a:pathLst>
                <a:path h="6278642" w="19740713">
                  <a:moveTo>
                    <a:pt x="0" y="0"/>
                  </a:moveTo>
                  <a:lnTo>
                    <a:pt x="19740713" y="0"/>
                  </a:lnTo>
                  <a:lnTo>
                    <a:pt x="19740713" y="6278642"/>
                  </a:lnTo>
                  <a:lnTo>
                    <a:pt x="0" y="6278642"/>
                  </a:lnTo>
                  <a:close/>
                </a:path>
              </a:pathLst>
            </a:custGeom>
            <a:solidFill>
              <a:srgbClr val="000000">
                <a:alpha val="0"/>
              </a:srgbClr>
            </a:solidFill>
          </p:spPr>
        </p:sp>
        <p:sp>
          <p:nvSpPr>
            <p:cNvPr name="TextBox 13" id="13"/>
            <p:cNvSpPr txBox="true"/>
            <p:nvPr/>
          </p:nvSpPr>
          <p:spPr>
            <a:xfrm>
              <a:off x="0" y="-57150"/>
              <a:ext cx="19740712" cy="6335792"/>
            </a:xfrm>
            <a:prstGeom prst="rect">
              <a:avLst/>
            </a:prstGeom>
          </p:spPr>
          <p:txBody>
            <a:bodyPr anchor="ctr" rtlCol="false" tIns="0" lIns="0" bIns="0" rIns="0"/>
            <a:lstStyle/>
            <a:p>
              <a:pPr algn="l" marL="488632" indent="-244316" lvl="1">
                <a:lnSpc>
                  <a:spcPts val="3240"/>
                </a:lnSpc>
                <a:buFont typeface="Arial"/>
                <a:buChar char="•"/>
              </a:pPr>
              <a:r>
                <a:rPr lang="en-US" sz="2700">
                  <a:solidFill>
                    <a:srgbClr val="000000"/>
                  </a:solidFill>
                  <a:latin typeface="Arial"/>
                  <a:ea typeface="Arial"/>
                  <a:cs typeface="Arial"/>
                  <a:sym typeface="Arial"/>
                </a:rPr>
                <a:t>The developed Convolutional Neural Network (CNN) outperforms traditional models like SVMs by automatically learning hierarchical spatial features from raw image data. This enables superior accuracy and scalability on complex datasets like MNIST.</a:t>
              </a:r>
            </a:p>
            <a:p>
              <a:pPr algn="l" marL="488632" indent="-244316" lvl="1">
                <a:lnSpc>
                  <a:spcPts val="3240"/>
                </a:lnSpc>
              </a:pPr>
            </a:p>
            <a:p>
              <a:pPr algn="l" marL="488632" indent="-244316" lvl="1">
                <a:lnSpc>
                  <a:spcPts val="3240"/>
                </a:lnSpc>
                <a:buFont typeface="Arial"/>
                <a:buChar char="•"/>
              </a:pPr>
              <a:r>
                <a:rPr lang="en-US" sz="2700">
                  <a:solidFill>
                    <a:srgbClr val="000000"/>
                  </a:solidFill>
                  <a:latin typeface="Arial"/>
                  <a:ea typeface="Arial"/>
                  <a:cs typeface="Arial"/>
                  <a:sym typeface="Arial"/>
                </a:rPr>
                <a:t>By using convolutional layers tailored for image processing, the model achieved high accuracy in digit classification. CNNs excel in capturing spatial hierarchies and local patterns, which traditional models struggle with</a:t>
              </a:r>
            </a:p>
            <a:p>
              <a:pPr algn="l" marL="488632" indent="-244316" lvl="1">
                <a:lnSpc>
                  <a:spcPts val="3240"/>
                </a:lnSpc>
              </a:pPr>
              <a:r>
                <a:rPr lang="en-US" sz="2700">
                  <a:solidFill>
                    <a:srgbClr val="000000"/>
                  </a:solidFill>
                  <a:latin typeface="Arial"/>
                  <a:ea typeface="Arial"/>
                  <a:cs typeface="Arial"/>
                  <a:sym typeface="Arial"/>
                </a:rPr>
                <a:t>.</a:t>
              </a:r>
            </a:p>
            <a:p>
              <a:pPr algn="l" marL="488632" indent="-244316" lvl="1">
                <a:lnSpc>
                  <a:spcPts val="3240"/>
                </a:lnSpc>
                <a:buFont typeface="Arial"/>
                <a:buChar char="•"/>
              </a:pPr>
              <a:r>
                <a:rPr lang="en-US" sz="2700">
                  <a:solidFill>
                    <a:srgbClr val="000000"/>
                  </a:solidFill>
                  <a:latin typeface="Arial"/>
                  <a:ea typeface="Arial"/>
                  <a:cs typeface="Arial"/>
                  <a:sym typeface="Arial"/>
                </a:rPr>
                <a:t>Future enhancements include support for multilingual digits, deployment on mobile/web platforms, and optimization for embedded systems.</a:t>
              </a:r>
            </a:p>
            <a:p>
              <a:pPr algn="l" marL="488632" indent="-244316" lvl="1">
                <a:lnSpc>
                  <a:spcPts val="3240"/>
                </a:lnSpc>
              </a:pPr>
            </a:p>
          </p:txBody>
        </p:sp>
      </p:gr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7" id="7"/>
          <p:cNvSpPr/>
          <p:nvPr/>
        </p:nvSpPr>
        <p:spPr>
          <a:xfrm rot="11323">
            <a:off x="2156992" y="2761107"/>
            <a:ext cx="14458986" cy="0"/>
          </a:xfrm>
          <a:prstGeom prst="line">
            <a:avLst/>
          </a:prstGeom>
          <a:ln cap="rnd" w="28575">
            <a:solidFill>
              <a:srgbClr val="B71E42"/>
            </a:solidFill>
            <a:prstDash val="solid"/>
            <a:headEnd type="none" len="sm" w="sm"/>
            <a:tailEnd type="none" len="sm" w="sm"/>
          </a:ln>
        </p:spPr>
      </p:sp>
      <p:grpSp>
        <p:nvGrpSpPr>
          <p:cNvPr name="Group 8" id="8"/>
          <p:cNvGrpSpPr/>
          <p:nvPr/>
        </p:nvGrpSpPr>
        <p:grpSpPr>
          <a:xfrm rot="0">
            <a:off x="2177368" y="1206778"/>
            <a:ext cx="14404913" cy="1573852"/>
            <a:chOff x="0" y="0"/>
            <a:chExt cx="19206550" cy="2098470"/>
          </a:xfrm>
        </p:grpSpPr>
        <p:sp>
          <p:nvSpPr>
            <p:cNvPr name="Freeform 9" id="9"/>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10" id="10"/>
            <p:cNvSpPr txBox="true"/>
            <p:nvPr/>
          </p:nvSpPr>
          <p:spPr>
            <a:xfrm>
              <a:off x="0" y="-38100"/>
              <a:ext cx="19206550" cy="2136570"/>
            </a:xfrm>
            <a:prstGeom prst="rect">
              <a:avLst/>
            </a:prstGeom>
          </p:spPr>
          <p:txBody>
            <a:bodyPr anchor="t" rtlCol="false" tIns="0" lIns="0" bIns="0" rIns="0"/>
            <a:lstStyle/>
            <a:p>
              <a:pPr algn="l">
                <a:lnSpc>
                  <a:spcPts val="5184"/>
                </a:lnSpc>
              </a:pPr>
              <a:r>
                <a:rPr lang="en-US" sz="4800" b="true">
                  <a:solidFill>
                    <a:srgbClr val="000000"/>
                  </a:solidFill>
                  <a:latin typeface="Times New Roman Bold"/>
                  <a:ea typeface="Times New Roman Bold"/>
                  <a:cs typeface="Times New Roman Bold"/>
                  <a:sym typeface="Times New Roman Bold"/>
                </a:rPr>
                <a:t>Future works</a:t>
              </a:r>
            </a:p>
          </p:txBody>
        </p:sp>
      </p:grpSp>
      <p:grpSp>
        <p:nvGrpSpPr>
          <p:cNvPr name="Group 11" id="11"/>
          <p:cNvGrpSpPr/>
          <p:nvPr/>
        </p:nvGrpSpPr>
        <p:grpSpPr>
          <a:xfrm rot="0">
            <a:off x="2177370" y="2789010"/>
            <a:ext cx="14805534" cy="4708982"/>
            <a:chOff x="0" y="0"/>
            <a:chExt cx="19740712" cy="6278642"/>
          </a:xfrm>
        </p:grpSpPr>
        <p:sp>
          <p:nvSpPr>
            <p:cNvPr name="Freeform 12" id="12"/>
            <p:cNvSpPr/>
            <p:nvPr/>
          </p:nvSpPr>
          <p:spPr>
            <a:xfrm flipH="false" flipV="false" rot="0">
              <a:off x="0" y="0"/>
              <a:ext cx="19740713" cy="6278642"/>
            </a:xfrm>
            <a:custGeom>
              <a:avLst/>
              <a:gdLst/>
              <a:ahLst/>
              <a:cxnLst/>
              <a:rect r="r" b="b" t="t" l="l"/>
              <a:pathLst>
                <a:path h="6278642" w="19740713">
                  <a:moveTo>
                    <a:pt x="0" y="0"/>
                  </a:moveTo>
                  <a:lnTo>
                    <a:pt x="19740713" y="0"/>
                  </a:lnTo>
                  <a:lnTo>
                    <a:pt x="19740713" y="6278642"/>
                  </a:lnTo>
                  <a:lnTo>
                    <a:pt x="0" y="6278642"/>
                  </a:lnTo>
                  <a:close/>
                </a:path>
              </a:pathLst>
            </a:custGeom>
            <a:solidFill>
              <a:srgbClr val="000000">
                <a:alpha val="0"/>
              </a:srgbClr>
            </a:solidFill>
          </p:spPr>
        </p:sp>
        <p:sp>
          <p:nvSpPr>
            <p:cNvPr name="TextBox 13" id="13"/>
            <p:cNvSpPr txBox="true"/>
            <p:nvPr/>
          </p:nvSpPr>
          <p:spPr>
            <a:xfrm>
              <a:off x="0" y="-57150"/>
              <a:ext cx="19740712" cy="6335792"/>
            </a:xfrm>
            <a:prstGeom prst="rect">
              <a:avLst/>
            </a:prstGeom>
          </p:spPr>
          <p:txBody>
            <a:bodyPr anchor="ctr" rtlCol="false" tIns="0" lIns="0" bIns="0" rIns="0"/>
            <a:lstStyle/>
            <a:p>
              <a:pPr algn="l" marL="582930" indent="-291465" lvl="1">
                <a:lnSpc>
                  <a:spcPts val="3240"/>
                </a:lnSpc>
                <a:buFont typeface="Arial"/>
                <a:buChar char="•"/>
              </a:pPr>
              <a:r>
                <a:rPr lang="en-US" sz="2700">
                  <a:solidFill>
                    <a:srgbClr val="000000"/>
                  </a:solidFill>
                  <a:latin typeface="Arial"/>
                  <a:ea typeface="Arial"/>
                  <a:cs typeface="Arial"/>
                  <a:sym typeface="Arial"/>
                </a:rPr>
                <a:t>To</a:t>
              </a:r>
              <a:r>
                <a:rPr lang="en-US" sz="2700">
                  <a:solidFill>
                    <a:srgbClr val="000000"/>
                  </a:solidFill>
                  <a:latin typeface="Arial"/>
                  <a:ea typeface="Arial"/>
                  <a:cs typeface="Arial"/>
                  <a:sym typeface="Arial"/>
                </a:rPr>
                <a:t> further improve classification accuracy, pretrained CNN models such as ResNet can be utilized. These models consist of deeper architectures with a higher number of filters and kernels, allowing them to capture more complex variations in handwritten digits, including differences in writing styles, scale, shift, and rotation invariance.</a:t>
              </a:r>
            </a:p>
            <a:p>
              <a:pPr algn="l" marL="582930" indent="-291465" lvl="1">
                <a:lnSpc>
                  <a:spcPts val="3240"/>
                </a:lnSpc>
                <a:buFont typeface="Arial"/>
                <a:buChar char="•"/>
              </a:pPr>
              <a:r>
                <a:rPr lang="en-US" sz="2700">
                  <a:solidFill>
                    <a:srgbClr val="000000"/>
                  </a:solidFill>
                  <a:latin typeface="Arial"/>
                  <a:ea typeface="Arial"/>
                  <a:cs typeface="Arial"/>
                  <a:sym typeface="Arial"/>
                </a:rPr>
                <a:t>Additionally, a hybrid model combining CNN with Support Vector Machine (SVM) instead of the traditional softmax classifier can lead to better performance. In this approach, the CNN acts as a feature extractor, and the SVM serves as the final classifier. SVMs are well-suited for high-dimensional feature spaces and often outperform softmax when dealing with fine-grained class boundaries, especially in complex image datasets like digit recognition.</a:t>
              </a:r>
            </a:p>
            <a:p>
              <a:pPr algn="l" marL="488632" indent="-244316" lvl="1">
                <a:lnSpc>
                  <a:spcPts val="3240"/>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7" id="7"/>
          <p:cNvSpPr/>
          <p:nvPr/>
        </p:nvSpPr>
        <p:spPr>
          <a:xfrm rot="12600">
            <a:off x="2157502" y="5697952"/>
            <a:ext cx="12993381" cy="0"/>
          </a:xfrm>
          <a:prstGeom prst="line">
            <a:avLst/>
          </a:prstGeom>
          <a:ln cap="rnd" w="28575">
            <a:solidFill>
              <a:srgbClr val="B71E42"/>
            </a:solidFill>
            <a:prstDash val="solid"/>
            <a:headEnd type="none" len="sm" w="sm"/>
            <a:tailEnd type="none" len="sm" w="sm"/>
          </a:ln>
        </p:spPr>
      </p:sp>
      <p:grpSp>
        <p:nvGrpSpPr>
          <p:cNvPr name="Group 8" id="8"/>
          <p:cNvGrpSpPr/>
          <p:nvPr/>
        </p:nvGrpSpPr>
        <p:grpSpPr>
          <a:xfrm rot="0">
            <a:off x="1571104" y="1571106"/>
            <a:ext cx="14023872" cy="3870076"/>
            <a:chOff x="0" y="0"/>
            <a:chExt cx="18698496" cy="5160102"/>
          </a:xfrm>
        </p:grpSpPr>
        <p:sp>
          <p:nvSpPr>
            <p:cNvPr name="Freeform 9" id="9"/>
            <p:cNvSpPr/>
            <p:nvPr/>
          </p:nvSpPr>
          <p:spPr>
            <a:xfrm flipH="false" flipV="false" rot="0">
              <a:off x="0" y="0"/>
              <a:ext cx="18698496" cy="5160102"/>
            </a:xfrm>
            <a:custGeom>
              <a:avLst/>
              <a:gdLst/>
              <a:ahLst/>
              <a:cxnLst/>
              <a:rect r="r" b="b" t="t" l="l"/>
              <a:pathLst>
                <a:path h="5160102" w="18698496">
                  <a:moveTo>
                    <a:pt x="0" y="0"/>
                  </a:moveTo>
                  <a:lnTo>
                    <a:pt x="18698496" y="0"/>
                  </a:lnTo>
                  <a:lnTo>
                    <a:pt x="18698496" y="5160102"/>
                  </a:lnTo>
                  <a:lnTo>
                    <a:pt x="0" y="5160102"/>
                  </a:lnTo>
                  <a:close/>
                </a:path>
              </a:pathLst>
            </a:custGeom>
            <a:solidFill>
              <a:srgbClr val="000000">
                <a:alpha val="0"/>
              </a:srgbClr>
            </a:solidFill>
          </p:spPr>
        </p:sp>
        <p:sp>
          <p:nvSpPr>
            <p:cNvPr name="TextBox 10" id="10"/>
            <p:cNvSpPr txBox="true"/>
            <p:nvPr/>
          </p:nvSpPr>
          <p:spPr>
            <a:xfrm>
              <a:off x="0" y="-47625"/>
              <a:ext cx="18698496" cy="5207727"/>
            </a:xfrm>
            <a:prstGeom prst="rect">
              <a:avLst/>
            </a:prstGeom>
          </p:spPr>
          <p:txBody>
            <a:bodyPr anchor="b" rtlCol="false" tIns="0" lIns="0" bIns="0" rIns="0"/>
            <a:lstStyle/>
            <a:p>
              <a:pPr algn="ctr">
                <a:lnSpc>
                  <a:spcPts val="5832"/>
                </a:lnSpc>
              </a:pPr>
              <a:r>
                <a:rPr lang="en-US" sz="5400">
                  <a:solidFill>
                    <a:srgbClr val="000000"/>
                  </a:solidFill>
                  <a:latin typeface="Gill Sans Light"/>
                  <a:ea typeface="Gill Sans Light"/>
                  <a:cs typeface="Gill Sans Light"/>
                  <a:sym typeface="Gill Sans Light"/>
                </a:rPr>
                <a:t>LITERATURE REVIEW</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7" id="7"/>
          <p:cNvSpPr/>
          <p:nvPr/>
        </p:nvSpPr>
        <p:spPr>
          <a:xfrm rot="11323">
            <a:off x="2156992" y="2761107"/>
            <a:ext cx="14458986" cy="0"/>
          </a:xfrm>
          <a:prstGeom prst="line">
            <a:avLst/>
          </a:prstGeom>
          <a:ln cap="rnd" w="28575">
            <a:solidFill>
              <a:srgbClr val="B71E42"/>
            </a:solidFill>
            <a:prstDash val="solid"/>
            <a:headEnd type="none" len="sm" w="sm"/>
            <a:tailEnd type="none" len="sm" w="sm"/>
          </a:ln>
        </p:spPr>
      </p:sp>
      <p:grpSp>
        <p:nvGrpSpPr>
          <p:cNvPr name="Group 8" id="8"/>
          <p:cNvGrpSpPr/>
          <p:nvPr/>
        </p:nvGrpSpPr>
        <p:grpSpPr>
          <a:xfrm rot="0">
            <a:off x="2177368" y="1013097"/>
            <a:ext cx="14404913" cy="1573852"/>
            <a:chOff x="0" y="0"/>
            <a:chExt cx="19206550" cy="2098470"/>
          </a:xfrm>
        </p:grpSpPr>
        <p:sp>
          <p:nvSpPr>
            <p:cNvPr name="Freeform 9" id="9"/>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10" id="10"/>
            <p:cNvSpPr txBox="true"/>
            <p:nvPr/>
          </p:nvSpPr>
          <p:spPr>
            <a:xfrm>
              <a:off x="0" y="-38100"/>
              <a:ext cx="19206550" cy="2136570"/>
            </a:xfrm>
            <a:prstGeom prst="rect">
              <a:avLst/>
            </a:prstGeom>
          </p:spPr>
          <p:txBody>
            <a:bodyPr anchor="t" rtlCol="false" tIns="0" lIns="0" bIns="0" rIns="0"/>
            <a:lstStyle/>
            <a:p>
              <a:pPr algn="l">
                <a:lnSpc>
                  <a:spcPts val="4665"/>
                </a:lnSpc>
              </a:pPr>
              <a:r>
                <a:rPr lang="en-US" sz="4320">
                  <a:solidFill>
                    <a:srgbClr val="000000"/>
                  </a:solidFill>
                  <a:latin typeface="Gill Sans Light"/>
                  <a:ea typeface="Gill Sans Light"/>
                  <a:cs typeface="Gill Sans Light"/>
                  <a:sym typeface="Gill Sans Light"/>
                </a:rPr>
                <a:t>Paper 1 – A Robust CNN Model for Handwritten Digits Recognition and Classification</a:t>
              </a:r>
            </a:p>
          </p:txBody>
        </p:sp>
      </p:grpSp>
      <p:grpSp>
        <p:nvGrpSpPr>
          <p:cNvPr name="Group 11" id="11"/>
          <p:cNvGrpSpPr/>
          <p:nvPr/>
        </p:nvGrpSpPr>
        <p:grpSpPr>
          <a:xfrm rot="0">
            <a:off x="2138362" y="2971431"/>
            <a:ext cx="12551994" cy="6232476"/>
            <a:chOff x="0" y="0"/>
            <a:chExt cx="16735992" cy="8309968"/>
          </a:xfrm>
        </p:grpSpPr>
        <p:sp>
          <p:nvSpPr>
            <p:cNvPr name="Freeform 12" id="12"/>
            <p:cNvSpPr/>
            <p:nvPr/>
          </p:nvSpPr>
          <p:spPr>
            <a:xfrm flipH="false" flipV="false" rot="0">
              <a:off x="0" y="0"/>
              <a:ext cx="16735992" cy="8309968"/>
            </a:xfrm>
            <a:custGeom>
              <a:avLst/>
              <a:gdLst/>
              <a:ahLst/>
              <a:cxnLst/>
              <a:rect r="r" b="b" t="t" l="l"/>
              <a:pathLst>
                <a:path h="8309968" w="16735992">
                  <a:moveTo>
                    <a:pt x="0" y="0"/>
                  </a:moveTo>
                  <a:lnTo>
                    <a:pt x="16735992" y="0"/>
                  </a:lnTo>
                  <a:lnTo>
                    <a:pt x="16735992" y="8309968"/>
                  </a:lnTo>
                  <a:lnTo>
                    <a:pt x="0" y="8309968"/>
                  </a:lnTo>
                  <a:close/>
                </a:path>
              </a:pathLst>
            </a:custGeom>
            <a:solidFill>
              <a:srgbClr val="000000">
                <a:alpha val="0"/>
              </a:srgbClr>
            </a:solidFill>
          </p:spPr>
        </p:sp>
        <p:sp>
          <p:nvSpPr>
            <p:cNvPr name="TextBox 13" id="13"/>
            <p:cNvSpPr txBox="true"/>
            <p:nvPr/>
          </p:nvSpPr>
          <p:spPr>
            <a:xfrm>
              <a:off x="0" y="-66675"/>
              <a:ext cx="16735992" cy="8376643"/>
            </a:xfrm>
            <a:prstGeom prst="rect">
              <a:avLst/>
            </a:prstGeom>
          </p:spPr>
          <p:txBody>
            <a:bodyPr anchor="ctr" rtlCol="false" tIns="0" lIns="0" bIns="0" rIns="0"/>
            <a:lstStyle/>
            <a:p>
              <a:pPr algn="l" marL="542925" indent="-271462" lvl="1">
                <a:lnSpc>
                  <a:spcPts val="3600"/>
                </a:lnSpc>
                <a:buFont typeface="Arial"/>
                <a:buChar char="•"/>
              </a:pPr>
              <a:r>
                <a:rPr lang="en-US" b="true" sz="3000">
                  <a:solidFill>
                    <a:srgbClr val="000000"/>
                  </a:solidFill>
                  <a:latin typeface="Times New Roman Bold"/>
                  <a:ea typeface="Times New Roman Bold"/>
                  <a:cs typeface="Times New Roman Bold"/>
                  <a:sym typeface="Times New Roman Bold"/>
                </a:rPr>
                <a:t>Objective: </a:t>
              </a:r>
              <a:r>
                <a:rPr lang="en-US" sz="3000">
                  <a:solidFill>
                    <a:srgbClr val="000000"/>
                  </a:solidFill>
                  <a:latin typeface="Times New Roman"/>
                  <a:ea typeface="Times New Roman"/>
                  <a:cs typeface="Times New Roman"/>
                  <a:sym typeface="Times New Roman"/>
                </a:rPr>
                <a:t>Develop a reliable CNN model for handwritten digit recognition.</a:t>
              </a:r>
            </a:p>
            <a:p>
              <a:pPr algn="l" marL="651510" indent="-325755" lvl="1">
                <a:lnSpc>
                  <a:spcPts val="4320"/>
                </a:lnSpc>
                <a:buFont typeface="Arial"/>
                <a:buChar char="•"/>
              </a:pPr>
              <a:r>
                <a:rPr lang="en-US" b="true" sz="3600">
                  <a:solidFill>
                    <a:srgbClr val="000000"/>
                  </a:solidFill>
                  <a:latin typeface="Times New Roman Bold"/>
                  <a:ea typeface="Times New Roman Bold"/>
                  <a:cs typeface="Times New Roman Bold"/>
                  <a:sym typeface="Times New Roman Bold"/>
                </a:rPr>
                <a:t>Background:</a:t>
              </a:r>
            </a:p>
            <a:p>
              <a:pPr algn="l" marL="1174432" indent="-391478" lvl="2">
                <a:lnSpc>
                  <a:spcPts val="3240"/>
                </a:lnSpc>
                <a:buFont typeface="Arial"/>
                <a:buChar char="⚬"/>
              </a:pPr>
              <a:r>
                <a:rPr lang="en-US" sz="2700">
                  <a:solidFill>
                    <a:srgbClr val="000000"/>
                  </a:solidFill>
                  <a:latin typeface="Times New Roman"/>
                  <a:ea typeface="Times New Roman"/>
                  <a:cs typeface="Times New Roman"/>
                  <a:sym typeface="Times New Roman"/>
                </a:rPr>
                <a:t>Early neural networks limited by hardware.</a:t>
              </a:r>
            </a:p>
            <a:p>
              <a:pPr algn="l" marL="1174432" indent="-391478" lvl="2">
                <a:lnSpc>
                  <a:spcPts val="3240"/>
                </a:lnSpc>
                <a:buFont typeface="Arial"/>
                <a:buChar char="⚬"/>
              </a:pPr>
              <a:r>
                <a:rPr lang="en-US" sz="2700">
                  <a:solidFill>
                    <a:srgbClr val="000000"/>
                  </a:solidFill>
                  <a:latin typeface="Times New Roman"/>
                  <a:ea typeface="Times New Roman"/>
                  <a:cs typeface="Times New Roman"/>
                  <a:sym typeface="Times New Roman"/>
                </a:rPr>
                <a:t>CNNs gained momentum with MNIST and better computing power.</a:t>
              </a:r>
            </a:p>
            <a:p>
              <a:pPr algn="l" marL="651510" indent="-325755" lvl="1">
                <a:lnSpc>
                  <a:spcPts val="4320"/>
                </a:lnSpc>
                <a:buFont typeface="Arial"/>
                <a:buChar char="•"/>
              </a:pPr>
              <a:r>
                <a:rPr lang="en-US" b="true" sz="3600">
                  <a:solidFill>
                    <a:srgbClr val="000000"/>
                  </a:solidFill>
                  <a:latin typeface="Times New Roman Bold"/>
                  <a:ea typeface="Times New Roman Bold"/>
                  <a:cs typeface="Times New Roman Bold"/>
                  <a:sym typeface="Times New Roman Bold"/>
                </a:rPr>
                <a:t>Applications:</a:t>
              </a:r>
            </a:p>
            <a:p>
              <a:pPr algn="l" marL="1174432" indent="-391478" lvl="2">
                <a:lnSpc>
                  <a:spcPts val="3240"/>
                </a:lnSpc>
                <a:buFont typeface="Arial"/>
                <a:buChar char="⚬"/>
              </a:pPr>
              <a:r>
                <a:rPr lang="en-US" sz="2700">
                  <a:solidFill>
                    <a:srgbClr val="000000"/>
                  </a:solidFill>
                  <a:latin typeface="Times New Roman"/>
                  <a:ea typeface="Times New Roman"/>
                  <a:cs typeface="Times New Roman"/>
                  <a:sym typeface="Times New Roman"/>
                </a:rPr>
                <a:t>Bank check processing, postal address reading, form automation.</a:t>
              </a:r>
            </a:p>
            <a:p>
              <a:pPr algn="l" marL="651510" indent="-325755" lvl="1">
                <a:lnSpc>
                  <a:spcPts val="4320"/>
                </a:lnSpc>
                <a:buFont typeface="Arial"/>
                <a:buChar char="•"/>
              </a:pPr>
              <a:r>
                <a:rPr lang="en-US" b="true" sz="3600">
                  <a:solidFill>
                    <a:srgbClr val="000000"/>
                  </a:solidFill>
                  <a:latin typeface="Times New Roman Bold"/>
                  <a:ea typeface="Times New Roman Bold"/>
                  <a:cs typeface="Times New Roman Bold"/>
                  <a:sym typeface="Times New Roman Bold"/>
                </a:rPr>
                <a:t>CNN Advantages:</a:t>
              </a:r>
            </a:p>
            <a:p>
              <a:pPr algn="l" marL="1174432" indent="-391478" lvl="2">
                <a:lnSpc>
                  <a:spcPts val="3240"/>
                </a:lnSpc>
                <a:buFont typeface="Arial"/>
                <a:buChar char="⚬"/>
              </a:pPr>
              <a:r>
                <a:rPr lang="en-US" sz="2700">
                  <a:solidFill>
                    <a:srgbClr val="000000"/>
                  </a:solidFill>
                  <a:latin typeface="Times New Roman"/>
                  <a:ea typeface="Times New Roman"/>
                  <a:cs typeface="Times New Roman"/>
                  <a:sym typeface="Times New Roman"/>
                </a:rPr>
                <a:t>High accuracy with minimal preprocessing.</a:t>
              </a:r>
            </a:p>
            <a:p>
              <a:pPr algn="l" marL="1174432" indent="-391478" lvl="2">
                <a:lnSpc>
                  <a:spcPts val="3240"/>
                </a:lnSpc>
                <a:buFont typeface="Arial"/>
                <a:buChar char="⚬"/>
              </a:pPr>
              <a:r>
                <a:rPr lang="en-US" sz="2700">
                  <a:solidFill>
                    <a:srgbClr val="000000"/>
                  </a:solidFill>
                  <a:latin typeface="Times New Roman"/>
                  <a:ea typeface="Times New Roman"/>
                  <a:cs typeface="Times New Roman"/>
                  <a:sym typeface="Times New Roman"/>
                </a:rPr>
                <a:t>Efficient feature extraction via convolution + pooling layers.</a:t>
              </a:r>
            </a:p>
            <a:p>
              <a:pPr algn="l" marL="651510" indent="-325755" lvl="1">
                <a:lnSpc>
                  <a:spcPts val="4320"/>
                </a:lnSpc>
                <a:buFont typeface="Arial"/>
                <a:buChar char="•"/>
              </a:pPr>
              <a:r>
                <a:rPr lang="en-US" b="true" sz="3600">
                  <a:solidFill>
                    <a:srgbClr val="000000"/>
                  </a:solidFill>
                  <a:latin typeface="Times New Roman Bold"/>
                  <a:ea typeface="Times New Roman Bold"/>
                  <a:cs typeface="Times New Roman Bold"/>
                  <a:sym typeface="Times New Roman Bold"/>
                </a:rPr>
                <a:t>Limitations:</a:t>
              </a:r>
            </a:p>
            <a:p>
              <a:pPr algn="l" marL="1174432" indent="-391478" lvl="2">
                <a:lnSpc>
                  <a:spcPts val="3240"/>
                </a:lnSpc>
                <a:buFont typeface="Arial"/>
                <a:buChar char="⚬"/>
              </a:pPr>
              <a:r>
                <a:rPr lang="en-US" sz="2700">
                  <a:solidFill>
                    <a:srgbClr val="000000"/>
                  </a:solidFill>
                  <a:latin typeface="Times New Roman"/>
                  <a:ea typeface="Times New Roman"/>
                  <a:cs typeface="Times New Roman"/>
                  <a:sym typeface="Times New Roman"/>
                </a:rPr>
                <a:t>Accuracy drops with complex handwriting styles.</a:t>
              </a:r>
            </a:p>
            <a:p>
              <a:pPr algn="l" marL="1174432" indent="-391478" lvl="2">
                <a:lnSpc>
                  <a:spcPts val="3240"/>
                </a:lnSpc>
                <a:buFont typeface="Arial"/>
                <a:buChar char="⚬"/>
              </a:pPr>
              <a:r>
                <a:rPr lang="en-US" sz="2700">
                  <a:solidFill>
                    <a:srgbClr val="000000"/>
                  </a:solidFill>
                  <a:latin typeface="Times New Roman"/>
                  <a:ea typeface="Times New Roman"/>
                  <a:cs typeface="Times New Roman"/>
                  <a:sym typeface="Times New Roman"/>
                </a:rPr>
                <a:t>More layers may lead to overfitting and higher computation.</a:t>
              </a:r>
            </a:p>
            <a:p>
              <a:pPr algn="l" marL="1174432" indent="-391478" lvl="2">
                <a:lnSpc>
                  <a:spcPts val="3240"/>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sp>
        <p:nvSpPr>
          <p:cNvPr name="AutoShape 7" id="7"/>
          <p:cNvSpPr/>
          <p:nvPr/>
        </p:nvSpPr>
        <p:spPr>
          <a:xfrm>
            <a:off x="2150371" y="2182510"/>
            <a:ext cx="14458908" cy="47625"/>
          </a:xfrm>
          <a:prstGeom prst="line">
            <a:avLst/>
          </a:prstGeom>
          <a:ln cap="rnd" w="28575">
            <a:solidFill>
              <a:srgbClr val="B71E42"/>
            </a:solidFill>
            <a:prstDash val="solid"/>
            <a:headEnd type="none" len="sm" w="sm"/>
            <a:tailEnd type="none" len="sm" w="sm"/>
          </a:ln>
        </p:spPr>
      </p:sp>
      <p:grpSp>
        <p:nvGrpSpPr>
          <p:cNvPr name="Group 8" id="8"/>
          <p:cNvGrpSpPr/>
          <p:nvPr/>
        </p:nvGrpSpPr>
        <p:grpSpPr>
          <a:xfrm rot="0">
            <a:off x="2177368" y="1013097"/>
            <a:ext cx="14404913" cy="1573852"/>
            <a:chOff x="0" y="0"/>
            <a:chExt cx="19206550" cy="2098470"/>
          </a:xfrm>
        </p:grpSpPr>
        <p:sp>
          <p:nvSpPr>
            <p:cNvPr name="Freeform 9" id="9"/>
            <p:cNvSpPr/>
            <p:nvPr/>
          </p:nvSpPr>
          <p:spPr>
            <a:xfrm flipH="false" flipV="false" rot="0">
              <a:off x="0" y="0"/>
              <a:ext cx="19206550" cy="2098470"/>
            </a:xfrm>
            <a:custGeom>
              <a:avLst/>
              <a:gdLst/>
              <a:ahLst/>
              <a:cxnLst/>
              <a:rect r="r" b="b" t="t" l="l"/>
              <a:pathLst>
                <a:path h="2098470" w="19206550">
                  <a:moveTo>
                    <a:pt x="0" y="0"/>
                  </a:moveTo>
                  <a:lnTo>
                    <a:pt x="19206550" y="0"/>
                  </a:lnTo>
                  <a:lnTo>
                    <a:pt x="19206550" y="2098470"/>
                  </a:lnTo>
                  <a:lnTo>
                    <a:pt x="0" y="2098470"/>
                  </a:lnTo>
                  <a:close/>
                </a:path>
              </a:pathLst>
            </a:custGeom>
            <a:solidFill>
              <a:srgbClr val="000000">
                <a:alpha val="0"/>
              </a:srgbClr>
            </a:solidFill>
          </p:spPr>
        </p:sp>
        <p:sp>
          <p:nvSpPr>
            <p:cNvPr name="TextBox 10" id="10"/>
            <p:cNvSpPr txBox="true"/>
            <p:nvPr/>
          </p:nvSpPr>
          <p:spPr>
            <a:xfrm>
              <a:off x="0" y="-38100"/>
              <a:ext cx="19206550" cy="2136570"/>
            </a:xfrm>
            <a:prstGeom prst="rect">
              <a:avLst/>
            </a:prstGeom>
          </p:spPr>
          <p:txBody>
            <a:bodyPr anchor="t" rtlCol="false" tIns="0" lIns="0" bIns="0" rIns="0"/>
            <a:lstStyle/>
            <a:p>
              <a:pPr algn="l">
                <a:lnSpc>
                  <a:spcPts val="5184"/>
                </a:lnSpc>
              </a:pPr>
              <a:r>
                <a:rPr lang="en-US" sz="4800">
                  <a:solidFill>
                    <a:srgbClr val="000000"/>
                  </a:solidFill>
                  <a:latin typeface="Gill Sans Light"/>
                  <a:ea typeface="Gill Sans Light"/>
                  <a:cs typeface="Gill Sans Light"/>
                  <a:sym typeface="Gill Sans Light"/>
                </a:rPr>
                <a:t>Paper 2 – ML &amp; Deep Learning for Digit Recognition</a:t>
              </a:r>
            </a:p>
          </p:txBody>
        </p:sp>
      </p:grpSp>
      <p:grpSp>
        <p:nvGrpSpPr>
          <p:cNvPr name="Group 11" id="11"/>
          <p:cNvGrpSpPr/>
          <p:nvPr/>
        </p:nvGrpSpPr>
        <p:grpSpPr>
          <a:xfrm rot="0">
            <a:off x="2138362" y="2393988"/>
            <a:ext cx="14632275" cy="6971501"/>
            <a:chOff x="0" y="0"/>
            <a:chExt cx="19509700" cy="9295334"/>
          </a:xfrm>
        </p:grpSpPr>
        <p:sp>
          <p:nvSpPr>
            <p:cNvPr name="Freeform 12" id="12"/>
            <p:cNvSpPr/>
            <p:nvPr/>
          </p:nvSpPr>
          <p:spPr>
            <a:xfrm flipH="false" flipV="false" rot="0">
              <a:off x="0" y="0"/>
              <a:ext cx="19509701" cy="9295334"/>
            </a:xfrm>
            <a:custGeom>
              <a:avLst/>
              <a:gdLst/>
              <a:ahLst/>
              <a:cxnLst/>
              <a:rect r="r" b="b" t="t" l="l"/>
              <a:pathLst>
                <a:path h="9295334" w="19509701">
                  <a:moveTo>
                    <a:pt x="0" y="0"/>
                  </a:moveTo>
                  <a:lnTo>
                    <a:pt x="19509701" y="0"/>
                  </a:lnTo>
                  <a:lnTo>
                    <a:pt x="19509701" y="9295334"/>
                  </a:lnTo>
                  <a:lnTo>
                    <a:pt x="0" y="9295334"/>
                  </a:lnTo>
                  <a:close/>
                </a:path>
              </a:pathLst>
            </a:custGeom>
            <a:solidFill>
              <a:srgbClr val="000000">
                <a:alpha val="0"/>
              </a:srgbClr>
            </a:solidFill>
          </p:spPr>
        </p:sp>
        <p:sp>
          <p:nvSpPr>
            <p:cNvPr name="TextBox 13" id="13"/>
            <p:cNvSpPr txBox="true"/>
            <p:nvPr/>
          </p:nvSpPr>
          <p:spPr>
            <a:xfrm>
              <a:off x="0" y="-66675"/>
              <a:ext cx="19509700" cy="9362009"/>
            </a:xfrm>
            <a:prstGeom prst="rect">
              <a:avLst/>
            </a:prstGeom>
          </p:spPr>
          <p:txBody>
            <a:bodyPr anchor="ctr" rtlCol="false" tIns="0" lIns="0" bIns="0" rIns="0"/>
            <a:lstStyle/>
            <a:p>
              <a:pPr algn="l" marL="542925" indent="-271462" lvl="1">
                <a:lnSpc>
                  <a:spcPts val="3600"/>
                </a:lnSpc>
                <a:buFont typeface="Arial"/>
                <a:buChar char="•"/>
              </a:pPr>
              <a:r>
                <a:rPr lang="en-US" b="true" sz="3000">
                  <a:solidFill>
                    <a:srgbClr val="000000"/>
                  </a:solidFill>
                  <a:latin typeface="Times New Roman Bold"/>
                  <a:ea typeface="Times New Roman Bold"/>
                  <a:cs typeface="Times New Roman Bold"/>
                  <a:sym typeface="Times New Roman Bold"/>
                </a:rPr>
                <a:t>Objective</a:t>
              </a:r>
              <a:r>
                <a:rPr lang="en-US" sz="3000">
                  <a:solidFill>
                    <a:srgbClr val="000000"/>
                  </a:solidFill>
                  <a:latin typeface="Times New Roman"/>
                  <a:ea typeface="Times New Roman"/>
                  <a:cs typeface="Times New Roman"/>
                  <a:sym typeface="Times New Roman"/>
                </a:rPr>
                <a:t>: Improve HDR accuracy using ML and DL techniques for real-world use cases.</a:t>
              </a:r>
            </a:p>
            <a:p>
              <a:pPr algn="l" marL="542925" indent="-271462" lvl="1">
                <a:lnSpc>
                  <a:spcPts val="3600"/>
                </a:lnSpc>
                <a:buFont typeface="Arial"/>
                <a:buChar char="•"/>
              </a:pPr>
              <a:r>
                <a:rPr lang="en-US" b="true" sz="3000">
                  <a:solidFill>
                    <a:srgbClr val="000000"/>
                  </a:solidFill>
                  <a:latin typeface="Times New Roman Bold"/>
                  <a:ea typeface="Times New Roman Bold"/>
                  <a:cs typeface="Times New Roman Bold"/>
                  <a:sym typeface="Times New Roman Bold"/>
                </a:rPr>
                <a:t>Dataset Used</a:t>
              </a:r>
              <a:r>
                <a:rPr lang="en-US" sz="3000">
                  <a:solidFill>
                    <a:srgbClr val="000000"/>
                  </a:solidFill>
                  <a:latin typeface="Times New Roman"/>
                  <a:ea typeface="Times New Roman"/>
                  <a:cs typeface="Times New Roman"/>
                  <a:sym typeface="Times New Roman"/>
                </a:rPr>
                <a:t>: MNIST (70,000 grayscale digit images).</a:t>
              </a:r>
            </a:p>
            <a:p>
              <a:pPr algn="l" marL="651510" indent="-325755" lvl="1">
                <a:lnSpc>
                  <a:spcPts val="4320"/>
                </a:lnSpc>
                <a:buFont typeface="Arial"/>
                <a:buChar char="•"/>
              </a:pPr>
              <a:r>
                <a:rPr lang="en-US" b="true" sz="3600">
                  <a:solidFill>
                    <a:srgbClr val="000000"/>
                  </a:solidFill>
                  <a:latin typeface="Times New Roman Bold"/>
                  <a:ea typeface="Times New Roman Bold"/>
                  <a:cs typeface="Times New Roman Bold"/>
                  <a:sym typeface="Times New Roman Bold"/>
                </a:rPr>
                <a:t>Methods Compared</a:t>
              </a:r>
              <a:r>
                <a:rPr lang="en-US" sz="3600">
                  <a:solidFill>
                    <a:srgbClr val="000000"/>
                  </a:solidFill>
                  <a:latin typeface="Times New Roman"/>
                  <a:ea typeface="Times New Roman"/>
                  <a:cs typeface="Times New Roman"/>
                  <a:sym typeface="Times New Roman"/>
                </a:rPr>
                <a:t>:</a:t>
              </a:r>
            </a:p>
            <a:p>
              <a:pPr algn="l" marL="1228725" indent="-409575" lvl="2">
                <a:lnSpc>
                  <a:spcPts val="3600"/>
                </a:lnSpc>
                <a:buFont typeface="Arial"/>
                <a:buChar char="⚬"/>
              </a:pPr>
              <a:r>
                <a:rPr lang="en-US" b="true" sz="3000">
                  <a:solidFill>
                    <a:srgbClr val="000000"/>
                  </a:solidFill>
                  <a:latin typeface="Times New Roman Bold"/>
                  <a:ea typeface="Times New Roman Bold"/>
                  <a:cs typeface="Times New Roman Bold"/>
                  <a:sym typeface="Times New Roman Bold"/>
                </a:rPr>
                <a:t>KNN</a:t>
              </a:r>
              <a:r>
                <a:rPr lang="en-US" sz="3000">
                  <a:solidFill>
                    <a:srgbClr val="000000"/>
                  </a:solidFill>
                  <a:latin typeface="Times New Roman"/>
                  <a:ea typeface="Times New Roman"/>
                  <a:cs typeface="Times New Roman"/>
                  <a:sym typeface="Times New Roman"/>
                </a:rPr>
                <a:t> – 96.8% accuracy, slow on large datasets.</a:t>
              </a:r>
            </a:p>
            <a:p>
              <a:pPr algn="l" marL="1228725" indent="-409575" lvl="2">
                <a:lnSpc>
                  <a:spcPts val="3600"/>
                </a:lnSpc>
                <a:buFont typeface="Arial"/>
                <a:buChar char="⚬"/>
              </a:pPr>
              <a:r>
                <a:rPr lang="en-US" b="true" sz="3000">
                  <a:solidFill>
                    <a:srgbClr val="000000"/>
                  </a:solidFill>
                  <a:latin typeface="Times New Roman Bold"/>
                  <a:ea typeface="Times New Roman Bold"/>
                  <a:cs typeface="Times New Roman Bold"/>
                  <a:sym typeface="Times New Roman Bold"/>
                </a:rPr>
                <a:t>SVM</a:t>
              </a:r>
              <a:r>
                <a:rPr lang="en-US" sz="3000">
                  <a:solidFill>
                    <a:srgbClr val="000000"/>
                  </a:solidFill>
                  <a:latin typeface="Times New Roman"/>
                  <a:ea typeface="Times New Roman"/>
                  <a:cs typeface="Times New Roman"/>
                  <a:sym typeface="Times New Roman"/>
                </a:rPr>
                <a:t> – 97.91% accuracy, requires tuning.</a:t>
              </a:r>
            </a:p>
            <a:p>
              <a:pPr algn="l" marL="1228725" indent="-409575" lvl="2">
                <a:lnSpc>
                  <a:spcPts val="3600"/>
                </a:lnSpc>
                <a:buFont typeface="Arial"/>
                <a:buChar char="⚬"/>
              </a:pPr>
              <a:r>
                <a:rPr lang="en-US" b="true" sz="3000">
                  <a:solidFill>
                    <a:srgbClr val="000000"/>
                  </a:solidFill>
                  <a:latin typeface="Times New Roman Bold"/>
                  <a:ea typeface="Times New Roman Bold"/>
                  <a:cs typeface="Times New Roman Bold"/>
                  <a:sym typeface="Times New Roman Bold"/>
                </a:rPr>
                <a:t>CNN</a:t>
              </a:r>
              <a:r>
                <a:rPr lang="en-US" sz="3000">
                  <a:solidFill>
                    <a:srgbClr val="000000"/>
                  </a:solidFill>
                  <a:latin typeface="Times New Roman"/>
                  <a:ea typeface="Times New Roman"/>
                  <a:cs typeface="Times New Roman"/>
                  <a:sym typeface="Times New Roman"/>
                </a:rPr>
                <a:t> – Up to 99.2% accuracy, automatic feature learning.</a:t>
              </a:r>
            </a:p>
            <a:p>
              <a:pPr algn="l" marL="651510" indent="-325755" lvl="1">
                <a:lnSpc>
                  <a:spcPts val="4320"/>
                </a:lnSpc>
                <a:buFont typeface="Arial"/>
                <a:buChar char="•"/>
              </a:pPr>
              <a:r>
                <a:rPr lang="en-US" b="true" sz="3600">
                  <a:solidFill>
                    <a:srgbClr val="000000"/>
                  </a:solidFill>
                  <a:latin typeface="Times New Roman Bold"/>
                  <a:ea typeface="Times New Roman Bold"/>
                  <a:cs typeface="Times New Roman Bold"/>
                  <a:sym typeface="Times New Roman Bold"/>
                </a:rPr>
                <a:t>Key Takeaways:</a:t>
              </a:r>
            </a:p>
            <a:p>
              <a:pPr algn="l" marL="1228725" indent="-409575" lvl="2">
                <a:lnSpc>
                  <a:spcPts val="3600"/>
                </a:lnSpc>
                <a:buFont typeface="Arial"/>
                <a:buChar char="⚬"/>
              </a:pPr>
              <a:r>
                <a:rPr lang="en-US" sz="3000">
                  <a:solidFill>
                    <a:srgbClr val="000000"/>
                  </a:solidFill>
                  <a:latin typeface="Times New Roman"/>
                  <a:ea typeface="Times New Roman"/>
                  <a:cs typeface="Times New Roman"/>
                  <a:sym typeface="Times New Roman"/>
                </a:rPr>
                <a:t>CNNs outperform traditional methods in accuracy and scalability.</a:t>
              </a:r>
            </a:p>
            <a:p>
              <a:pPr algn="l" marL="1228725" indent="-409575" lvl="2">
                <a:lnSpc>
                  <a:spcPts val="3600"/>
                </a:lnSpc>
                <a:buFont typeface="Arial"/>
                <a:buChar char="⚬"/>
              </a:pPr>
              <a:r>
                <a:rPr lang="en-US" sz="3000">
                  <a:solidFill>
                    <a:srgbClr val="000000"/>
                  </a:solidFill>
                  <a:latin typeface="Times New Roman"/>
                  <a:ea typeface="Times New Roman"/>
                  <a:cs typeface="Times New Roman"/>
                  <a:sym typeface="Times New Roman"/>
                </a:rPr>
                <a:t>No manual feature extraction needed.</a:t>
              </a:r>
            </a:p>
            <a:p>
              <a:pPr algn="l" marL="651510" indent="-325755" lvl="1">
                <a:lnSpc>
                  <a:spcPts val="4320"/>
                </a:lnSpc>
                <a:buFont typeface="Arial"/>
                <a:buChar char="•"/>
              </a:pPr>
              <a:r>
                <a:rPr lang="en-US" b="true" sz="3600">
                  <a:solidFill>
                    <a:srgbClr val="000000"/>
                  </a:solidFill>
                  <a:latin typeface="Times New Roman Bold"/>
                  <a:ea typeface="Times New Roman Bold"/>
                  <a:cs typeface="Times New Roman Bold"/>
                  <a:sym typeface="Times New Roman Bold"/>
                </a:rPr>
                <a:t>Limitations:</a:t>
              </a:r>
            </a:p>
            <a:p>
              <a:pPr algn="l" marL="1228725" indent="-409575" lvl="2">
                <a:lnSpc>
                  <a:spcPts val="3600"/>
                </a:lnSpc>
                <a:buFont typeface="Arial"/>
                <a:buChar char="⚬"/>
              </a:pPr>
              <a:r>
                <a:rPr lang="en-US" sz="3000">
                  <a:solidFill>
                    <a:srgbClr val="000000"/>
                  </a:solidFill>
                  <a:latin typeface="Times New Roman"/>
                  <a:ea typeface="Times New Roman"/>
                  <a:cs typeface="Times New Roman"/>
                  <a:sym typeface="Times New Roman"/>
                </a:rPr>
                <a:t>Less effective on cursive/multilingual digits.</a:t>
              </a:r>
            </a:p>
            <a:p>
              <a:pPr algn="l" marL="1228725" indent="-409575" lvl="2">
                <a:lnSpc>
                  <a:spcPts val="3600"/>
                </a:lnSpc>
                <a:buFont typeface="Arial"/>
                <a:buChar char="⚬"/>
              </a:pPr>
              <a:r>
                <a:rPr lang="en-US" sz="3000">
                  <a:solidFill>
                    <a:srgbClr val="000000"/>
                  </a:solidFill>
                  <a:latin typeface="Times New Roman"/>
                  <a:ea typeface="Times New Roman"/>
                  <a:cs typeface="Times New Roman"/>
                  <a:sym typeface="Times New Roman"/>
                </a:rPr>
                <a:t>Deep CNNs increase computational cost.</a:t>
              </a:r>
            </a:p>
            <a:p>
              <a:pPr algn="l" marL="1228725" indent="-409575" lvl="2">
                <a:lnSpc>
                  <a:spcPts val="3600"/>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grpSp>
        <p:nvGrpSpPr>
          <p:cNvPr name="Group 7" id="7"/>
          <p:cNvGrpSpPr/>
          <p:nvPr/>
        </p:nvGrpSpPr>
        <p:grpSpPr>
          <a:xfrm rot="0">
            <a:off x="3791027" y="4356574"/>
            <a:ext cx="10705945" cy="1573852"/>
            <a:chOff x="0" y="0"/>
            <a:chExt cx="14274594" cy="2098470"/>
          </a:xfrm>
        </p:grpSpPr>
        <p:sp>
          <p:nvSpPr>
            <p:cNvPr name="Freeform 8" id="8"/>
            <p:cNvSpPr/>
            <p:nvPr/>
          </p:nvSpPr>
          <p:spPr>
            <a:xfrm flipH="false" flipV="false" rot="0">
              <a:off x="0" y="0"/>
              <a:ext cx="14274594" cy="2098470"/>
            </a:xfrm>
            <a:custGeom>
              <a:avLst/>
              <a:gdLst/>
              <a:ahLst/>
              <a:cxnLst/>
              <a:rect r="r" b="b" t="t" l="l"/>
              <a:pathLst>
                <a:path h="2098470" w="14274594">
                  <a:moveTo>
                    <a:pt x="0" y="0"/>
                  </a:moveTo>
                  <a:lnTo>
                    <a:pt x="14274594" y="0"/>
                  </a:lnTo>
                  <a:lnTo>
                    <a:pt x="14274594" y="2098470"/>
                  </a:lnTo>
                  <a:lnTo>
                    <a:pt x="0" y="2098470"/>
                  </a:lnTo>
                  <a:close/>
                </a:path>
              </a:pathLst>
            </a:custGeom>
            <a:solidFill>
              <a:srgbClr val="000000">
                <a:alpha val="0"/>
              </a:srgbClr>
            </a:solidFill>
          </p:spPr>
        </p:sp>
        <p:sp>
          <p:nvSpPr>
            <p:cNvPr name="TextBox 9" id="9"/>
            <p:cNvSpPr txBox="true"/>
            <p:nvPr/>
          </p:nvSpPr>
          <p:spPr>
            <a:xfrm>
              <a:off x="0" y="-47625"/>
              <a:ext cx="14274594" cy="2146095"/>
            </a:xfrm>
            <a:prstGeom prst="rect">
              <a:avLst/>
            </a:prstGeom>
          </p:spPr>
          <p:txBody>
            <a:bodyPr anchor="t" rtlCol="false" tIns="0" lIns="0" bIns="0" rIns="0"/>
            <a:lstStyle/>
            <a:p>
              <a:pPr algn="l">
                <a:lnSpc>
                  <a:spcPts val="6695"/>
                </a:lnSpc>
              </a:pPr>
              <a:r>
                <a:rPr lang="en-US" sz="6199" b="true">
                  <a:solidFill>
                    <a:srgbClr val="000000"/>
                  </a:solidFill>
                  <a:latin typeface="Times New Roman Bold"/>
                  <a:ea typeface="Times New Roman Bold"/>
                  <a:cs typeface="Times New Roman Bold"/>
                  <a:sym typeface="Times New Roman Bold"/>
                </a:rPr>
                <a:t>Working Of Other ML Models</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3029214"/>
            <a:ext cx="18288000" cy="6158912"/>
            <a:chOff x="0" y="0"/>
            <a:chExt cx="24384000" cy="8211882"/>
          </a:xfrm>
        </p:grpSpPr>
        <p:sp>
          <p:nvSpPr>
            <p:cNvPr name="Freeform 4" id="4"/>
            <p:cNvSpPr/>
            <p:nvPr/>
          </p:nvSpPr>
          <p:spPr>
            <a:xfrm flipH="false" flipV="false" rot="0">
              <a:off x="0" y="0"/>
              <a:ext cx="24384000" cy="8211820"/>
            </a:xfrm>
            <a:custGeom>
              <a:avLst/>
              <a:gdLst/>
              <a:ahLst/>
              <a:cxnLst/>
              <a:rect r="r" b="b" t="t" l="l"/>
              <a:pathLst>
                <a:path h="8211820" w="24384000">
                  <a:moveTo>
                    <a:pt x="0" y="0"/>
                  </a:moveTo>
                  <a:lnTo>
                    <a:pt x="24384000" y="0"/>
                  </a:lnTo>
                  <a:lnTo>
                    <a:pt x="24384000" y="8211820"/>
                  </a:lnTo>
                  <a:lnTo>
                    <a:pt x="0" y="8211820"/>
                  </a:lnTo>
                  <a:close/>
                </a:path>
              </a:pathLst>
            </a:custGeom>
            <a:gradFill rotWithShape="true">
              <a:gsLst>
                <a:gs pos="0">
                  <a:srgbClr val="DFDBD5">
                    <a:alpha val="0"/>
                  </a:srgbClr>
                </a:gs>
                <a:gs pos="100000">
                  <a:srgbClr val="DFDBD5">
                    <a:alpha val="100000"/>
                  </a:srgbClr>
                </a:gs>
              </a:gsLst>
              <a:lin ang="5400000"/>
            </a:gradFill>
          </p:spPr>
        </p:sp>
      </p:grpSp>
      <p:sp>
        <p:nvSpPr>
          <p:cNvPr name="Freeform 5" id="5"/>
          <p:cNvSpPr/>
          <p:nvPr/>
        </p:nvSpPr>
        <p:spPr>
          <a:xfrm flipH="false" flipV="false" rot="0">
            <a:off x="0" y="9189720"/>
            <a:ext cx="18288000" cy="1114425"/>
          </a:xfrm>
          <a:custGeom>
            <a:avLst/>
            <a:gdLst/>
            <a:ahLst/>
            <a:cxnLst/>
            <a:rect r="r" b="b" t="t" l="l"/>
            <a:pathLst>
              <a:path h="1114425" w="18288000">
                <a:moveTo>
                  <a:pt x="0" y="0"/>
                </a:moveTo>
                <a:lnTo>
                  <a:pt x="18288000" y="0"/>
                </a:lnTo>
                <a:lnTo>
                  <a:pt x="18288000" y="1114425"/>
                </a:lnTo>
                <a:lnTo>
                  <a:pt x="0" y="1114425"/>
                </a:lnTo>
                <a:lnTo>
                  <a:pt x="0" y="0"/>
                </a:lnTo>
                <a:close/>
              </a:path>
            </a:pathLst>
          </a:custGeom>
          <a:blipFill>
            <a:blip r:embed="rId4"/>
            <a:stretch>
              <a:fillRect l="0" t="-1538" r="0" b="1537"/>
            </a:stretch>
          </a:blipFill>
        </p:spPr>
      </p:sp>
      <p:sp>
        <p:nvSpPr>
          <p:cNvPr name="AutoShape 6" id="6"/>
          <p:cNvSpPr/>
          <p:nvPr/>
        </p:nvSpPr>
        <p:spPr>
          <a:xfrm rot="3577">
            <a:off x="-9530" y="9192620"/>
            <a:ext cx="18307060" cy="0"/>
          </a:xfrm>
          <a:prstGeom prst="line">
            <a:avLst/>
          </a:prstGeom>
          <a:ln cap="rnd" w="9525">
            <a:solidFill>
              <a:srgbClr val="000001">
                <a:alpha val="19608"/>
              </a:srgbClr>
            </a:solidFill>
            <a:prstDash val="solid"/>
            <a:headEnd type="none" len="sm" w="sm"/>
            <a:tailEnd type="none" len="sm" w="sm"/>
          </a:ln>
        </p:spPr>
      </p:sp>
      <p:grpSp>
        <p:nvGrpSpPr>
          <p:cNvPr name="Group 7" id="7"/>
          <p:cNvGrpSpPr/>
          <p:nvPr/>
        </p:nvGrpSpPr>
        <p:grpSpPr>
          <a:xfrm rot="0">
            <a:off x="809826" y="592455"/>
            <a:ext cx="9270413" cy="12352020"/>
            <a:chOff x="0" y="0"/>
            <a:chExt cx="10663691" cy="14208442"/>
          </a:xfrm>
        </p:grpSpPr>
        <p:sp>
          <p:nvSpPr>
            <p:cNvPr name="Freeform 8" id="8"/>
            <p:cNvSpPr/>
            <p:nvPr/>
          </p:nvSpPr>
          <p:spPr>
            <a:xfrm flipH="false" flipV="false" rot="0">
              <a:off x="0" y="0"/>
              <a:ext cx="10663691" cy="14208441"/>
            </a:xfrm>
            <a:custGeom>
              <a:avLst/>
              <a:gdLst/>
              <a:ahLst/>
              <a:cxnLst/>
              <a:rect r="r" b="b" t="t" l="l"/>
              <a:pathLst>
                <a:path h="14208441" w="10663691">
                  <a:moveTo>
                    <a:pt x="0" y="0"/>
                  </a:moveTo>
                  <a:lnTo>
                    <a:pt x="10663691" y="0"/>
                  </a:lnTo>
                  <a:lnTo>
                    <a:pt x="10663691" y="14208441"/>
                  </a:lnTo>
                  <a:lnTo>
                    <a:pt x="0" y="14208441"/>
                  </a:lnTo>
                  <a:close/>
                </a:path>
              </a:pathLst>
            </a:custGeom>
            <a:solidFill>
              <a:srgbClr val="000000">
                <a:alpha val="0"/>
              </a:srgbClr>
            </a:solidFill>
          </p:spPr>
        </p:sp>
        <p:sp>
          <p:nvSpPr>
            <p:cNvPr name="TextBox 9" id="9"/>
            <p:cNvSpPr txBox="true"/>
            <p:nvPr/>
          </p:nvSpPr>
          <p:spPr>
            <a:xfrm>
              <a:off x="0" y="-133350"/>
              <a:ext cx="10663691" cy="14341792"/>
            </a:xfrm>
            <a:prstGeom prst="rect">
              <a:avLst/>
            </a:prstGeom>
          </p:spPr>
          <p:txBody>
            <a:bodyPr anchor="t" rtlCol="false" tIns="0" lIns="0" bIns="0" rIns="0"/>
            <a:lstStyle/>
            <a:p>
              <a:pPr algn="l">
                <a:lnSpc>
                  <a:spcPts val="4320"/>
                </a:lnSpc>
              </a:pPr>
              <a:r>
                <a:rPr lang="en-US" b="true" sz="3000">
                  <a:solidFill>
                    <a:srgbClr val="000000"/>
                  </a:solidFill>
                  <a:latin typeface="Times New Roman Bold"/>
                  <a:ea typeface="Times New Roman Bold"/>
                  <a:cs typeface="Times New Roman Bold"/>
                  <a:sym typeface="Times New Roman Bold"/>
                </a:rPr>
                <a:t>K-Nearest Neighbours (KNN)</a:t>
              </a:r>
              <a:r>
                <a:rPr lang="en-US" sz="3000">
                  <a:solidFill>
                    <a:srgbClr val="000000"/>
                  </a:solidFill>
                  <a:latin typeface="Times New Roman"/>
                  <a:ea typeface="Times New Roman"/>
                  <a:cs typeface="Times New Roman"/>
                  <a:sym typeface="Times New Roman"/>
                </a:rPr>
                <a:t>: </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Calculate the distance between the target point and all points in the dataset </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Identify the K closest points to the target point.</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Assign the label or average the values of these neighbors to predict the output.</a:t>
              </a:r>
            </a:p>
            <a:p>
              <a:pPr algn="l">
                <a:lnSpc>
                  <a:spcPts val="6995"/>
                </a:lnSpc>
              </a:pPr>
              <a:r>
                <a:rPr lang="en-US" sz="3299">
                  <a:solidFill>
                    <a:srgbClr val="000000"/>
                  </a:solidFill>
                  <a:latin typeface="Times New Roman"/>
                  <a:ea typeface="Times New Roman"/>
                  <a:cs typeface="Times New Roman"/>
                  <a:sym typeface="Times New Roman"/>
                </a:rPr>
                <a:t>Disadvantages:</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Digit images may contain noise</a:t>
              </a:r>
            </a:p>
            <a:p>
              <a:pPr algn="l" marL="712468" indent="-356234" lvl="1">
                <a:lnSpc>
                  <a:spcPts val="6995"/>
                </a:lnSpc>
                <a:buFont typeface="Arial"/>
                <a:buChar char="•"/>
              </a:pPr>
              <a:r>
                <a:rPr lang="en-US" sz="3299">
                  <a:solidFill>
                    <a:srgbClr val="000000"/>
                  </a:solidFill>
                  <a:latin typeface="Times New Roman"/>
                  <a:ea typeface="Times New Roman"/>
                  <a:cs typeface="Times New Roman"/>
                  <a:sym typeface="Times New Roman"/>
                </a:rPr>
                <a:t>Each digit image is typically represented as a high-dimensional vector</a:t>
              </a:r>
            </a:p>
            <a:p>
              <a:pPr algn="l">
                <a:lnSpc>
                  <a:spcPts val="4320"/>
                </a:lnSpc>
              </a:pPr>
            </a:p>
            <a:p>
              <a:pPr algn="l" marL="542925" indent="-271462" lvl="1">
                <a:lnSpc>
                  <a:spcPts val="4320"/>
                </a:lnSpc>
              </a:pPr>
            </a:p>
            <a:p>
              <a:pPr algn="l">
                <a:lnSpc>
                  <a:spcPts val="4320"/>
                </a:lnSpc>
              </a:pPr>
            </a:p>
            <a:p>
              <a:pPr algn="l">
                <a:lnSpc>
                  <a:spcPts val="4320"/>
                </a:lnSpc>
              </a:pPr>
            </a:p>
            <a:p>
              <a:pPr algn="l">
                <a:lnSpc>
                  <a:spcPts val="4320"/>
                </a:lnSpc>
              </a:pPr>
            </a:p>
            <a:p>
              <a:pPr algn="l">
                <a:lnSpc>
                  <a:spcPts val="4320"/>
                </a:lnSpc>
              </a:pPr>
            </a:p>
            <a:p>
              <a:pPr algn="l">
                <a:lnSpc>
                  <a:spcPts val="4320"/>
                </a:lnSpc>
              </a:pPr>
            </a:p>
          </p:txBody>
        </p:sp>
      </p:grpSp>
      <p:sp>
        <p:nvSpPr>
          <p:cNvPr name="Freeform 10" id="10"/>
          <p:cNvSpPr/>
          <p:nvPr/>
        </p:nvSpPr>
        <p:spPr>
          <a:xfrm flipH="false" flipV="false" rot="0">
            <a:off x="10466800" y="1714824"/>
            <a:ext cx="7291271" cy="6115554"/>
          </a:xfrm>
          <a:custGeom>
            <a:avLst/>
            <a:gdLst/>
            <a:ahLst/>
            <a:cxnLst/>
            <a:rect r="r" b="b" t="t" l="l"/>
            <a:pathLst>
              <a:path h="6115554" w="7291271">
                <a:moveTo>
                  <a:pt x="0" y="0"/>
                </a:moveTo>
                <a:lnTo>
                  <a:pt x="7291271" y="0"/>
                </a:lnTo>
                <a:lnTo>
                  <a:pt x="7291271" y="6115554"/>
                </a:lnTo>
                <a:lnTo>
                  <a:pt x="0" y="6115554"/>
                </a:lnTo>
                <a:lnTo>
                  <a:pt x="0" y="0"/>
                </a:lnTo>
                <a:close/>
              </a:path>
            </a:pathLst>
          </a:custGeom>
          <a:blipFill>
            <a:blip r:embed="rId5"/>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DAGleTs6Y1k</dc:identifier>
  <dcterms:modified xsi:type="dcterms:W3CDTF">2011-08-01T06:04:30Z</dcterms:modified>
  <cp:revision>1</cp:revision>
  <dc:title>GRP5_Digit_Classifier_Using_CNN.pptx</dc:title>
</cp:coreProperties>
</file>