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64" r:id="rId9"/>
    <p:sldId id="260" r:id="rId10"/>
    <p:sldId id="269" r:id="rId11"/>
    <p:sldId id="266" r:id="rId12"/>
    <p:sldId id="263" r:id="rId13"/>
    <p:sldId id="280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8" d="100"/>
          <a:sy n="58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443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078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388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026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112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674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9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2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21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02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761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5851-42E4-4855-A8AB-E7E667BCFF47}" type="datetimeFigureOut">
              <a:rPr lang="en-IN" smtClean="0"/>
              <a:t>20-04-2025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C32C0C6-1F82-4007-B071-DC7BC695091C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996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0B228-30F8-CCB6-725E-77EFAF8155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887569"/>
            <a:ext cx="8637073" cy="2541431"/>
          </a:xfrm>
        </p:spPr>
        <p:txBody>
          <a:bodyPr/>
          <a:lstStyle/>
          <a:p>
            <a:pPr algn="ctr"/>
            <a:r>
              <a:rPr lang="en-IN" sz="3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Digit Classifier Using CNN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B13448-6CE1-A968-B54E-56A1BF6E0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928" y="3548789"/>
            <a:ext cx="8637072" cy="2541431"/>
          </a:xfrm>
        </p:spPr>
        <p:txBody>
          <a:bodyPr/>
          <a:lstStyle/>
          <a:p>
            <a:pPr algn="r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Kaushal Soundararajan – CB.EN.U4ECE23125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Nidhil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Remila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Shivakumaran – CB.EN.U4ECE23129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Sanjay Subramanyan – CB.EN.U4ECE23147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Shriyaank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– CB.EN.U4ECE23151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Vivyn M – CB.EN.U4ECE23157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0A5A23-5590-0734-4709-907BAC04E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4823" y="143095"/>
            <a:ext cx="2470343" cy="7444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1001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576-81A9-352F-1B3F-CFF78E6B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C27ED-0E37-95B3-23C5-2CBFB07D1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Layer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 Layer- to detect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pattenrs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Function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Pooling Layer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Flattening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Connected (Dense) Layer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2247323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FC86-0574-7DD8-68E8-00F6BBDD3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51FD-1918-9295-9DFE-B742DFCA2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Automatic Feature Extraction</a:t>
            </a:r>
          </a:p>
          <a:p>
            <a:r>
              <a:rPr lang="en-IN" dirty="0"/>
              <a:t>Spatial Hierarchies</a:t>
            </a:r>
          </a:p>
          <a:p>
            <a:r>
              <a:rPr lang="en-IN" dirty="0"/>
              <a:t>Parameter Sharing</a:t>
            </a:r>
          </a:p>
          <a:p>
            <a:r>
              <a:rPr lang="en-IN" dirty="0"/>
              <a:t>Translation Invariance</a:t>
            </a:r>
          </a:p>
          <a:p>
            <a:r>
              <a:rPr lang="en-IN" dirty="0"/>
              <a:t>High Accuracy &amp;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118316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03891-2DC4-02F4-329E-D3B9DA0C57EB}"/>
              </a:ext>
            </a:extLst>
          </p:cNvPr>
          <p:cNvSpPr txBox="1"/>
          <p:nvPr/>
        </p:nvSpPr>
        <p:spPr>
          <a:xfrm>
            <a:off x="184638" y="285750"/>
            <a:ext cx="14067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collection</a:t>
            </a:r>
            <a:endParaRPr lang="en-IN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A639830-BD83-C9EE-0B4A-BFA7A6B0942E}"/>
              </a:ext>
            </a:extLst>
          </p:cNvPr>
          <p:cNvCxnSpPr>
            <a:cxnSpLocks/>
          </p:cNvCxnSpPr>
          <p:nvPr/>
        </p:nvCxnSpPr>
        <p:spPr>
          <a:xfrm>
            <a:off x="1283677" y="580292"/>
            <a:ext cx="773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854861E-913C-5D5A-1744-543486AD941C}"/>
              </a:ext>
            </a:extLst>
          </p:cNvPr>
          <p:cNvSpPr txBox="1"/>
          <p:nvPr/>
        </p:nvSpPr>
        <p:spPr>
          <a:xfrm>
            <a:off x="2026627" y="285750"/>
            <a:ext cx="15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preprocessing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4CAD3E-88DB-3855-A12A-51D06D27E9FE}"/>
              </a:ext>
            </a:extLst>
          </p:cNvPr>
          <p:cNvCxnSpPr>
            <a:cxnSpLocks/>
          </p:cNvCxnSpPr>
          <p:nvPr/>
        </p:nvCxnSpPr>
        <p:spPr>
          <a:xfrm flipV="1">
            <a:off x="3455377" y="547317"/>
            <a:ext cx="773723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7579A9-6701-DB39-3010-0CF125F69FA7}"/>
              </a:ext>
            </a:extLst>
          </p:cNvPr>
          <p:cNvSpPr txBox="1"/>
          <p:nvPr/>
        </p:nvSpPr>
        <p:spPr>
          <a:xfrm>
            <a:off x="4343400" y="272562"/>
            <a:ext cx="159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C56CEE-1274-3D36-F7E8-851F9B8B9B5A}"/>
              </a:ext>
            </a:extLst>
          </p:cNvPr>
          <p:cNvCxnSpPr>
            <a:cxnSpLocks/>
          </p:cNvCxnSpPr>
          <p:nvPr/>
        </p:nvCxnSpPr>
        <p:spPr>
          <a:xfrm>
            <a:off x="5841023" y="520936"/>
            <a:ext cx="7649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481086F-23A8-6AF2-2F03-CC17BD50FEAF}"/>
              </a:ext>
            </a:extLst>
          </p:cNvPr>
          <p:cNvSpPr txBox="1"/>
          <p:nvPr/>
        </p:nvSpPr>
        <p:spPr>
          <a:xfrm>
            <a:off x="6720621" y="230745"/>
            <a:ext cx="13452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Engineering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0C6148-6C46-2E83-EEAB-3C12D38C8D62}"/>
              </a:ext>
            </a:extLst>
          </p:cNvPr>
          <p:cNvCxnSpPr>
            <a:cxnSpLocks/>
          </p:cNvCxnSpPr>
          <p:nvPr/>
        </p:nvCxnSpPr>
        <p:spPr>
          <a:xfrm>
            <a:off x="8179043" y="547317"/>
            <a:ext cx="615461" cy="13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9A4AC6A-40CF-3623-570E-61321D76ACFA}"/>
              </a:ext>
            </a:extLst>
          </p:cNvPr>
          <p:cNvSpPr txBox="1"/>
          <p:nvPr/>
        </p:nvSpPr>
        <p:spPr>
          <a:xfrm>
            <a:off x="8951667" y="272562"/>
            <a:ext cx="962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building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19BCF9-4CC9-2373-841D-1C733B739196}"/>
              </a:ext>
            </a:extLst>
          </p:cNvPr>
          <p:cNvCxnSpPr/>
          <p:nvPr/>
        </p:nvCxnSpPr>
        <p:spPr>
          <a:xfrm>
            <a:off x="10071587" y="547317"/>
            <a:ext cx="474784" cy="6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45352A9-14CD-7EC6-1447-1D50ED41802D}"/>
              </a:ext>
            </a:extLst>
          </p:cNvPr>
          <p:cNvSpPr txBox="1"/>
          <p:nvPr/>
        </p:nvSpPr>
        <p:spPr>
          <a:xfrm>
            <a:off x="10638692" y="272562"/>
            <a:ext cx="13686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and evaluation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45B649A-BBDE-86CC-D207-2F35A08E8EB8}"/>
              </a:ext>
            </a:extLst>
          </p:cNvPr>
          <p:cNvCxnSpPr>
            <a:cxnSpLocks/>
          </p:cNvCxnSpPr>
          <p:nvPr/>
        </p:nvCxnSpPr>
        <p:spPr>
          <a:xfrm>
            <a:off x="6411789" y="1388986"/>
            <a:ext cx="0" cy="66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614F629-E1D6-FE1B-3859-58D37E106B29}"/>
              </a:ext>
            </a:extLst>
          </p:cNvPr>
          <p:cNvSpPr txBox="1"/>
          <p:nvPr/>
        </p:nvSpPr>
        <p:spPr>
          <a:xfrm>
            <a:off x="5057780" y="2200397"/>
            <a:ext cx="3428993" cy="3367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Two convolu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onal layers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Max-pooling layers (2x2 pool size)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Dropout layers (0.25-0.5)</a:t>
            </a:r>
            <a:endParaRPr lang="en-IN" dirty="0"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Loss Func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on: Categorical Cross entropy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mizer: Adam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Metrics: Accuracy 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B003F6A-F250-75C9-21F3-D2E383300131}"/>
              </a:ext>
            </a:extLst>
          </p:cNvPr>
          <p:cNvCxnSpPr>
            <a:cxnSpLocks/>
          </p:cNvCxnSpPr>
          <p:nvPr/>
        </p:nvCxnSpPr>
        <p:spPr>
          <a:xfrm>
            <a:off x="11016762" y="1011115"/>
            <a:ext cx="0" cy="967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D0FE500-CE2D-4017-CB28-60254A8C53C8}"/>
              </a:ext>
            </a:extLst>
          </p:cNvPr>
          <p:cNvSpPr txBox="1"/>
          <p:nvPr/>
        </p:nvSpPr>
        <p:spPr>
          <a:xfrm>
            <a:off x="8723437" y="2118752"/>
            <a:ext cx="3490542" cy="431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Hyperparameters: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Epochs:10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Batch Size: 64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Learning Rate Scheduling: </a:t>
            </a:r>
            <a:r>
              <a:rPr lang="en-IN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ReduceLROnPlateau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Evalua</a:t>
            </a: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Metrics: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Accuracy, Loss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Confusion Matrix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800"/>
              </a:spcAft>
              <a:buFont typeface="Courier New" panose="02070309020205020404" pitchFamily="49" charset="0"/>
              <a:buChar char="o"/>
            </a:pP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Classifica</a:t>
            </a: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 Report</a:t>
            </a:r>
            <a:endParaRPr lang="en-IN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9D493CA-1E81-8BBC-B812-54379B827A99}"/>
              </a:ext>
            </a:extLst>
          </p:cNvPr>
          <p:cNvCxnSpPr>
            <a:cxnSpLocks/>
          </p:cNvCxnSpPr>
          <p:nvPr/>
        </p:nvCxnSpPr>
        <p:spPr>
          <a:xfrm>
            <a:off x="9258300" y="932081"/>
            <a:ext cx="0" cy="4569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DC68733-E426-8E73-41C2-001E9E66C8A8}"/>
              </a:ext>
            </a:extLst>
          </p:cNvPr>
          <p:cNvCxnSpPr>
            <a:cxnSpLocks/>
          </p:cNvCxnSpPr>
          <p:nvPr/>
        </p:nvCxnSpPr>
        <p:spPr>
          <a:xfrm>
            <a:off x="6411789" y="1388986"/>
            <a:ext cx="28465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F49E966-3E08-8562-B70F-A15685BC6030}"/>
              </a:ext>
            </a:extLst>
          </p:cNvPr>
          <p:cNvCxnSpPr>
            <a:cxnSpLocks/>
          </p:cNvCxnSpPr>
          <p:nvPr/>
        </p:nvCxnSpPr>
        <p:spPr>
          <a:xfrm>
            <a:off x="4765431" y="1011115"/>
            <a:ext cx="0" cy="492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723CE85-C24A-2D0D-6D40-790D7FF95D31}"/>
              </a:ext>
            </a:extLst>
          </p:cNvPr>
          <p:cNvCxnSpPr>
            <a:cxnSpLocks/>
          </p:cNvCxnSpPr>
          <p:nvPr/>
        </p:nvCxnSpPr>
        <p:spPr>
          <a:xfrm>
            <a:off x="2453054" y="1503483"/>
            <a:ext cx="0" cy="5542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682CEB5-04D6-2473-BDC0-B70C63D91E74}"/>
              </a:ext>
            </a:extLst>
          </p:cNvPr>
          <p:cNvCxnSpPr>
            <a:cxnSpLocks/>
          </p:cNvCxnSpPr>
          <p:nvPr/>
        </p:nvCxnSpPr>
        <p:spPr>
          <a:xfrm>
            <a:off x="2453054" y="1503483"/>
            <a:ext cx="2312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027E7A5-B5A7-DD84-CE1F-B1E0BB74D394}"/>
              </a:ext>
            </a:extLst>
          </p:cNvPr>
          <p:cNvSpPr txBox="1"/>
          <p:nvPr/>
        </p:nvSpPr>
        <p:spPr>
          <a:xfrm>
            <a:off x="1806817" y="2215977"/>
            <a:ext cx="2804742" cy="87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Scatterplot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072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AB32B-5168-CF29-417F-AB605B9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03" y="1047404"/>
            <a:ext cx="9349248" cy="2580051"/>
          </a:xfrm>
        </p:spPr>
        <p:txBody>
          <a:bodyPr/>
          <a:lstStyle/>
          <a:p>
            <a:pPr algn="ctr"/>
            <a:r>
              <a:rPr lang="en-US" dirty="0"/>
              <a:t>RESULTS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D9236-C1FF-7DD4-8151-284055E4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6804" y="4171955"/>
            <a:ext cx="8630446" cy="10129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5539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C293C-8B52-1EBC-A847-90E0FD6AE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55247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D4500B-E529-8F97-B6FE-06E246446C83}"/>
              </a:ext>
            </a:extLst>
          </p:cNvPr>
          <p:cNvSpPr txBox="1"/>
          <p:nvPr/>
        </p:nvSpPr>
        <p:spPr>
          <a:xfrm>
            <a:off x="1451579" y="2083777"/>
            <a:ext cx="10049608" cy="32697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Loads a Trained CNN Model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Accepts an image file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the image to grayscale and resizes to 28x28.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and reshapes it for the CNN.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a Prediction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the digit as a JSON response.</a:t>
            </a:r>
          </a:p>
        </p:txBody>
      </p:sp>
    </p:spTree>
    <p:extLst>
      <p:ext uri="{BB962C8B-B14F-4D97-AF65-F5344CB8AC3E}">
        <p14:creationId xmlns:p14="http://schemas.microsoft.com/office/powerpoint/2010/main" val="2879144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7BF5E-4847-3749-66FF-0C193E5F3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5405" y="188099"/>
            <a:ext cx="9603275" cy="63741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4E31DD-212D-2823-58E7-A3A91840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" y="957262"/>
            <a:ext cx="1147762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4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612743-23D1-A49C-D16B-F458A6865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5" y="2042919"/>
            <a:ext cx="1817253" cy="12454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4FA373-1A42-0E4B-E12E-E640993C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1" r="59072"/>
          <a:stretch/>
        </p:blipFill>
        <p:spPr>
          <a:xfrm>
            <a:off x="6096000" y="2042919"/>
            <a:ext cx="2848708" cy="1913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74A800-CEF4-4396-CC7F-D72741C84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0" r="63619"/>
          <a:stretch/>
        </p:blipFill>
        <p:spPr>
          <a:xfrm>
            <a:off x="6096000" y="3956538"/>
            <a:ext cx="2848708" cy="2162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4EB10F-5485-8C93-BE4E-7D37A62F1F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55" y="4246939"/>
            <a:ext cx="1817253" cy="158137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DCA5EFC1-2DFC-B0E4-6DAD-49AC2FA4C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8174" y="793722"/>
            <a:ext cx="659565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b="1" cap="all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API Input–Output Overview</a:t>
            </a:r>
          </a:p>
        </p:txBody>
      </p:sp>
    </p:spTree>
    <p:extLst>
      <p:ext uri="{BB962C8B-B14F-4D97-AF65-F5344CB8AC3E}">
        <p14:creationId xmlns:p14="http://schemas.microsoft.com/office/powerpoint/2010/main" val="4235378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38DE8-B52F-4F96-98A5-3F1C3D12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4939" y="363405"/>
            <a:ext cx="9603275" cy="104923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eda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4BC63-1E32-84D1-A026-0135E68771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7" y="1547446"/>
            <a:ext cx="4958854" cy="44225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8EA670-B107-ECA3-02B5-F8D56FAC5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33" y="1547445"/>
            <a:ext cx="5178669" cy="442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9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923F-4BC0-8FA0-F1C8-8D68AD474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6015" y="804519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visualization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E354E-4F6D-C848-1794-AC237BDCD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579" y="2220743"/>
            <a:ext cx="9482341" cy="241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76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F9F3C-8E7F-2D02-D600-7685AC57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5928" y="920898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6A602B-34CD-978D-2426-15AE7CEF74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3125"/>
            <a:ext cx="11352179" cy="286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78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C0F39-C4AB-5CDC-2F2C-57B59999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Abstract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EA392-78EB-A460-BBE1-1C3A764FC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 Convolu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onal Neural Network (CNN) - based digit classifier.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Using the MNIST dataset,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 the model use convolutional layers for feature extraction.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D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esigning a convolutional neural network model that gives the best results for the classification task.</a:t>
            </a:r>
          </a:p>
          <a:p>
            <a:pPr algn="just"/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prac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cal applica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ons 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document processing, postal automa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ti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on, and banking systems</a:t>
            </a:r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ea typeface="Calibri" panose="020F0502020204030204" pitchFamily="34" charset="0"/>
              </a:rPr>
              <a:t>CNN- provides hides accurate image recognition.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358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F6F3-31BD-F05F-B251-12978BEB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9266" y="671209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4C67D1-714F-1CB9-08B4-9E07A4D5D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945" y="1435465"/>
            <a:ext cx="5953327" cy="475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1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E0BD0-0F6E-E050-4B0F-508863C18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514" y="621639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9EACE4-3730-4CA7-AB23-1A3C7F691F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2" r="8915" b="4448"/>
          <a:stretch/>
        </p:blipFill>
        <p:spPr>
          <a:xfrm>
            <a:off x="1944941" y="1329136"/>
            <a:ext cx="8616550" cy="522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3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E394A-0B22-B1F8-AED2-86ADAB5D3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114" y="489937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and accuracy curve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4347A5-9757-59FE-CBA9-3945B9CB4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03" y="1329136"/>
            <a:ext cx="11322441" cy="5038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799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FAAA-D7F2-7653-E0EC-B308824D6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7418" y="0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1- feature map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A99BFF-6D0A-75A2-F67D-4AD0484E7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460" y="797669"/>
            <a:ext cx="6858000" cy="5710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559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412C-74F7-A902-34BA-B343E329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0601" y="185500"/>
            <a:ext cx="9603275" cy="1049235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Convolution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2- feature map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685E5E-9C3A-0C0A-61F2-72C629233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376" y="710118"/>
            <a:ext cx="6881247" cy="614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97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5814-ED18-9343-DC2B-06678F2F8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and motivation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AF2C4-B13B-67A2-5DEF-1C8089A1F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30091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to technological advancements and digitalization handwritten data detection has become a fundamental task.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machine learning techniques fail to work well across different handwritings.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is effective because of its accurate image recognition because of automatic learning spatial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hierarchies of features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469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E328A-4511-3B5A-AC70-A58228A7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58C30-FA60-B55D-2514-982503F7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Recognition of handwritten digits across various handwriting and noise in images are major challenge.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has to adapt to different styles and learn by itself.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Extensive preprocessing of data is needed for accurate classification of image.</a:t>
            </a:r>
          </a:p>
          <a:p>
            <a:pPr algn="just"/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goal of this project is to develop a robust CNN-based classifier that can efficiently recognize and classify handwri</a:t>
            </a:r>
            <a:r>
              <a:rPr lang="en-IN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tt</a:t>
            </a:r>
            <a:r>
              <a:rPr lang="en-IN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 digits from 0-9 with high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20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8E9BD-25D1-CA61-185D-72D163A3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0C9A-EE46-2C57-2B88-853CB4FE0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7403" y="1047404"/>
            <a:ext cx="9349248" cy="2580051"/>
          </a:xfrm>
        </p:spPr>
        <p:txBody>
          <a:bodyPr/>
          <a:lstStyle/>
          <a:p>
            <a:pPr algn="ctr"/>
            <a:r>
              <a:rPr lang="en-US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21A5B-7152-E55C-9E3D-82A1615F8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06804" y="4171955"/>
            <a:ext cx="8630446" cy="101292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767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31B0F-F1AE-97FD-B04D-B3A73D6B5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2773-6969-340B-943A-79A89ABB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5398"/>
            <a:ext cx="9603275" cy="1049235"/>
          </a:xfrm>
        </p:spPr>
        <p:txBody>
          <a:bodyPr/>
          <a:lstStyle/>
          <a:p>
            <a:r>
              <a:rPr lang="en-US" dirty="0"/>
              <a:t>Paper 1 – ML &amp; Deep Learning for Digit Recognition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0D14D76-31CD-6458-502F-7E1002D3B4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5575" y="1873232"/>
            <a:ext cx="9754850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Improve HDR accuracy using ML and DL techniques for real-world use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(70,000 grayscale digit images).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Compared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96.8% accuracy, slow on large datasets.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97.91% accuracy, requires tuning.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Up to 99.2% accuracy, automatic feature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Takeaways: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outperform traditional methods in accuracy and scalability.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manual feature extraction needed.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effective on cursive/multilingual digits.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CNNs increase computational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477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04050-AED8-6BEF-2D0B-32AFAB6A4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5B83-AC10-BCFC-A173-7AE58D378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675398"/>
            <a:ext cx="9603275" cy="1049235"/>
          </a:xfrm>
        </p:spPr>
        <p:txBody>
          <a:bodyPr>
            <a:normAutofit fontScale="90000"/>
          </a:bodyPr>
          <a:lstStyle/>
          <a:p>
            <a:r>
              <a:rPr lang="en-US" dirty="0"/>
              <a:t>Paper 2 – A Robust CNN Model for Handwritten Digits Recognition and Classification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F9F7767-D955-CBBB-7312-D748A7217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25575" y="1980954"/>
            <a:ext cx="836799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reliable CNN model for handwritten digit recognition.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neural networks limited by hardware.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gained momentum with MNIST and better computing power.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check processing, postal address reading, form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 Advantages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accuracy with minimal preprocessing.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feature extraction via convolution + pooling layers.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drops with complex handwriting styles.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layers may lead to overfitting and higher computation.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85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D1FFF-D047-3C0D-8819-4F0E51097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dirty="0"/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and their limitations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74D9A-A5CB-F442-6FCA-5DA38388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Neighbours (KNN)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Simple and effective but computationally expensive for large datasets.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Performs well but requires careful tuning of kernel functions.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 (ANN)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Can learn complex patterns but struggle with high-dimensional image data without feature extraction.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1000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50D3-4636-CBD6-1B5A-4CE087543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and scope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50932-54A5-6EE6-1C80-BDBF49403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 eliminate the need for manual feature extraction by learning spatial features directly from images.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should achieve high accuracy.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 maintain computational and cost efficiency.</a:t>
            </a:r>
          </a:p>
          <a:p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 scope includes data preprocessing, model training, evaluation, and testing.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56755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907</TotalTime>
  <Words>710</Words>
  <Application>Microsoft Office PowerPoint</Application>
  <PresentationFormat>Widescreen</PresentationFormat>
  <Paragraphs>112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Courier New</vt:lpstr>
      <vt:lpstr>Gill Sans MT</vt:lpstr>
      <vt:lpstr>Symbol</vt:lpstr>
      <vt:lpstr>Times New Roman</vt:lpstr>
      <vt:lpstr>Gallery</vt:lpstr>
      <vt:lpstr>Digit Classifier Using CNN </vt:lpstr>
      <vt:lpstr>Abstract </vt:lpstr>
      <vt:lpstr>Background and motivation</vt:lpstr>
      <vt:lpstr>Problem statement</vt:lpstr>
      <vt:lpstr>LITERATURE REVIEW</vt:lpstr>
      <vt:lpstr>Paper 1 – ML &amp; Deep Learning for Digit Recognition</vt:lpstr>
      <vt:lpstr>Paper 2 – A Robust CNN Model for Handwritten Digits Recognition and Classification</vt:lpstr>
      <vt:lpstr>Existing works and their limitations</vt:lpstr>
      <vt:lpstr>Objectives and scope</vt:lpstr>
      <vt:lpstr>What is cnn?</vt:lpstr>
      <vt:lpstr>Why cnn?</vt:lpstr>
      <vt:lpstr>PowerPoint Presentation</vt:lpstr>
      <vt:lpstr>RESULTS</vt:lpstr>
      <vt:lpstr>User Interface</vt:lpstr>
      <vt:lpstr>Fast api Interface</vt:lpstr>
      <vt:lpstr>PowerPoint Presentation</vt:lpstr>
      <vt:lpstr>eda</vt:lpstr>
      <vt:lpstr>Input visualization</vt:lpstr>
      <vt:lpstr>output</vt:lpstr>
      <vt:lpstr>Confusion matrix</vt:lpstr>
      <vt:lpstr>Model parameters</vt:lpstr>
      <vt:lpstr>Loss and accuracy curve</vt:lpstr>
      <vt:lpstr>Convolution layer 1- feature map</vt:lpstr>
      <vt:lpstr>Convolution layer 2- feature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Vivyn Muthurathinam</dc:creator>
  <cp:lastModifiedBy>shriyaank suji</cp:lastModifiedBy>
  <cp:revision>6</cp:revision>
  <dcterms:created xsi:type="dcterms:W3CDTF">2025-04-19T05:02:28Z</dcterms:created>
  <dcterms:modified xsi:type="dcterms:W3CDTF">2025-04-20T04:34:31Z</dcterms:modified>
</cp:coreProperties>
</file>