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66" r:id="rId2"/>
  </p:sldMasterIdLst>
  <p:notesMasterIdLst>
    <p:notesMasterId r:id="rId21"/>
  </p:notesMasterIdLst>
  <p:sldIdLst>
    <p:sldId id="27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33" r:id="rId12"/>
    <p:sldId id="334" r:id="rId13"/>
    <p:sldId id="305" r:id="rId14"/>
    <p:sldId id="346" r:id="rId15"/>
    <p:sldId id="307" r:id="rId16"/>
    <p:sldId id="308" r:id="rId17"/>
    <p:sldId id="309" r:id="rId18"/>
    <p:sldId id="310" r:id="rId19"/>
    <p:sldId id="312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6" autoAdjust="0"/>
    <p:restoredTop sz="37300" autoAdjust="0"/>
  </p:normalViewPr>
  <p:slideViewPr>
    <p:cSldViewPr>
      <p:cViewPr varScale="1">
        <p:scale>
          <a:sx n="74" d="100"/>
          <a:sy n="74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E4C8AC-8ED5-4037-A98C-413A295A7EFE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D338DD-1885-4E70-95F0-3A0DEF5536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20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686C8-F9CF-4350-B784-BB38BDBA9C7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552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92F0-9EF2-484C-963F-76C67A3949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20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92F0-9EF2-484C-963F-76C67A3949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20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92F0-9EF2-484C-963F-76C67A3949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20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92F0-9EF2-484C-963F-76C67A3949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20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92F0-9EF2-484C-963F-76C67A3949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20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92F0-9EF2-484C-963F-76C67A3949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20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92F0-9EF2-484C-963F-76C67A3949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20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92F0-9EF2-484C-963F-76C67A3949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20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92F0-9EF2-484C-963F-76C67A3949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20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92F0-9EF2-484C-963F-76C67A3949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20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92F0-9EF2-484C-963F-76C67A3949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20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92F0-9EF2-484C-963F-76C67A3949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20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92F0-9EF2-484C-963F-76C67A3949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20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92F0-9EF2-484C-963F-76C67A3949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20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92F0-9EF2-484C-963F-76C67A3949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20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92F0-9EF2-484C-963F-76C67A3949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20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back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56191" cy="68671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435315"/>
            <a:ext cx="5776975" cy="2148634"/>
          </a:xfrm>
        </p:spPr>
        <p:txBody>
          <a:bodyPr anchor="t">
            <a:normAutofit/>
          </a:bodyPr>
          <a:lstStyle>
            <a:lvl1pPr algn="l">
              <a:lnSpc>
                <a:spcPts val="4800"/>
              </a:lnSpc>
              <a:defRPr sz="4500" b="1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05733"/>
            <a:ext cx="4681000" cy="1791975"/>
          </a:xfrm>
        </p:spPr>
        <p:txBody>
          <a:bodyPr>
            <a:normAutofit/>
          </a:bodyPr>
          <a:lstStyle>
            <a:lvl1pPr marL="0" indent="0" algn="l">
              <a:lnSpc>
                <a:spcPts val="2700"/>
              </a:lnSpc>
              <a:buNone/>
              <a:defRPr sz="23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7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86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531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41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324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656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841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0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backtoc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56192" cy="686714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1493586"/>
            <a:ext cx="8229600" cy="4688266"/>
          </a:xfr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buSzPct val="100000"/>
              <a:buFont typeface="+mj-lt"/>
              <a:buAutoNum type="arabicPeriod"/>
              <a:defRPr sz="2300">
                <a:solidFill>
                  <a:schemeClr val="bg1"/>
                </a:solidFill>
              </a:defRPr>
            </a:lvl1pPr>
            <a:lvl2pPr marL="800100" indent="-342900">
              <a:buFont typeface="+mj-lt"/>
              <a:buAutoNum type="arabicPeriod"/>
              <a:defRPr>
                <a:solidFill>
                  <a:schemeClr val="bg1"/>
                </a:solidFill>
              </a:defRPr>
            </a:lvl2pPr>
            <a:lvl3pPr marL="1257300" indent="-342900">
              <a:buFont typeface="+mj-lt"/>
              <a:buAutoNum type="arabicPeriod"/>
              <a:defRPr>
                <a:solidFill>
                  <a:schemeClr val="bg1"/>
                </a:solidFill>
              </a:defRPr>
            </a:lvl3pPr>
            <a:lvl4pPr>
              <a:buFont typeface="+mj-lt"/>
              <a:buAutoNum type="arabicPeriod"/>
              <a:defRPr>
                <a:solidFill>
                  <a:schemeClr val="bg1"/>
                </a:solidFill>
              </a:defRPr>
            </a:lvl4pPr>
            <a:lvl5pPr>
              <a:buFont typeface="+mj-lt"/>
              <a:buAutoNum type="arabicPeriod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838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backtoc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56192" cy="68671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684143"/>
            <a:ext cx="7772400" cy="2700106"/>
          </a:xfrm>
        </p:spPr>
        <p:txBody>
          <a:bodyPr anchor="t">
            <a:noAutofit/>
          </a:bodyPr>
          <a:lstStyle>
            <a:lvl1pPr algn="l">
              <a:lnSpc>
                <a:spcPts val="4800"/>
              </a:lnSpc>
              <a:defRPr sz="4500" b="1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Mount Sinai / Presentation Slide / December 5, 2012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BD0B-D5BA-AC4A-B182-CCF391B5588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9781"/>
            <a:ext cx="8229600" cy="4197252"/>
          </a:xfrm>
        </p:spPr>
        <p:txBody>
          <a:bodyPr anchor="t">
            <a:normAutofit/>
          </a:bodyPr>
          <a:lstStyle>
            <a:lvl1pPr marL="0" indent="0">
              <a:lnSpc>
                <a:spcPts val="5200"/>
              </a:lnSpc>
              <a:buNone/>
              <a:defRPr sz="5100" b="1">
                <a:solidFill>
                  <a:srgbClr val="666666"/>
                </a:solidFill>
                <a:latin typeface="Times New Roman"/>
                <a:cs typeface="Times New Roman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46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086"/>
            <a:ext cx="8229600" cy="4525963"/>
          </a:xfrm>
        </p:spPr>
        <p:txBody>
          <a:bodyPr/>
          <a:lstStyle>
            <a:lvl1pPr>
              <a:lnSpc>
                <a:spcPts val="2300"/>
              </a:lnSpc>
              <a:defRPr/>
            </a:lvl1pPr>
            <a:lvl4pPr>
              <a:defRPr>
                <a:latin typeface="Arial"/>
                <a:cs typeface="Arial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Mount Sinai / Presentation Slide / December 5, 2012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BD0B-D5BA-AC4A-B182-CCF391B5588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93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1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10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11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32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6096"/>
            <a:ext cx="8229600" cy="625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6422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E7D63523-73D7-614F-B62C-31315533CF74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457200"/>
              <a:t>9/28/2016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9F8FBD0B-D5BA-AC4A-B182-CCF391B5588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457200"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r>
              <a:rPr lang="en-US" dirty="0" smtClean="0">
                <a:solidFill>
                  <a:srgbClr val="000000">
                    <a:tint val="75000"/>
                  </a:srgbClr>
                </a:solidFill>
              </a:rPr>
              <a:t>Mount Sinai / Presentation Slide / December 5, 2012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Picture 8" descr="pptback-02.jp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-4572" y="6721475"/>
            <a:ext cx="9153144" cy="1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6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000" b="1" kern="1200">
          <a:solidFill>
            <a:schemeClr val="accent1"/>
          </a:solidFill>
          <a:latin typeface="Times New Roman"/>
          <a:ea typeface="+mj-ea"/>
          <a:cs typeface="Times New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70000"/>
        <a:buFont typeface="Lucida Grande"/>
        <a:buChar char="▶"/>
        <a:defRPr sz="1800" kern="1200">
          <a:solidFill>
            <a:srgbClr val="333333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333333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333333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rgbClr val="333333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000" kern="1200">
          <a:solidFill>
            <a:srgbClr val="333333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6858000" cy="2743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Identify cancer driver genes through shared Mendelian disease pathogenic variants and cancer somatic mutations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3400" y="4532625"/>
            <a:ext cx="4681000" cy="2325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lnSpc>
                <a:spcPts val="2700"/>
              </a:lnSpc>
              <a:spcBef>
                <a:spcPct val="20000"/>
              </a:spcBef>
              <a:buSzPct val="70000"/>
              <a:buFont typeface="Lucida Grande"/>
              <a:buNone/>
              <a:defRPr sz="23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Meng Ma, Ph.D</a:t>
            </a:r>
            <a:r>
              <a:rPr lang="en-US" sz="2800" dirty="0" smtClean="0"/>
              <a:t>.</a:t>
            </a:r>
            <a:endParaRPr lang="en-US" sz="2000" dirty="0" smtClean="0"/>
          </a:p>
        </p:txBody>
      </p:sp>
      <p:pic>
        <p:nvPicPr>
          <p:cNvPr id="6" name="Picture 2" descr="http://rongchenlab.org/wp-content/uploads/2014/06/ChenLab-300x9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285750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3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000" b="1" dirty="0"/>
              <a:t>Identify cancer driver genes through shared Mendelian disease pathogenic variants and cancer somatic mutations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9144000" cy="5486400"/>
          </a:xfrm>
        </p:spPr>
        <p:txBody>
          <a:bodyPr vert="horz">
            <a:normAutofit/>
          </a:bodyPr>
          <a:lstStyle/>
          <a:p>
            <a:r>
              <a:rPr lang="en-US" sz="2000" b="1" dirty="0" smtClean="0"/>
              <a:t>Rank genes according to the recurrence of the most recurrent COSMIC/HGMD overlapping mutation in each gene 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b="1" dirty="0" smtClean="0"/>
          </a:p>
          <a:p>
            <a:pPr lvl="1"/>
            <a:endParaRPr lang="en-US" b="1" i="1" u="sng" dirty="0" smtClean="0"/>
          </a:p>
          <a:p>
            <a:pPr lvl="1"/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723900"/>
            <a:ext cx="9144000" cy="381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624465"/>
              </p:ext>
            </p:extLst>
          </p:nvPr>
        </p:nvGraphicFramePr>
        <p:xfrm>
          <a:off x="96978" y="1942238"/>
          <a:ext cx="5877051" cy="47751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7979"/>
                <a:gridCol w="645640"/>
                <a:gridCol w="752002"/>
                <a:gridCol w="860514"/>
                <a:gridCol w="163524"/>
                <a:gridCol w="696990"/>
                <a:gridCol w="625828"/>
                <a:gridCol w="704057"/>
                <a:gridCol w="860517"/>
              </a:tblGrid>
              <a:tr h="30480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</a:t>
                      </a: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Mutation</a:t>
                      </a: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Recurrence</a:t>
                      </a: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Vogelstein  Oncogene/TSG</a:t>
                      </a: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</a:t>
                      </a: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Mutation</a:t>
                      </a: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Recurrence</a:t>
                      </a: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Vogelstein  Oncogene/TSG</a:t>
                      </a: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KRAS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p.G12D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524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Oncogene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TMEM106B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p.T185S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19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9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IDH1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p.R132H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293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Oncogene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TAS2R43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p.H212R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19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9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PIK3CA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p.H1047R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274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Oncogene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ROCK2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p.T431N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18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9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TP53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p.R175H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226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TSG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PRNP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p.M129V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18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9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APC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p.R1450*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66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TSG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GZMB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p.P94A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18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9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PTEN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p.R130Q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42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TSG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PON2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p.S311C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17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9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CDKN2A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p.R80*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40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TSG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KRT14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p.A94T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17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>
                          <a:effectLst/>
                        </a:rPr>
                        <a:t> </a:t>
                      </a:r>
                      <a:endParaRPr lang="en-US" sz="900" b="1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9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CHEK2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p.Y390C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37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HNF1A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p.I27L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17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TSG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9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SMAD4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p.R361H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31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TSG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FGFR2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p.S252W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17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>
                          <a:effectLst/>
                        </a:rPr>
                        <a:t>Oncogene</a:t>
                      </a:r>
                      <a:endParaRPr lang="en-US" sz="900" b="1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9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ABCD1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p.S606P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29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NRAS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p.G13D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16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Oncogene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9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KMT2C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p.T316S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26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IL1A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p.A114S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16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OPRD1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p.C27F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HLA-DPB1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p.M105V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16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9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PRDM9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p.T681S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24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EME1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p.I350T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16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9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IDH2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p.R140Q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24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Oncogene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ALK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p.R1275Q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16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Oncogene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9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ARID1A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p.R1989*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24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TSG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ABCA1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p.R219K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16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9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AR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p.Q58L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24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Oncogene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POU5F1B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p.E238Q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15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9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UGT2A1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p.R75K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23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LTF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p.K47R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15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9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PRSS1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p.K170E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23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IFIH1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p.A946T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15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9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UGT1A7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p.N129K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HLA-A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p.L180*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15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9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USH2A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p.C3416G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21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GRIN3B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p.T577M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15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9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TGFB1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p.P10L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20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FGFR3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p.Y373C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15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Oncogene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9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RAD21L1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p.C90R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20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BRCA2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p.N372H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15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TSG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19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</a:rPr>
                        <a:t>HRG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p.P204S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20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Oncogene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</a:rPr>
                        <a:t>ATM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p.R337C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15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TSG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55912" y="1676400"/>
            <a:ext cx="31880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41% (19/46) of genes are annotated as oncogene or tumor suppressor.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Among 19 annotated genes, 53% (10/19) are oncogenes. 47% are tumor suppressor.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Mutational </a:t>
            </a:r>
            <a:r>
              <a:rPr lang="en-US" b="1" dirty="0"/>
              <a:t>hotspots (typically dominant negative mutations) </a:t>
            </a:r>
            <a:r>
              <a:rPr lang="en-US" b="1" dirty="0" smtClean="0"/>
              <a:t>can also be </a:t>
            </a:r>
            <a:r>
              <a:rPr lang="en-US" b="1" dirty="0"/>
              <a:t>observed in some tumor suppressors </a:t>
            </a:r>
            <a:r>
              <a:rPr lang="en-US" b="1" dirty="0" smtClean="0"/>
              <a:t>such as TP53.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</a:t>
            </a:r>
            <a:r>
              <a:rPr lang="en-US" b="1" dirty="0" smtClean="0"/>
              <a:t>unannotated genes provide </a:t>
            </a:r>
            <a:r>
              <a:rPr lang="en-US" b="1" dirty="0"/>
              <a:t>possible candidate oncogenes due to the presence of mutational </a:t>
            </a:r>
            <a:r>
              <a:rPr lang="en-US" b="1" dirty="0" smtClean="0"/>
              <a:t>hotspots.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24437" y="1612005"/>
            <a:ext cx="5079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46 genes where the most recurrent mutation with recurrence &gt; 15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7568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000" b="1" dirty="0"/>
              <a:t>Identify cancer driver genes through shared Mendelian disease pathogenic variants and cancer somatic mutations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9144000" cy="5486400"/>
          </a:xfrm>
        </p:spPr>
        <p:txBody>
          <a:bodyPr vert="horz">
            <a:normAutofit/>
          </a:bodyPr>
          <a:lstStyle/>
          <a:p>
            <a:r>
              <a:rPr lang="en-US" sz="2000" b="1" dirty="0" smtClean="0"/>
              <a:t>Rank genes according to the most recurrent COSMIC/HGMD overlapping mutation in each gene 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b="1" dirty="0" smtClean="0"/>
          </a:p>
          <a:p>
            <a:pPr lvl="1"/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723900"/>
            <a:ext cx="9144000" cy="381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700801"/>
              </p:ext>
            </p:extLst>
          </p:nvPr>
        </p:nvGraphicFramePr>
        <p:xfrm>
          <a:off x="76200" y="1945438"/>
          <a:ext cx="3810000" cy="13311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5710"/>
                <a:gridCol w="870407"/>
                <a:gridCol w="1013797"/>
                <a:gridCol w="1160086"/>
              </a:tblGrid>
              <a:tr h="60201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</a:t>
                      </a: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Mutation</a:t>
                      </a: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Recurrence</a:t>
                      </a: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Vogelstein  Oncogene/TSG</a:t>
                      </a: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02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RAF1</a:t>
                      </a:r>
                      <a:endParaRPr 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p.S257L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Cambria"/>
                          <a:ea typeface="MS Mincho"/>
                          <a:cs typeface="Times New Roman"/>
                        </a:rPr>
                        <a:t>13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21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FGFR4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p.G388R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6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TYK2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p.V362F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0313" marR="50313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86200" y="1788855"/>
            <a:ext cx="5029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Three unannotated </a:t>
            </a:r>
            <a:r>
              <a:rPr lang="en-US" sz="2000" b="1" dirty="0"/>
              <a:t>protein </a:t>
            </a:r>
            <a:r>
              <a:rPr lang="en-US" sz="2000" b="1" dirty="0" smtClean="0"/>
              <a:t>kinase genes </a:t>
            </a:r>
            <a:r>
              <a:rPr lang="en-US" sz="2000" b="1" dirty="0"/>
              <a:t>that had a recurrent somatic mutation detected in more than 10 but less than 15 tumor </a:t>
            </a:r>
            <a:r>
              <a:rPr lang="en-US" sz="2000" b="1" dirty="0" smtClean="0"/>
              <a:t>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It </a:t>
            </a:r>
            <a:r>
              <a:rPr lang="en-US" sz="2000" b="1" dirty="0"/>
              <a:t>has been shown that these mutations are activating and/or </a:t>
            </a:r>
            <a:r>
              <a:rPr lang="en-US" sz="2000" b="1" dirty="0" smtClean="0"/>
              <a:t>oncogenic, </a:t>
            </a:r>
            <a:r>
              <a:rPr lang="en-US" sz="2000" b="1" dirty="0"/>
              <a:t>strongly suggesting RAF1, FGFR4 and TYK2 are novel oncogenes.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49683"/>
            <a:ext cx="5994335" cy="108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" y="3874227"/>
            <a:ext cx="4180764" cy="697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77647"/>
            <a:ext cx="4843462" cy="985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562600" y="4470737"/>
            <a:ext cx="3276600" cy="10156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COSMIC/HGMD overlapping mutations can be helpful for oncogene identification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551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000" b="1" dirty="0"/>
              <a:t>Identify cancer driver genes through shared Mendelian disease pathogenic variants and cancer somatic mutations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9144000" cy="5486400"/>
          </a:xfrm>
        </p:spPr>
        <p:txBody>
          <a:bodyPr vert="horz">
            <a:normAutofit/>
          </a:bodyPr>
          <a:lstStyle/>
          <a:p>
            <a:r>
              <a:rPr lang="en-US" sz="2000" b="1" dirty="0" smtClean="0"/>
              <a:t>More COSMIC/HGMD overlapping mutations in a gene, more possible for this gene as cancer gene (tumor suppressor)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b="1" dirty="0" smtClean="0"/>
          </a:p>
          <a:p>
            <a:pPr lvl="1"/>
            <a:endParaRPr lang="en-US" b="1" i="1" u="sng" dirty="0" smtClean="0"/>
          </a:p>
          <a:p>
            <a:pPr lvl="1"/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723900"/>
            <a:ext cx="9144000" cy="381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154" y="1725768"/>
            <a:ext cx="488064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7" y="1828800"/>
            <a:ext cx="4008194" cy="446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93148" y="5437032"/>
            <a:ext cx="4876800" cy="13234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 smtClean="0"/>
              <a:t>Common somatic mutations do little contribution for tumor suppressor identification.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The </a:t>
            </a:r>
            <a:r>
              <a:rPr lang="en-US" sz="1600" b="1" dirty="0"/>
              <a:t>number of distinct overlapping </a:t>
            </a:r>
            <a:r>
              <a:rPr lang="en-US" sz="1600" b="1" dirty="0" smtClean="0"/>
              <a:t>COSMIC/HGMD </a:t>
            </a:r>
            <a:r>
              <a:rPr lang="en-US" sz="1600" b="1" dirty="0"/>
              <a:t>mutations in a given gene increases, the percentage of </a:t>
            </a:r>
            <a:r>
              <a:rPr lang="en-US" sz="1600" b="1" dirty="0" smtClean="0"/>
              <a:t>cancer genes increases </a:t>
            </a:r>
            <a:r>
              <a:rPr lang="en-US" sz="1600" b="1" dirty="0"/>
              <a:t>as well</a:t>
            </a:r>
          </a:p>
        </p:txBody>
      </p:sp>
    </p:spTree>
    <p:extLst>
      <p:ext uri="{BB962C8B-B14F-4D97-AF65-F5344CB8AC3E}">
        <p14:creationId xmlns:p14="http://schemas.microsoft.com/office/powerpoint/2010/main" val="293057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000" b="1" dirty="0"/>
              <a:t>Identify cancer driver genes through shared Mendelian disease pathogenic variants and cancer somatic mutations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9144000" cy="5486400"/>
          </a:xfrm>
        </p:spPr>
        <p:txBody>
          <a:bodyPr vert="horz">
            <a:normAutofit/>
          </a:bodyPr>
          <a:lstStyle/>
          <a:p>
            <a:r>
              <a:rPr lang="en-US" sz="2000" b="1" dirty="0" smtClean="0"/>
              <a:t>Emerging evidences support the predicted tumor suppressors.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b="1" dirty="0" smtClean="0"/>
          </a:p>
          <a:p>
            <a:pPr lvl="1"/>
            <a:endParaRPr lang="en-US" b="1" i="1" u="sng" dirty="0" smtClean="0"/>
          </a:p>
          <a:p>
            <a:pPr lvl="1"/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723900"/>
            <a:ext cx="9144000" cy="381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908473"/>
              </p:ext>
            </p:extLst>
          </p:nvPr>
        </p:nvGraphicFramePr>
        <p:xfrm>
          <a:off x="76200" y="1688549"/>
          <a:ext cx="5410200" cy="470110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33400"/>
                <a:gridCol w="714829"/>
                <a:gridCol w="504371"/>
                <a:gridCol w="914400"/>
                <a:gridCol w="152400"/>
                <a:gridCol w="533400"/>
                <a:gridCol w="685800"/>
                <a:gridCol w="457200"/>
                <a:gridCol w="914400"/>
              </a:tblGrid>
              <a:tr h="2357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Gene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 smtClean="0">
                          <a:effectLst/>
                        </a:rPr>
                        <a:t>#Mutations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 smtClean="0">
                          <a:effectLst/>
                        </a:rPr>
                        <a:t>Cancer Gene Census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 smtClean="0">
                          <a:effectLst/>
                        </a:rPr>
                        <a:t>Vogelstein  Oncogene/TSG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Gene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 smtClean="0">
                          <a:effectLst/>
                        </a:rPr>
                        <a:t>#Mutations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 smtClean="0">
                          <a:effectLst/>
                        </a:rPr>
                        <a:t>Cancer Gene Census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 smtClean="0">
                          <a:effectLst/>
                        </a:rPr>
                        <a:t>Vogelstein Oncogene/TSG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TP53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198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F9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33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APC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192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DMD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33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VHL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173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PKHD1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31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NF1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148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SMAD4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31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TSG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4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PTEN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145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PTPN11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31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Oncogene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RB1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91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RYR2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30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SCN5A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67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COL3A1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29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9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CDKN2A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66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MLH1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29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TSG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NF2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65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BRCA1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29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TSG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KMT2D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56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MSH2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28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TSG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F8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56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VWF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27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MYH7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54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TSC2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27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SCN1A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52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STK11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27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TSG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USH2A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50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PTCH1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27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TSG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ATM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50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ATP7B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MEN1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49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WT1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24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TSG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CFTR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48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TGFBR2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22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FBN1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43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PAH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HNF1A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39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IRF6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7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RET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39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Oncogene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COL7A1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ABCA4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37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CASR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RYR1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36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APOB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BRCA2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36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GCK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21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LDLR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35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MYBPC3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20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1371600"/>
            <a:ext cx="4954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Genes harboring over 20 COSMIC/HGMD overlapping mutations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62601" y="1828800"/>
            <a:ext cx="350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About half of genes  (21/48 )are TSG or oncogene.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Over 90% (19/21) of annotated genes are TSG.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3777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000" b="1" dirty="0"/>
              <a:t>Identify cancer driver genes through shared Mendelian disease pathogenic variants and cancer somatic mutations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9144000" cy="5486400"/>
          </a:xfrm>
        </p:spPr>
        <p:txBody>
          <a:bodyPr vert="horz">
            <a:normAutofit/>
          </a:bodyPr>
          <a:lstStyle/>
          <a:p>
            <a:r>
              <a:rPr lang="en-US" sz="2000" b="1" dirty="0" smtClean="0"/>
              <a:t>Emerging evidences support the predicted tumor suppressors.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b="1" dirty="0" smtClean="0"/>
          </a:p>
          <a:p>
            <a:pPr lvl="1"/>
            <a:endParaRPr lang="en-US" b="1" i="1" u="sng" dirty="0" smtClean="0"/>
          </a:p>
          <a:p>
            <a:pPr lvl="1"/>
            <a:endParaRPr lang="en-US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723900"/>
            <a:ext cx="9144000" cy="381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287"/>
              </p:ext>
            </p:extLst>
          </p:nvPr>
        </p:nvGraphicFramePr>
        <p:xfrm>
          <a:off x="76200" y="1688549"/>
          <a:ext cx="5410200" cy="470110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33400"/>
                <a:gridCol w="714829"/>
                <a:gridCol w="504371"/>
                <a:gridCol w="914400"/>
                <a:gridCol w="152400"/>
                <a:gridCol w="533400"/>
                <a:gridCol w="685800"/>
                <a:gridCol w="457200"/>
                <a:gridCol w="914400"/>
              </a:tblGrid>
              <a:tr h="4450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Gene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 smtClean="0">
                          <a:effectLst/>
                        </a:rPr>
                        <a:t>#Mutations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 smtClean="0">
                          <a:effectLst/>
                        </a:rPr>
                        <a:t>Cancer Gene Census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 smtClean="0">
                          <a:effectLst/>
                        </a:rPr>
                        <a:t>Vogelstein  Oncogene/TSG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Gene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 smtClean="0">
                          <a:effectLst/>
                        </a:rPr>
                        <a:t>#Mutations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 smtClean="0">
                          <a:effectLst/>
                        </a:rPr>
                        <a:t>Cancer Gene Census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 smtClean="0">
                          <a:effectLst/>
                        </a:rPr>
                        <a:t>Vogelstein Oncogene/TSG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TP53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198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F9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33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APC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192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DMD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33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VHL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173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PKHD1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31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NF1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148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SMAD4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31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TSG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4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PTEN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145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PTPN11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31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Oncogene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RB1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91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RYR2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30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SCN5A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67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COL3A1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29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9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CDKN2A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66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MLH1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29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TSG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NF2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65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BRCA1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29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TSG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KMT2D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56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MSH2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28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TSG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F8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56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VWF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27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MYH7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54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TSC2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27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SCN1A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52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STK11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27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TSG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USH2A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50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PTCH1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27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TSG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ATM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50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ATP7B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MEN1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49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WT1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24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TSG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CFTR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48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TGFBR2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22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FBN1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43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PAH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HNF1A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39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IRF6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7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RET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39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Oncogene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COL7A1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ABCA4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37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CASR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RYR1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36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APOB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BRCA2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36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GCK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21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LDLR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35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MYBPC3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20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1371600"/>
            <a:ext cx="4891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Genes harboring over 20 COSMIC-HGMD overlapping mutations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562601" y="1828800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Some unannotated genes, like SCN1A, CFTR, RYR1, RYR2, encode ion channels.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Many published studies suggest at least some ion channels are involved in promoting malignancy.</a:t>
            </a:r>
            <a:endParaRPr lang="en-US" sz="1600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5377714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93" y="3736684"/>
            <a:ext cx="5156107" cy="1521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334000"/>
            <a:ext cx="5156107" cy="1370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99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000" b="1" dirty="0"/>
              <a:t>Identify cancer driver genes through shared Mendelian disease pathogenic variants and cancer somatic mutations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9144000" cy="5486400"/>
          </a:xfrm>
        </p:spPr>
        <p:txBody>
          <a:bodyPr vert="horz">
            <a:normAutofit/>
          </a:bodyPr>
          <a:lstStyle/>
          <a:p>
            <a:r>
              <a:rPr lang="en-US" sz="2000" b="1" dirty="0" smtClean="0"/>
              <a:t>Emerging evidences support the predicted tumor suppressors.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b="1" dirty="0" smtClean="0"/>
          </a:p>
          <a:p>
            <a:pPr lvl="1"/>
            <a:endParaRPr lang="en-US" b="1" i="1" u="sng" dirty="0" smtClean="0"/>
          </a:p>
          <a:p>
            <a:pPr lvl="1"/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723900"/>
            <a:ext cx="9144000" cy="381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38836"/>
              </p:ext>
            </p:extLst>
          </p:nvPr>
        </p:nvGraphicFramePr>
        <p:xfrm>
          <a:off x="76200" y="1688549"/>
          <a:ext cx="5410200" cy="470110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33400"/>
                <a:gridCol w="714829"/>
                <a:gridCol w="504371"/>
                <a:gridCol w="914400"/>
                <a:gridCol w="152400"/>
                <a:gridCol w="533400"/>
                <a:gridCol w="685800"/>
                <a:gridCol w="457200"/>
                <a:gridCol w="914400"/>
              </a:tblGrid>
              <a:tr h="3688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Gene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 smtClean="0">
                          <a:effectLst/>
                        </a:rPr>
                        <a:t>#Mutations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 smtClean="0">
                          <a:effectLst/>
                        </a:rPr>
                        <a:t>Cancer Gene Census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 smtClean="0">
                          <a:effectLst/>
                        </a:rPr>
                        <a:t>Vogelstein  Oncogene/TSG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Gene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 smtClean="0">
                          <a:effectLst/>
                        </a:rPr>
                        <a:t>#Mutations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 smtClean="0">
                          <a:effectLst/>
                        </a:rPr>
                        <a:t>Cancer Gene Census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 smtClean="0">
                          <a:effectLst/>
                        </a:rPr>
                        <a:t>Vogelstein Oncogene/TSG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TP53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198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F9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33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APC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192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DMD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33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VHL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173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PKHD1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31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NF1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148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SMAD4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31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TSG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4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PTEN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145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PTPN11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31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Oncogene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RB1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91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RYR2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30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SCN5A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67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COL3A1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29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9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CDKN2A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66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MLH1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29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TSG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NF2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65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BRCA1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29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TSG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KMT2D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56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MSH2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28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TSG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F8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56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VWF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27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MYH7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54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TSC2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27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SCN1A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52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STK11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27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TSG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USH2A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50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PTCH1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27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TSG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ATM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50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ATP7B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MEN1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49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WT1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24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TSG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CFTR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48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TGFBR2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22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FBN1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43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PAH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HNF1A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39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IRF6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7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RET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39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Oncogene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COL7A1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22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ABCA4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37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CASR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RYR1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36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APOB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BRCA2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36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GCK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21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LDLR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35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MYBPC3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20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1371600"/>
            <a:ext cx="4891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Genes harboring over 20 COSMIC-HGMD overlapping mutations</a:t>
            </a:r>
            <a:endParaRPr lang="en-US" sz="1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00348"/>
              </p:ext>
            </p:extLst>
          </p:nvPr>
        </p:nvGraphicFramePr>
        <p:xfrm>
          <a:off x="5638800" y="5257800"/>
          <a:ext cx="12954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85800"/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COL1A2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rgbClr val="66CC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COL4A5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rgbClr val="66CC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COL2A1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rgbClr val="66CC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COL6A3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rgbClr val="66CC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COL1A1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rgbClr val="66CC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COL4A4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rgbClr val="66CCFF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562599" y="2286000"/>
            <a:ext cx="35814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Multiple collagen family genes with significant overlap between COSMIC and HGMD mutations.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A causal relationship between loss of collagens and tumor progression, suggesting collagen family genes as tumor suppressor.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05894"/>
            <a:ext cx="4747214" cy="2799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39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000" b="1" dirty="0"/>
              <a:t>Identify cancer driver genes through shared Mendelian disease pathogenic variants and cancer somatic mutations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9144000" cy="5486400"/>
          </a:xfrm>
        </p:spPr>
        <p:txBody>
          <a:bodyPr vert="horz">
            <a:normAutofit/>
          </a:bodyPr>
          <a:lstStyle/>
          <a:p>
            <a:r>
              <a:rPr lang="en-US" sz="2000" b="1" dirty="0" smtClean="0"/>
              <a:t>Emerging evidences support the predicted tumor suppressors.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b="1" dirty="0" smtClean="0"/>
          </a:p>
          <a:p>
            <a:pPr lvl="1"/>
            <a:endParaRPr lang="en-US" b="1" i="1" u="sng" dirty="0" smtClean="0"/>
          </a:p>
          <a:p>
            <a:pPr lvl="1"/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723900"/>
            <a:ext cx="9144000" cy="381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926977"/>
              </p:ext>
            </p:extLst>
          </p:nvPr>
        </p:nvGraphicFramePr>
        <p:xfrm>
          <a:off x="76200" y="1688549"/>
          <a:ext cx="5410200" cy="470110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33400"/>
                <a:gridCol w="714829"/>
                <a:gridCol w="504371"/>
                <a:gridCol w="914400"/>
                <a:gridCol w="152400"/>
                <a:gridCol w="533400"/>
                <a:gridCol w="685800"/>
                <a:gridCol w="457200"/>
                <a:gridCol w="914400"/>
              </a:tblGrid>
              <a:tr h="4450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Gene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 smtClean="0">
                          <a:effectLst/>
                        </a:rPr>
                        <a:t>#Mutations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 smtClean="0">
                          <a:effectLst/>
                        </a:rPr>
                        <a:t>Cancer Gene Census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 smtClean="0">
                          <a:effectLst/>
                        </a:rPr>
                        <a:t>Vogelstein  Oncogene/TSG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Gene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 smtClean="0">
                          <a:effectLst/>
                        </a:rPr>
                        <a:t>#Mutations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 smtClean="0">
                          <a:effectLst/>
                        </a:rPr>
                        <a:t>Cancer Gene Census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 smtClean="0">
                          <a:effectLst/>
                        </a:rPr>
                        <a:t>Vogelstein Oncogene/TSG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TP53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198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F9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33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APC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192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DMD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33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VHL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173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PKHD1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31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NF1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148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SMAD4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31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TSG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4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PTEN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145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PTPN11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31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Oncogene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RB1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91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RYR2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30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SCN5A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67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COL3A1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29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9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CDKN2A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66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MLH1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29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TSG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NF2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65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BRCA1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29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TSG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KMT2D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56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MSH2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28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TSG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F8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56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VWF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27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MYH7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54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TSC2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27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SCN1A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52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STK11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27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TSG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USH2A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50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PTCH1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27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TSG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ATM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50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ATP7B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MEN1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49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WT1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24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Yes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TSG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CFTR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48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TGFBR2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22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FBN1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43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PAH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HNF1A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39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IRF6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7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RET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39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Oncogene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COL7A1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ABCA4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37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CASR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RYR1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36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APOB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22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BRCA2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36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Yes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TSG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GCK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21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7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LDLR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35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900" dirty="0">
                        <a:solidFill>
                          <a:sysClr val="windowText" lastClr="00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b="1" dirty="0">
                          <a:effectLst/>
                        </a:rPr>
                        <a:t>MYBPC3</a:t>
                      </a:r>
                      <a:endParaRPr lang="en-US" sz="900" b="1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20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7501" marR="57501" marT="0" marB="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1371600"/>
            <a:ext cx="4891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Genes harboring over 20 COSMIC-HGMD overlapping mutations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86399" y="1828800"/>
            <a:ext cx="3657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FBN1 and TGFBR2 are associated with </a:t>
            </a:r>
            <a:r>
              <a:rPr lang="en-US" b="1" dirty="0" err="1" smtClean="0"/>
              <a:t>Marfan</a:t>
            </a:r>
            <a:r>
              <a:rPr lang="en-US" b="1" dirty="0" smtClean="0"/>
              <a:t> syndrome,  and the two genes are mutated frequently in lung squamous cell carcinomas with a mutation frequency 10% in the TCGA cohort. </a:t>
            </a:r>
          </a:p>
        </p:txBody>
      </p:sp>
    </p:spTree>
    <p:extLst>
      <p:ext uri="{BB962C8B-B14F-4D97-AF65-F5344CB8AC3E}">
        <p14:creationId xmlns:p14="http://schemas.microsoft.com/office/powerpoint/2010/main" val="414171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000" b="1" dirty="0"/>
              <a:t>Identify cancer driver genes through shared Mendelian disease pathogenic variants and cancer somatic mutations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9144000" cy="5486400"/>
          </a:xfrm>
        </p:spPr>
        <p:txBody>
          <a:bodyPr vert="horz">
            <a:normAutofit/>
          </a:bodyPr>
          <a:lstStyle/>
          <a:p>
            <a:r>
              <a:rPr lang="en-US" sz="2000" b="1" dirty="0" smtClean="0"/>
              <a:t>Emerging evidences support the predicted tumor suppressors.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b="1" dirty="0" smtClean="0"/>
          </a:p>
          <a:p>
            <a:pPr lvl="1"/>
            <a:endParaRPr lang="en-US" b="1" i="1" u="sng" dirty="0" smtClean="0"/>
          </a:p>
          <a:p>
            <a:pPr lvl="1"/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723900"/>
            <a:ext cx="9144000" cy="381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81989"/>
            <a:ext cx="7391400" cy="41294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0" y="1601486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Disease progression free survival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425821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Overall survival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532133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FBN1 and TGFBR2 mutations are associated with poor survival, suggesting their role as tumor suppressor.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FBN1 mutation-harboring lung SCCs had poor disease progression free survival (A) and poor overall survival (D)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TGFBR2 </a:t>
            </a:r>
            <a:r>
              <a:rPr lang="en-US" sz="1400" dirty="0"/>
              <a:t>mutation-harboring lung SCCs had poor disease progression free survival </a:t>
            </a:r>
            <a:r>
              <a:rPr lang="en-US" sz="1400" dirty="0" smtClean="0"/>
              <a:t>(B) </a:t>
            </a:r>
            <a:r>
              <a:rPr lang="en-US" sz="1400" dirty="0"/>
              <a:t>and poor overall survival </a:t>
            </a:r>
            <a:r>
              <a:rPr lang="en-US" sz="1400" dirty="0" smtClean="0"/>
              <a:t>(E)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The combined FBN1 and TGFBR2 mutations are associated with both poor DFS and OS (C, F)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281191" y="6390656"/>
            <a:ext cx="868679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COSMIC/HGMD overlapping mutations can be helpful for tumor suppressor identification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0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000" b="1" dirty="0"/>
              <a:t>Identify cancer driver genes through shared Mendelian disease pathogenic variants and cancer somatic mutations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9144000" cy="5486400"/>
          </a:xfrm>
        </p:spPr>
        <p:txBody>
          <a:bodyPr vert="horz">
            <a:normAutofit/>
          </a:bodyPr>
          <a:lstStyle/>
          <a:p>
            <a:r>
              <a:rPr lang="en-US" sz="2000" b="1" dirty="0" smtClean="0"/>
              <a:t>Summary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Applied Mendelian disease pathogenic mutations to predict novel cancer </a:t>
            </a:r>
            <a:r>
              <a:rPr lang="en-US" sz="2000" b="1" dirty="0" smtClean="0"/>
              <a:t>genes (oncogene and tumor suppressor)</a:t>
            </a:r>
            <a:endParaRPr lang="en-US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 smtClean="0"/>
              <a:t>Rediscovered many known cancer genes.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 smtClean="0"/>
              <a:t>Protein kinase gene RAF1</a:t>
            </a:r>
            <a:r>
              <a:rPr lang="en-US" sz="2000" b="1" dirty="0"/>
              <a:t>, FGFR4, </a:t>
            </a:r>
            <a:r>
              <a:rPr lang="en-US" sz="2000" b="1" dirty="0" smtClean="0"/>
              <a:t>TYK2 may represent novel oncogenes.</a:t>
            </a:r>
            <a:endParaRPr lang="en-US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 smtClean="0"/>
              <a:t>Ion </a:t>
            </a:r>
            <a:r>
              <a:rPr lang="en-US" sz="2000" b="1" dirty="0"/>
              <a:t>channels, collagens and </a:t>
            </a:r>
            <a:r>
              <a:rPr lang="en-US" sz="2000" b="1" dirty="0" err="1"/>
              <a:t>Marfan</a:t>
            </a:r>
            <a:r>
              <a:rPr lang="en-US" sz="2000" b="1" dirty="0"/>
              <a:t> syndrome associated genes may represent new classes of tumor suppressors</a:t>
            </a:r>
            <a:r>
              <a:rPr lang="en-US" sz="2000" b="1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914400" lvl="1" indent="-457200">
              <a:buFont typeface="+mj-lt"/>
              <a:buAutoNum type="arabicPeriod"/>
            </a:pPr>
            <a:endParaRPr lang="en-US" sz="2000" b="1" dirty="0" smtClean="0"/>
          </a:p>
          <a:p>
            <a:pPr lvl="1"/>
            <a:endParaRPr lang="en-US" b="1" i="1" u="sng" dirty="0" smtClean="0"/>
          </a:p>
          <a:p>
            <a:pPr lvl="1"/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723900"/>
            <a:ext cx="9144000" cy="381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92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000" b="1" dirty="0"/>
              <a:t>Identify cancer driver genes through shared Mendelian disease pathogenic variants and cancer somatic mutations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9144000" cy="5486400"/>
          </a:xfrm>
        </p:spPr>
        <p:txBody>
          <a:bodyPr vert="horz"/>
          <a:lstStyle/>
          <a:p>
            <a:r>
              <a:rPr lang="en-US" dirty="0" smtClean="0"/>
              <a:t>Along with wide application of deep sequencing in cancer research field, more and more tumor sequencing databases were released.</a:t>
            </a:r>
          </a:p>
          <a:p>
            <a:pPr lvl="1"/>
            <a:r>
              <a:rPr lang="en-US" b="1" i="1" dirty="0" smtClean="0"/>
              <a:t>C</a:t>
            </a:r>
            <a:r>
              <a:rPr lang="en-US" dirty="0" smtClean="0"/>
              <a:t>atalogue </a:t>
            </a:r>
            <a:r>
              <a:rPr lang="en-US" b="1" i="1" dirty="0" smtClean="0"/>
              <a:t>O</a:t>
            </a:r>
            <a:r>
              <a:rPr lang="en-US" dirty="0" smtClean="0"/>
              <a:t>f </a:t>
            </a:r>
            <a:r>
              <a:rPr lang="en-US" b="1" i="1" dirty="0" smtClean="0"/>
              <a:t>S</a:t>
            </a:r>
            <a:r>
              <a:rPr lang="en-US" dirty="0" smtClean="0"/>
              <a:t>omatic </a:t>
            </a:r>
            <a:r>
              <a:rPr lang="en-US" b="1" i="1" dirty="0" smtClean="0"/>
              <a:t>M</a:t>
            </a:r>
            <a:r>
              <a:rPr lang="en-US" dirty="0" smtClean="0"/>
              <a:t>utation </a:t>
            </a:r>
            <a:r>
              <a:rPr lang="en-US" b="1" i="1" dirty="0" smtClean="0"/>
              <a:t>I</a:t>
            </a:r>
            <a:r>
              <a:rPr lang="en-US" dirty="0" smtClean="0"/>
              <a:t>n </a:t>
            </a:r>
            <a:r>
              <a:rPr lang="en-US" b="1" i="1" dirty="0" smtClean="0"/>
              <a:t>C</a:t>
            </a:r>
            <a:r>
              <a:rPr lang="en-US" dirty="0" smtClean="0"/>
              <a:t>ancer (COSMIC)</a:t>
            </a:r>
          </a:p>
          <a:p>
            <a:pPr lvl="2"/>
            <a:r>
              <a:rPr lang="en-US" dirty="0" smtClean="0"/>
              <a:t>The world’s largest and most comprehensive resource for exploring the impact of somatic mutations in human cancer</a:t>
            </a:r>
          </a:p>
          <a:p>
            <a:pPr lvl="2"/>
            <a:r>
              <a:rPr lang="en-US" dirty="0" smtClean="0"/>
              <a:t>Genome or exome sequencing for over 28,000 tumor samples covering more than 35 tumor types</a:t>
            </a:r>
          </a:p>
          <a:p>
            <a:pPr lvl="2"/>
            <a:r>
              <a:rPr lang="en-US" dirty="0" smtClean="0"/>
              <a:t>~2 million somatic mutations identified</a:t>
            </a:r>
          </a:p>
          <a:p>
            <a:r>
              <a:rPr lang="en-US" dirty="0" smtClean="0"/>
              <a:t>How to interpret tumor sequencing data and identify cancer driver remains a big challenge.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723900"/>
            <a:ext cx="9144000" cy="381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06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000" b="1" dirty="0"/>
              <a:t>Identify cancer driver genes through shared Mendelian disease pathogenic variants and cancer somatic mutations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9144000" cy="5486400"/>
          </a:xfrm>
        </p:spPr>
        <p:txBody>
          <a:bodyPr vert="horz"/>
          <a:lstStyle/>
          <a:p>
            <a:r>
              <a:rPr lang="en-US" b="1" dirty="0" smtClean="0"/>
              <a:t>Cancer driver identification</a:t>
            </a:r>
          </a:p>
          <a:p>
            <a:pPr lvl="1"/>
            <a:r>
              <a:rPr lang="en-US" dirty="0" smtClean="0"/>
              <a:t>Many computational methods have been developed to predict the functional consequences of mutations, like SIFT, CADD, Panther, </a:t>
            </a:r>
            <a:r>
              <a:rPr lang="en-US" dirty="0" err="1" smtClean="0"/>
              <a:t>Condel</a:t>
            </a:r>
            <a:r>
              <a:rPr lang="en-US" dirty="0" smtClean="0"/>
              <a:t> et al.</a:t>
            </a:r>
          </a:p>
          <a:p>
            <a:pPr lvl="2"/>
            <a:r>
              <a:rPr lang="en-US" b="1" dirty="0" smtClean="0"/>
              <a:t>The utility of many computational methods is limited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Most commonly used approach is to identify significantly mutated genes in a cohort study </a:t>
            </a:r>
            <a:endParaRPr lang="en-US" dirty="0"/>
          </a:p>
          <a:p>
            <a:pPr lvl="2"/>
            <a:r>
              <a:rPr lang="en-US" b="1" dirty="0" smtClean="0"/>
              <a:t>Requires a large number of samples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723900"/>
            <a:ext cx="9144000" cy="381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12112"/>
            <a:ext cx="3810000" cy="931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674312"/>
            <a:ext cx="3819261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97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000" b="1" dirty="0"/>
              <a:t>Identify cancer driver genes through shared Mendelian disease pathogenic variants and cancer somatic mutations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9144000" cy="5486400"/>
          </a:xfrm>
        </p:spPr>
        <p:txBody>
          <a:bodyPr vert="horz">
            <a:normAutofit/>
          </a:bodyPr>
          <a:lstStyle/>
          <a:p>
            <a:r>
              <a:rPr lang="en-US" b="1" dirty="0" smtClean="0"/>
              <a:t>Cancer driver identification</a:t>
            </a:r>
          </a:p>
          <a:p>
            <a:pPr lvl="1"/>
            <a:r>
              <a:rPr lang="en-US" dirty="0" smtClean="0"/>
              <a:t>Cancer genes identified through Mendelian disease study</a:t>
            </a:r>
          </a:p>
          <a:p>
            <a:pPr lvl="2"/>
            <a:r>
              <a:rPr lang="en-US" dirty="0" smtClean="0"/>
              <a:t>The first tumor suppressor </a:t>
            </a:r>
            <a:r>
              <a:rPr lang="en-US" b="1" dirty="0" smtClean="0"/>
              <a:t>RB1</a:t>
            </a:r>
            <a:r>
              <a:rPr lang="en-US" dirty="0" smtClean="0"/>
              <a:t> was discovered by studying the familial form of </a:t>
            </a:r>
            <a:r>
              <a:rPr lang="en-US" b="1" dirty="0" smtClean="0"/>
              <a:t>retinoblastoma</a:t>
            </a:r>
          </a:p>
          <a:p>
            <a:pPr lvl="2"/>
            <a:r>
              <a:rPr lang="en-US" b="1" dirty="0" smtClean="0"/>
              <a:t>TP53</a:t>
            </a:r>
            <a:r>
              <a:rPr lang="en-US" dirty="0" smtClean="0"/>
              <a:t> in Li-</a:t>
            </a:r>
            <a:r>
              <a:rPr lang="en-US" dirty="0" err="1" smtClean="0"/>
              <a:t>Fraumeni</a:t>
            </a:r>
            <a:r>
              <a:rPr lang="en-US" dirty="0" smtClean="0"/>
              <a:t> syndrome</a:t>
            </a:r>
          </a:p>
          <a:p>
            <a:pPr lvl="2"/>
            <a:r>
              <a:rPr lang="en-US" b="1" dirty="0" smtClean="0"/>
              <a:t>VHL</a:t>
            </a:r>
            <a:r>
              <a:rPr lang="en-US" dirty="0" smtClean="0"/>
              <a:t> in Von Hippel-Lindau syndrome</a:t>
            </a:r>
          </a:p>
          <a:p>
            <a:pPr lvl="2"/>
            <a:r>
              <a:rPr lang="en-US" b="1" dirty="0" smtClean="0"/>
              <a:t>MLH1, MSH2, MSH6 </a:t>
            </a:r>
            <a:r>
              <a:rPr lang="en-US" dirty="0" smtClean="0"/>
              <a:t>in Lynch syndrome</a:t>
            </a:r>
          </a:p>
          <a:p>
            <a:pPr lvl="2"/>
            <a:r>
              <a:rPr lang="en-US" b="1" dirty="0" smtClean="0"/>
              <a:t>TSC1, TSC2 </a:t>
            </a:r>
            <a:r>
              <a:rPr lang="en-US" dirty="0" smtClean="0"/>
              <a:t>in Tuberous sclerosis</a:t>
            </a:r>
          </a:p>
          <a:p>
            <a:pPr lvl="2"/>
            <a:r>
              <a:rPr lang="en-US" b="1" dirty="0" smtClean="0"/>
              <a:t>ATM</a:t>
            </a:r>
            <a:r>
              <a:rPr lang="en-US" dirty="0" smtClean="0"/>
              <a:t> in ataxia-telangiectasia</a:t>
            </a:r>
          </a:p>
          <a:p>
            <a:pPr lvl="1"/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723900"/>
            <a:ext cx="9144000" cy="381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7662" y="5638800"/>
            <a:ext cx="9011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Mendelian disease pathogenic variants can be helpful for identifying cancer genes?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6483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000" b="1" dirty="0"/>
              <a:t>Identify cancer driver genes through shared Mendelian disease pathogenic variants and cancer somatic mutations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9144000" cy="5486400"/>
          </a:xfrm>
        </p:spPr>
        <p:txBody>
          <a:bodyPr vert="horz">
            <a:normAutofit/>
          </a:bodyPr>
          <a:lstStyle/>
          <a:p>
            <a:r>
              <a:rPr lang="en-US" b="1" dirty="0" smtClean="0"/>
              <a:t>Mendelian disease pathogenic variants</a:t>
            </a:r>
          </a:p>
          <a:p>
            <a:pPr lvl="1"/>
            <a:r>
              <a:rPr lang="en-US" dirty="0" smtClean="0"/>
              <a:t>Germline pathogenic variants impact functions of key proteins involved in the developmental process and consequently cause inheritable diseases.</a:t>
            </a:r>
          </a:p>
          <a:p>
            <a:pPr lvl="1"/>
            <a:r>
              <a:rPr lang="en-US" b="1" dirty="0" smtClean="0"/>
              <a:t>Hypothesis</a:t>
            </a:r>
            <a:r>
              <a:rPr lang="en-US" dirty="0" smtClean="0"/>
              <a:t>:</a:t>
            </a:r>
            <a:r>
              <a:rPr lang="en-US" b="1" i="1" u="sng" dirty="0" smtClean="0"/>
              <a:t> If the same germline pathogenic variants occur as somatic mutations in cancer, these mutations would also alter protein functions and may play a role in tumor initiation and progression.</a:t>
            </a:r>
          </a:p>
          <a:p>
            <a:pPr lvl="1"/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723900"/>
            <a:ext cx="9144000" cy="381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70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000" b="1" dirty="0"/>
              <a:t>Identify cancer driver genes through shared Mendelian disease pathogenic variants and cancer somatic mutations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9144000" cy="5486400"/>
          </a:xfrm>
        </p:spPr>
        <p:txBody>
          <a:bodyPr vert="horz">
            <a:normAutofit/>
          </a:bodyPr>
          <a:lstStyle/>
          <a:p>
            <a:r>
              <a:rPr lang="en-US" b="1" dirty="0" smtClean="0"/>
              <a:t>Oncogene and Tumor suppressor</a:t>
            </a:r>
          </a:p>
          <a:p>
            <a:pPr lvl="1"/>
            <a:r>
              <a:rPr lang="en-US" b="1" dirty="0" smtClean="0"/>
              <a:t>Oncogenes</a:t>
            </a:r>
            <a:r>
              <a:rPr lang="en-US" dirty="0" smtClean="0"/>
              <a:t> are often </a:t>
            </a:r>
            <a:r>
              <a:rPr lang="en-US" b="1" dirty="0" smtClean="0"/>
              <a:t>mutated recurrently at certain </a:t>
            </a:r>
            <a:r>
              <a:rPr lang="en-US" dirty="0" smtClean="0"/>
              <a:t>positions (referred as hotspots)</a:t>
            </a:r>
            <a:endParaRPr lang="en-US" b="1" i="1" u="sng" dirty="0" smtClean="0"/>
          </a:p>
          <a:p>
            <a:pPr lvl="1"/>
            <a:r>
              <a:rPr lang="en-US" b="1" dirty="0" smtClean="0"/>
              <a:t>Tumor suppressors </a:t>
            </a:r>
            <a:r>
              <a:rPr lang="en-US" dirty="0" smtClean="0"/>
              <a:t>usually are </a:t>
            </a:r>
            <a:r>
              <a:rPr lang="en-US" b="1" dirty="0" smtClean="0"/>
              <a:t>mutated at many positions across the gene sequences.</a:t>
            </a:r>
          </a:p>
          <a:p>
            <a:pPr lvl="1"/>
            <a:endParaRPr lang="en-US" b="1" i="1" u="sng" dirty="0" smtClean="0"/>
          </a:p>
          <a:p>
            <a:pPr lvl="1"/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723900"/>
            <a:ext cx="9144000" cy="381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41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000" b="1" dirty="0"/>
              <a:t>Identify cancer driver genes through shared Mendelian disease pathogenic variants and cancer somatic mutations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" y="990600"/>
            <a:ext cx="9144000" cy="5486400"/>
          </a:xfrm>
        </p:spPr>
        <p:txBody>
          <a:bodyPr vert="horz">
            <a:normAutofit/>
          </a:bodyPr>
          <a:lstStyle/>
          <a:p>
            <a:pPr lvl="1"/>
            <a:endParaRPr lang="en-US" b="1" i="1" u="sng" dirty="0" smtClean="0"/>
          </a:p>
          <a:p>
            <a:pPr lvl="1"/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723900"/>
            <a:ext cx="9144000" cy="381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019993"/>
            <a:ext cx="8510587" cy="568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01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000" b="1" dirty="0"/>
              <a:t>Identify cancer driver genes through shared Mendelian disease pathogenic variants and cancer somatic mutations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9144000" cy="5486400"/>
          </a:xfrm>
        </p:spPr>
        <p:txBody>
          <a:bodyPr vert="horz">
            <a:normAutofit/>
          </a:bodyPr>
          <a:lstStyle/>
          <a:p>
            <a:r>
              <a:rPr lang="en-US" sz="2000" b="1" dirty="0" smtClean="0"/>
              <a:t>COSMIC/HGMD overlapping mutations are more likely to be in cancer genes than common somatic mutations.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b="1" dirty="0" smtClean="0"/>
          </a:p>
          <a:p>
            <a:pPr lvl="1"/>
            <a:endParaRPr lang="en-US" b="1" i="1" u="sng" dirty="0" smtClean="0"/>
          </a:p>
          <a:p>
            <a:pPr lvl="1"/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723900"/>
            <a:ext cx="9144000" cy="381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" y="1722149"/>
            <a:ext cx="4086130" cy="445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488" y="1677339"/>
            <a:ext cx="4960286" cy="327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99963" y="5173949"/>
            <a:ext cx="5105400" cy="13234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 smtClean="0"/>
              <a:t>A </a:t>
            </a:r>
            <a:r>
              <a:rPr lang="en-US" sz="1600" b="1" dirty="0"/>
              <a:t>somatic mutation is more likely to be in a cancer gene as its recurrence </a:t>
            </a:r>
            <a:r>
              <a:rPr lang="en-US" sz="1600" b="1" dirty="0" smtClean="0"/>
              <a:t>increases.</a:t>
            </a:r>
          </a:p>
          <a:p>
            <a:pPr marL="342900" indent="-342900">
              <a:buAutoNum type="arabicPeriod"/>
            </a:pPr>
            <a:r>
              <a:rPr lang="en-US" sz="1600" b="1" dirty="0" smtClean="0"/>
              <a:t>The </a:t>
            </a:r>
            <a:r>
              <a:rPr lang="en-US" sz="1600" b="1" dirty="0"/>
              <a:t>probability that the mutation-harboring genes are cancer-related increases if there are </a:t>
            </a:r>
            <a:r>
              <a:rPr lang="en-US" sz="1600" b="1" dirty="0" smtClean="0"/>
              <a:t>COSMIC/HGMD </a:t>
            </a:r>
            <a:r>
              <a:rPr lang="en-US" sz="1600" b="1" dirty="0"/>
              <a:t>overlapping variants in this gene.</a:t>
            </a:r>
          </a:p>
        </p:txBody>
      </p:sp>
    </p:spTree>
    <p:extLst>
      <p:ext uri="{BB962C8B-B14F-4D97-AF65-F5344CB8AC3E}">
        <p14:creationId xmlns:p14="http://schemas.microsoft.com/office/powerpoint/2010/main" val="6734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000" b="1" dirty="0"/>
              <a:t>Identify cancer driver genes through shared Mendelian disease pathogenic variants and cancer somatic mutations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914400"/>
            <a:ext cx="9144000" cy="5486400"/>
          </a:xfrm>
        </p:spPr>
        <p:txBody>
          <a:bodyPr vert="horz">
            <a:normAutofit/>
          </a:bodyPr>
          <a:lstStyle/>
          <a:p>
            <a:r>
              <a:rPr lang="en-US" sz="2000" b="1" dirty="0" smtClean="0"/>
              <a:t>COSMIC/HGMD overlapping mutations are more recurrent than non-overlapping somatic mutations.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b="1" dirty="0" smtClean="0"/>
          </a:p>
          <a:p>
            <a:pPr lvl="1"/>
            <a:endParaRPr lang="en-US" b="1" i="1" u="sng" dirty="0" smtClean="0"/>
          </a:p>
          <a:p>
            <a:pPr lvl="1"/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723900"/>
            <a:ext cx="9144000" cy="3810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6"/>
          <p:cNvSpPr txBox="1"/>
          <p:nvPr/>
        </p:nvSpPr>
        <p:spPr>
          <a:xfrm>
            <a:off x="5066190" y="5360311"/>
            <a:ext cx="4077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Mean of recurrence in </a:t>
            </a:r>
            <a:r>
              <a:rPr lang="en-US" sz="1200" b="1" dirty="0"/>
              <a:t>Overlapping</a:t>
            </a:r>
            <a:r>
              <a:rPr lang="en-US" sz="1200" dirty="0"/>
              <a:t> group is </a:t>
            </a:r>
            <a:r>
              <a:rPr lang="en-US" sz="1200" b="1" u="sng" dirty="0" smtClean="0"/>
              <a:t>8.03</a:t>
            </a:r>
            <a:endParaRPr lang="en-US" sz="12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Mean of recurrence </a:t>
            </a:r>
            <a:r>
              <a:rPr lang="en-US" sz="1200" b="1" dirty="0" smtClean="0"/>
              <a:t>in non-Overlapping</a:t>
            </a:r>
            <a:r>
              <a:rPr lang="en-US" sz="1200" dirty="0" smtClean="0"/>
              <a:t> group is </a:t>
            </a:r>
            <a:r>
              <a:rPr lang="en-US" sz="1200" b="1" u="sng" dirty="0" smtClean="0"/>
              <a:t>1.33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T-test</a:t>
            </a:r>
            <a:r>
              <a:rPr lang="en-US" sz="1200" dirty="0"/>
              <a:t>, one-tail, </a:t>
            </a:r>
            <a:r>
              <a:rPr lang="en-US" sz="1200" dirty="0" err="1"/>
              <a:t>pvalue</a:t>
            </a:r>
            <a:r>
              <a:rPr lang="en-US" sz="1200" dirty="0"/>
              <a:t> = </a:t>
            </a:r>
            <a:r>
              <a:rPr lang="en-US" sz="1200" dirty="0" smtClean="0"/>
              <a:t>1.46E-5</a:t>
            </a: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00200"/>
            <a:ext cx="4534954" cy="358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15373"/>
            <a:ext cx="3933825" cy="463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67884" y="6427773"/>
            <a:ext cx="6324600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/>
              <a:t>COSMIC/HGMD overlapping mutations are more likely to be oncogenic.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657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</p:bldLst>
  </p:timing>
</p:sld>
</file>

<file path=ppt/theme/theme1.xml><?xml version="1.0" encoding="utf-8"?>
<a:theme xmlns:a="http://schemas.openxmlformats.org/drawingml/2006/main" name="MountSinai">
  <a:themeElements>
    <a:clrScheme name="Mt Sinai">
      <a:dk1>
        <a:srgbClr val="000000"/>
      </a:dk1>
      <a:lt1>
        <a:srgbClr val="FFFFFF"/>
      </a:lt1>
      <a:dk2>
        <a:srgbClr val="221F72"/>
      </a:dk2>
      <a:lt2>
        <a:srgbClr val="FFFFFF"/>
      </a:lt2>
      <a:accent1>
        <a:srgbClr val="00AEEF"/>
      </a:accent1>
      <a:accent2>
        <a:srgbClr val="D80B8C"/>
      </a:accent2>
      <a:accent3>
        <a:srgbClr val="221F72"/>
      </a:accent3>
      <a:accent4>
        <a:srgbClr val="B2B3B2"/>
      </a:accent4>
      <a:accent5>
        <a:srgbClr val="DDDEDD"/>
      </a:accent5>
      <a:accent6>
        <a:srgbClr val="00B9F2"/>
      </a:accent6>
      <a:hlink>
        <a:srgbClr val="767776"/>
      </a:hlink>
      <a:folHlink>
        <a:srgbClr val="77787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3101</TotalTime>
  <Words>2026</Words>
  <Application>Microsoft Office PowerPoint</Application>
  <PresentationFormat>On-screen Show (4:3)</PresentationFormat>
  <Paragraphs>1143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MountSinai</vt:lpstr>
      <vt:lpstr>1_Office Theme</vt:lpstr>
      <vt:lpstr>Identify cancer driver genes through shared Mendelian disease pathogenic variants and cancer somatic mutations</vt:lpstr>
      <vt:lpstr>Identify cancer driver genes through shared Mendelian disease pathogenic variants and cancer somatic mutations</vt:lpstr>
      <vt:lpstr>Identify cancer driver genes through shared Mendelian disease pathogenic variants and cancer somatic mutations</vt:lpstr>
      <vt:lpstr>Identify cancer driver genes through shared Mendelian disease pathogenic variants and cancer somatic mutations</vt:lpstr>
      <vt:lpstr>Identify cancer driver genes through shared Mendelian disease pathogenic variants and cancer somatic mutations</vt:lpstr>
      <vt:lpstr>Identify cancer driver genes through shared Mendelian disease pathogenic variants and cancer somatic mutations</vt:lpstr>
      <vt:lpstr>Identify cancer driver genes through shared Mendelian disease pathogenic variants and cancer somatic mutations</vt:lpstr>
      <vt:lpstr>Identify cancer driver genes through shared Mendelian disease pathogenic variants and cancer somatic mutations</vt:lpstr>
      <vt:lpstr>Identify cancer driver genes through shared Mendelian disease pathogenic variants and cancer somatic mutations</vt:lpstr>
      <vt:lpstr>Identify cancer driver genes through shared Mendelian disease pathogenic variants and cancer somatic mutations</vt:lpstr>
      <vt:lpstr>Identify cancer driver genes through shared Mendelian disease pathogenic variants and cancer somatic mutations</vt:lpstr>
      <vt:lpstr>Identify cancer driver genes through shared Mendelian disease pathogenic variants and cancer somatic mutations</vt:lpstr>
      <vt:lpstr>Identify cancer driver genes through shared Mendelian disease pathogenic variants and cancer somatic mutations</vt:lpstr>
      <vt:lpstr>Identify cancer driver genes through shared Mendelian disease pathogenic variants and cancer somatic mutations</vt:lpstr>
      <vt:lpstr>Identify cancer driver genes through shared Mendelian disease pathogenic variants and cancer somatic mutations</vt:lpstr>
      <vt:lpstr>Identify cancer driver genes through shared Mendelian disease pathogenic variants and cancer somatic mutations</vt:lpstr>
      <vt:lpstr>Identify cancer driver genes through shared Mendelian disease pathogenic variants and cancer somatic mutations</vt:lpstr>
      <vt:lpstr>Identify cancer driver genes through shared Mendelian disease pathogenic variants and cancer somatic mutations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Meng</dc:creator>
  <cp:lastModifiedBy>NTKO</cp:lastModifiedBy>
  <cp:revision>295</cp:revision>
  <cp:lastPrinted>2016-09-26T20:53:29Z</cp:lastPrinted>
  <dcterms:created xsi:type="dcterms:W3CDTF">2006-08-16T00:00:00Z</dcterms:created>
  <dcterms:modified xsi:type="dcterms:W3CDTF">2016-09-28T20:51:06Z</dcterms:modified>
</cp:coreProperties>
</file>