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dccc2d2d0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dccc2d2d0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dccc2d2d0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dccc2d2d0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dccc2d2d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dccc2d2d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ccc2d2d0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ccc2d2d0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dccc2d2d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dccc2d2d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dccc2d2d0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dccc2d2d0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dccc2d2d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dccc2d2d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dccc2d2d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dccc2d2d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dccc2d2d0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dccc2d2d0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de01868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de01868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dccc2d2d0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dccc2d2d0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dccc2d2d0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dccc2d2d0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dccc2d2d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dccc2d2d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dccc2d2d0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dccc2d2d0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Piano Master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Daksh Dhaker (2022CS51264)</a:t>
            </a:r>
            <a:endParaRPr/>
          </a:p>
          <a:p>
            <a:pPr indent="0" lvl="0" marL="0" rtl="0" algn="ctr">
              <a:spcBef>
                <a:spcPts val="0"/>
              </a:spcBef>
              <a:spcAft>
                <a:spcPts val="0"/>
              </a:spcAft>
              <a:buNone/>
            </a:pPr>
            <a:r>
              <a:rPr lang="en-GB"/>
              <a:t>Aviral Singh (2022CS11290)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000"/>
              <a:buFont typeface="Arial"/>
              <a:buNone/>
            </a:pPr>
            <a:r>
              <a:rPr lang="en-GB" sz="2500"/>
              <a:t>Implementation Highlights</a:t>
            </a:r>
            <a:endParaRPr sz="2500"/>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600"/>
              </a:spcBef>
              <a:spcAft>
                <a:spcPts val="0"/>
              </a:spcAft>
              <a:buClr>
                <a:schemeClr val="dk1"/>
              </a:buClr>
              <a:buSzPct val="78571"/>
              <a:buFont typeface="Arial"/>
              <a:buNone/>
            </a:pPr>
            <a:r>
              <a:rPr lang="en-GB" sz="1400">
                <a:solidFill>
                  <a:srgbClr val="434343"/>
                </a:solidFill>
              </a:rPr>
              <a:t>How versus and battle mode work (Interaction through server)</a:t>
            </a:r>
            <a:endParaRPr sz="1400">
              <a:solidFill>
                <a:srgbClr val="434343"/>
              </a:solidFill>
            </a:endParaRPr>
          </a:p>
          <a:p>
            <a:pPr indent="0" lvl="0" marL="0" rtl="0" algn="l">
              <a:spcBef>
                <a:spcPts val="4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91666"/>
              <a:buFont typeface="Arial"/>
              <a:buNone/>
            </a:pPr>
            <a:r>
              <a:rPr lang="en-GB" sz="1200">
                <a:solidFill>
                  <a:srgbClr val="0D0D0D"/>
                </a:solidFill>
                <a:latin typeface="Roboto"/>
                <a:ea typeface="Roboto"/>
                <a:cs typeface="Roboto"/>
                <a:sym typeface="Roboto"/>
              </a:rPr>
              <a:t>In the multiplayer mode of the game, which includes both the Versus Mode and the Battle Mode, client-server interaction is essential for facilitating gameplay between multiple players. To establish this communication, the game utilises Python libraries such as socket, _thread, pickle, and struct.</a:t>
            </a:r>
            <a:endParaRPr sz="1200">
              <a:solidFill>
                <a:srgbClr val="0D0D0D"/>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0D0D0D"/>
                </a:solidFill>
                <a:latin typeface="Roboto"/>
                <a:ea typeface="Roboto"/>
                <a:cs typeface="Roboto"/>
                <a:sym typeface="Roboto"/>
              </a:rPr>
              <a:t>When a player initiates the game and selects the Versus Mode, a network connection is established between the client and the server. The game mode parameter is set to 0 to indicate Versus Mode. The player enters a queue, awaiting an opponent. Once another player with the same game mode joins the queue, the server pairs them together, assigning different game IDs but placing them in the same game session. Throughout the game, players' scores are calculated locally on their respective devices. Upon completion of the game, each player's final score is transmitted to the server using socket functions. Before transmission, the score information is encoded and packaged using the pickle library. The server then relays this score data to the respective opponents, allowing each player to view their own score and their opponent's score.</a:t>
            </a:r>
            <a:endParaRPr sz="1200">
              <a:solidFill>
                <a:srgbClr val="0D0D0D"/>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0D0D0D"/>
                </a:solidFill>
                <a:latin typeface="Roboto"/>
                <a:ea typeface="Roboto"/>
                <a:cs typeface="Roboto"/>
                <a:sym typeface="Roboto"/>
              </a:rPr>
              <a:t>In the Battle Mode, the game mode is set to 1, and players enter a waiting queue similar to the Versus Mode. Once two players are matched, the game begins, consisting of two rounds. In the first round, players take turns playing challenge tunes they wish to present to their opponent. These tunes are stored as arrays. When the round ends, the arrays are serialised using the pickle.dumps method and sent to the server. In the second round, referred to as the Listening Round, players receive their opponent's challenge tunes and play them accordingly. Scores are calculated based on the performance in both rounds, utilising the same scoring system as in Versus Mode. This process is repeated twice to allow players to gain a better understanding of their opponent's style and abilities. After the completion of the two rounds, the final scores are displayed, concluding the Battle Mode gameplay session.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2500"/>
              <a:t>Evaluation Metrics</a:t>
            </a:r>
            <a:endParaRPr sz="2500"/>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The criterion on which, our game should be evaluated can include:</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rgbClr val="0D0D0D"/>
                </a:solidFill>
                <a:highlight>
                  <a:srgbClr val="FFFFFF"/>
                </a:highlight>
                <a:latin typeface="Roboto"/>
                <a:ea typeface="Roboto"/>
                <a:cs typeface="Roboto"/>
                <a:sym typeface="Roboto"/>
              </a:rPr>
              <a:t>Effective Client-Server Communication</a:t>
            </a:r>
            <a:r>
              <a:rPr lang="en-GB" sz="1200">
                <a:solidFill>
                  <a:srgbClr val="0D0D0D"/>
                </a:solidFill>
                <a:highlight>
                  <a:srgbClr val="FFFFFF"/>
                </a:highlight>
                <a:latin typeface="Roboto"/>
                <a:ea typeface="Roboto"/>
                <a:cs typeface="Roboto"/>
                <a:sym typeface="Roboto"/>
              </a:rPr>
              <a:t> - As explained above, we have efficiently made a communication system between client-server capable of even transmitting large sound arrays also.</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Punctual Transitioning and Narration</a:t>
            </a:r>
            <a:r>
              <a:rPr lang="en-GB" sz="1200">
                <a:solidFill>
                  <a:srgbClr val="0D0D0D"/>
                </a:solidFill>
                <a:highlight>
                  <a:srgbClr val="FFFFFF"/>
                </a:highlight>
                <a:latin typeface="Roboto"/>
                <a:ea typeface="Roboto"/>
                <a:cs typeface="Roboto"/>
                <a:sym typeface="Roboto"/>
              </a:rPr>
              <a:t>-All the screen transitions and narrations are quite decent in timing as well as they are responsive too.</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Advanced Scoring Mechanism</a:t>
            </a:r>
            <a:r>
              <a:rPr lang="en-GB" sz="1200">
                <a:solidFill>
                  <a:srgbClr val="0D0D0D"/>
                </a:solidFill>
                <a:highlight>
                  <a:srgbClr val="FFFFFF"/>
                </a:highlight>
                <a:latin typeface="Roboto"/>
                <a:ea typeface="Roboto"/>
                <a:cs typeface="Roboto"/>
                <a:sym typeface="Roboto"/>
              </a:rPr>
              <a:t> - Explained earlier.</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Compatibility with Various Piano Types </a:t>
            </a:r>
            <a:r>
              <a:rPr lang="en-GB" sz="1200">
                <a:solidFill>
                  <a:srgbClr val="0D0D0D"/>
                </a:solidFill>
                <a:highlight>
                  <a:srgbClr val="FFFFFF"/>
                </a:highlight>
                <a:latin typeface="Roboto"/>
                <a:ea typeface="Roboto"/>
                <a:cs typeface="Roboto"/>
                <a:sym typeface="Roboto"/>
              </a:rPr>
              <a:t>- As explained above, our game is compatible with any electrical and virtual pianos.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Distinct and efficient game logic for each mode and its control</a:t>
            </a:r>
            <a:r>
              <a:rPr lang="en-GB" sz="1200">
                <a:solidFill>
                  <a:srgbClr val="0D0D0D"/>
                </a:solidFill>
                <a:highlight>
                  <a:srgbClr val="FFFFFF"/>
                </a:highlight>
                <a:latin typeface="Roboto"/>
                <a:ea typeface="Roboto"/>
                <a:cs typeface="Roboto"/>
                <a:sym typeface="Roboto"/>
              </a:rPr>
              <a:t>- Each game mode has its distinct logic since each game-mode works differently.</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Structured Object-Oriented Programming</a:t>
            </a:r>
            <a:r>
              <a:rPr lang="en-GB" sz="1200">
                <a:solidFill>
                  <a:srgbClr val="0D0D0D"/>
                </a:solidFill>
                <a:highlight>
                  <a:srgbClr val="FFFFFF"/>
                </a:highlight>
                <a:latin typeface="Roboto"/>
                <a:ea typeface="Roboto"/>
                <a:cs typeface="Roboto"/>
                <a:sym typeface="Roboto"/>
              </a:rPr>
              <a:t>- We have written the code in a way that each menu screen, game, network, server, and client has its own class so that code is well organised and structured.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Snapshots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AutoNum type="arabicPeriod"/>
            </a:pPr>
            <a:r>
              <a:rPr lang="en-GB" sz="1200">
                <a:solidFill>
                  <a:schemeClr val="dk1"/>
                </a:solidFill>
              </a:rPr>
              <a:t>Home Page</a:t>
            </a:r>
            <a:endParaRPr sz="1200">
              <a:solidFill>
                <a:schemeClr val="dk1"/>
              </a:solidFill>
            </a:endParaRPr>
          </a:p>
          <a:p>
            <a:pPr indent="0" lvl="0" marL="457200" rtl="0" algn="l">
              <a:spcBef>
                <a:spcPts val="0"/>
              </a:spcBef>
              <a:spcAft>
                <a:spcPts val="0"/>
              </a:spcAft>
              <a:buNone/>
            </a:pPr>
            <a:r>
              <a:rPr lang="en-GB" sz="1200">
                <a:solidFill>
                  <a:schemeClr val="dk1"/>
                </a:solidFill>
              </a:rPr>
              <a:t>This is the home page, where most of the information about the game is narrated as the window opens, players can mute this info using arrow keys.</a:t>
            </a:r>
            <a:endParaRPr sz="1200">
              <a:solidFill>
                <a:schemeClr val="dk1"/>
              </a:solidFill>
            </a:endParaRPr>
          </a:p>
        </p:txBody>
      </p:sp>
      <p:pic>
        <p:nvPicPr>
          <p:cNvPr id="122" name="Google Shape;122;p24"/>
          <p:cNvPicPr preferRelativeResize="0"/>
          <p:nvPr/>
        </p:nvPicPr>
        <p:blipFill>
          <a:blip r:embed="rId3">
            <a:alphaModFix/>
          </a:blip>
          <a:stretch>
            <a:fillRect/>
          </a:stretch>
        </p:blipFill>
        <p:spPr>
          <a:xfrm>
            <a:off x="823300" y="1920325"/>
            <a:ext cx="7429525" cy="298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Snapshots</a:t>
            </a:r>
            <a:endParaRPr/>
          </a:p>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dk1"/>
                </a:solidFill>
              </a:rPr>
              <a:t>2. Main Menu    (Only some of the snapshots are shown here to given an idea about the user </a:t>
            </a:r>
            <a:r>
              <a:rPr lang="en-GB" sz="1200">
                <a:solidFill>
                  <a:schemeClr val="dk1"/>
                </a:solidFill>
              </a:rPr>
              <a:t>interface</a:t>
            </a:r>
            <a:r>
              <a:rPr lang="en-GB" sz="1200">
                <a:solidFill>
                  <a:schemeClr val="dk1"/>
                </a:solidFill>
              </a:rPr>
              <a:t>)</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129" name="Google Shape;129;p25"/>
          <p:cNvPicPr preferRelativeResize="0"/>
          <p:nvPr/>
        </p:nvPicPr>
        <p:blipFill>
          <a:blip r:embed="rId3">
            <a:alphaModFix/>
          </a:blip>
          <a:stretch>
            <a:fillRect/>
          </a:stretch>
        </p:blipFill>
        <p:spPr>
          <a:xfrm>
            <a:off x="702875" y="1580925"/>
            <a:ext cx="7637626" cy="307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Git Commits</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6"/>
          <p:cNvPicPr preferRelativeResize="0"/>
          <p:nvPr/>
        </p:nvPicPr>
        <p:blipFill>
          <a:blip r:embed="rId3">
            <a:alphaModFix/>
          </a:blip>
          <a:stretch>
            <a:fillRect/>
          </a:stretch>
        </p:blipFill>
        <p:spPr>
          <a:xfrm>
            <a:off x="311700" y="1017725"/>
            <a:ext cx="8520600" cy="289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7"/>
          <p:cNvPicPr preferRelativeResize="0"/>
          <p:nvPr/>
        </p:nvPicPr>
        <p:blipFill>
          <a:blip r:embed="rId3">
            <a:alphaModFix/>
          </a:blip>
          <a:stretch>
            <a:fillRect/>
          </a:stretch>
        </p:blipFill>
        <p:spPr>
          <a:xfrm>
            <a:off x="152400" y="152400"/>
            <a:ext cx="8679899" cy="441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2500"/>
              <a:t>Introduction</a:t>
            </a:r>
            <a:endParaRPr sz="25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1600"/>
              </a:spcBef>
              <a:spcAft>
                <a:spcPts val="0"/>
              </a:spcAft>
              <a:buClr>
                <a:schemeClr val="dk1"/>
              </a:buClr>
              <a:buSzPct val="78571"/>
              <a:buFont typeface="Arial"/>
              <a:buNone/>
            </a:pPr>
            <a:r>
              <a:rPr lang="en-GB" sz="1400">
                <a:solidFill>
                  <a:srgbClr val="434343"/>
                </a:solidFill>
              </a:rPr>
              <a:t>Game Cause</a:t>
            </a:r>
            <a:endParaRPr sz="1400">
              <a:solidFill>
                <a:srgbClr val="434343"/>
              </a:solidFill>
            </a:endParaRPr>
          </a:p>
          <a:p>
            <a:pPr indent="0" lvl="0" marL="0" rtl="0" algn="just">
              <a:spcBef>
                <a:spcPts val="400"/>
              </a:spcBef>
              <a:spcAft>
                <a:spcPts val="0"/>
              </a:spcAft>
              <a:buClr>
                <a:schemeClr val="dk1"/>
              </a:buClr>
              <a:buSzPct val="91666"/>
              <a:buFont typeface="Arial"/>
              <a:buNone/>
            </a:pPr>
            <a:r>
              <a:rPr lang="en-GB" sz="1200">
                <a:solidFill>
                  <a:srgbClr val="0D0D0D"/>
                </a:solidFill>
                <a:highlight>
                  <a:srgbClr val="FFFFFF"/>
                </a:highlight>
                <a:latin typeface="Roboto"/>
                <a:ea typeface="Roboto"/>
                <a:cs typeface="Roboto"/>
                <a:sym typeface="Roboto"/>
              </a:rPr>
              <a:t>Today, the visually impaired community encounters significant challenges in accessing educational resources, particularly in learning musical instruments like the piano. Traditional methods of teaching rely heavily on visual cues, rendering them inaccessible to those with visual impairments.</a:t>
            </a:r>
            <a:endParaRPr sz="1200">
              <a:solidFill>
                <a:srgbClr val="0D0D0D"/>
              </a:solidFill>
              <a:highlight>
                <a:srgbClr val="FFFFFF"/>
              </a:highlight>
              <a:latin typeface="Roboto"/>
              <a:ea typeface="Roboto"/>
              <a:cs typeface="Roboto"/>
              <a:sym typeface="Roboto"/>
            </a:endParaRPr>
          </a:p>
          <a:p>
            <a:pPr indent="0" lvl="0" marL="0" rtl="0" algn="just">
              <a:spcBef>
                <a:spcPts val="0"/>
              </a:spcBef>
              <a:spcAft>
                <a:spcPts val="0"/>
              </a:spcAft>
              <a:buNone/>
            </a:pPr>
            <a:r>
              <a:rPr lang="en-GB" sz="1200">
                <a:solidFill>
                  <a:srgbClr val="0D0D0D"/>
                </a:solidFill>
                <a:highlight>
                  <a:srgbClr val="FFFFFF"/>
                </a:highlight>
                <a:latin typeface="Roboto"/>
                <a:ea typeface="Roboto"/>
                <a:cs typeface="Roboto"/>
                <a:sym typeface="Roboto"/>
              </a:rPr>
              <a:t>This innovative game aims to bridge the gap by providing an inclusive and accessible platform for individuals with visual impairments to learn and master piano playing skills. The game offers a multi-sensory learning experience, accommodating various learning styles and preferences.</a:t>
            </a:r>
            <a:endParaRPr sz="1200">
              <a:solidFill>
                <a:srgbClr val="0D0D0D"/>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600"/>
              </a:spcBef>
              <a:spcAft>
                <a:spcPts val="0"/>
              </a:spcAft>
              <a:buNone/>
            </a:pPr>
            <a:r>
              <a:rPr lang="en-GB" sz="1400">
                <a:solidFill>
                  <a:srgbClr val="434343"/>
                </a:solidFill>
              </a:rPr>
              <a:t>Integrating the cause with game</a:t>
            </a:r>
            <a:endParaRPr sz="1400">
              <a:solidFill>
                <a:srgbClr val="434343"/>
              </a:solidFill>
            </a:endParaRPr>
          </a:p>
          <a:p>
            <a:pPr indent="0" lvl="0" marL="0" rtl="0" algn="l">
              <a:spcBef>
                <a:spcPts val="400"/>
              </a:spcBef>
              <a:spcAft>
                <a:spcPts val="0"/>
              </a:spcAft>
              <a:buNone/>
            </a:pPr>
            <a:r>
              <a:rPr lang="en-GB" sz="1200">
                <a:solidFill>
                  <a:srgbClr val="0D0D0D"/>
                </a:solidFill>
                <a:highlight>
                  <a:srgbClr val="FFFFFF"/>
                </a:highlight>
                <a:latin typeface="Roboto"/>
                <a:ea typeface="Roboto"/>
                <a:cs typeface="Roboto"/>
                <a:sym typeface="Roboto"/>
              </a:rPr>
              <a:t>In our game, we've incorporated a narration feature to guide you through the menu system. As soon as you start the game, a friendly voice will walk you through everything you need to know. You'll hear instructions on gameplay, learn about different modes, and get tips on navigating the menu. Need to select a song or adjust the pitch? The narrator will explain how to do it step by step. We want to make sure every player feels comfortable and confident as they explore the game.</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sz="1200">
                <a:solidFill>
                  <a:srgbClr val="0D0D0D"/>
                </a:solidFill>
                <a:highlight>
                  <a:srgbClr val="FFFFFF"/>
                </a:highlight>
                <a:latin typeface="Roboto"/>
                <a:ea typeface="Roboto"/>
                <a:cs typeface="Roboto"/>
                <a:sym typeface="Roboto"/>
              </a:rPr>
              <a:t>We present three distinctive modes within our game, each offering a unique and engaging experience.</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276225" lvl="0" marL="4572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Firstly, the Single Player mode provides an opportunity for individuals to learn and practise their favourite songs and pitches on the piano at their own pace. This mode serves as a personalised learning environment where players can hone their skills and master their chosen tunes.</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276225" lvl="0" marL="4572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Next, the Versus Mode introduces an exciting competitive element, pitting players against each other in a dynamic piano-playing showdown. Participants are challenged to perform well on randomly selected songs, with scoring based on their accuracy and proficiency. This mode fosters friendly competition and encourages players to showcase their musical abilities in a spirited atmosphere.</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276225" lvl="0" marL="457200" rtl="0" algn="l">
              <a:spcBef>
                <a:spcPts val="0"/>
              </a:spcBef>
              <a:spcAft>
                <a:spcPts val="0"/>
              </a:spcAft>
              <a:buClr>
                <a:srgbClr val="0D0D0D"/>
              </a:buClr>
              <a:buSzPct val="100000"/>
              <a:buFont typeface="Roboto"/>
              <a:buChar char="●"/>
            </a:pPr>
            <a:r>
              <a:rPr lang="en-GB" sz="1200">
                <a:solidFill>
                  <a:srgbClr val="0D0D0D"/>
                </a:solidFill>
                <a:highlight>
                  <a:srgbClr val="FFFFFF"/>
                </a:highlight>
                <a:latin typeface="Roboto"/>
                <a:ea typeface="Roboto"/>
                <a:cs typeface="Roboto"/>
                <a:sym typeface="Roboto"/>
              </a:rPr>
              <a:t>In the third mode, named the Cooperative Mode, players are not partners but rather opponents engaging in a collaborative challenge. Here, participants exchange musical notes with their opponents, aiming to perform the assigned melodies with precision. Scoring is based on the accuracy and proficiency of each player in executing the given tunes. This mode fosters strategic thinking, communication, and adaptability as players navigate the dynamic exchange of musical compositions in a competitive yet cooperative setting.</a:t>
            </a:r>
            <a:endParaRPr sz="1100">
              <a:solidFill>
                <a:schemeClr val="dk1"/>
              </a:solidFill>
            </a:endParaRPr>
          </a:p>
          <a:p>
            <a:pPr indent="0" lvl="0" marL="0" rtl="0" algn="just">
              <a:spcBef>
                <a:spcPts val="0"/>
              </a:spcBef>
              <a:spcAft>
                <a:spcPts val="0"/>
              </a:spcAft>
              <a:buClr>
                <a:schemeClr val="dk1"/>
              </a:buClr>
              <a:buSzPct val="91666"/>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91666"/>
              <a:buFont typeface="Arial"/>
              <a:buNone/>
            </a:pPr>
            <a:r>
              <a:rPr lang="en-GB" sz="1200">
                <a:solidFill>
                  <a:schemeClr val="dk1"/>
                </a:solidFill>
              </a:rPr>
              <a:t>The advantages of this game are as follows:</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287655" lvl="0" marL="457200" rtl="0" algn="l">
              <a:spcBef>
                <a:spcPts val="0"/>
              </a:spcBef>
              <a:spcAft>
                <a:spcPts val="0"/>
              </a:spcAft>
              <a:buClr>
                <a:schemeClr val="dk1"/>
              </a:buClr>
              <a:buSzPct val="100000"/>
              <a:buChar char="●"/>
            </a:pPr>
            <a:r>
              <a:rPr b="1" lang="en-GB" sz="1200">
                <a:solidFill>
                  <a:srgbClr val="0D0D0D"/>
                </a:solidFill>
                <a:highlight>
                  <a:srgbClr val="FFFFFF"/>
                </a:highlight>
                <a:latin typeface="Roboto"/>
                <a:ea typeface="Roboto"/>
                <a:cs typeface="Roboto"/>
                <a:sym typeface="Roboto"/>
              </a:rPr>
              <a:t>Battle Mode for Tutorial Purposes: </a:t>
            </a:r>
            <a:r>
              <a:rPr lang="en-GB" sz="1200">
                <a:solidFill>
                  <a:srgbClr val="0D0D0D"/>
                </a:solidFill>
                <a:highlight>
                  <a:srgbClr val="FFFFFF"/>
                </a:highlight>
                <a:latin typeface="Roboto"/>
                <a:ea typeface="Roboto"/>
                <a:cs typeface="Roboto"/>
                <a:sym typeface="Roboto"/>
              </a:rPr>
              <a:t>The third mode, Battle Mode, doubles as a tutorial platform where players can teach each other tunes and note sequences. This fosters peer-to-peer learning, with the scoring system providing feedback on how accurately tunes are replicated.</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Clr>
                <a:schemeClr val="dk1"/>
              </a:buClr>
              <a:buSzPct val="91666"/>
              <a:buFont typeface="Arial"/>
              <a:buNone/>
            </a:pPr>
            <a:r>
              <a:t/>
            </a:r>
            <a:endParaRPr sz="1200">
              <a:solidFill>
                <a:srgbClr val="0D0D0D"/>
              </a:solidFill>
              <a:highlight>
                <a:srgbClr val="FFFFFF"/>
              </a:highlight>
              <a:latin typeface="Roboto"/>
              <a:ea typeface="Roboto"/>
              <a:cs typeface="Roboto"/>
              <a:sym typeface="Roboto"/>
            </a:endParaRPr>
          </a:p>
          <a:p>
            <a:pPr indent="-287655" lvl="0" marL="457200" rtl="0" algn="l">
              <a:spcBef>
                <a:spcPts val="0"/>
              </a:spcBef>
              <a:spcAft>
                <a:spcPts val="0"/>
              </a:spcAft>
              <a:buClr>
                <a:srgbClr val="0D0D0D"/>
              </a:buClr>
              <a:buSzPct val="100000"/>
              <a:buFont typeface="Roboto"/>
              <a:buChar char="●"/>
            </a:pPr>
            <a:r>
              <a:rPr b="1" lang="en-GB" sz="1200">
                <a:solidFill>
                  <a:srgbClr val="0D0D0D"/>
                </a:solidFill>
                <a:latin typeface="Roboto"/>
                <a:ea typeface="Roboto"/>
                <a:cs typeface="Roboto"/>
                <a:sym typeface="Roboto"/>
              </a:rPr>
              <a:t>Single Player Mode for Practice Pitch:</a:t>
            </a:r>
            <a:r>
              <a:rPr lang="en-GB" sz="1200">
                <a:solidFill>
                  <a:srgbClr val="0D0D0D"/>
                </a:solidFill>
                <a:latin typeface="Roboto"/>
                <a:ea typeface="Roboto"/>
                <a:cs typeface="Roboto"/>
                <a:sym typeface="Roboto"/>
              </a:rPr>
              <a:t> The Single Player mode offers a Practice Pitch feature, allowing players to train themselves before venturing into multiplayer modes. Random pitches are played, testing players' ability to perform on unfamiliar notes, enhancing their adaptability and skillset.</a:t>
            </a:r>
            <a:endParaRPr sz="1200">
              <a:solidFill>
                <a:srgbClr val="0D0D0D"/>
              </a:solidFill>
              <a:latin typeface="Roboto"/>
              <a:ea typeface="Roboto"/>
              <a:cs typeface="Roboto"/>
              <a:sym typeface="Roboto"/>
            </a:endParaRPr>
          </a:p>
          <a:p>
            <a:pPr indent="0" lvl="0" marL="457200" rtl="0" algn="l">
              <a:spcBef>
                <a:spcPts val="1200"/>
              </a:spcBef>
              <a:spcAft>
                <a:spcPts val="0"/>
              </a:spcAft>
              <a:buClr>
                <a:schemeClr val="dk1"/>
              </a:buClr>
              <a:buSzPts val="853"/>
              <a:buFont typeface="Arial"/>
              <a:buNone/>
            </a:pPr>
            <a:r>
              <a:rPr lang="en-GB" sz="100">
                <a:solidFill>
                  <a:srgbClr val="0D0D0D"/>
                </a:solidFill>
                <a:latin typeface="Roboto"/>
                <a:ea typeface="Roboto"/>
                <a:cs typeface="Roboto"/>
                <a:sym typeface="Roboto"/>
              </a:rPr>
              <a:t>                                                                                                                                      </a:t>
            </a:r>
            <a:endParaRPr sz="100">
              <a:solidFill>
                <a:srgbClr val="0D0D0D"/>
              </a:solidFill>
              <a:latin typeface="Roboto"/>
              <a:ea typeface="Roboto"/>
              <a:cs typeface="Roboto"/>
              <a:sym typeface="Roboto"/>
            </a:endParaRPr>
          </a:p>
          <a:p>
            <a:pPr indent="-287655" lvl="0" marL="457200" rtl="0" algn="l">
              <a:spcBef>
                <a:spcPts val="1200"/>
              </a:spcBef>
              <a:spcAft>
                <a:spcPts val="0"/>
              </a:spcAft>
              <a:buClr>
                <a:srgbClr val="0D0D0D"/>
              </a:buClr>
              <a:buSzPct val="100000"/>
              <a:buFont typeface="Roboto"/>
              <a:buChar char="●"/>
            </a:pPr>
            <a:r>
              <a:rPr b="1" lang="en-GB" sz="1200">
                <a:solidFill>
                  <a:srgbClr val="0D0D0D"/>
                </a:solidFill>
                <a:latin typeface="Roboto"/>
                <a:ea typeface="Roboto"/>
                <a:cs typeface="Roboto"/>
                <a:sym typeface="Roboto"/>
              </a:rPr>
              <a:t>Accessibility for Blind and Sighted Players:</a:t>
            </a:r>
            <a:r>
              <a:rPr lang="en-GB" sz="1200">
                <a:solidFill>
                  <a:srgbClr val="0D0D0D"/>
                </a:solidFill>
                <a:latin typeface="Roboto"/>
                <a:ea typeface="Roboto"/>
                <a:cs typeface="Roboto"/>
                <a:sym typeface="Roboto"/>
              </a:rPr>
              <a:t> Designed primarily for blind individuals, the game's narration and guidance are delivered through sound. Navigation is facilitated using arrow keys, and an info present as the first option on each provides page descriptions. Moreover, the scoring system is conveyed audibly, ensuring accessibility for all players.</a:t>
            </a:r>
            <a:endParaRPr sz="1200">
              <a:solidFill>
                <a:srgbClr val="0D0D0D"/>
              </a:solidFill>
              <a:latin typeface="Roboto"/>
              <a:ea typeface="Roboto"/>
              <a:cs typeface="Roboto"/>
              <a:sym typeface="Roboto"/>
            </a:endParaRPr>
          </a:p>
          <a:p>
            <a:pPr indent="0" lvl="0" marL="457200" rtl="0" algn="l">
              <a:spcBef>
                <a:spcPts val="1200"/>
              </a:spcBef>
              <a:spcAft>
                <a:spcPts val="0"/>
              </a:spcAft>
              <a:buClr>
                <a:schemeClr val="dk1"/>
              </a:buClr>
              <a:buSzPts val="853"/>
              <a:buFont typeface="Arial"/>
              <a:buNone/>
            </a:pPr>
            <a:r>
              <a:t/>
            </a:r>
            <a:endParaRPr sz="100">
              <a:solidFill>
                <a:srgbClr val="0D0D0D"/>
              </a:solidFill>
              <a:latin typeface="Roboto"/>
              <a:ea typeface="Roboto"/>
              <a:cs typeface="Roboto"/>
              <a:sym typeface="Roboto"/>
            </a:endParaRPr>
          </a:p>
          <a:p>
            <a:pPr indent="-287655" lvl="0" marL="457200" rtl="0" algn="l">
              <a:spcBef>
                <a:spcPts val="1200"/>
              </a:spcBef>
              <a:spcAft>
                <a:spcPts val="0"/>
              </a:spcAft>
              <a:buClr>
                <a:srgbClr val="0D0D0D"/>
              </a:buClr>
              <a:buSzPct val="100000"/>
              <a:buFont typeface="Roboto"/>
              <a:buChar char="●"/>
            </a:pPr>
            <a:r>
              <a:rPr b="1" lang="en-GB" sz="1200">
                <a:solidFill>
                  <a:srgbClr val="0D0D0D"/>
                </a:solidFill>
                <a:latin typeface="Roboto"/>
                <a:ea typeface="Roboto"/>
                <a:cs typeface="Roboto"/>
                <a:sym typeface="Roboto"/>
              </a:rPr>
              <a:t>Compatibility with Various Piano Systems:</a:t>
            </a:r>
            <a:r>
              <a:rPr lang="en-GB" sz="1200">
                <a:solidFill>
                  <a:srgbClr val="0D0D0D"/>
                </a:solidFill>
                <a:latin typeface="Roboto"/>
                <a:ea typeface="Roboto"/>
                <a:cs typeface="Roboto"/>
                <a:sym typeface="Roboto"/>
              </a:rPr>
              <a:t> The game seamlessly integrates with both electrical and virtual piano systems, accommodating players with diverse setups. It can be connected to any electrical piano system or utilised with virtual piano software, ensuring accessibility and convenience for all players, regardless of their equipment.</a:t>
            </a:r>
            <a:endParaRPr sz="1200">
              <a:solidFill>
                <a:srgbClr val="0D0D0D"/>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2500"/>
              <a:t>Implementation Highlights</a:t>
            </a:r>
            <a:endParaRPr sz="25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600"/>
              </a:spcBef>
              <a:spcAft>
                <a:spcPts val="0"/>
              </a:spcAft>
              <a:buClr>
                <a:schemeClr val="dk1"/>
              </a:buClr>
              <a:buSzPct val="78571"/>
              <a:buFont typeface="Arial"/>
              <a:buNone/>
            </a:pPr>
            <a:r>
              <a:rPr lang="en-GB" sz="1400">
                <a:solidFill>
                  <a:srgbClr val="434343"/>
                </a:solidFill>
              </a:rPr>
              <a:t>Menu System</a:t>
            </a:r>
            <a:endParaRPr sz="1400">
              <a:solidFill>
                <a:srgbClr val="434343"/>
              </a:solidFill>
            </a:endParaRPr>
          </a:p>
          <a:p>
            <a:pPr indent="0" lvl="0" marL="0" rtl="0" algn="l">
              <a:spcBef>
                <a:spcPts val="400"/>
              </a:spcBef>
              <a:spcAft>
                <a:spcPts val="0"/>
              </a:spcAft>
              <a:buClr>
                <a:schemeClr val="dk1"/>
              </a:buClr>
              <a:buSzPct val="91666"/>
              <a:buFont typeface="Arial"/>
              <a:buNone/>
            </a:pPr>
            <a:r>
              <a:rPr lang="en-GB" sz="1200">
                <a:solidFill>
                  <a:schemeClr val="dk1"/>
                </a:solidFill>
              </a:rPr>
              <a:t>The menu system’s attributes are:</a:t>
            </a:r>
            <a:endParaRPr sz="12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299085" lvl="0" marL="457200" rtl="0" algn="l">
              <a:spcBef>
                <a:spcPts val="0"/>
              </a:spcBef>
              <a:spcAft>
                <a:spcPts val="0"/>
              </a:spcAft>
              <a:buClr>
                <a:srgbClr val="0D0D0D"/>
              </a:buClr>
              <a:buSzPct val="100000"/>
              <a:buFont typeface="Roboto"/>
              <a:buChar char="●"/>
            </a:pPr>
            <a:r>
              <a:rPr b="1" lang="en-GB" sz="1200">
                <a:solidFill>
                  <a:srgbClr val="0D0D0D"/>
                </a:solidFill>
                <a:highlight>
                  <a:srgbClr val="FFFFFF"/>
                </a:highlight>
                <a:latin typeface="Roboto"/>
                <a:ea typeface="Roboto"/>
                <a:cs typeface="Roboto"/>
                <a:sym typeface="Roboto"/>
              </a:rPr>
              <a:t>Menu Navigation with Arrow Keys:</a:t>
            </a:r>
            <a:r>
              <a:rPr lang="en-GB" sz="1200">
                <a:solidFill>
                  <a:srgbClr val="0D0D0D"/>
                </a:solidFill>
                <a:highlight>
                  <a:srgbClr val="FFFFFF"/>
                </a:highlight>
                <a:latin typeface="Roboto"/>
                <a:ea typeface="Roboto"/>
                <a:cs typeface="Roboto"/>
                <a:sym typeface="Roboto"/>
              </a:rPr>
              <a:t> The menu system allows users to navigate between options using arrow keys. When hovering over an option, its name is narrated to the user, providing auditory guidance.</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b="1" lang="en-GB" sz="1200">
                <a:solidFill>
                  <a:srgbClr val="0D0D0D"/>
                </a:solidFill>
                <a:highlight>
                  <a:srgbClr val="FFFFFF"/>
                </a:highlight>
                <a:latin typeface="Roboto"/>
                <a:ea typeface="Roboto"/>
                <a:cs typeface="Roboto"/>
                <a:sym typeface="Roboto"/>
              </a:rPr>
              <a:t>Selection by Pressing Enter:</a:t>
            </a:r>
            <a:r>
              <a:rPr lang="en-GB" sz="1200">
                <a:solidFill>
                  <a:srgbClr val="0D0D0D"/>
                </a:solidFill>
                <a:highlight>
                  <a:srgbClr val="FFFFFF"/>
                </a:highlight>
                <a:latin typeface="Roboto"/>
                <a:ea typeface="Roboto"/>
                <a:cs typeface="Roboto"/>
                <a:sym typeface="Roboto"/>
              </a:rPr>
              <a:t> Users can select a particular game or option by pressing the Enter key. This streamlined selection process enhances usability and accessibility.</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b="1" lang="en-GB" sz="1200">
                <a:solidFill>
                  <a:srgbClr val="0D0D0D"/>
                </a:solidFill>
                <a:highlight>
                  <a:srgbClr val="FFFFFF"/>
                </a:highlight>
                <a:latin typeface="Roboto"/>
                <a:ea typeface="Roboto"/>
                <a:cs typeface="Roboto"/>
                <a:sym typeface="Roboto"/>
              </a:rPr>
              <a:t>Distinct Menu Classes:</a:t>
            </a:r>
            <a:r>
              <a:rPr lang="en-GB" sz="1200">
                <a:solidFill>
                  <a:srgbClr val="0D0D0D"/>
                </a:solidFill>
                <a:highlight>
                  <a:srgbClr val="FFFFFF"/>
                </a:highlight>
                <a:latin typeface="Roboto"/>
                <a:ea typeface="Roboto"/>
                <a:cs typeface="Roboto"/>
                <a:sym typeface="Roboto"/>
              </a:rPr>
              <a:t> Each menu within the system is organised into its own class, inheriting from a parent class called Menu.h. This design choice improves code readability and maintainability, allowing for efficient instantiation and management of menu elements.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b="1" lang="en-GB" sz="1200">
                <a:solidFill>
                  <a:srgbClr val="0D0D0D"/>
                </a:solidFill>
                <a:highlight>
                  <a:srgbClr val="FFFFFF"/>
                </a:highlight>
                <a:latin typeface="Roboto"/>
                <a:ea typeface="Roboto"/>
                <a:cs typeface="Roboto"/>
                <a:sym typeface="Roboto"/>
              </a:rPr>
              <a:t>Designed Using Pygame:</a:t>
            </a:r>
            <a:r>
              <a:rPr lang="en-GB" sz="1200">
                <a:solidFill>
                  <a:srgbClr val="0D0D0D"/>
                </a:solidFill>
                <a:highlight>
                  <a:srgbClr val="FFFFFF"/>
                </a:highlight>
                <a:latin typeface="Roboto"/>
                <a:ea typeface="Roboto"/>
                <a:cs typeface="Roboto"/>
                <a:sym typeface="Roboto"/>
              </a:rPr>
              <a:t> The entire menu system is built using Pygame, a popular Python library for game development.</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b="1" lang="en-GB" sz="1200">
                <a:solidFill>
                  <a:srgbClr val="0D0D0D"/>
                </a:solidFill>
                <a:highlight>
                  <a:srgbClr val="FFFFFF"/>
                </a:highlight>
                <a:latin typeface="Roboto"/>
                <a:ea typeface="Roboto"/>
                <a:cs typeface="Roboto"/>
                <a:sym typeface="Roboto"/>
              </a:rPr>
              <a:t>Special Menu Screens: </a:t>
            </a:r>
            <a:r>
              <a:rPr lang="en-GB" sz="1200">
                <a:solidFill>
                  <a:srgbClr val="0D0D0D"/>
                </a:solidFill>
                <a:highlight>
                  <a:srgbClr val="FFFFFF"/>
                </a:highlight>
                <a:latin typeface="Roboto"/>
                <a:ea typeface="Roboto"/>
                <a:cs typeface="Roboto"/>
                <a:sym typeface="Roboto"/>
              </a:rPr>
              <a:t>There are some menu screens which are different from others like the screen in single player mode when the game starts, the screen where users select the desired parameters, the screen of results and the game screen in multiplayer mode. But how to navigate through these screens, this information is given by the info option present as the first option on each page.</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 Stack</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GB"/>
              <a:t>pygame</a:t>
            </a:r>
            <a:endParaRPr/>
          </a:p>
          <a:p>
            <a:pPr indent="-342900" lvl="0" marL="457200" rtl="0" algn="l">
              <a:spcBef>
                <a:spcPts val="0"/>
              </a:spcBef>
              <a:spcAft>
                <a:spcPts val="0"/>
              </a:spcAft>
              <a:buSzPts val="1800"/>
              <a:buChar char="●"/>
            </a:pPr>
            <a:r>
              <a:rPr lang="en-GB"/>
              <a:t>mido</a:t>
            </a:r>
            <a:endParaRPr/>
          </a:p>
          <a:p>
            <a:pPr indent="-342900" lvl="0" marL="457200" rtl="0" algn="l">
              <a:spcBef>
                <a:spcPts val="0"/>
              </a:spcBef>
              <a:spcAft>
                <a:spcPts val="0"/>
              </a:spcAft>
              <a:buSzPts val="1800"/>
              <a:buChar char="●"/>
            </a:pPr>
            <a:r>
              <a:rPr lang="en-GB"/>
              <a:t>midi</a:t>
            </a:r>
            <a:endParaRPr/>
          </a:p>
          <a:p>
            <a:pPr indent="-342900" lvl="0" marL="457200" rtl="0" algn="l">
              <a:spcBef>
                <a:spcPts val="0"/>
              </a:spcBef>
              <a:spcAft>
                <a:spcPts val="0"/>
              </a:spcAft>
              <a:buSzPts val="1800"/>
              <a:buChar char="●"/>
            </a:pPr>
            <a:r>
              <a:rPr lang="en-GB"/>
              <a:t>azure</a:t>
            </a:r>
            <a:endParaRPr/>
          </a:p>
          <a:p>
            <a:pPr indent="-342900" lvl="0" marL="457200" rtl="0" algn="l">
              <a:spcBef>
                <a:spcPts val="0"/>
              </a:spcBef>
              <a:spcAft>
                <a:spcPts val="0"/>
              </a:spcAft>
              <a:buSzPts val="1800"/>
              <a:buChar char="●"/>
            </a:pPr>
            <a:r>
              <a:rPr lang="en-GB"/>
              <a:t>socket</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000"/>
              <a:buFont typeface="Arial"/>
              <a:buNone/>
            </a:pPr>
            <a:r>
              <a:rPr lang="en-GB" sz="2500"/>
              <a:t>Implementation Highlights</a:t>
            </a:r>
            <a:endParaRPr sz="2500"/>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600"/>
              </a:spcBef>
              <a:spcAft>
                <a:spcPts val="0"/>
              </a:spcAft>
              <a:buClr>
                <a:schemeClr val="dk1"/>
              </a:buClr>
              <a:buSzPts val="1100"/>
              <a:buFont typeface="Arial"/>
              <a:buNone/>
            </a:pPr>
            <a:r>
              <a:rPr lang="en-GB" sz="1400">
                <a:solidFill>
                  <a:srgbClr val="434343"/>
                </a:solidFill>
              </a:rPr>
              <a:t>Single Player Menu</a:t>
            </a:r>
            <a:endParaRPr sz="1400">
              <a:solidFill>
                <a:srgbClr val="434343"/>
              </a:solidFill>
            </a:endParaRPr>
          </a:p>
          <a:p>
            <a:pPr indent="0" lvl="0" marL="0" rtl="0" algn="l">
              <a:spcBef>
                <a:spcPts val="400"/>
              </a:spcBef>
              <a:spcAft>
                <a:spcPts val="0"/>
              </a:spcAft>
              <a:buClr>
                <a:schemeClr val="dk1"/>
              </a:buClr>
              <a:buSzPts val="1100"/>
              <a:buFont typeface="Arial"/>
              <a:buNone/>
            </a:pPr>
            <a:r>
              <a:rPr lang="en-GB" sz="1200">
                <a:solidFill>
                  <a:schemeClr val="dk1"/>
                </a:solidFill>
              </a:rPr>
              <a:t>This class inherits from the Menu class. The insights of single player menu are:</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rgbClr val="0D0D0D"/>
                </a:solidFill>
                <a:highlight>
                  <a:srgbClr val="FFFFFF"/>
                </a:highlight>
                <a:latin typeface="Roboto"/>
                <a:ea typeface="Roboto"/>
                <a:cs typeface="Roboto"/>
                <a:sym typeface="Roboto"/>
              </a:rPr>
              <a:t>Single Player Game Options:</a:t>
            </a:r>
            <a:r>
              <a:rPr lang="en-GB" sz="1200">
                <a:solidFill>
                  <a:srgbClr val="0D0D0D"/>
                </a:solidFill>
                <a:highlight>
                  <a:srgbClr val="FFFFFF"/>
                </a:highlight>
                <a:latin typeface="Roboto"/>
                <a:ea typeface="Roboto"/>
                <a:cs typeface="Roboto"/>
                <a:sym typeface="Roboto"/>
              </a:rPr>
              <a:t> Upon entering the Single Player game, users are presented with three options: Learn Pitch, Learn Songs, and Practice Pitch.</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latin typeface="Roboto"/>
                <a:ea typeface="Roboto"/>
                <a:cs typeface="Roboto"/>
                <a:sym typeface="Roboto"/>
              </a:rPr>
              <a:t>Learn Pitch:</a:t>
            </a:r>
            <a:r>
              <a:rPr lang="en-GB" sz="1200">
                <a:solidFill>
                  <a:srgbClr val="0D0D0D"/>
                </a:solidFill>
                <a:latin typeface="Roboto"/>
                <a:ea typeface="Roboto"/>
                <a:cs typeface="Roboto"/>
                <a:sym typeface="Roboto"/>
              </a:rPr>
              <a:t> In this mode, players are exposed to different pitches played in sequence, enabling them to familiarise themselves with the positions of keys on the piano and their corresponding sounds.</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latin typeface="Roboto"/>
                <a:ea typeface="Roboto"/>
                <a:cs typeface="Roboto"/>
                <a:sym typeface="Roboto"/>
              </a:rPr>
              <a:t>Learn Songs:</a:t>
            </a:r>
            <a:r>
              <a:rPr lang="en-GB" sz="1200">
                <a:solidFill>
                  <a:srgbClr val="0D0D0D"/>
                </a:solidFill>
                <a:latin typeface="Roboto"/>
                <a:ea typeface="Roboto"/>
                <a:cs typeface="Roboto"/>
                <a:sym typeface="Roboto"/>
              </a:rPr>
              <a:t> Players can select the songs they wish to learn in this mode. This option provides a varied selection of tunes for players to practise and master.</a:t>
            </a:r>
            <a:endParaRPr sz="1200">
              <a:solidFill>
                <a:srgbClr val="0D0D0D"/>
              </a:solidFill>
              <a:latin typeface="Roboto"/>
              <a:ea typeface="Roboto"/>
              <a:cs typeface="Roboto"/>
              <a:sym typeface="Roboto"/>
            </a:endParaRPr>
          </a:p>
          <a:p>
            <a:pPr indent="-304800" lvl="0" marL="457200" rtl="0" algn="l">
              <a:spcBef>
                <a:spcPts val="0"/>
              </a:spcBef>
              <a:spcAft>
                <a:spcPts val="0"/>
              </a:spcAft>
              <a:buClr>
                <a:schemeClr val="dk1"/>
              </a:buClr>
              <a:buSzPts val="1200"/>
              <a:buChar char="●"/>
            </a:pPr>
            <a:r>
              <a:rPr b="1" lang="en-GB" sz="1200">
                <a:solidFill>
                  <a:schemeClr val="dk1"/>
                </a:solidFill>
              </a:rPr>
              <a:t>Parameters page: </a:t>
            </a:r>
            <a:r>
              <a:rPr lang="en-GB" sz="1200">
                <a:solidFill>
                  <a:schemeClr val="dk1"/>
                </a:solidFill>
              </a:rPr>
              <a:t>In each of the three options first players have to set the parameters like whether you want to hear the piano key names or key pitches, similarly they also have to set the note length before starting the game.</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rgbClr val="0D0D0D"/>
                </a:solidFill>
                <a:highlight>
                  <a:srgbClr val="FFFFFF"/>
                </a:highlight>
                <a:latin typeface="Roboto"/>
                <a:ea typeface="Roboto"/>
                <a:cs typeface="Roboto"/>
                <a:sym typeface="Roboto"/>
              </a:rPr>
              <a:t>Results Page:</a:t>
            </a:r>
            <a:r>
              <a:rPr lang="en-GB" sz="1200">
                <a:solidFill>
                  <a:srgbClr val="0D0D0D"/>
                </a:solidFill>
                <a:highlight>
                  <a:srgbClr val="FFFFFF"/>
                </a:highlight>
                <a:latin typeface="Roboto"/>
                <a:ea typeface="Roboto"/>
                <a:cs typeface="Roboto"/>
                <a:sym typeface="Roboto"/>
              </a:rPr>
              <a:t> At the conclusion of each session, players are presented with their scores, indicating their performance during the game.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000"/>
              <a:buFont typeface="Arial"/>
              <a:buNone/>
            </a:pPr>
            <a:r>
              <a:rPr lang="en-GB" sz="2500"/>
              <a:t>Implementation Highlights</a:t>
            </a:r>
            <a:endParaRPr sz="2500"/>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600"/>
              </a:spcBef>
              <a:spcAft>
                <a:spcPts val="0"/>
              </a:spcAft>
              <a:buClr>
                <a:schemeClr val="dk1"/>
              </a:buClr>
              <a:buSzPts val="1100"/>
              <a:buFont typeface="Arial"/>
              <a:buNone/>
            </a:pPr>
            <a:r>
              <a:rPr lang="en-GB" sz="1400">
                <a:solidFill>
                  <a:srgbClr val="434343"/>
                </a:solidFill>
              </a:rPr>
              <a:t>The MIDI System</a:t>
            </a:r>
            <a:endParaRPr sz="1400">
              <a:solidFill>
                <a:srgbClr val="434343"/>
              </a:solidFill>
            </a:endParaRPr>
          </a:p>
          <a:p>
            <a:pPr indent="0" lvl="0" marL="0" rtl="0" algn="l">
              <a:spcBef>
                <a:spcPts val="400"/>
              </a:spcBef>
              <a:spcAft>
                <a:spcPts val="0"/>
              </a:spcAft>
              <a:buClr>
                <a:schemeClr val="dk1"/>
              </a:buClr>
              <a:buSzPts val="1100"/>
              <a:buFont typeface="Arial"/>
              <a:buNone/>
            </a:pPr>
            <a:r>
              <a:rPr lang="en-GB" sz="1100">
                <a:solidFill>
                  <a:schemeClr val="dk1"/>
                </a:solidFill>
              </a:rPr>
              <a:t>We have ensured our game is as universal as possible by working directly with the MIDI standard (available with almost any electric piano). We have used pygame.midi to interface with Microsoft’s internal synthesiser called the GS Wavetable Synth, and play notes. We’re using mido to parse MIDI files.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We have a narrator class that can call out note names, as well as play the actual notes, given a MIDI file.</a:t>
            </a:r>
            <a:endParaRPr sz="1100">
              <a:solidFill>
                <a:schemeClr val="dk1"/>
              </a:solidFill>
            </a:endParaRPr>
          </a:p>
          <a:p>
            <a:pPr indent="0" lvl="0" marL="0" rtl="0" algn="l">
              <a:spcBef>
                <a:spcPts val="1600"/>
              </a:spcBef>
              <a:spcAft>
                <a:spcPts val="0"/>
              </a:spcAft>
              <a:buClr>
                <a:schemeClr val="dk1"/>
              </a:buClr>
              <a:buSzPts val="1100"/>
              <a:buFont typeface="Arial"/>
              <a:buNone/>
            </a:pPr>
            <a:r>
              <a:rPr lang="en-GB" sz="1400">
                <a:solidFill>
                  <a:srgbClr val="434343"/>
                </a:solidFill>
              </a:rPr>
              <a:t>Base Game</a:t>
            </a:r>
            <a:endParaRPr sz="1400">
              <a:solidFill>
                <a:srgbClr val="434343"/>
              </a:solidFill>
            </a:endParaRPr>
          </a:p>
          <a:p>
            <a:pPr indent="0" lvl="0" marL="0" rtl="0" algn="l">
              <a:spcBef>
                <a:spcPts val="400"/>
              </a:spcBef>
              <a:spcAft>
                <a:spcPts val="0"/>
              </a:spcAft>
              <a:buClr>
                <a:schemeClr val="dk1"/>
              </a:buClr>
              <a:buSzPts val="1100"/>
              <a:buFont typeface="Arial"/>
              <a:buNone/>
            </a:pPr>
            <a:r>
              <a:rPr lang="en-GB" sz="1100">
                <a:solidFill>
                  <a:schemeClr val="dk1"/>
                </a:solidFill>
              </a:rPr>
              <a:t>The Base Game (MidiGame) is the parent of our game modes.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On initialising it with either an array of midi events or a file, it instantiates a narrator which narrates the note names and can also play the actual notes of the file/array on a separate thread.</a:t>
            </a:r>
            <a:endParaRPr sz="1100">
              <a:solidFill>
                <a:schemeClr val="dk1"/>
              </a:solidFill>
            </a:endParaRPr>
          </a:p>
          <a:p>
            <a:pPr indent="0" lvl="0" marL="0" rtl="0" algn="l">
              <a:spcBef>
                <a:spcPts val="1600"/>
              </a:spcBef>
              <a:spcAft>
                <a:spcPts val="0"/>
              </a:spcAft>
              <a:buClr>
                <a:schemeClr val="dk1"/>
              </a:buClr>
              <a:buSzPts val="1100"/>
              <a:buFont typeface="Arial"/>
              <a:buNone/>
            </a:pPr>
            <a:r>
              <a:rPr lang="en-GB" sz="1400">
                <a:solidFill>
                  <a:srgbClr val="434343"/>
                </a:solidFill>
              </a:rPr>
              <a:t>Scoring System</a:t>
            </a:r>
            <a:endParaRPr sz="1400">
              <a:solidFill>
                <a:srgbClr val="434343"/>
              </a:solidFill>
            </a:endParaRPr>
          </a:p>
          <a:p>
            <a:pPr indent="0" lvl="0" marL="0" rtl="0" algn="l">
              <a:spcBef>
                <a:spcPts val="400"/>
              </a:spcBef>
              <a:spcAft>
                <a:spcPts val="0"/>
              </a:spcAft>
              <a:buNone/>
            </a:pPr>
            <a:r>
              <a:rPr lang="en-GB" sz="1100">
                <a:solidFill>
                  <a:schemeClr val="dk1"/>
                </a:solidFill>
              </a:rPr>
              <a:t>The scoring system allocates positive 100 points if you’ve played the correct note in a 2 second interval of when the note should’ve been played. This is very lenient as of now as the games are supposed to appeal to beginners. For every incorrect/unnecessary note you play 50 points are deducted.</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000"/>
              <a:buFont typeface="Arial"/>
              <a:buNone/>
            </a:pPr>
            <a:r>
              <a:rPr lang="en-GB" sz="2500"/>
              <a:t>Implementation Highlights</a:t>
            </a:r>
            <a:endParaRPr sz="2500"/>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600"/>
              </a:spcBef>
              <a:spcAft>
                <a:spcPts val="0"/>
              </a:spcAft>
              <a:buClr>
                <a:schemeClr val="dk1"/>
              </a:buClr>
              <a:buSzPct val="78571"/>
              <a:buFont typeface="Arial"/>
              <a:buNone/>
            </a:pPr>
            <a:r>
              <a:rPr lang="en-GB" sz="1400">
                <a:solidFill>
                  <a:srgbClr val="434343"/>
                </a:solidFill>
              </a:rPr>
              <a:t>Custom Socket Protocol (over TCP)</a:t>
            </a:r>
            <a:endParaRPr sz="1400">
              <a:solidFill>
                <a:srgbClr val="434343"/>
              </a:solidFill>
            </a:endParaRPr>
          </a:p>
          <a:p>
            <a:pPr indent="0" lvl="0" marL="0" rtl="0" algn="l">
              <a:spcBef>
                <a:spcPts val="400"/>
              </a:spcBef>
              <a:spcAft>
                <a:spcPts val="0"/>
              </a:spcAft>
              <a:buClr>
                <a:schemeClr val="dk1"/>
              </a:buClr>
              <a:buSzPct val="100000"/>
              <a:buFont typeface="Arial"/>
              <a:buNone/>
            </a:pPr>
            <a:r>
              <a:rPr lang="en-GB" sz="1100">
                <a:solidFill>
                  <a:schemeClr val="dk1"/>
                </a:solidFill>
              </a:rPr>
              <a:t>Since we had to send large python data structures over sockets, we had to package them properly. All our socket communications have a header of 4 bytes, which contains the length of our message in bytes. While receiving we read the header, then read exactly that many bytes.</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1600"/>
              </a:spcBef>
              <a:spcAft>
                <a:spcPts val="0"/>
              </a:spcAft>
              <a:buClr>
                <a:schemeClr val="dk1"/>
              </a:buClr>
              <a:buSzPct val="78571"/>
              <a:buFont typeface="Arial"/>
              <a:buNone/>
            </a:pPr>
            <a:r>
              <a:rPr lang="en-GB" sz="1400">
                <a:solidFill>
                  <a:srgbClr val="434343"/>
                </a:solidFill>
              </a:rPr>
              <a:t>Increasing Accessibility (Server on Azure)</a:t>
            </a:r>
            <a:endParaRPr sz="1400">
              <a:solidFill>
                <a:srgbClr val="434343"/>
              </a:solidFill>
            </a:endParaRPr>
          </a:p>
          <a:p>
            <a:pPr indent="0" lvl="0" marL="0" rtl="0" algn="l">
              <a:spcBef>
                <a:spcPts val="400"/>
              </a:spcBef>
              <a:spcAft>
                <a:spcPts val="0"/>
              </a:spcAft>
              <a:buClr>
                <a:schemeClr val="dk1"/>
              </a:buClr>
              <a:buSzPct val="100000"/>
              <a:buFont typeface="Arial"/>
              <a:buNone/>
            </a:pPr>
            <a:r>
              <a:rPr lang="en-GB" sz="1100">
                <a:solidFill>
                  <a:schemeClr val="dk1"/>
                </a:solidFill>
              </a:rPr>
              <a:t>We have deployed our server on Azure, as we don’t want a blind person to deal with typing in random IP Addresses. Our clients contain a static ip address that points to our server instance.</a:t>
            </a:r>
            <a:endParaRPr sz="1100">
              <a:solidFill>
                <a:schemeClr val="dk1"/>
              </a:solidFill>
            </a:endParaRPr>
          </a:p>
          <a:p>
            <a:pPr indent="0" lvl="0" marL="0" rtl="0" algn="l">
              <a:spcBef>
                <a:spcPts val="0"/>
              </a:spcBef>
              <a:spcAft>
                <a:spcPts val="0"/>
              </a:spcAft>
              <a:buClr>
                <a:schemeClr val="dk1"/>
              </a:buClr>
              <a:buSzPct val="100000"/>
              <a:buFont typeface="Arial"/>
              <a:buNone/>
            </a:pPr>
            <a:r>
              <a:rPr lang="en-GB" sz="1100">
                <a:solidFill>
                  <a:schemeClr val="dk1"/>
                </a:solidFill>
              </a:rPr>
              <a:t>All you need to play a multiplayer game is an Internet Connection.</a:t>
            </a:r>
            <a:endParaRPr sz="1100">
              <a:solidFill>
                <a:schemeClr val="dk1"/>
              </a:solidFill>
            </a:endParaRPr>
          </a:p>
          <a:p>
            <a:pPr indent="0" lvl="0" marL="0" rtl="0" algn="l">
              <a:spcBef>
                <a:spcPts val="1600"/>
              </a:spcBef>
              <a:spcAft>
                <a:spcPts val="0"/>
              </a:spcAft>
              <a:buClr>
                <a:schemeClr val="dk1"/>
              </a:buClr>
              <a:buSzPct val="78571"/>
              <a:buFont typeface="Arial"/>
              <a:buNone/>
            </a:pPr>
            <a:r>
              <a:rPr lang="en-GB" sz="1400">
                <a:solidFill>
                  <a:srgbClr val="434343"/>
                </a:solidFill>
              </a:rPr>
              <a:t>Listener System</a:t>
            </a:r>
            <a:endParaRPr sz="1400">
              <a:solidFill>
                <a:srgbClr val="434343"/>
              </a:solidFill>
            </a:endParaRPr>
          </a:p>
          <a:p>
            <a:pPr indent="0" lvl="0" marL="0" rtl="0" algn="l">
              <a:spcBef>
                <a:spcPts val="400"/>
              </a:spcBef>
              <a:spcAft>
                <a:spcPts val="0"/>
              </a:spcAft>
              <a:buNone/>
            </a:pPr>
            <a:r>
              <a:rPr lang="en-GB" sz="1100">
                <a:solidFill>
                  <a:schemeClr val="dk1"/>
                </a:solidFill>
              </a:rPr>
              <a:t>The Listener System is used in Battle Mode. It transcribes in real time whatever you’ve played into a MIDI event array.</a:t>
            </a:r>
            <a:endParaRPr sz="1100">
              <a:solidFill>
                <a:schemeClr val="dk1"/>
              </a:solidFill>
            </a:endParaRPr>
          </a:p>
          <a:p>
            <a:pPr indent="0" lvl="0" marL="0" rtl="0" algn="l">
              <a:spcBef>
                <a:spcPts val="1500"/>
              </a:spcBef>
              <a:spcAft>
                <a:spcPts val="0"/>
              </a:spcAft>
              <a:buNone/>
            </a:pPr>
            <a:r>
              <a:rPr lang="en-GB" sz="1400">
                <a:solidFill>
                  <a:srgbClr val="434343"/>
                </a:solidFill>
              </a:rPr>
              <a:t>The Single Player Mode</a:t>
            </a:r>
            <a:endParaRPr sz="1400">
              <a:solidFill>
                <a:srgbClr val="434343"/>
              </a:solidFill>
            </a:endParaRPr>
          </a:p>
          <a:p>
            <a:pPr indent="0" lvl="0" marL="0" rtl="0" algn="l">
              <a:spcBef>
                <a:spcPts val="400"/>
              </a:spcBef>
              <a:spcAft>
                <a:spcPts val="0"/>
              </a:spcAft>
              <a:buNone/>
            </a:pPr>
            <a:r>
              <a:rPr lang="en-GB" sz="1100">
                <a:solidFill>
                  <a:schemeClr val="dk1"/>
                </a:solidFill>
              </a:rPr>
              <a:t>In the single player mode, we have some simple songs added for demo. You have to play along with the narrator’s voice or notes. In the end you will get a score that tells you how well you did.</a:t>
            </a:r>
            <a:endParaRPr sz="1100">
              <a:solidFill>
                <a:schemeClr val="dk1"/>
              </a:solidFill>
            </a:endParaRPr>
          </a:p>
          <a:p>
            <a:pPr indent="0" lvl="0" marL="0" rtl="0" algn="l">
              <a:spcBef>
                <a:spcPts val="0"/>
              </a:spcBef>
              <a:spcAft>
                <a:spcPts val="0"/>
              </a:spcAft>
              <a:buClr>
                <a:schemeClr val="dk1"/>
              </a:buClr>
              <a:buSzPct val="100000"/>
              <a:buFont typeface="Arial"/>
              <a:buNone/>
            </a:pPr>
            <a:r>
              <a:rPr lang="en-GB" sz="1100">
                <a:solidFill>
                  <a:schemeClr val="dk1"/>
                </a:solidFill>
              </a:rPr>
              <a:t>We also have a Learn Pitch mode that teaches you two of the most common octaves on the piano. In the Pitch Training mode, we play a certain number of random notes and you have to play them back.</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000"/>
              <a:buFont typeface="Arial"/>
              <a:buNone/>
            </a:pPr>
            <a:r>
              <a:rPr lang="en-GB" sz="2500"/>
              <a:t>Implementation Highlights</a:t>
            </a:r>
            <a:endParaRPr sz="2500"/>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600"/>
              </a:spcBef>
              <a:spcAft>
                <a:spcPts val="0"/>
              </a:spcAft>
              <a:buClr>
                <a:schemeClr val="dk1"/>
              </a:buClr>
              <a:buSzPct val="78571"/>
              <a:buFont typeface="Arial"/>
              <a:buNone/>
            </a:pPr>
            <a:r>
              <a:rPr lang="en-GB" sz="1400">
                <a:solidFill>
                  <a:srgbClr val="434343"/>
                </a:solidFill>
              </a:rPr>
              <a:t>Client-Server Network (Implementation details)</a:t>
            </a:r>
            <a:endParaRPr sz="1400">
              <a:solidFill>
                <a:srgbClr val="434343"/>
              </a:solidFill>
            </a:endParaRPr>
          </a:p>
          <a:p>
            <a:pPr indent="0" lvl="0" marL="0" rtl="0" algn="l">
              <a:spcBef>
                <a:spcPts val="400"/>
              </a:spcBef>
              <a:spcAft>
                <a:spcPts val="0"/>
              </a:spcAft>
              <a:buClr>
                <a:schemeClr val="dk1"/>
              </a:buClr>
              <a:buSzPct val="91666"/>
              <a:buFont typeface="Arial"/>
              <a:buNone/>
            </a:pPr>
            <a:r>
              <a:rPr lang="en-GB" sz="1200">
                <a:solidFill>
                  <a:schemeClr val="dk1"/>
                </a:solidFill>
              </a:rPr>
              <a:t>Here we just used socket, _thread, struct and pickle libraries and the other functions implemented either from scratch or using these libraries in this network</a:t>
            </a:r>
            <a:r>
              <a:rPr lang="en-GB" sz="1100">
                <a:solidFill>
                  <a:schemeClr val="dk1"/>
                </a:solidFill>
              </a:rPr>
              <a:t>.</a:t>
            </a:r>
            <a:endParaRPr sz="1100">
              <a:solidFill>
                <a:schemeClr val="dk1"/>
              </a:solidFill>
            </a:endParaRPr>
          </a:p>
          <a:p>
            <a:pPr indent="0" lvl="0" marL="0" rtl="0" algn="l">
              <a:spcBef>
                <a:spcPts val="0"/>
              </a:spcBef>
              <a:spcAft>
                <a:spcPts val="0"/>
              </a:spcAft>
              <a:buClr>
                <a:schemeClr val="dk1"/>
              </a:buClr>
              <a:buSzPct val="91666"/>
              <a:buFont typeface="Arial"/>
              <a:buNone/>
            </a:pPr>
            <a:r>
              <a:rPr lang="en-GB" sz="1200">
                <a:solidFill>
                  <a:srgbClr val="0D0D0D"/>
                </a:solidFill>
                <a:latin typeface="Roboto"/>
                <a:ea typeface="Roboto"/>
                <a:cs typeface="Roboto"/>
                <a:sym typeface="Roboto"/>
              </a:rPr>
              <a:t>In the game's networking system, the client-server interaction is managed through the implementation of a separate class called network.py. When a client initialises an instance of this class, it establishes a connection with the server and communicates via signals. Notably, a single server handles both Battle Mode and Versus Mode sessions.</a:t>
            </a:r>
            <a:endParaRPr sz="1200">
              <a:solidFill>
                <a:srgbClr val="0D0D0D"/>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0D0D0D"/>
                </a:solidFill>
                <a:latin typeface="Roboto"/>
                <a:ea typeface="Roboto"/>
                <a:cs typeface="Roboto"/>
                <a:sym typeface="Roboto"/>
              </a:rPr>
              <a:t>Within network.py, functions such as send and recvall facilitate the transmission and retrieval of information to and from the server. The send function encodes data using pickle before transmission, while recvall utilises the struct library to handle large arrays of musical tunes effectively.</a:t>
            </a:r>
            <a:endParaRPr sz="1200">
              <a:solidFill>
                <a:srgbClr val="0D0D0D"/>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0D0D0D"/>
                </a:solidFill>
                <a:latin typeface="Roboto"/>
                <a:ea typeface="Roboto"/>
                <a:cs typeface="Roboto"/>
                <a:sym typeface="Roboto"/>
              </a:rPr>
              <a:t>The server employs a function named threaded_client to manage client connections. Upon establishing a connection, the client is assigned to a specific game session based on its designated game mode. Subsequently, a new thread is initiated for each player, allowing for concurrent handling of multiple game sessions. Each thread modifies the game state based on signals received from the corresponding client. The updated game state is then shared with both clients to ensure synchronisation of gameplay. This approach enables players to stay informed about their opponent's actions and current game state.</a:t>
            </a:r>
            <a:endParaRPr sz="1200">
              <a:solidFill>
                <a:srgbClr val="0D0D0D"/>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0D0D0D"/>
                </a:solidFill>
                <a:latin typeface="Roboto"/>
                <a:ea typeface="Roboto"/>
                <a:cs typeface="Roboto"/>
                <a:sym typeface="Roboto"/>
              </a:rPr>
              <a:t>In the event of a player disconnecting from the server, the corresponding game session is terminated, and any remaining players are redirected to the results page. This streamlined approach ensures efficient management of game sessions and seamless transitions for players throughout their gameplay experience</a:t>
            </a:r>
            <a:endParaRPr sz="1200">
              <a:solidFill>
                <a:srgbClr val="0D0D0D"/>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