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2784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F84C9-F052-4879-9AB7-DA6CA2FC154C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0FD1D-1C3B-4A34-B58E-96847F79B4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8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1625" cy="696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43825" y="6410325"/>
            <a:ext cx="14001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B383C-B199-43BD-90E2-AD5A9564DAAC}" type="datetime1">
              <a:rPr lang="en-US"/>
              <a:pPr>
                <a:defRPr/>
              </a:pPr>
              <a:t>4/25/2020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5F3-0091-4271-913D-301FB7883F02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3554-DEB6-492E-865B-59519A34E7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66800" y="176213"/>
            <a:ext cx="76200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7664" y="1720840"/>
            <a:ext cx="6264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dirty="0" smtClean="0"/>
              <a:t>Normalization Algorithms</a:t>
            </a:r>
            <a:endParaRPr lang="en-I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3600" spc="-5" dirty="0"/>
              <a:t>Algorithm to determine</a:t>
            </a:r>
            <a:r>
              <a:rPr lang="en-IN" sz="3600" spc="-10" dirty="0"/>
              <a:t> </a:t>
            </a:r>
            <a:r>
              <a:rPr lang="en-IN" sz="3600" spc="-5" dirty="0"/>
              <a:t>Closure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6" name="object 3"/>
          <p:cNvSpPr txBox="1"/>
          <p:nvPr/>
        </p:nvSpPr>
        <p:spPr>
          <a:xfrm>
            <a:off x="452437" y="1364689"/>
            <a:ext cx="8239125" cy="4893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27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15.1.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Determining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775" spc="7" baseline="25525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, 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Closure of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under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382270" marR="333375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Input: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on 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schema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R,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 a 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which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subset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2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sz="28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  <a:spcBef>
                <a:spcPts val="675"/>
              </a:spcBef>
            </a:pP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775" spc="7" baseline="25525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:=</a:t>
            </a:r>
            <a:r>
              <a:rPr sz="2800" spc="-3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repeat</a:t>
            </a:r>
            <a:endParaRPr sz="28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old</a:t>
            </a:r>
            <a:r>
              <a:rPr sz="2800" i="1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775" baseline="25525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:=</a:t>
            </a:r>
            <a:r>
              <a:rPr sz="2800" spc="-3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775" spc="7" baseline="25525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867535" marR="551815" indent="-1430655">
              <a:lnSpc>
                <a:spcPct val="120100"/>
              </a:lnSpc>
              <a:spcBef>
                <a:spcPts val="25"/>
              </a:spcBef>
            </a:pP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for each functional dependency 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800" spc="10" dirty="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sz="2800" spc="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Z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800" i="1" spc="-1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do  if 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775" spc="7" baseline="25525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2800" spc="5" dirty="0">
                <a:solidFill>
                  <a:srgbClr val="800000"/>
                </a:solidFill>
                <a:latin typeface="Symbol"/>
                <a:cs typeface="Symbol"/>
              </a:rPr>
              <a:t></a:t>
            </a:r>
            <a:r>
              <a:rPr sz="28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775" spc="7" baseline="25525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:= 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775" spc="7" baseline="25525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2800" spc="5" dirty="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sz="2800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43688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until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775" spc="7" baseline="25525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800" spc="-2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old</a:t>
            </a:r>
            <a:r>
              <a:rPr sz="2800" i="1" spc="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775" spc="7" baseline="25525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3200" spc="-5" dirty="0"/>
              <a:t>Example of </a:t>
            </a:r>
            <a:r>
              <a:rPr lang="en-IN" sz="3200" dirty="0"/>
              <a:t>Closure</a:t>
            </a:r>
            <a:r>
              <a:rPr lang="en-IN" sz="3200" spc="-75" dirty="0"/>
              <a:t> </a:t>
            </a:r>
            <a:r>
              <a:rPr lang="en-IN" sz="3200" spc="-5" dirty="0"/>
              <a:t>(1)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36880" y="1377707"/>
            <a:ext cx="8060690" cy="4867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example,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following 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about</a:t>
            </a:r>
            <a:r>
              <a:rPr sz="2000" spc="1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classes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held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at 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university 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given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academic</a:t>
            </a:r>
            <a:r>
              <a:rPr sz="2000" spc="1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333399"/>
                </a:solidFill>
                <a:latin typeface="Arial"/>
                <a:cs typeface="Arial"/>
              </a:rPr>
              <a:t>year.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CLASS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 Classid, Course#, Instr_name, Credit_hrs, </a:t>
            </a:r>
            <a:r>
              <a:rPr sz="2000" spc="-45" dirty="0">
                <a:solidFill>
                  <a:srgbClr val="333399"/>
                </a:solidFill>
                <a:latin typeface="Arial"/>
                <a:cs typeface="Arial"/>
              </a:rPr>
              <a:t>Text,</a:t>
            </a:r>
            <a:r>
              <a:rPr sz="20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Publisher,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Classroom,</a:t>
            </a:r>
            <a:r>
              <a:rPr sz="20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Capacity).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Let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, the set of functional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above</a:t>
            </a:r>
            <a:r>
              <a:rPr sz="2000" spc="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include the following</a:t>
            </a:r>
            <a:r>
              <a:rPr sz="2000" spc="1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f.d.s: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FD1: Sectionid </a:t>
            </a:r>
            <a:r>
              <a:rPr sz="1800" dirty="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Course#, Instr_name, Credit_hrs, </a:t>
            </a:r>
            <a:r>
              <a:rPr sz="1800" spc="-50" dirty="0">
                <a:solidFill>
                  <a:srgbClr val="800000"/>
                </a:solidFill>
                <a:latin typeface="Arial"/>
                <a:cs typeface="Arial"/>
              </a:rPr>
              <a:t>Text,</a:t>
            </a:r>
            <a:r>
              <a:rPr sz="1800" spc="-1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Publisher,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Classroom,</a:t>
            </a:r>
            <a:r>
              <a:rPr sz="18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Capacity;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FD2: Course# </a:t>
            </a:r>
            <a:r>
              <a:rPr sz="1800" dirty="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sz="1800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Credit_hrs;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FD3: {Course#, 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Instr_name} </a:t>
            </a:r>
            <a:r>
              <a:rPr sz="1800" dirty="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800000"/>
                </a:solidFill>
                <a:latin typeface="Arial"/>
                <a:cs typeface="Arial"/>
              </a:rPr>
              <a:t>Text,</a:t>
            </a:r>
            <a:r>
              <a:rPr sz="18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Classroom;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FD4: </a:t>
            </a:r>
            <a:r>
              <a:rPr sz="1800" spc="-65" dirty="0">
                <a:solidFill>
                  <a:srgbClr val="800000"/>
                </a:solidFill>
                <a:latin typeface="Arial"/>
                <a:cs typeface="Arial"/>
              </a:rPr>
              <a:t>Text </a:t>
            </a:r>
            <a:r>
              <a:rPr sz="1800" dirty="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sz="1800" spc="9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Publisher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FD5: Classroom </a:t>
            </a:r>
            <a:r>
              <a:rPr sz="1800" dirty="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sz="1800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Capacity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These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f.d.s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above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represent the meaning of the individual attributes and</a:t>
            </a:r>
            <a:r>
              <a:rPr sz="1800" spc="-3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relationship among them and defines certain rules about the</a:t>
            </a:r>
            <a:r>
              <a:rPr sz="1800" spc="-2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333399"/>
                </a:solidFill>
                <a:latin typeface="Arial"/>
                <a:cs typeface="Arial"/>
              </a:rPr>
              <a:t>classes.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3600" spc="-5" dirty="0"/>
              <a:t>Example of </a:t>
            </a:r>
            <a:r>
              <a:rPr lang="en-IN" sz="3600" dirty="0"/>
              <a:t>Closure</a:t>
            </a:r>
            <a:r>
              <a:rPr lang="en-IN" sz="3600" spc="-75" dirty="0"/>
              <a:t> </a:t>
            </a:r>
            <a:r>
              <a:rPr lang="en-IN" sz="3600" spc="-5" dirty="0"/>
              <a:t>(2)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20370" y="1242060"/>
            <a:ext cx="8303259" cy="4373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670" indent="-344805">
              <a:lnSpc>
                <a:spcPct val="100000"/>
              </a:lnSpc>
              <a:spcBef>
                <a:spcPts val="9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407670" algn="l"/>
                <a:tab pos="408305" algn="l"/>
              </a:tabLst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closures of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or sets of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some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example</a:t>
            </a:r>
            <a:r>
              <a:rPr sz="20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sets: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Arial"/>
              <a:cs typeface="Arial"/>
            </a:endParaRPr>
          </a:p>
          <a:p>
            <a:pPr marL="46228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{ Classid } </a:t>
            </a:r>
            <a:r>
              <a:rPr sz="1800" baseline="25462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= { Classid , Course#, 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Instr_name,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Credit_hrs, </a:t>
            </a:r>
            <a:r>
              <a:rPr sz="1800" spc="-50" dirty="0">
                <a:solidFill>
                  <a:srgbClr val="800000"/>
                </a:solidFill>
                <a:latin typeface="Arial"/>
                <a:cs typeface="Arial"/>
              </a:rPr>
              <a:t>Text,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Publisher,</a:t>
            </a:r>
            <a:endParaRPr sz="1800">
              <a:latin typeface="Arial"/>
              <a:cs typeface="Arial"/>
            </a:endParaRPr>
          </a:p>
          <a:p>
            <a:pPr marL="46228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Classroom, Capacity } =</a:t>
            </a:r>
            <a:r>
              <a:rPr sz="18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4622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{ Course#} </a:t>
            </a:r>
            <a:r>
              <a:rPr sz="1800" baseline="25462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= { Course#,</a:t>
            </a:r>
            <a:r>
              <a:rPr sz="1800" spc="-2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Credit_hrs}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46228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{ Course#, Instr_name } </a:t>
            </a:r>
            <a:r>
              <a:rPr sz="1800" baseline="25462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= { Course#, Credit_hrs, </a:t>
            </a:r>
            <a:r>
              <a:rPr sz="1800" spc="-50" dirty="0">
                <a:solidFill>
                  <a:srgbClr val="800000"/>
                </a:solidFill>
                <a:latin typeface="Arial"/>
                <a:cs typeface="Arial"/>
              </a:rPr>
              <a:t>Text,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Publisher,</a:t>
            </a:r>
            <a:endParaRPr sz="1800">
              <a:latin typeface="Arial"/>
              <a:cs typeface="Arial"/>
            </a:endParaRPr>
          </a:p>
          <a:p>
            <a:pPr marL="46228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Classroom, Capacity</a:t>
            </a:r>
            <a:r>
              <a:rPr sz="18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462280" marR="43180">
              <a:lnSpc>
                <a:spcPct val="100000"/>
              </a:lnSpc>
              <a:spcBef>
                <a:spcPts val="5"/>
              </a:spcBef>
              <a:tabLst>
                <a:tab pos="6645909" algn="l"/>
              </a:tabLst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Note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that each closure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above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has an interpretation that is revealing about</a:t>
            </a:r>
            <a:r>
              <a:rPr sz="1800" spc="-229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the  attribute(s) on the </a:t>
            </a:r>
            <a:r>
              <a:rPr sz="1800" spc="5" dirty="0">
                <a:solidFill>
                  <a:srgbClr val="333399"/>
                </a:solidFill>
                <a:latin typeface="Arial"/>
                <a:cs typeface="Arial"/>
              </a:rPr>
              <a:t>left-hand-side.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closure of { Classid</a:t>
            </a:r>
            <a:r>
              <a:rPr sz="1800" spc="-229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}</a:t>
            </a:r>
            <a:r>
              <a:rPr sz="1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aseline="25462" dirty="0">
                <a:solidFill>
                  <a:srgbClr val="333399"/>
                </a:solidFill>
                <a:latin typeface="Arial"/>
                <a:cs typeface="Arial"/>
              </a:rPr>
              <a:t>+	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is the entire  relation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CLASS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indicating that all attributes of the relation can be determined  from Classid and hence it is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800" spc="-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333399"/>
                </a:solidFill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spc="-5" dirty="0"/>
              <a:t>1.2 Equivalence of Sets of</a:t>
            </a:r>
            <a:r>
              <a:rPr lang="en-US" sz="3600" spc="-80" dirty="0"/>
              <a:t> </a:t>
            </a:r>
            <a:r>
              <a:rPr lang="en-US" sz="3600" spc="-5" dirty="0"/>
              <a:t>FDs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50545" y="1367155"/>
            <a:ext cx="8042909" cy="41236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2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400" spc="-5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sets of FDs F and G are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equivalent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can be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inferred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G,</a:t>
            </a:r>
            <a:r>
              <a:rPr sz="2200" spc="-1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G can be inferred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sz="2200" spc="-1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Hence,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G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equivalent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175" spc="15" baseline="24904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2175" spc="352" baseline="2490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=G</a:t>
            </a:r>
            <a:r>
              <a:rPr sz="2175" spc="15" baseline="24904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endParaRPr sz="2175" baseline="24904">
              <a:latin typeface="Arial"/>
              <a:cs typeface="Arial"/>
            </a:endParaRPr>
          </a:p>
          <a:p>
            <a:pPr marL="382270" indent="-344805">
              <a:lnSpc>
                <a:spcPct val="1000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Covers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covers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G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G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can be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inferred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sz="2200" spc="-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endParaRPr sz="2200">
              <a:latin typeface="Arial"/>
              <a:cs typeface="Arial"/>
            </a:endParaRPr>
          </a:p>
          <a:p>
            <a:pPr marL="1181100" lvl="2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81100" algn="l"/>
                <a:tab pos="118173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(i.e.,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G</a:t>
            </a:r>
            <a:r>
              <a:rPr sz="2025" baseline="24691" dirty="0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subset-of</a:t>
            </a:r>
            <a:r>
              <a:rPr sz="2000" i="1" spc="-2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025" baseline="24691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2270" indent="-344805">
              <a:lnSpc>
                <a:spcPct val="100000"/>
              </a:lnSpc>
              <a:spcBef>
                <a:spcPts val="56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 and G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are equivalent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covers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G and G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covers</a:t>
            </a:r>
            <a:r>
              <a:rPr sz="2400" spc="-1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382270" marR="30480" indent="-34480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checking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equivalence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sets</a:t>
            </a:r>
            <a:r>
              <a:rPr sz="2400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FDs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1.3 Finding </a:t>
            </a:r>
            <a:r>
              <a:rPr lang="en-US" sz="3200" dirty="0"/>
              <a:t>Minimal </a:t>
            </a:r>
            <a:r>
              <a:rPr lang="en-US" sz="3200" spc="-5" dirty="0"/>
              <a:t>Cover of </a:t>
            </a:r>
            <a:r>
              <a:rPr lang="en-US" sz="3200" spc="-80" dirty="0"/>
              <a:t>F.D.s</a:t>
            </a:r>
            <a:r>
              <a:rPr lang="en-US" sz="3200" spc="-5" dirty="0"/>
              <a:t> (1)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85140" y="1122998"/>
            <a:ext cx="8173720" cy="461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Just as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applied inference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rules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expand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 FDs to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arrive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+,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its closure, it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possible to think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6870" marR="167640">
              <a:lnSpc>
                <a:spcPct val="103000"/>
              </a:lnSpc>
              <a:spcBef>
                <a:spcPts val="705"/>
              </a:spcBef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opposite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direction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see if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could shrink or reduce the  set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its 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minimal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that the minimal set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still  equivalent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original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set</a:t>
            </a:r>
            <a:r>
              <a:rPr sz="24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320" dirty="0">
                <a:solidFill>
                  <a:srgbClr val="333399"/>
                </a:solidFill>
                <a:latin typeface="Arial"/>
                <a:cs typeface="Arial"/>
              </a:rPr>
              <a:t>F.</a:t>
            </a:r>
            <a:endParaRPr sz="2400">
              <a:latin typeface="Arial"/>
              <a:cs typeface="Arial"/>
            </a:endParaRPr>
          </a:p>
          <a:p>
            <a:pPr marL="356870" marR="142875" indent="-34480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  <a:tab pos="2878455" algn="l"/>
                <a:tab pos="5122545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Definition: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functional dependency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considered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extraneous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remove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it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without changing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closure of the set of dependencies. 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Formally,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given </a:t>
            </a:r>
            <a:r>
              <a:rPr sz="2400" spc="-135" dirty="0">
                <a:solidFill>
                  <a:srgbClr val="333399"/>
                </a:solidFill>
                <a:latin typeface="Arial"/>
                <a:cs typeface="Arial"/>
              </a:rPr>
              <a:t>F,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set of functional dependencies and  a functional dependency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 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extraneous in</a:t>
            </a:r>
            <a:r>
              <a:rPr sz="24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400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	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is a</a:t>
            </a:r>
            <a:r>
              <a:rPr sz="2400" i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subset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of	X,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logically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implies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(F- (X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A)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{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– Y)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 }</a:t>
            </a:r>
            <a:r>
              <a:rPr sz="2400" i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dirty="0"/>
              <a:t>Minimal </a:t>
            </a:r>
            <a:r>
              <a:rPr lang="en-US" sz="4400" spc="-5" dirty="0"/>
              <a:t>Sets of FDs</a:t>
            </a:r>
            <a:r>
              <a:rPr lang="en-US" sz="4400" spc="-70" dirty="0"/>
              <a:t> </a:t>
            </a:r>
            <a:r>
              <a:rPr lang="en-US" sz="4400" spc="-5" dirty="0"/>
              <a:t>(2)</a:t>
            </a:r>
            <a:endParaRPr lang="en-US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74992" y="1254760"/>
            <a:ext cx="7994015" cy="43484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5465" marR="1172210" indent="-533400">
              <a:lnSpc>
                <a:spcPts val="3030"/>
              </a:lnSpc>
              <a:spcBef>
                <a:spcPts val="48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minimal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if it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satisfies</a:t>
            </a:r>
            <a:r>
              <a:rPr sz="2800" spc="-3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following</a:t>
            </a:r>
            <a:r>
              <a:rPr sz="28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conditions:</a:t>
            </a:r>
            <a:endParaRPr sz="2800">
              <a:latin typeface="Arial"/>
              <a:cs typeface="Arial"/>
            </a:endParaRPr>
          </a:p>
          <a:p>
            <a:pPr marL="966469" marR="15875" lvl="1" indent="-497205" algn="just">
              <a:lnSpc>
                <a:spcPts val="2810"/>
              </a:lnSpc>
              <a:spcBef>
                <a:spcPts val="625"/>
              </a:spcBef>
              <a:buClr>
                <a:srgbClr val="333399"/>
              </a:buClr>
              <a:buAutoNum type="arabicPeriod"/>
              <a:tabLst>
                <a:tab pos="967105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Every dependency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F has a single attribute for  its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RHS.</a:t>
            </a:r>
            <a:endParaRPr sz="2600">
              <a:latin typeface="Arial"/>
              <a:cs typeface="Arial"/>
            </a:endParaRPr>
          </a:p>
          <a:p>
            <a:pPr marL="966469" marR="31115" lvl="1" indent="-497205" algn="just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AutoNum type="arabicPeriod"/>
              <a:tabLst>
                <a:tab pos="967105" algn="l"/>
              </a:tabLst>
            </a:pP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We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cannot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remove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any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from F and 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have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set of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that is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equivalent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  </a:t>
            </a:r>
            <a:r>
              <a:rPr sz="2600" spc="-295" dirty="0">
                <a:solidFill>
                  <a:srgbClr val="800000"/>
                </a:solidFill>
                <a:latin typeface="Arial"/>
                <a:cs typeface="Arial"/>
              </a:rPr>
              <a:t>F.</a:t>
            </a:r>
            <a:endParaRPr sz="2600">
              <a:latin typeface="Arial"/>
              <a:cs typeface="Arial"/>
            </a:endParaRPr>
          </a:p>
          <a:p>
            <a:pPr marL="966469" marR="5080" lvl="1" indent="-497205" algn="just">
              <a:lnSpc>
                <a:spcPct val="89700"/>
              </a:lnSpc>
              <a:spcBef>
                <a:spcPts val="680"/>
              </a:spcBef>
              <a:buClr>
                <a:srgbClr val="333399"/>
              </a:buClr>
              <a:buAutoNum type="arabicPeriod"/>
              <a:tabLst>
                <a:tab pos="967105" algn="l"/>
              </a:tabLst>
            </a:pP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We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cannot replace any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800" spc="10" dirty="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sz="2800" spc="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in F 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dependency Y </a:t>
            </a:r>
            <a:r>
              <a:rPr sz="2800" spc="5" dirty="0">
                <a:solidFill>
                  <a:srgbClr val="800000"/>
                </a:solidFill>
                <a:latin typeface="Symbol"/>
                <a:cs typeface="Symbol"/>
              </a:rPr>
              <a:t></a:t>
            </a:r>
            <a:r>
              <a:rPr sz="2800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A,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where 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a proper-  subset-of X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still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have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set of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that is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equivalent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1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800000"/>
                </a:solidFill>
                <a:latin typeface="Arial"/>
                <a:cs typeface="Arial"/>
              </a:rPr>
              <a:t>F.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dirty="0"/>
              <a:t>Minimal </a:t>
            </a:r>
            <a:r>
              <a:rPr lang="en-US" sz="3600" spc="-5" dirty="0"/>
              <a:t>Sets of FDs</a:t>
            </a:r>
            <a:r>
              <a:rPr lang="en-US" sz="3600" spc="-70" dirty="0"/>
              <a:t> </a:t>
            </a:r>
            <a:r>
              <a:rPr lang="en-US" sz="3600" spc="-5" dirty="0"/>
              <a:t>(3)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59105" y="1357948"/>
            <a:ext cx="8225790" cy="4142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ts val="2160"/>
              </a:lnSpc>
              <a:spcBef>
                <a:spcPts val="9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spc="-1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15.2.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Finding a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Minimal Cover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F for a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000" b="1" spc="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Functional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ts val="2160"/>
              </a:lnSpc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r>
              <a:rPr sz="2000" b="1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Input: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A set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of functional dependencies</a:t>
            </a:r>
            <a:r>
              <a:rPr sz="2000" b="1" spc="-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E.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99003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Se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tF:=E.</a:t>
            </a:r>
            <a:endParaRPr sz="2000" dirty="0">
              <a:latin typeface="Arial"/>
              <a:cs typeface="Arial"/>
            </a:endParaRPr>
          </a:p>
          <a:p>
            <a:pPr marL="469900" marR="407034" indent="-457200">
              <a:lnSpc>
                <a:spcPts val="1920"/>
              </a:lnSpc>
              <a:spcBef>
                <a:spcPts val="465"/>
              </a:spcBef>
              <a:buClr>
                <a:srgbClr val="99003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Replace each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functional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dependency X → {A1, A2,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...,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An}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by 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n functional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dependencies X →A1, X →A2, ..., X →</a:t>
            </a:r>
            <a:r>
              <a:rPr sz="2000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An.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ts val="2160"/>
              </a:lnSpc>
              <a:spcBef>
                <a:spcPts val="15"/>
              </a:spcBef>
              <a:buClr>
                <a:srgbClr val="99003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For each functional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000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ts val="19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each attribute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an element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0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000" dirty="0">
              <a:latin typeface="Arial"/>
              <a:cs typeface="Arial"/>
            </a:endParaRPr>
          </a:p>
          <a:p>
            <a:pPr marL="1842135">
              <a:lnSpc>
                <a:spcPts val="192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{ {F – {X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→ A}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} </a:t>
            </a:r>
            <a:r>
              <a:rPr sz="2000" spc="-110" dirty="0">
                <a:solidFill>
                  <a:srgbClr val="333399"/>
                </a:solidFill>
                <a:latin typeface="DejaVu Sans"/>
                <a:cs typeface="DejaVu Sans"/>
              </a:rPr>
              <a:t>∪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{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(X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–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{B}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→ A}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}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is equivalent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000" dirty="0">
              <a:latin typeface="Arial"/>
              <a:cs typeface="Arial"/>
            </a:endParaRPr>
          </a:p>
          <a:p>
            <a:pPr marL="2756535">
              <a:lnSpc>
                <a:spcPts val="216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then replace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(X – {B} )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000" spc="-3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333399"/>
                </a:solidFill>
                <a:latin typeface="Arial"/>
                <a:cs typeface="Arial"/>
              </a:rPr>
              <a:t>F.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ts val="2160"/>
              </a:lnSpc>
              <a:spcBef>
                <a:spcPts val="5"/>
              </a:spcBef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(* </a:t>
            </a:r>
            <a:r>
              <a:rPr sz="2000" b="1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above constitutes a removal of the</a:t>
            </a:r>
            <a:r>
              <a:rPr sz="2000" b="1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extraneous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ts val="2160"/>
              </a:lnSpc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attribute B from X</a:t>
            </a:r>
            <a:r>
              <a:rPr sz="20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*)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ts val="2160"/>
              </a:lnSpc>
              <a:buClr>
                <a:srgbClr val="990033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remaining functional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dependency X → A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{F – {X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2000" spc="-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A}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}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equivalent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000" spc="-114" dirty="0">
                <a:solidFill>
                  <a:srgbClr val="333399"/>
                </a:solidFill>
                <a:latin typeface="Arial"/>
                <a:cs typeface="Arial"/>
              </a:rPr>
              <a:t>F,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then remove X → A from</a:t>
            </a:r>
            <a:r>
              <a:rPr sz="18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333399"/>
                </a:solidFill>
                <a:latin typeface="Arial"/>
                <a:cs typeface="Arial"/>
              </a:rPr>
              <a:t>F.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800000"/>
                </a:solidFill>
                <a:latin typeface="Arial"/>
                <a:cs typeface="Arial"/>
              </a:rPr>
              <a:t>(*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800000"/>
                </a:solidFill>
                <a:latin typeface="Arial"/>
                <a:cs typeface="Arial"/>
              </a:rPr>
              <a:t>above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constitutes </a:t>
            </a:r>
            <a:r>
              <a:rPr sz="1800" b="1" spc="-5" dirty="0">
                <a:solidFill>
                  <a:srgbClr val="800000"/>
                </a:solidFill>
                <a:latin typeface="Arial"/>
                <a:cs typeface="Arial"/>
              </a:rPr>
              <a:t>a removal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redundant</a:t>
            </a:r>
            <a:r>
              <a:rPr sz="18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dependency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Computing the Minimal Sets of FDs</a:t>
            </a:r>
            <a:r>
              <a:rPr lang="en-US" sz="3200" spc="-40" dirty="0"/>
              <a:t> </a:t>
            </a:r>
            <a:r>
              <a:rPr lang="en-US" sz="3200" spc="-5" dirty="0"/>
              <a:t>(4)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671512" y="1342073"/>
            <a:ext cx="7800975" cy="5184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2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illustrate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15.2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600" spc="-1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following: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Let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given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{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}.We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find the</a:t>
            </a:r>
            <a:r>
              <a:rPr sz="1600" spc="-2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minimum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cover of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5"/>
              </a:spcBef>
              <a:buChar char="■"/>
              <a:tabLst>
                <a:tab pos="180340" algn="l"/>
              </a:tabLst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above dependencies are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canonical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form; so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completed step</a:t>
            </a:r>
            <a:r>
              <a:rPr sz="1600" spc="-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  <a:p>
            <a:pPr marL="12700" marR="915669" algn="just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Algorithm 10.2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proceed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step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2.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step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need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determine  if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has any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redundant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left-hand side;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is,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can it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be  replaced by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1600" spc="-1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600" spc="-5" dirty="0" smtClean="0">
                <a:solidFill>
                  <a:srgbClr val="333399"/>
                </a:solidFill>
                <a:latin typeface="Arial"/>
                <a:cs typeface="Arial"/>
              </a:rPr>
              <a:t>?</a:t>
            </a:r>
            <a:endParaRPr lang="en-IN" sz="16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12700" marR="915669" algn="just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buChar char="■"/>
              <a:tabLst>
                <a:tab pos="193040" algn="l"/>
              </a:tabLst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Since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A, by augmenting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on both sides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(IR2),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BB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AB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1600" spc="-2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(i). </a:t>
            </a:r>
            <a:r>
              <a:rPr sz="1600" spc="-25" dirty="0">
                <a:solidFill>
                  <a:srgbClr val="333399"/>
                </a:solidFill>
                <a:latin typeface="Arial"/>
                <a:cs typeface="Arial"/>
              </a:rPr>
              <a:t>However,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as given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(ii</a:t>
            </a:r>
            <a:r>
              <a:rPr sz="1600" spc="-5" dirty="0" smtClean="0">
                <a:solidFill>
                  <a:srgbClr val="333399"/>
                </a:solidFill>
                <a:latin typeface="Arial"/>
                <a:cs typeface="Arial"/>
              </a:rPr>
              <a:t>).</a:t>
            </a:r>
            <a:endParaRPr lang="en-IN" sz="16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buChar char="■"/>
              <a:tabLst>
                <a:tab pos="193040" algn="l"/>
              </a:tabLst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Hence by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transitive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rule (IR3),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get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(i)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and (ii),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Hence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AB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replaced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by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1600" spc="-1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600" dirty="0" smtClean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lang="en-IN" sz="1600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2700" marR="668655">
              <a:lnSpc>
                <a:spcPct val="100000"/>
              </a:lnSpc>
              <a:buChar char="■"/>
              <a:tabLst>
                <a:tab pos="193040" algn="l"/>
              </a:tabLst>
            </a:pPr>
            <a:r>
              <a:rPr sz="1600" spc="2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now have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equivalent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original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say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′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{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1600" spc="-2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}.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No further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reduction is possible in step 2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since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a single attribute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left-hand</a:t>
            </a:r>
            <a:r>
              <a:rPr sz="16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side</a:t>
            </a:r>
            <a:r>
              <a:rPr sz="1600" dirty="0" smtClean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lang="en-IN" sz="1600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12700" marR="668655">
              <a:lnSpc>
                <a:spcPct val="100000"/>
              </a:lnSpc>
              <a:buChar char="■"/>
              <a:tabLst>
                <a:tab pos="193040" algn="l"/>
              </a:tabLst>
            </a:pPr>
            <a:endParaRPr sz="1600" dirty="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5"/>
              </a:spcBef>
              <a:buChar char="■"/>
              <a:tabLst>
                <a:tab pos="193040" algn="l"/>
              </a:tabLst>
            </a:pP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step 3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look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for a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redundant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FD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E′. By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using the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transitive rule</a:t>
            </a:r>
            <a:r>
              <a:rPr sz="1600" spc="-1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derive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.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Hence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→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redundant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 E’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1600" spc="-3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eliminated.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dirty="0"/>
              <a:t>Minimal </a:t>
            </a:r>
            <a:r>
              <a:rPr lang="en-US" sz="3600" spc="-5" dirty="0"/>
              <a:t>Sets of FDs</a:t>
            </a:r>
            <a:r>
              <a:rPr lang="en-US" sz="3600" spc="-70" dirty="0"/>
              <a:t> </a:t>
            </a:r>
            <a:r>
              <a:rPr lang="en-US" sz="3600" spc="-5" dirty="0"/>
              <a:t>(5)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36892" y="1085850"/>
            <a:ext cx="8070215" cy="46863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has an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equivalent minimal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set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several equivalent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minimal</a:t>
            </a:r>
            <a:r>
              <a:rPr sz="2800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sets</a:t>
            </a:r>
            <a:endParaRPr sz="28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There is no simple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 computing a  minimal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equivalent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 a set F</a:t>
            </a:r>
            <a:r>
              <a:rPr sz="2800" spc="-1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 FDs. The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process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Algorithm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15.2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used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until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no further reduction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800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possible.</a:t>
            </a:r>
            <a:endParaRPr sz="2800" dirty="0">
              <a:latin typeface="Arial"/>
              <a:cs typeface="Arial"/>
            </a:endParaRPr>
          </a:p>
          <a:p>
            <a:pPr marL="356870" marR="139065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160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synthesize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relations,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assume that 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start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dependencies that is a  minimal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set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pc="-5" dirty="0">
                <a:solidFill>
                  <a:srgbClr val="800000"/>
                </a:solidFill>
                <a:latin typeface="Arial"/>
                <a:cs typeface="Arial"/>
              </a:rPr>
              <a:t>E.g., see algorithm</a:t>
            </a:r>
            <a:r>
              <a:rPr spc="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800000"/>
                </a:solidFill>
                <a:latin typeface="Arial"/>
                <a:cs typeface="Arial"/>
              </a:rPr>
              <a:t>15.4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DESIGNING </a:t>
            </a:r>
            <a:r>
              <a:rPr lang="en-US" sz="3200" spc="-10" dirty="0"/>
              <a:t>A </a:t>
            </a:r>
            <a:r>
              <a:rPr lang="en-US" sz="3200" spc="-5" dirty="0"/>
              <a:t>SET </a:t>
            </a:r>
            <a:r>
              <a:rPr lang="en-US" sz="3200" spc="-15" dirty="0"/>
              <a:t>OF </a:t>
            </a:r>
            <a:r>
              <a:rPr lang="en-US" sz="3200" spc="-35" dirty="0"/>
              <a:t>RELATIONS</a:t>
            </a:r>
            <a:r>
              <a:rPr lang="en-US" sz="3200" spc="-335" dirty="0"/>
              <a:t> </a:t>
            </a:r>
            <a:r>
              <a:rPr lang="en-US" sz="3200" spc="-5" dirty="0"/>
              <a:t>(1)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97840" y="1243965"/>
            <a:ext cx="8148320" cy="4370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marR="1393825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Approach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Relational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Synthesis 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(Bottom-up</a:t>
            </a:r>
            <a:r>
              <a:rPr sz="28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Design):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Assumes that all possible functional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known.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First constructs a minimal set of</a:t>
            </a:r>
            <a:r>
              <a:rPr sz="26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sz="2600">
              <a:latin typeface="Arial"/>
              <a:cs typeface="Arial"/>
            </a:endParaRPr>
          </a:p>
          <a:p>
            <a:pPr marL="756285" marR="5143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applies algorithms that construct a target set  of 3NF or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BCNF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relations.</a:t>
            </a:r>
            <a:endParaRPr sz="2600">
              <a:latin typeface="Arial"/>
              <a:cs typeface="Arial"/>
            </a:endParaRPr>
          </a:p>
          <a:p>
            <a:pPr marL="756285" marR="45720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Additional criteria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may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 needed to ensure the  the </a:t>
            </a: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set of relations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a relational database are  satisfactory (see Algorithm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15.3).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2"/>
          <p:cNvSpPr txBox="1">
            <a:spLocks noGrp="1"/>
          </p:cNvSpPr>
          <p:nvPr/>
        </p:nvSpPr>
        <p:spPr>
          <a:xfrm>
            <a:off x="976593" y="593173"/>
            <a:ext cx="28689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3200" b="0" i="0">
                <a:solidFill>
                  <a:srgbClr val="8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Chapter</a:t>
            </a:r>
            <a:r>
              <a:rPr spc="-65" dirty="0"/>
              <a:t> </a:t>
            </a:r>
            <a:r>
              <a:rPr spc="-5" dirty="0"/>
              <a:t>Outline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641667" y="1249045"/>
            <a:ext cx="7860665" cy="43599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1. Further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topics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Functional</a:t>
            </a:r>
            <a:r>
              <a:rPr sz="28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1.1 Inference Rules for</a:t>
            </a:r>
            <a:r>
              <a:rPr sz="26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1.2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Equivalence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 Sets of</a:t>
            </a:r>
            <a:r>
              <a:rPr sz="2600" spc="2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1.3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Minimal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Sets of</a:t>
            </a:r>
            <a:r>
              <a:rPr sz="2600" spc="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2. Properties of Relational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Decompositions</a:t>
            </a:r>
            <a:endParaRPr sz="2800">
              <a:latin typeface="Arial"/>
              <a:cs typeface="Arial"/>
            </a:endParaRPr>
          </a:p>
          <a:p>
            <a:pPr marL="356870" marR="205104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3. Algorithms for Relational Database</a:t>
            </a:r>
            <a:r>
              <a:rPr sz="2800" spc="-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Schema  Design</a:t>
            </a:r>
            <a:endParaRPr sz="28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4. Nulls, Dangling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Tuples,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Alternative</a:t>
            </a:r>
            <a:r>
              <a:rPr sz="2800" spc="-1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Relational  Designs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spc="-5" dirty="0"/>
              <a:t>DESIGNING </a:t>
            </a:r>
            <a:r>
              <a:rPr lang="en-US" sz="3600" spc="-10" dirty="0"/>
              <a:t>A </a:t>
            </a:r>
            <a:r>
              <a:rPr lang="en-US" sz="3600" spc="-5" dirty="0"/>
              <a:t>SET OF </a:t>
            </a:r>
            <a:r>
              <a:rPr lang="en-US" sz="3600" spc="-35" dirty="0"/>
              <a:t>RELATIONS</a:t>
            </a:r>
            <a:r>
              <a:rPr lang="en-US" sz="3600" spc="-325" dirty="0"/>
              <a:t> </a:t>
            </a:r>
            <a:r>
              <a:rPr lang="en-US" sz="3600" spc="-5" dirty="0"/>
              <a:t>(2)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673806" y="1169988"/>
            <a:ext cx="7785100" cy="48990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Goals: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Lossless join property (a</a:t>
            </a:r>
            <a:r>
              <a:rPr sz="26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must)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15.3 tests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general</a:t>
            </a:r>
            <a:r>
              <a:rPr sz="2400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losslessness.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Dependency preservation</a:t>
            </a:r>
            <a:r>
              <a:rPr sz="2600" spc="1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property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Observe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as much as</a:t>
            </a:r>
            <a:r>
              <a:rPr sz="24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15.5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decomposes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relation into</a:t>
            </a:r>
            <a:r>
              <a:rPr sz="24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BCNF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components by sacrificing the dependency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preservation.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Additional normal</a:t>
            </a:r>
            <a:r>
              <a:rPr sz="26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4NF (based on multi-valued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dependencies)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5NF (based on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dependencies)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spc="-5" dirty="0"/>
              <a:t>Algorithm to determine the </a:t>
            </a:r>
            <a:r>
              <a:rPr lang="en-US" sz="3600" dirty="0"/>
              <a:t>key </a:t>
            </a:r>
            <a:r>
              <a:rPr lang="en-US" sz="3600" spc="-5" dirty="0"/>
              <a:t>of a  relation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96390" y="1844862"/>
            <a:ext cx="8181975" cy="44665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marR="5080" indent="-344805">
              <a:lnSpc>
                <a:spcPts val="2690"/>
              </a:lnSpc>
              <a:spcBef>
                <a:spcPts val="7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15.2a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Finding a Key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K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R, given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  set 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 Functional</a:t>
            </a:r>
            <a:r>
              <a:rPr sz="28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endParaRPr sz="2800" dirty="0">
              <a:latin typeface="Arial"/>
              <a:cs typeface="Arial"/>
            </a:endParaRPr>
          </a:p>
          <a:p>
            <a:pPr marL="756285" marR="38100" lvl="1" indent="-287020">
              <a:lnSpc>
                <a:spcPct val="80000"/>
              </a:lnSpc>
              <a:spcBef>
                <a:spcPts val="695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b="1" spc="-5" dirty="0">
                <a:solidFill>
                  <a:srgbClr val="800000"/>
                </a:solidFill>
                <a:latin typeface="Arial"/>
                <a:cs typeface="Arial"/>
              </a:rPr>
              <a:t>Input: </a:t>
            </a:r>
            <a:r>
              <a:rPr sz="2800" b="1" spc="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800000"/>
                </a:solidFill>
                <a:latin typeface="Arial"/>
                <a:cs typeface="Arial"/>
              </a:rPr>
              <a:t>universal </a:t>
            </a:r>
            <a:r>
              <a:rPr sz="2800" b="1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800" b="1" spc="5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800" b="1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800" b="1" spc="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800" b="1" dirty="0">
                <a:solidFill>
                  <a:srgbClr val="800000"/>
                </a:solidFill>
                <a:latin typeface="Arial"/>
                <a:cs typeface="Arial"/>
              </a:rPr>
              <a:t>set of  </a:t>
            </a:r>
            <a:r>
              <a:rPr sz="2800" b="1" spc="-5" dirty="0">
                <a:solidFill>
                  <a:srgbClr val="800000"/>
                </a:solidFill>
                <a:latin typeface="Arial"/>
                <a:cs typeface="Arial"/>
              </a:rPr>
              <a:t>functional dependencies </a:t>
            </a:r>
            <a:r>
              <a:rPr sz="2800" b="1" dirty="0">
                <a:solidFill>
                  <a:srgbClr val="800000"/>
                </a:solidFill>
                <a:latin typeface="Arial"/>
                <a:cs typeface="Arial"/>
              </a:rPr>
              <a:t>F </a:t>
            </a:r>
            <a:r>
              <a:rPr sz="2800" b="1" spc="-5" dirty="0">
                <a:solidFill>
                  <a:srgbClr val="800000"/>
                </a:solidFill>
                <a:latin typeface="Arial"/>
                <a:cs typeface="Arial"/>
              </a:rPr>
              <a:t>on the </a:t>
            </a:r>
            <a:r>
              <a:rPr sz="2800" b="1" dirty="0">
                <a:solidFill>
                  <a:srgbClr val="800000"/>
                </a:solidFill>
                <a:latin typeface="Arial"/>
                <a:cs typeface="Arial"/>
              </a:rPr>
              <a:t>attributes  </a:t>
            </a:r>
            <a:r>
              <a:rPr sz="2800" b="1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80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Clr>
                <a:srgbClr val="800000"/>
              </a:buClr>
              <a:buSzPct val="85714"/>
              <a:buFont typeface="Arial"/>
              <a:buAutoNum type="arabicPeriod"/>
              <a:tabLst>
                <a:tab pos="35115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K :=</a:t>
            </a:r>
            <a:r>
              <a:rPr sz="28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R;</a:t>
            </a:r>
            <a:endParaRPr sz="280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Clr>
                <a:srgbClr val="800000"/>
              </a:buClr>
              <a:buSzPct val="85714"/>
              <a:buFont typeface="Arial"/>
              <a:buAutoNum type="arabicPeriod"/>
              <a:tabLst>
                <a:tab pos="35115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each attribute 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K</a:t>
            </a:r>
            <a:r>
              <a:rPr sz="2800" spc="-4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{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Compute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(K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-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A)+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respect to</a:t>
            </a:r>
            <a:r>
              <a:rPr sz="2800" spc="-2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F;</a:t>
            </a:r>
            <a:endParaRPr sz="2800" dirty="0">
              <a:latin typeface="Arial"/>
              <a:cs typeface="Arial"/>
            </a:endParaRPr>
          </a:p>
          <a:p>
            <a:pPr marL="1842135" marR="870585" indent="-915035">
              <a:lnSpc>
                <a:spcPct val="100000"/>
              </a:lnSpc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(K - A)+ contains all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attributes in</a:t>
            </a:r>
            <a:r>
              <a:rPr sz="2800" spc="-3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R,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then set K := K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sz="2800" spc="-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{A};</a:t>
            </a:r>
            <a:endParaRPr sz="28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spc="-5" dirty="0"/>
              <a:t>2. Properties of Relational Decompositions  (1)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618808" y="1800860"/>
            <a:ext cx="7906384" cy="3256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marR="1565275" indent="-344805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200" b="1" spc="-5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3200" b="1" spc="-10" dirty="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sz="3200" b="1" spc="-5" dirty="0">
                <a:solidFill>
                  <a:srgbClr val="333399"/>
                </a:solidFill>
                <a:latin typeface="Arial"/>
                <a:cs typeface="Arial"/>
              </a:rPr>
              <a:t>and  Insufficiency of Normal</a:t>
            </a:r>
            <a:r>
              <a:rPr sz="32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/>
                <a:cs typeface="Arial"/>
              </a:rPr>
              <a:t>Forms: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ts val="3835"/>
              </a:lnSpc>
              <a:spcBef>
                <a:spcPts val="5"/>
              </a:spcBef>
              <a:buClr>
                <a:srgbClr val="333399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Universal Relation</a:t>
            </a:r>
            <a:r>
              <a:rPr sz="3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Schema:</a:t>
            </a:r>
            <a:endParaRPr sz="3200">
              <a:latin typeface="Arial"/>
              <a:cs typeface="Arial"/>
            </a:endParaRPr>
          </a:p>
          <a:p>
            <a:pPr marL="1155700" marR="5080" lvl="2" indent="-228600">
              <a:lnSpc>
                <a:spcPts val="3360"/>
              </a:lnSpc>
              <a:spcBef>
                <a:spcPts val="10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{A1,</a:t>
            </a:r>
            <a:r>
              <a:rPr sz="2800" spc="-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A2,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…,</a:t>
            </a:r>
            <a:r>
              <a:rPr sz="2800" spc="-2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An}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that  includes all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attributes 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ts val="3735"/>
              </a:lnSpc>
              <a:buClr>
                <a:srgbClr val="333399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Universal relation</a:t>
            </a:r>
            <a:r>
              <a:rPr sz="3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0000"/>
                </a:solidFill>
                <a:latin typeface="Arial"/>
                <a:cs typeface="Arial"/>
              </a:rPr>
              <a:t>assumption:</a:t>
            </a:r>
            <a:endParaRPr sz="3200">
              <a:latin typeface="Arial"/>
              <a:cs typeface="Arial"/>
            </a:endParaRPr>
          </a:p>
          <a:p>
            <a:pPr marL="1155700" lvl="2" indent="-229235">
              <a:lnSpc>
                <a:spcPts val="3354"/>
              </a:lnSpc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name is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unique.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(2)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56577" y="1238885"/>
            <a:ext cx="8030845" cy="43802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662940" lvl="1">
              <a:lnSpc>
                <a:spcPts val="3080"/>
              </a:lnSpc>
              <a:spcBef>
                <a:spcPts val="830"/>
              </a:spcBef>
              <a:buAutoNum type="arabicPeriod"/>
              <a:tabLst>
                <a:tab pos="715010" algn="l"/>
              </a:tabLst>
            </a:pPr>
            <a:r>
              <a:rPr sz="3200" b="1" spc="-5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3200" b="1" spc="-10" dirty="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sz="3200" b="1" spc="-5" dirty="0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sz="3200" b="1" spc="-10" dirty="0">
                <a:solidFill>
                  <a:srgbClr val="333399"/>
                </a:solidFill>
                <a:latin typeface="Arial"/>
                <a:cs typeface="Arial"/>
              </a:rPr>
              <a:t>Insufficiency </a:t>
            </a:r>
            <a:r>
              <a:rPr sz="3200" b="1" spc="-5" dirty="0">
                <a:solidFill>
                  <a:srgbClr val="333399"/>
                </a:solidFill>
                <a:latin typeface="Arial"/>
                <a:cs typeface="Arial"/>
              </a:rPr>
              <a:t>of Normal </a:t>
            </a:r>
            <a:r>
              <a:rPr sz="3200" b="1" spc="-10" dirty="0">
                <a:solidFill>
                  <a:srgbClr val="333399"/>
                </a:solidFill>
                <a:latin typeface="Arial"/>
                <a:cs typeface="Arial"/>
              </a:rPr>
              <a:t>Forms</a:t>
            </a:r>
            <a:r>
              <a:rPr sz="3200" b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333399"/>
                </a:solidFill>
                <a:latin typeface="Arial"/>
                <a:cs typeface="Arial"/>
              </a:rPr>
              <a:t>(cont.):</a:t>
            </a:r>
            <a:endParaRPr sz="3200">
              <a:latin typeface="Arial"/>
              <a:cs typeface="Arial"/>
            </a:endParaRPr>
          </a:p>
          <a:p>
            <a:pPr marL="781685" lvl="2" indent="-287020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Decomposition:</a:t>
            </a:r>
            <a:endParaRPr sz="2800">
              <a:latin typeface="Arial"/>
              <a:cs typeface="Arial"/>
            </a:endParaRPr>
          </a:p>
          <a:p>
            <a:pPr marL="1181100" marR="30480" lvl="3" indent="-228600">
              <a:lnSpc>
                <a:spcPct val="100000"/>
              </a:lnSpc>
              <a:spcBef>
                <a:spcPts val="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8173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process of decomposing 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universal</a:t>
            </a:r>
            <a:r>
              <a:rPr sz="24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  schema 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set of relation schemas D</a:t>
            </a:r>
            <a:r>
              <a:rPr sz="2400" spc="-1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1181100" marR="556895">
              <a:lnSpc>
                <a:spcPct val="100000"/>
              </a:lnSpc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{R1,R2,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…, Rm} that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become the relational  database schema by using the functional  dependencies.</a:t>
            </a:r>
            <a:endParaRPr sz="2400">
              <a:latin typeface="Arial"/>
              <a:cs typeface="Arial"/>
            </a:endParaRPr>
          </a:p>
          <a:p>
            <a:pPr marL="781685" lvl="2" indent="-287020">
              <a:lnSpc>
                <a:spcPts val="2395"/>
              </a:lnSpc>
              <a:buClr>
                <a:srgbClr val="333399"/>
              </a:buClr>
              <a:buSzPct val="53571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Attribute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preservation</a:t>
            </a:r>
            <a:r>
              <a:rPr sz="28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condition:</a:t>
            </a:r>
            <a:endParaRPr sz="2800">
              <a:latin typeface="Arial"/>
              <a:cs typeface="Arial"/>
            </a:endParaRPr>
          </a:p>
          <a:p>
            <a:pPr marL="1181100" marR="36830" lvl="3" indent="-228600">
              <a:lnSpc>
                <a:spcPct val="80000"/>
              </a:lnSpc>
              <a:spcBef>
                <a:spcPts val="2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817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Each attribute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R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appear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 least one  relation schema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0833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 the decomposition so that no  attributes are</a:t>
            </a:r>
            <a:r>
              <a:rPr sz="24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“lost”.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(3)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83551" y="1844824"/>
            <a:ext cx="8176895" cy="267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270" marR="3048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Another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goal of decomposition 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each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individual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775" spc="-7" baseline="-19519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be in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BCNF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3NF.</a:t>
            </a:r>
            <a:endParaRPr sz="2800">
              <a:latin typeface="Arial"/>
              <a:cs typeface="Arial"/>
            </a:endParaRPr>
          </a:p>
          <a:p>
            <a:pPr marL="382270" marR="865505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2270" algn="l"/>
                <a:tab pos="382905" algn="l"/>
                <a:tab pos="662813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Additional properties</a:t>
            </a:r>
            <a:r>
              <a:rPr sz="28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decomposition	are  needed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prevent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generating spurious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(4)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54977" y="1366203"/>
            <a:ext cx="8234045" cy="41255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marR="941069" lvl="1">
              <a:lnSpc>
                <a:spcPts val="2690"/>
              </a:lnSpc>
              <a:spcBef>
                <a:spcPts val="755"/>
              </a:spcBef>
              <a:buAutoNum type="arabicPeriod" startAt="2"/>
              <a:tabLst>
                <a:tab pos="61976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Preservation Property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Decomposition:</a:t>
            </a:r>
            <a:endParaRPr sz="2800" dirty="0">
              <a:latin typeface="Arial"/>
              <a:cs typeface="Arial"/>
            </a:endParaRPr>
          </a:p>
          <a:p>
            <a:pPr marL="768985" marR="68580" lvl="2" indent="-287020">
              <a:lnSpc>
                <a:spcPct val="80000"/>
              </a:lnSpc>
              <a:spcBef>
                <a:spcPts val="65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Definition: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Given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set of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 on R,  the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projection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 F on R</a:t>
            </a:r>
            <a:r>
              <a:rPr sz="2550" spc="-7" baseline="-21241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denoted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550" baseline="-21241" dirty="0">
                <a:solidFill>
                  <a:srgbClr val="800000"/>
                </a:solidFill>
                <a:latin typeface="Arial"/>
                <a:cs typeface="Arial"/>
              </a:rPr>
              <a:t>Ri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(F)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where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spc="-7" baseline="-19607" dirty="0">
                <a:solidFill>
                  <a:srgbClr val="800000"/>
                </a:solidFill>
                <a:latin typeface="Arial"/>
                <a:cs typeface="Arial"/>
              </a:rPr>
              <a:t>i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a subset of R, is the set of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600" spc="-10" dirty="0" smtClean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lang="en-IN" sz="2600" spc="-300" dirty="0" smtClean="0">
                <a:solidFill>
                  <a:srgbClr val="800000"/>
                </a:solidFill>
                <a:latin typeface="Arial"/>
                <a:cs typeface="Arial"/>
              </a:rPr>
              <a:t>-&gt;</a:t>
            </a:r>
            <a:r>
              <a:rPr sz="2600" spc="-5" dirty="0" smtClean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550" spc="7" baseline="26143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such that the attributes in X υ Y are all  contained in</a:t>
            </a:r>
            <a:r>
              <a:rPr sz="26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spc="-7" baseline="-19607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 marL="768985" marR="598170" lvl="2" indent="-287020">
              <a:lnSpc>
                <a:spcPct val="8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Hence, the projection of F on each relation 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schema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spc="-7" baseline="-19607" dirty="0">
                <a:solidFill>
                  <a:srgbClr val="800000"/>
                </a:solidFill>
                <a:latin typeface="Arial"/>
                <a:cs typeface="Arial"/>
              </a:rPr>
              <a:t>i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the decomposition D is the set of  functional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550" spc="7" baseline="26143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closure of </a:t>
            </a:r>
            <a:r>
              <a:rPr sz="2600" spc="-150" dirty="0">
                <a:solidFill>
                  <a:srgbClr val="800000"/>
                </a:solidFill>
                <a:latin typeface="Arial"/>
                <a:cs typeface="Arial"/>
              </a:rPr>
              <a:t>F,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such that all their left- and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right-hand-side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 are in</a:t>
            </a:r>
            <a:r>
              <a:rPr sz="2600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baseline="-21241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(5)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61010" y="1152525"/>
            <a:ext cx="8221980" cy="45529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270" marR="1158240" indent="-344805">
              <a:lnSpc>
                <a:spcPts val="2690"/>
              </a:lnSpc>
              <a:spcBef>
                <a:spcPts val="7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Dependency Preservation Property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  Decomposition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(cont.):</a:t>
            </a:r>
            <a:endParaRPr sz="28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Dependency Preservation</a:t>
            </a:r>
            <a:r>
              <a:rPr sz="2600" spc="1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Property:</a:t>
            </a:r>
            <a:endParaRPr sz="2600">
              <a:latin typeface="Arial"/>
              <a:cs typeface="Arial"/>
            </a:endParaRPr>
          </a:p>
          <a:p>
            <a:pPr marL="1181100" marR="530225" lvl="2" indent="-228600">
              <a:lnSpc>
                <a:spcPct val="8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817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decomposition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{R1,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R2, ..., Rm}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 is 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dependency-preserving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respect to F if the  union of the projections of F on each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Ri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 D is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equivalent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F; that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R="319405" algn="ctr">
              <a:lnSpc>
                <a:spcPts val="2305"/>
              </a:lnSpc>
            </a:pP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((</a:t>
            </a:r>
            <a:r>
              <a:rPr sz="2400" spc="-15" dirty="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sz="2400" spc="-22" baseline="-20833" dirty="0">
                <a:solidFill>
                  <a:srgbClr val="333399"/>
                </a:solidFill>
                <a:latin typeface="Arial"/>
                <a:cs typeface="Arial"/>
              </a:rPr>
              <a:t>R1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(F))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υ . . . υ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sz="2400" spc="-15" baseline="-20833" dirty="0">
                <a:solidFill>
                  <a:srgbClr val="333399"/>
                </a:solidFill>
                <a:latin typeface="Arial"/>
                <a:cs typeface="Arial"/>
              </a:rPr>
              <a:t>Rm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(F)))</a:t>
            </a:r>
            <a:r>
              <a:rPr sz="2400" spc="-15" baseline="24305" dirty="0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400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baseline="24305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endParaRPr sz="2400" baseline="24305">
              <a:latin typeface="Arial"/>
              <a:cs typeface="Arial"/>
            </a:endParaRPr>
          </a:p>
          <a:p>
            <a:pPr marL="1181100" lvl="2" indent="-229235">
              <a:lnSpc>
                <a:spcPts val="2875"/>
              </a:lnSpc>
              <a:spcBef>
                <a:spcPts val="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817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(See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examples in Fig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14.13a and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Fig</a:t>
            </a:r>
            <a:r>
              <a:rPr sz="24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14.12)</a:t>
            </a:r>
            <a:endParaRPr sz="2400">
              <a:latin typeface="Arial"/>
              <a:cs typeface="Arial"/>
            </a:endParaRPr>
          </a:p>
          <a:p>
            <a:pPr marL="382270" indent="-344805">
              <a:lnSpc>
                <a:spcPts val="3354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Claim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1:</a:t>
            </a:r>
            <a:endParaRPr sz="2800">
              <a:latin typeface="Arial"/>
              <a:cs typeface="Arial"/>
            </a:endParaRPr>
          </a:p>
          <a:p>
            <a:pPr marL="781685" marR="30480" lvl="1" indent="-287020">
              <a:lnSpc>
                <a:spcPct val="8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It is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always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possible to find a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dependency-  preserving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decomposition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respect to F such  that each relation R</a:t>
            </a:r>
            <a:r>
              <a:rPr sz="2550" spc="-7" baseline="-19607" dirty="0">
                <a:solidFill>
                  <a:srgbClr val="800000"/>
                </a:solidFill>
                <a:latin typeface="Arial"/>
                <a:cs typeface="Arial"/>
              </a:rPr>
              <a:t>i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D is in</a:t>
            </a:r>
            <a:r>
              <a:rPr sz="2600" spc="-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3nf.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(6)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27355" y="1600835"/>
            <a:ext cx="8289290" cy="365632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marR="1632585" lvl="1">
              <a:lnSpc>
                <a:spcPts val="2300"/>
              </a:lnSpc>
              <a:spcBef>
                <a:spcPts val="660"/>
              </a:spcBef>
              <a:buAutoNum type="arabicPeriod" startAt="3"/>
              <a:tabLst>
                <a:tab pos="534035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Non-additive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(Lossless) Join Property of</a:t>
            </a:r>
            <a:r>
              <a:rPr sz="2400" b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Decomposition: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399"/>
              </a:buClr>
              <a:buFont typeface="Arial"/>
              <a:buAutoNum type="arabicPeriod" startAt="3"/>
            </a:pPr>
            <a:endParaRPr sz="2950">
              <a:latin typeface="Arial"/>
              <a:cs typeface="Arial"/>
            </a:endParaRPr>
          </a:p>
          <a:p>
            <a:pPr marL="768985" marR="43180" lvl="2" indent="-287020">
              <a:lnSpc>
                <a:spcPct val="8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Definition: Lossless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property: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decomposition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D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{R1, 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R2, 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...,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Rm}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 R has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100" b="1" dirty="0">
                <a:solidFill>
                  <a:srgbClr val="800000"/>
                </a:solidFill>
                <a:latin typeface="Arial"/>
                <a:cs typeface="Arial"/>
              </a:rPr>
              <a:t>lossless (nonadditive) join</a:t>
            </a:r>
            <a:r>
              <a:rPr sz="2100" b="1" spc="-1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800000"/>
                </a:solidFill>
                <a:latin typeface="Arial"/>
                <a:cs typeface="Arial"/>
              </a:rPr>
              <a:t>property 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respect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set of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F on R if, for </a:t>
            </a:r>
            <a:r>
              <a:rPr sz="2100" i="1" spc="5" dirty="0">
                <a:solidFill>
                  <a:srgbClr val="800000"/>
                </a:solidFill>
                <a:latin typeface="Arial"/>
                <a:cs typeface="Arial"/>
              </a:rPr>
              <a:t>every 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 state r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satisfies </a:t>
            </a:r>
            <a:r>
              <a:rPr sz="2100" spc="-114" dirty="0">
                <a:solidFill>
                  <a:srgbClr val="800000"/>
                </a:solidFill>
                <a:latin typeface="Arial"/>
                <a:cs typeface="Arial"/>
              </a:rPr>
              <a:t>F,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 following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holds,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where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*  is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 natural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join of all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 relations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100" spc="-3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D:</a:t>
            </a:r>
            <a:endParaRPr sz="2100">
              <a:latin typeface="Arial"/>
              <a:cs typeface="Arial"/>
            </a:endParaRPr>
          </a:p>
          <a:p>
            <a:pPr marR="24765" algn="ctr">
              <a:lnSpc>
                <a:spcPts val="3350"/>
              </a:lnSpc>
              <a:spcBef>
                <a:spcPts val="20"/>
              </a:spcBef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* (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15" baseline="-20833" dirty="0">
                <a:solidFill>
                  <a:srgbClr val="333399"/>
                </a:solidFill>
                <a:latin typeface="Arial"/>
                <a:cs typeface="Arial"/>
              </a:rPr>
              <a:t>R1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(r),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..., </a:t>
            </a:r>
            <a:r>
              <a:rPr sz="2800" spc="-10" dirty="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sz="2400" spc="-15" baseline="-20833" dirty="0">
                <a:solidFill>
                  <a:srgbClr val="333399"/>
                </a:solidFill>
                <a:latin typeface="Arial"/>
                <a:cs typeface="Arial"/>
              </a:rPr>
              <a:t>Rm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(r))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400" spc="-2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768985" marR="416559" lvl="2" indent="-287020" algn="just">
              <a:lnSpc>
                <a:spcPct val="80000"/>
              </a:lnSpc>
              <a:spcBef>
                <a:spcPts val="49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696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Note: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word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loss in lossless refers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loss of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information,  not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loss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of tuples.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fact,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“loss of information”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better  term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“</a:t>
            </a:r>
            <a:r>
              <a:rPr sz="2100" b="1" dirty="0">
                <a:solidFill>
                  <a:srgbClr val="800000"/>
                </a:solidFill>
                <a:latin typeface="Arial"/>
                <a:cs typeface="Arial"/>
              </a:rPr>
              <a:t>addition </a:t>
            </a:r>
            <a:r>
              <a:rPr sz="2100" b="1" spc="5" dirty="0">
                <a:solidFill>
                  <a:srgbClr val="800000"/>
                </a:solidFill>
                <a:latin typeface="Arial"/>
                <a:cs typeface="Arial"/>
              </a:rPr>
              <a:t>of spurious</a:t>
            </a:r>
            <a:r>
              <a:rPr sz="2100" b="1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800000"/>
                </a:solidFill>
                <a:latin typeface="Arial"/>
                <a:cs typeface="Arial"/>
              </a:rPr>
              <a:t>information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”</a:t>
            </a:r>
            <a:endParaRPr sz="2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(7)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56883" y="1175385"/>
            <a:ext cx="8230234" cy="4507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Lossless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(Non-additive)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of a Decomposition</a:t>
            </a:r>
            <a:r>
              <a:rPr sz="2000" b="1" spc="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000" b="1" spc="-1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15.3: </a:t>
            </a:r>
            <a:r>
              <a:rPr sz="2000" b="1" spc="-20" dirty="0">
                <a:solidFill>
                  <a:srgbClr val="333399"/>
                </a:solidFill>
                <a:latin typeface="Arial"/>
                <a:cs typeface="Arial"/>
              </a:rPr>
              <a:t>Testing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Lossless Join</a:t>
            </a:r>
            <a:r>
              <a:rPr sz="2000" b="1" spc="1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000">
              <a:latin typeface="Arial"/>
              <a:cs typeface="Arial"/>
            </a:endParaRPr>
          </a:p>
          <a:p>
            <a:pPr marL="850900" lvl="1" indent="-381635">
              <a:lnSpc>
                <a:spcPts val="228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850900" algn="l"/>
                <a:tab pos="851535" algn="l"/>
              </a:tabLst>
            </a:pP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Input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universal relation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R, a decomposition D = {R1,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R2,</a:t>
            </a:r>
            <a:r>
              <a:rPr sz="20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...,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ts val="2280"/>
              </a:lnSpc>
            </a:pP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Rm}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 R,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 set F of functional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dependencies.</a:t>
            </a:r>
            <a:endParaRPr sz="2000">
              <a:latin typeface="Arial"/>
              <a:cs typeface="Arial"/>
            </a:endParaRPr>
          </a:p>
          <a:p>
            <a:pPr marL="292735" indent="-280670">
              <a:lnSpc>
                <a:spcPts val="2280"/>
              </a:lnSpc>
              <a:spcBef>
                <a:spcPts val="240"/>
              </a:spcBef>
              <a:buClr>
                <a:srgbClr val="990033"/>
              </a:buClr>
              <a:buFont typeface="Arial"/>
              <a:buAutoNum type="arabicPeriod"/>
              <a:tabLst>
                <a:tab pos="293370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Create an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initial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matrix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row i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Ri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D,</a:t>
            </a:r>
            <a:r>
              <a:rPr sz="2000" spc="2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93700">
              <a:lnSpc>
                <a:spcPts val="228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column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j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attribute Aj in</a:t>
            </a:r>
            <a:r>
              <a:rPr sz="20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292735" indent="-280670">
              <a:lnSpc>
                <a:spcPts val="2280"/>
              </a:lnSpc>
              <a:spcBef>
                <a:spcPts val="240"/>
              </a:spcBef>
              <a:buClr>
                <a:srgbClr val="990033"/>
              </a:buClr>
              <a:buAutoNum type="arabicPeriod" startAt="2"/>
              <a:tabLst>
                <a:tab pos="293370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S(i,j):=bij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matrix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entries. (* each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bij is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distinct</a:t>
            </a:r>
            <a:r>
              <a:rPr sz="2000" spc="1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symbol</a:t>
            </a:r>
            <a:endParaRPr sz="2000">
              <a:latin typeface="Arial"/>
              <a:cs typeface="Arial"/>
            </a:endParaRPr>
          </a:p>
          <a:p>
            <a:pPr marL="393700">
              <a:lnSpc>
                <a:spcPts val="2280"/>
              </a:lnSpc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associated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indices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(i,j)</a:t>
            </a:r>
            <a:r>
              <a:rPr sz="2000" spc="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*).</a:t>
            </a:r>
            <a:endParaRPr sz="20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240"/>
              </a:spcBef>
              <a:buClr>
                <a:srgbClr val="990033"/>
              </a:buClr>
              <a:buFont typeface="Arial"/>
              <a:buAutoNum type="arabicPeriod" startAt="3"/>
              <a:tabLst>
                <a:tab pos="293370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For each row i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representing 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sz="2000" spc="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Ri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{for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column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j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representing attribute</a:t>
            </a:r>
            <a:r>
              <a:rPr sz="20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Aj</a:t>
            </a:r>
            <a:endParaRPr sz="2000">
              <a:latin typeface="Arial"/>
              <a:cs typeface="Arial"/>
            </a:endParaRPr>
          </a:p>
          <a:p>
            <a:pPr marL="120777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{if (relation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Ri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includes attribute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Aj) then set S(i,j):=</a:t>
            </a:r>
            <a:r>
              <a:rPr sz="2000" spc="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aj;};};</a:t>
            </a:r>
            <a:endParaRPr sz="200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24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850900" algn="l"/>
                <a:tab pos="851535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(* each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aj is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distinct symbol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associated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index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(j)</a:t>
            </a:r>
            <a:r>
              <a:rPr sz="2000" spc="2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*)</a:t>
            </a:r>
            <a:endParaRPr sz="2000">
              <a:latin typeface="Arial"/>
              <a:cs typeface="Arial"/>
            </a:endParaRPr>
          </a:p>
          <a:p>
            <a:pPr marL="4808220" lvl="2" indent="-381635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4808220" algn="l"/>
                <a:tab pos="4808855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CONTINUED on NEXT</a:t>
            </a:r>
            <a:r>
              <a:rPr sz="20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SLIDE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</a:t>
            </a:r>
            <a:r>
              <a:rPr lang="en-US" sz="3200" spc="-10" dirty="0"/>
              <a:t>(8)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94030" y="1244283"/>
            <a:ext cx="8155940" cy="436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Lossless (Non-additive) Join Property of a Decomposition</a:t>
            </a:r>
            <a:r>
              <a:rPr sz="1600" b="1" spc="-1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(cont.):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Algorithm 15.3: </a:t>
            </a:r>
            <a:r>
              <a:rPr sz="1600" b="1" spc="-20" dirty="0">
                <a:solidFill>
                  <a:srgbClr val="333399"/>
                </a:solidFill>
                <a:latin typeface="Arial"/>
                <a:cs typeface="Arial"/>
              </a:rPr>
              <a:t>Testing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for Lossless Join Property</a:t>
            </a:r>
            <a:r>
              <a:rPr sz="16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(continued)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buClr>
                <a:srgbClr val="990033"/>
              </a:buClr>
              <a:buFont typeface="Arial"/>
              <a:buAutoNum type="arabicPeriod" startAt="4"/>
              <a:tabLst>
                <a:tab pos="238760" algn="l"/>
              </a:tabLst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Repeat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following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loop until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a complete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loop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execution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results in no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changes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1600" spc="-2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{for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each functional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1600" spc="160" dirty="0">
                <a:solidFill>
                  <a:srgbClr val="333399"/>
                </a:solidFill>
                <a:latin typeface="Arial"/>
                <a:cs typeface="Arial"/>
              </a:rPr>
              <a:t>Y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1600" spc="-2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ts val="173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{for all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sz="1600" i="1" spc="5" dirty="0">
                <a:solidFill>
                  <a:srgbClr val="333399"/>
                </a:solidFill>
                <a:latin typeface="Arial"/>
                <a:cs typeface="Arial"/>
              </a:rPr>
              <a:t>which </a:t>
            </a:r>
            <a:r>
              <a:rPr sz="1600" i="1" dirty="0">
                <a:solidFill>
                  <a:srgbClr val="333399"/>
                </a:solidFill>
                <a:latin typeface="Arial"/>
                <a:cs typeface="Arial"/>
              </a:rPr>
              <a:t>have the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same symbols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 the columns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corresponding</a:t>
            </a:r>
            <a:r>
              <a:rPr sz="16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ts val="1730"/>
              </a:lnSpc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attributes in</a:t>
            </a:r>
            <a:r>
              <a:rPr sz="16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1600" dirty="0">
              <a:latin typeface="Arial"/>
              <a:cs typeface="Arial"/>
            </a:endParaRPr>
          </a:p>
          <a:p>
            <a:pPr marL="356870" marR="5080" indent="1484630">
              <a:lnSpc>
                <a:spcPts val="1540"/>
              </a:lnSpc>
              <a:spcBef>
                <a:spcPts val="370"/>
              </a:spcBef>
            </a:pP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{make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symbols in each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column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that correspond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attribute in</a:t>
            </a:r>
            <a:r>
              <a:rPr sz="1600" spc="-2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Y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these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sz="1600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follows:</a:t>
            </a:r>
            <a:endParaRPr sz="1600" dirty="0">
              <a:latin typeface="Arial"/>
              <a:cs typeface="Arial"/>
            </a:endParaRPr>
          </a:p>
          <a:p>
            <a:pPr marL="2756535">
              <a:lnSpc>
                <a:spcPts val="1730"/>
              </a:lnSpc>
              <a:spcBef>
                <a:spcPts val="10"/>
              </a:spcBef>
            </a:pP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any of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has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“a”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symbol for the column, set</a:t>
            </a:r>
            <a:r>
              <a:rPr sz="16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ts val="173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other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1600" i="1" spc="-5" dirty="0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“a”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symbol in the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column.</a:t>
            </a:r>
            <a:endParaRPr sz="1600" dirty="0">
              <a:latin typeface="Arial"/>
              <a:cs typeface="Arial"/>
            </a:endParaRPr>
          </a:p>
          <a:p>
            <a:pPr marL="356870" marR="175260" indent="2399665">
              <a:lnSpc>
                <a:spcPts val="1540"/>
              </a:lnSpc>
              <a:spcBef>
                <a:spcPts val="370"/>
              </a:spcBef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no “a”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symbol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exists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for the attribute in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any of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rows, 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choose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one of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“b”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symbols that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appear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one of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for the attribute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set  the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other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“b”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symbol in the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column</a:t>
            </a:r>
            <a:r>
              <a:rPr sz="1600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;};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16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1600" dirty="0">
              <a:latin typeface="Arial"/>
              <a:cs typeface="Arial"/>
            </a:endParaRPr>
          </a:p>
          <a:p>
            <a:pPr marL="238760" marR="57150" indent="-238760">
              <a:lnSpc>
                <a:spcPts val="1540"/>
              </a:lnSpc>
              <a:spcBef>
                <a:spcPts val="370"/>
              </a:spcBef>
              <a:buClr>
                <a:srgbClr val="990033"/>
              </a:buClr>
              <a:buFont typeface="Arial"/>
              <a:buAutoNum type="arabicPeriod" startAt="5"/>
              <a:tabLst>
                <a:tab pos="238760" algn="l"/>
              </a:tabLst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If a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row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made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up entirely of “a”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symbols, then the decomposition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has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lossless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join  property; otherwise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does</a:t>
            </a:r>
            <a:r>
              <a:rPr sz="16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333399"/>
                </a:solidFill>
                <a:latin typeface="Arial"/>
                <a:cs typeface="Arial"/>
              </a:rPr>
              <a:t>not.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4400" spc="-5" dirty="0"/>
              <a:t>Chapter</a:t>
            </a:r>
            <a:r>
              <a:rPr lang="en-IN" sz="4400" spc="-65" dirty="0"/>
              <a:t> </a:t>
            </a:r>
            <a:r>
              <a:rPr lang="en-IN" sz="4400" spc="-5" dirty="0"/>
              <a:t>Outline</a:t>
            </a:r>
            <a:endParaRPr lang="en-US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49592" y="1582420"/>
            <a:ext cx="8044815" cy="3693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marR="3302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5. Multivalued Dependencies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Fourth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Normal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Form – further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discussion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6.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Other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Forms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6.1 Join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6.2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Inclusion</a:t>
            </a:r>
            <a:r>
              <a:rPr sz="260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  <a:tab pos="139954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6.3	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based on Arithmetic Functions  and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Procedures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6.2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Domain-Key Normal</a:t>
            </a:r>
            <a:r>
              <a:rPr sz="26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(9)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838200" y="1083861"/>
            <a:ext cx="7467600" cy="1201420"/>
          </a:xfrm>
          <a:prstGeom prst="rect">
            <a:avLst/>
          </a:prstGeom>
          <a:solidFill>
            <a:srgbClr val="FFFF00"/>
          </a:solidFill>
          <a:ln w="9144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Figure 15.1 Nonadditive join test for n-ary</a:t>
            </a:r>
            <a:r>
              <a:rPr sz="1800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decompositions.</a:t>
            </a:r>
            <a:endParaRPr sz="1800">
              <a:latin typeface="Arial"/>
              <a:cs typeface="Arial"/>
            </a:endParaRPr>
          </a:p>
          <a:p>
            <a:pPr marL="433705" indent="-344170">
              <a:lnSpc>
                <a:spcPct val="100000"/>
              </a:lnSpc>
              <a:buAutoNum type="alphaLcParenBoth"/>
              <a:tabLst>
                <a:tab pos="434340" algn="l"/>
              </a:tabLst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Case 1: Decomposition of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EMP_PROJ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EMP_PROJ1</a:t>
            </a:r>
            <a:r>
              <a:rPr sz="1800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EMP_LOCS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fails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test.</a:t>
            </a:r>
            <a:endParaRPr sz="1800">
              <a:latin typeface="Arial"/>
              <a:cs typeface="Arial"/>
            </a:endParaRPr>
          </a:p>
          <a:p>
            <a:pPr marL="419100" indent="-329565">
              <a:lnSpc>
                <a:spcPct val="100000"/>
              </a:lnSpc>
              <a:buAutoNum type="alphaLcParenBoth" startAt="2"/>
              <a:tabLst>
                <a:tab pos="419734" algn="l"/>
              </a:tabLst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A decomposition of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EMP_PROJ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that has the </a:t>
            </a:r>
            <a:r>
              <a:rPr sz="1800" spc="5" dirty="0">
                <a:solidFill>
                  <a:srgbClr val="333399"/>
                </a:solidFill>
                <a:latin typeface="Arial"/>
                <a:cs typeface="Arial"/>
              </a:rPr>
              <a:t>lossless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1800" spc="-2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99"/>
                </a:solidFill>
                <a:latin typeface="Arial"/>
                <a:cs typeface="Arial"/>
              </a:rPr>
              <a:t>property.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933450" y="2627123"/>
            <a:ext cx="7166942" cy="2369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241921" y="5373216"/>
            <a:ext cx="5798672" cy="462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(10)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4"/>
          <p:cNvSpPr/>
          <p:nvPr/>
        </p:nvSpPr>
        <p:spPr>
          <a:xfrm>
            <a:off x="2771800" y="1332194"/>
            <a:ext cx="6186264" cy="4617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0" y="1610642"/>
            <a:ext cx="2984500" cy="2030095"/>
          </a:xfrm>
          <a:prstGeom prst="rect">
            <a:avLst/>
          </a:prstGeom>
          <a:solidFill>
            <a:srgbClr val="FFFF00"/>
          </a:solidFill>
          <a:ln w="9144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535" marR="230504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Nonadditive join test for</a:t>
            </a:r>
            <a:r>
              <a:rPr sz="1800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333399"/>
                </a:solidFill>
                <a:latin typeface="Arial"/>
                <a:cs typeface="Arial"/>
              </a:rPr>
              <a:t>n- 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ary decompositions.  </a:t>
            </a:r>
            <a:r>
              <a:rPr sz="1800" i="1" dirty="0">
                <a:solidFill>
                  <a:srgbClr val="333399"/>
                </a:solidFill>
                <a:latin typeface="Arial"/>
                <a:cs typeface="Arial"/>
              </a:rPr>
              <a:t>(Figure</a:t>
            </a:r>
            <a:r>
              <a:rPr sz="18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333399"/>
                </a:solidFill>
                <a:latin typeface="Arial"/>
                <a:cs typeface="Arial"/>
              </a:rPr>
              <a:t>15.1)</a:t>
            </a:r>
            <a:endParaRPr sz="1800" dirty="0">
              <a:latin typeface="Arial"/>
              <a:cs typeface="Arial"/>
            </a:endParaRPr>
          </a:p>
          <a:p>
            <a:pPr marL="89535" marR="1670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(c) Case 2: Decomposition  of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EMP_PROJ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sz="1800" spc="-70" dirty="0">
                <a:solidFill>
                  <a:srgbClr val="333399"/>
                </a:solidFill>
                <a:latin typeface="Arial"/>
                <a:cs typeface="Arial"/>
              </a:rPr>
              <a:t>EMP,  </a:t>
            </a:r>
            <a:r>
              <a:rPr sz="1800" spc="-30" dirty="0">
                <a:solidFill>
                  <a:srgbClr val="333399"/>
                </a:solidFill>
                <a:latin typeface="Arial"/>
                <a:cs typeface="Arial"/>
              </a:rPr>
              <a:t>PROJECT,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sz="1800" spc="5" dirty="0">
                <a:solidFill>
                  <a:srgbClr val="333399"/>
                </a:solidFill>
                <a:latin typeface="Arial"/>
                <a:cs typeface="Arial"/>
              </a:rPr>
              <a:t>WORKS_ON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satisfies</a:t>
            </a:r>
            <a:r>
              <a:rPr sz="1800" spc="-1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test.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95" dirty="0"/>
              <a:t>Test </a:t>
            </a:r>
            <a:r>
              <a:rPr lang="en-US" sz="3200" spc="-5" dirty="0"/>
              <a:t>for </a:t>
            </a:r>
            <a:r>
              <a:rPr lang="en-US" sz="3200" dirty="0"/>
              <a:t>checking </a:t>
            </a:r>
            <a:r>
              <a:rPr lang="en-US" sz="3200" spc="-5" dirty="0"/>
              <a:t>non-</a:t>
            </a:r>
            <a:r>
              <a:rPr lang="en-US" sz="3200" spc="-5" dirty="0" err="1"/>
              <a:t>additivity</a:t>
            </a:r>
            <a:r>
              <a:rPr lang="en-US" sz="3200" spc="-5" dirty="0"/>
              <a:t> of Binary  Relational Decompositions</a:t>
            </a:r>
            <a:r>
              <a:rPr lang="en-US" sz="3200" spc="-25" dirty="0"/>
              <a:t> </a:t>
            </a:r>
            <a:r>
              <a:rPr lang="en-US" sz="3200" spc="-70" dirty="0"/>
              <a:t>(11)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74980" y="1661234"/>
            <a:ext cx="8194040" cy="43008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756920" lvl="1">
              <a:lnSpc>
                <a:spcPts val="3030"/>
              </a:lnSpc>
              <a:spcBef>
                <a:spcPts val="484"/>
              </a:spcBef>
              <a:buAutoNum type="arabicPeriod" startAt="4"/>
              <a:tabLst>
                <a:tab pos="633730" algn="l"/>
              </a:tabLst>
            </a:pPr>
            <a:r>
              <a:rPr sz="2800" b="1" spc="-30" dirty="0">
                <a:solidFill>
                  <a:srgbClr val="333399"/>
                </a:solidFill>
                <a:latin typeface="Arial"/>
                <a:cs typeface="Arial"/>
              </a:rPr>
              <a:t>Testing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Binary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Decompositions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for Non- 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additive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Join (Lossless Join)</a:t>
            </a:r>
            <a:r>
              <a:rPr sz="2800" b="1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800" dirty="0">
              <a:latin typeface="Arial"/>
              <a:cs typeface="Arial"/>
            </a:endParaRPr>
          </a:p>
          <a:p>
            <a:pPr marL="781685" marR="864869" lvl="2" indent="-287020">
              <a:lnSpc>
                <a:spcPts val="281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Binary Decomposition: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Decomposition of a  relation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into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two</a:t>
            </a:r>
            <a:r>
              <a:rPr sz="2600" spc="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relations.</a:t>
            </a:r>
            <a:endParaRPr sz="2600" dirty="0">
              <a:latin typeface="Arial"/>
              <a:cs typeface="Arial"/>
            </a:endParaRPr>
          </a:p>
          <a:p>
            <a:pPr marL="781685" marR="450850" lvl="2" indent="-287020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PROPERTY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NJB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(non-additive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join test for  binary decompositions):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decomposition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600" spc="-1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endParaRPr sz="2600" dirty="0">
              <a:latin typeface="Arial"/>
              <a:cs typeface="Arial"/>
            </a:endParaRPr>
          </a:p>
          <a:p>
            <a:pPr marL="781685">
              <a:lnSpc>
                <a:spcPts val="2610"/>
              </a:lnSpc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{R1, R2} of R has the lossless join property</a:t>
            </a:r>
            <a:r>
              <a:rPr sz="2600" spc="1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endParaRPr sz="2600" dirty="0">
              <a:latin typeface="Arial"/>
              <a:cs typeface="Arial"/>
            </a:endParaRPr>
          </a:p>
          <a:p>
            <a:pPr marL="781685">
              <a:lnSpc>
                <a:spcPts val="2810"/>
              </a:lnSpc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respect to a set of functional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 on</a:t>
            </a:r>
            <a:r>
              <a:rPr sz="2600" spc="2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600" dirty="0">
              <a:latin typeface="Arial"/>
              <a:cs typeface="Arial"/>
            </a:endParaRPr>
          </a:p>
          <a:p>
            <a:pPr marL="781685">
              <a:lnSpc>
                <a:spcPts val="2965"/>
              </a:lnSpc>
            </a:pP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if and only if</a:t>
            </a:r>
            <a:r>
              <a:rPr sz="2600" i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either</a:t>
            </a:r>
            <a:endParaRPr sz="2600" dirty="0">
              <a:latin typeface="Arial"/>
              <a:cs typeface="Arial"/>
            </a:endParaRPr>
          </a:p>
          <a:p>
            <a:pPr marL="1181100" lvl="3" indent="-229235">
              <a:lnSpc>
                <a:spcPct val="100000"/>
              </a:lnSpc>
              <a:spcBef>
                <a:spcPts val="2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8173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f.d.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((R1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∩ R2) </a:t>
            </a:r>
            <a:r>
              <a:rPr sz="2400" spc="450" dirty="0">
                <a:solidFill>
                  <a:srgbClr val="333399"/>
                </a:solidFill>
                <a:latin typeface="Arial"/>
                <a:cs typeface="Arial"/>
              </a:rPr>
              <a:t></a:t>
            </a:r>
            <a:r>
              <a:rPr sz="2400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(R1-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R2)) is in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spc="-7" baseline="24305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2400" dirty="0">
              <a:latin typeface="Arial"/>
              <a:cs typeface="Arial"/>
            </a:endParaRPr>
          </a:p>
          <a:p>
            <a:pPr marL="1181100" lvl="3" indent="-229235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8173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f.d.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((R1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∩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R2) </a:t>
            </a:r>
            <a:r>
              <a:rPr sz="2400" spc="450" dirty="0">
                <a:solidFill>
                  <a:srgbClr val="333399"/>
                </a:solidFill>
                <a:latin typeface="Arial"/>
                <a:cs typeface="Arial"/>
              </a:rPr>
              <a:t>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(R2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- R1))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in F</a:t>
            </a:r>
            <a:r>
              <a:rPr sz="2400" spc="-7" baseline="24305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Properties of Relational Decompositions  </a:t>
            </a:r>
            <a:r>
              <a:rPr lang="en-US" sz="3200" spc="-10" dirty="0"/>
              <a:t>(12)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78155" y="1483117"/>
            <a:ext cx="8187690" cy="46570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lvl="1" indent="-508634">
              <a:lnSpc>
                <a:spcPct val="100000"/>
              </a:lnSpc>
              <a:spcBef>
                <a:spcPts val="680"/>
              </a:spcBef>
              <a:buAutoNum type="arabicPeriod" startAt="5"/>
              <a:tabLst>
                <a:tab pos="521334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Successive Non-additive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Decomposition:</a:t>
            </a:r>
            <a:endParaRPr sz="2400">
              <a:latin typeface="Arial"/>
              <a:cs typeface="Arial"/>
            </a:endParaRPr>
          </a:p>
          <a:p>
            <a:pPr marL="756285" marR="993775" lvl="2" indent="-28702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Claim 2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(Preservation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of non-additivity in 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successive</a:t>
            </a:r>
            <a:r>
              <a:rPr sz="2600" b="1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decompositions):</a:t>
            </a:r>
            <a:endParaRPr sz="2600">
              <a:latin typeface="Arial"/>
              <a:cs typeface="Arial"/>
            </a:endParaRPr>
          </a:p>
          <a:p>
            <a:pPr marL="1155700" marR="5080" lvl="3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{R1,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R2, ..., Rm} of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has  the lossless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(non-additive)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respect  to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set of functional dependencies F on</a:t>
            </a:r>
            <a:r>
              <a:rPr sz="2400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R,</a:t>
            </a:r>
            <a:endParaRPr sz="2400">
              <a:latin typeface="Arial"/>
              <a:cs typeface="Arial"/>
            </a:endParaRPr>
          </a:p>
          <a:p>
            <a:pPr marL="1155700" marR="379095" lvl="3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 if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decomposition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Di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= {Q1, Q2, ..., Qk} of</a:t>
            </a:r>
            <a:r>
              <a:rPr sz="2400" spc="-1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Ri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has the lossless (non-additive) join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with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respect to the projection of F on</a:t>
            </a:r>
            <a:r>
              <a:rPr sz="24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Ri,</a:t>
            </a:r>
            <a:endParaRPr sz="2400">
              <a:latin typeface="Arial"/>
              <a:cs typeface="Arial"/>
            </a:endParaRPr>
          </a:p>
          <a:p>
            <a:pPr marL="1613535" marR="50165" lvl="4" indent="-229235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614170" algn="l"/>
              </a:tabLst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then the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decomposition D2 = {R1, R2, ...,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Ri-1,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Q1, Q2, ...,  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Qk,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Ri+1,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...,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Rm}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 has the non-additive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join property 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respect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800000"/>
                </a:solidFill>
                <a:latin typeface="Arial"/>
                <a:cs typeface="Arial"/>
              </a:rPr>
              <a:t>F.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3200" spc="-5" dirty="0"/>
              <a:t>3. Algorithms for Relational</a:t>
            </a:r>
            <a:r>
              <a:rPr lang="en-IN" sz="3200" spc="-215" dirty="0"/>
              <a:t> </a:t>
            </a:r>
            <a:r>
              <a:rPr lang="en-IN" sz="3200" spc="-5" dirty="0"/>
              <a:t>Database  Schema Design</a:t>
            </a:r>
            <a:r>
              <a:rPr lang="en-IN" sz="3200" spc="-30" dirty="0"/>
              <a:t> </a:t>
            </a:r>
            <a:r>
              <a:rPr lang="en-IN" sz="3200" spc="-5" dirty="0"/>
              <a:t>(1)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53994" y="1720533"/>
            <a:ext cx="8207375" cy="45993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Design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3NF</a:t>
            </a:r>
            <a:r>
              <a:rPr sz="2000" b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Schemas: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sz="2000" b="1" spc="-1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15.4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Relational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Synthesis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into 3NF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sz="2000" b="1" spc="1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Dependency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Preservation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Non-Additive (Lossless)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000" b="1" spc="2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Input: A universal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R and a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set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b="1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functional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dependencies F on the attributes of</a:t>
            </a:r>
            <a:r>
              <a:rPr sz="2000" b="1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Clr>
                <a:srgbClr val="800000"/>
              </a:buClr>
              <a:buFont typeface="Arial"/>
              <a:buAutoNum type="arabicPeriod"/>
              <a:tabLst>
                <a:tab pos="293370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Find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minimal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cover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G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 (use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Algorithm</a:t>
            </a:r>
            <a:r>
              <a:rPr sz="20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15.0).</a:t>
            </a:r>
            <a:endParaRPr sz="2000">
              <a:latin typeface="Arial"/>
              <a:cs typeface="Arial"/>
            </a:endParaRPr>
          </a:p>
          <a:p>
            <a:pPr marL="293370" marR="209550" indent="-293370">
              <a:lnSpc>
                <a:spcPts val="2160"/>
              </a:lnSpc>
              <a:spcBef>
                <a:spcPts val="515"/>
              </a:spcBef>
              <a:buClr>
                <a:srgbClr val="800000"/>
              </a:buClr>
              <a:buFont typeface="Arial"/>
              <a:buAutoNum type="arabicPeriod"/>
              <a:tabLst>
                <a:tab pos="293370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For each left-hand-side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functional dependency that appears in 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G,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280"/>
              </a:lnSpc>
              <a:spcBef>
                <a:spcPts val="210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create 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D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{X υ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{A1}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υ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{A2}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...</a:t>
            </a:r>
            <a:r>
              <a:rPr sz="2000" spc="2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υ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{Ak}},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280"/>
              </a:lnSpc>
              <a:spcBef>
                <a:spcPts val="240"/>
              </a:spcBef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365" dirty="0">
                <a:solidFill>
                  <a:srgbClr val="333399"/>
                </a:solidFill>
                <a:latin typeface="Arial"/>
                <a:cs typeface="Arial"/>
              </a:rPr>
              <a:t>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A1,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365" dirty="0">
                <a:solidFill>
                  <a:srgbClr val="333399"/>
                </a:solidFill>
                <a:latin typeface="Arial"/>
                <a:cs typeface="Arial"/>
              </a:rPr>
              <a:t></a:t>
            </a:r>
            <a:r>
              <a:rPr sz="2000" spc="-25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A2,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..., X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–&gt;Ak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 only dependencies </a:t>
            </a:r>
            <a:r>
              <a:rPr sz="2000" spc="-29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G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as left-hand-side (X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key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this</a:t>
            </a:r>
            <a:r>
              <a:rPr sz="2000" spc="1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relation).</a:t>
            </a:r>
            <a:endParaRPr sz="2000">
              <a:latin typeface="Arial"/>
              <a:cs typeface="Arial"/>
            </a:endParaRPr>
          </a:p>
          <a:p>
            <a:pPr marL="293370" marR="23495" indent="-293370">
              <a:lnSpc>
                <a:spcPct val="90100"/>
              </a:lnSpc>
              <a:spcBef>
                <a:spcPts val="480"/>
              </a:spcBef>
              <a:buClr>
                <a:srgbClr val="800000"/>
              </a:buClr>
              <a:buFont typeface="Arial"/>
              <a:buAutoNum type="arabicPeriod" startAt="3"/>
              <a:tabLst>
                <a:tab pos="293370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none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 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contains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key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R,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create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more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D that contains attributes that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form a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key 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R.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(Use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Algorithm 15.4a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find the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key of</a:t>
            </a:r>
            <a:r>
              <a:rPr sz="2000" i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R)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3200" spc="-5" dirty="0"/>
              <a:t>Algorithms for Relational Database  Schema Design</a:t>
            </a:r>
            <a:r>
              <a:rPr lang="en-IN" sz="3200" spc="-20" dirty="0"/>
              <a:t> </a:t>
            </a:r>
            <a:r>
              <a:rPr lang="en-IN" sz="3200" spc="-5" dirty="0"/>
              <a:t>(2)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72585" y="1720328"/>
            <a:ext cx="8098155" cy="45993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Design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r>
              <a:rPr sz="2000" b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Schemas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sz="2000" b="1" spc="-1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15.5: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Relational Decomposition into BCNF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sz="2000" b="1" spc="2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Lossless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(non-additive) join</a:t>
            </a:r>
            <a:r>
              <a:rPr sz="20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Input: A universal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R and a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set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b="1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functional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dependencies F on the attributes of</a:t>
            </a:r>
            <a:r>
              <a:rPr sz="2000" b="1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240"/>
              </a:spcBef>
              <a:buClr>
                <a:srgbClr val="800000"/>
              </a:buClr>
              <a:buFont typeface="Arial"/>
              <a:buAutoNum type="arabicPeriod"/>
              <a:tabLst>
                <a:tab pos="293370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 :=</a:t>
            </a:r>
            <a:r>
              <a:rPr sz="20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{R};</a:t>
            </a:r>
            <a:endParaRPr sz="20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245"/>
              </a:spcBef>
              <a:buClr>
                <a:srgbClr val="800000"/>
              </a:buClr>
              <a:buFont typeface="Arial"/>
              <a:buAutoNum type="arabicPeriod"/>
              <a:tabLst>
                <a:tab pos="293370" algn="l"/>
              </a:tabLst>
            </a:pP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While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 that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000" spc="1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do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choose 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Q in D that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000" spc="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BCNF;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find a functional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365" dirty="0">
                <a:solidFill>
                  <a:srgbClr val="333399"/>
                </a:solidFill>
                <a:latin typeface="Arial"/>
                <a:cs typeface="Arial"/>
              </a:rPr>
              <a:t>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Q that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violates</a:t>
            </a:r>
            <a:r>
              <a:rPr sz="2000" spc="-2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BCNF;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replace Q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by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(Q - 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Y)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(X υ</a:t>
            </a:r>
            <a:r>
              <a:rPr sz="2000" spc="1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Y);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Assumption: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No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null values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allowed for the join</a:t>
            </a:r>
            <a:r>
              <a:rPr sz="2000" i="1" spc="2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attributes.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4. Problems </a:t>
            </a:r>
            <a:r>
              <a:rPr lang="en-US" sz="3200" spc="-10" dirty="0"/>
              <a:t>with </a:t>
            </a:r>
            <a:r>
              <a:rPr lang="en-US" sz="3200" spc="-5" dirty="0"/>
              <a:t>Null </a:t>
            </a:r>
            <a:r>
              <a:rPr lang="en-US" sz="3200" spc="-40" dirty="0"/>
              <a:t>Values </a:t>
            </a:r>
            <a:r>
              <a:rPr lang="en-US" sz="3200" spc="-5" dirty="0"/>
              <a:t>and  Dangling </a:t>
            </a:r>
            <a:r>
              <a:rPr lang="en-US" sz="3200" spc="-25" dirty="0"/>
              <a:t>Tuples</a:t>
            </a:r>
            <a:r>
              <a:rPr lang="en-US" sz="3200" spc="-60" dirty="0"/>
              <a:t> </a:t>
            </a:r>
            <a:r>
              <a:rPr lang="en-US" sz="3200" spc="-5" dirty="0"/>
              <a:t>(1)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662305" y="1628800"/>
            <a:ext cx="8200390" cy="51174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4.1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Problems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NULL</a:t>
            </a:r>
            <a:r>
              <a:rPr sz="20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356870" marR="5080" indent="-344805">
              <a:lnSpc>
                <a:spcPct val="901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when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some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tuples have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NULL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values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be used to  join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individual relations 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decomposition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lead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to  incomplete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results.</a:t>
            </a:r>
            <a:endParaRPr sz="2000">
              <a:latin typeface="Arial"/>
              <a:cs typeface="Arial"/>
            </a:endParaRPr>
          </a:p>
          <a:p>
            <a:pPr marL="356870" marR="17145" indent="-344805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E.g.,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see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Figure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15.2(a),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relations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shown.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last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employee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tuples—‘Berger’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‘Benitez’—represent newly hired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employees who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have not 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yet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been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assigned to a department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(assume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that this does not violate any  integrity</a:t>
            </a:r>
            <a:r>
              <a:rPr sz="20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constraints).</a:t>
            </a:r>
            <a:endParaRPr sz="2000">
              <a:latin typeface="Arial"/>
              <a:cs typeface="Arial"/>
            </a:endParaRPr>
          </a:p>
          <a:p>
            <a:pPr marL="356870" marR="18415" indent="-344805">
              <a:lnSpc>
                <a:spcPct val="90000"/>
              </a:lnSpc>
              <a:spcBef>
                <a:spcPts val="484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want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retrieve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list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(Ename, Dname)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values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employees.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apply the 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NATURAL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operation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DEPARTMENT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(Figure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15.2(b)),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aforementioned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tuples 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appear 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spc="1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result.</a:t>
            </a:r>
            <a:endParaRPr sz="2000">
              <a:latin typeface="Arial"/>
              <a:cs typeface="Arial"/>
            </a:endParaRPr>
          </a:p>
          <a:p>
            <a:pPr marL="356870" marR="86360" indent="-344805">
              <a:lnSpc>
                <a:spcPts val="2160"/>
              </a:lnSpc>
              <a:spcBef>
                <a:spcPts val="51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In such cases,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LEFT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OUTER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be used.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result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0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shown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Figure 15.2</a:t>
            </a:r>
            <a:r>
              <a:rPr sz="20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(c).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spc="-5" dirty="0"/>
              <a:t>Problems </a:t>
            </a:r>
            <a:r>
              <a:rPr lang="en-US" sz="3600" spc="-10" dirty="0"/>
              <a:t>with </a:t>
            </a:r>
            <a:r>
              <a:rPr lang="en-US" sz="3600" spc="-5" dirty="0"/>
              <a:t>Null </a:t>
            </a:r>
            <a:r>
              <a:rPr lang="en-US" sz="3600" spc="-40" dirty="0"/>
              <a:t>Values </a:t>
            </a:r>
            <a:r>
              <a:rPr lang="en-US" sz="3600" spc="-5" dirty="0"/>
              <a:t>and Dangling  </a:t>
            </a:r>
            <a:r>
              <a:rPr lang="en-US" sz="3600" spc="-25" dirty="0"/>
              <a:t>Tuples</a:t>
            </a:r>
            <a:r>
              <a:rPr lang="en-US" sz="3600" spc="5" dirty="0"/>
              <a:t> </a:t>
            </a:r>
            <a:r>
              <a:rPr lang="en-US" sz="3600" spc="-5" dirty="0"/>
              <a:t>(2)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4"/>
          <p:cNvSpPr/>
          <p:nvPr/>
        </p:nvSpPr>
        <p:spPr>
          <a:xfrm>
            <a:off x="323528" y="1746725"/>
            <a:ext cx="6257712" cy="4573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6874977" y="2276232"/>
            <a:ext cx="1118235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/>
                <a:cs typeface="Verdana"/>
              </a:rPr>
              <a:t>Figure </a:t>
            </a:r>
            <a:r>
              <a:rPr sz="1100" b="1" spc="5" dirty="0">
                <a:latin typeface="Verdana"/>
                <a:cs typeface="Verdana"/>
              </a:rPr>
              <a:t>15.2  </a:t>
            </a:r>
            <a:r>
              <a:rPr sz="1100" spc="-10" dirty="0">
                <a:latin typeface="Verdana"/>
                <a:cs typeface="Verdana"/>
              </a:rPr>
              <a:t>Issues </a:t>
            </a:r>
            <a:r>
              <a:rPr sz="1100" spc="-5" dirty="0">
                <a:latin typeface="Verdana"/>
                <a:cs typeface="Verdana"/>
              </a:rPr>
              <a:t>with  </a:t>
            </a:r>
            <a:r>
              <a:rPr sz="1100" dirty="0">
                <a:latin typeface="Verdana"/>
                <a:cs typeface="Verdana"/>
              </a:rPr>
              <a:t>NULL-value  </a:t>
            </a:r>
            <a:r>
              <a:rPr sz="1100" spc="-5" dirty="0">
                <a:latin typeface="Verdana"/>
                <a:cs typeface="Verdana"/>
              </a:rPr>
              <a:t>joins. </a:t>
            </a:r>
            <a:r>
              <a:rPr sz="1100" dirty="0">
                <a:latin typeface="Verdana"/>
                <a:cs typeface="Verdana"/>
              </a:rPr>
              <a:t>(a)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Some  EMPLOYEE</a:t>
            </a:r>
          </a:p>
          <a:p>
            <a:pPr marL="12700" marR="18161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tuples have  </a:t>
            </a:r>
            <a:r>
              <a:rPr sz="1100" dirty="0">
                <a:latin typeface="Verdana"/>
                <a:cs typeface="Verdana"/>
              </a:rPr>
              <a:t>NULL for </a:t>
            </a:r>
            <a:r>
              <a:rPr sz="1100" spc="-5" dirty="0">
                <a:latin typeface="Verdana"/>
                <a:cs typeface="Verdana"/>
              </a:rPr>
              <a:t>the  join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  </a:t>
            </a:r>
            <a:r>
              <a:rPr sz="1100" spc="-5" dirty="0">
                <a:latin typeface="Verdana"/>
                <a:cs typeface="Verdana"/>
              </a:rPr>
              <a:t>Dnum.</a:t>
            </a:r>
            <a:endParaRPr sz="1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Problems </a:t>
            </a:r>
            <a:r>
              <a:rPr lang="en-US" sz="3200" spc="-10" dirty="0"/>
              <a:t>with </a:t>
            </a:r>
            <a:r>
              <a:rPr lang="en-US" sz="3200" spc="-5" dirty="0"/>
              <a:t>Null </a:t>
            </a:r>
            <a:r>
              <a:rPr lang="en-US" sz="3200" spc="-40" dirty="0"/>
              <a:t>Values </a:t>
            </a:r>
            <a:r>
              <a:rPr lang="en-US" sz="3200" spc="-5" dirty="0"/>
              <a:t>and Dangling  </a:t>
            </a:r>
            <a:r>
              <a:rPr lang="en-US" sz="3200" spc="-25" dirty="0"/>
              <a:t>Tuples</a:t>
            </a:r>
            <a:r>
              <a:rPr lang="en-US" sz="3200" spc="5" dirty="0"/>
              <a:t> </a:t>
            </a:r>
            <a:r>
              <a:rPr lang="en-US" sz="3200" spc="-5" dirty="0"/>
              <a:t>(3)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5"/>
          <p:cNvSpPr/>
          <p:nvPr/>
        </p:nvSpPr>
        <p:spPr>
          <a:xfrm>
            <a:off x="611560" y="1484784"/>
            <a:ext cx="6561075" cy="212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689069" y="3811662"/>
            <a:ext cx="6406055" cy="2288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7172635" y="1628800"/>
            <a:ext cx="1325245" cy="2374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29845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/>
                <a:cs typeface="Verdana"/>
              </a:rPr>
              <a:t>Figure </a:t>
            </a:r>
            <a:r>
              <a:rPr sz="1100" b="1" spc="5" dirty="0">
                <a:latin typeface="Verdana"/>
                <a:cs typeface="Verdana"/>
              </a:rPr>
              <a:t>15.2  </a:t>
            </a:r>
            <a:r>
              <a:rPr sz="1100" spc="-10" dirty="0">
                <a:latin typeface="Verdana"/>
                <a:cs typeface="Verdana"/>
              </a:rPr>
              <a:t>Issues </a:t>
            </a:r>
            <a:r>
              <a:rPr sz="1100" spc="-5" dirty="0">
                <a:latin typeface="Verdana"/>
                <a:cs typeface="Verdana"/>
              </a:rPr>
              <a:t>with </a:t>
            </a:r>
            <a:r>
              <a:rPr sz="1100" dirty="0">
                <a:latin typeface="Verdana"/>
                <a:cs typeface="Verdana"/>
              </a:rPr>
              <a:t>NULL-  </a:t>
            </a:r>
            <a:r>
              <a:rPr sz="1100" spc="-5" dirty="0">
                <a:latin typeface="Verdana"/>
                <a:cs typeface="Verdana"/>
              </a:rPr>
              <a:t>value </a:t>
            </a:r>
            <a:r>
              <a:rPr sz="1100" dirty="0">
                <a:latin typeface="Verdana"/>
                <a:cs typeface="Verdana"/>
              </a:rPr>
              <a:t>joins.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AutoNum type="alphaLcParenBoth" startAt="2"/>
              <a:tabLst>
                <a:tab pos="274955" algn="l"/>
              </a:tabLst>
            </a:pPr>
            <a:r>
              <a:rPr sz="1100" spc="-5" dirty="0">
                <a:latin typeface="Verdana"/>
                <a:cs typeface="Verdana"/>
              </a:rPr>
              <a:t>Result </a:t>
            </a:r>
            <a:r>
              <a:rPr sz="1100" dirty="0">
                <a:latin typeface="Verdana"/>
                <a:cs typeface="Verdana"/>
              </a:rPr>
              <a:t>of  </a:t>
            </a:r>
            <a:r>
              <a:rPr sz="1100" spc="-5" dirty="0">
                <a:latin typeface="Verdana"/>
                <a:cs typeface="Verdana"/>
              </a:rPr>
              <a:t>applying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NATURAL  </a:t>
            </a:r>
            <a:r>
              <a:rPr sz="1100" spc="-10" dirty="0">
                <a:latin typeface="Verdana"/>
                <a:cs typeface="Verdana"/>
              </a:rPr>
              <a:t>JOIN </a:t>
            </a:r>
            <a:r>
              <a:rPr sz="1100" dirty="0">
                <a:latin typeface="Verdana"/>
                <a:cs typeface="Verdana"/>
              </a:rPr>
              <a:t>to the  EMPLOYEE and  </a:t>
            </a:r>
            <a:r>
              <a:rPr sz="1100" spc="-5" dirty="0">
                <a:latin typeface="Verdana"/>
                <a:cs typeface="Verdana"/>
              </a:rPr>
              <a:t>DEPARTMENT  relations.</a:t>
            </a:r>
            <a:endParaRPr sz="1100">
              <a:latin typeface="Verdana"/>
              <a:cs typeface="Verdana"/>
            </a:endParaRPr>
          </a:p>
          <a:p>
            <a:pPr marL="12700" marR="247015">
              <a:lnSpc>
                <a:spcPct val="100000"/>
              </a:lnSpc>
              <a:spcBef>
                <a:spcPts val="5"/>
              </a:spcBef>
              <a:buAutoNum type="alphaLcParenBoth" startAt="2"/>
              <a:tabLst>
                <a:tab pos="262890" algn="l"/>
              </a:tabLst>
            </a:pPr>
            <a:r>
              <a:rPr sz="1100" spc="-5" dirty="0">
                <a:latin typeface="Verdana"/>
                <a:cs typeface="Verdana"/>
              </a:rPr>
              <a:t>Result </a:t>
            </a:r>
            <a:r>
              <a:rPr sz="1100" dirty="0">
                <a:latin typeface="Verdana"/>
                <a:cs typeface="Verdana"/>
              </a:rPr>
              <a:t>of  </a:t>
            </a:r>
            <a:r>
              <a:rPr sz="1100" spc="-5" dirty="0">
                <a:latin typeface="Verdana"/>
                <a:cs typeface="Verdana"/>
              </a:rPr>
              <a:t>applying LEFT  OUTER </a:t>
            </a:r>
            <a:r>
              <a:rPr sz="1100" spc="-10" dirty="0">
                <a:latin typeface="Verdana"/>
                <a:cs typeface="Verdana"/>
              </a:rPr>
              <a:t>JOIN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 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 </a:t>
            </a:r>
            <a:r>
              <a:rPr sz="1100" spc="-5" dirty="0">
                <a:latin typeface="Verdana"/>
                <a:cs typeface="Verdana"/>
              </a:rPr>
              <a:t>DEPARTMENT</a:t>
            </a:r>
            <a:endParaRPr sz="11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spc="-5" dirty="0"/>
              <a:t>Problems </a:t>
            </a:r>
            <a:r>
              <a:rPr lang="en-US" sz="2800" spc="-10" dirty="0"/>
              <a:t>with </a:t>
            </a:r>
            <a:r>
              <a:rPr lang="en-US" sz="2800" spc="-5" dirty="0"/>
              <a:t>Null </a:t>
            </a:r>
            <a:r>
              <a:rPr lang="en-US" sz="2800" spc="-40" dirty="0"/>
              <a:t>Values </a:t>
            </a:r>
            <a:r>
              <a:rPr lang="en-US" sz="2800" spc="-5" dirty="0"/>
              <a:t>and Dangling  </a:t>
            </a:r>
            <a:r>
              <a:rPr lang="en-US" sz="2800" spc="-25" dirty="0"/>
              <a:t>Tuples</a:t>
            </a:r>
            <a:r>
              <a:rPr lang="en-US" sz="2800" spc="5" dirty="0"/>
              <a:t> </a:t>
            </a:r>
            <a:r>
              <a:rPr lang="en-US" sz="2800" spc="-5" dirty="0"/>
              <a:t>(4)</a:t>
            </a:r>
            <a:endParaRPr lang="en-US" altLang="en-US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55612" y="1328103"/>
            <a:ext cx="8232775" cy="4201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Problems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Dangling </a:t>
            </a:r>
            <a:r>
              <a:rPr sz="2000" b="1" spc="-25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ts val="228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decomposition of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EMPLOYEE_1</a:t>
            </a:r>
            <a:r>
              <a:rPr sz="2000" spc="3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EMPLOYEE_2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shown 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Figure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15.3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(a)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!5.3</a:t>
            </a:r>
            <a:r>
              <a:rPr sz="2000" spc="1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(b).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ts val="2280"/>
              </a:lnSpc>
              <a:spcBef>
                <a:spcPts val="2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Their 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NATURAL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yields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original relation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</a:t>
            </a:r>
            <a:r>
              <a:rPr sz="2000" spc="3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Figure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15.2(a).</a:t>
            </a:r>
            <a:endParaRPr sz="2000">
              <a:latin typeface="Arial"/>
              <a:cs typeface="Arial"/>
            </a:endParaRPr>
          </a:p>
          <a:p>
            <a:pPr marL="356870" marR="5080" indent="-344805">
              <a:lnSpc>
                <a:spcPct val="90000"/>
              </a:lnSpc>
              <a:spcBef>
                <a:spcPts val="484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use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 alternative representation, shown in Figure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15.3(c), 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do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not include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tuple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EMPLOYEE_3 if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employee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has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not been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assigned a department (instead of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including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tuple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with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NULL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Dnum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as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EMPLOYEE_2).</a:t>
            </a:r>
            <a:endParaRPr sz="2000">
              <a:latin typeface="Arial"/>
              <a:cs typeface="Arial"/>
            </a:endParaRPr>
          </a:p>
          <a:p>
            <a:pPr marL="356870" marR="104139" indent="-344805">
              <a:lnSpc>
                <a:spcPct val="90100"/>
              </a:lnSpc>
              <a:spcBef>
                <a:spcPts val="47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426720" algn="l"/>
                <a:tab pos="427355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use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EMPLOYEE_3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instead of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EMPLOYEE_2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apply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NATURAL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JOIN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EMPLOYEE_1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EMPLOYEE_3,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Berger and Benitez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not appear in the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result; these are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called 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dangling tuples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0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</a:t>
            </a:r>
            <a:r>
              <a:rPr sz="2000" i="1" spc="-1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1. Functional Dependencies : Inference  </a:t>
            </a:r>
            <a:r>
              <a:rPr lang="en-US" sz="3200" dirty="0"/>
              <a:t>Rules, Equivalence </a:t>
            </a:r>
            <a:r>
              <a:rPr lang="en-US" sz="3200" spc="-5" dirty="0"/>
              <a:t>and Minimal</a:t>
            </a:r>
            <a:r>
              <a:rPr lang="en-US" sz="3200" spc="-90" dirty="0"/>
              <a:t> </a:t>
            </a:r>
            <a:r>
              <a:rPr lang="en-US" sz="3200" spc="-5" dirty="0"/>
              <a:t>Cover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61962" y="1748864"/>
            <a:ext cx="8220075" cy="4125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marR="7366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discussed functional dependencies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2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last 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chapter.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16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recollect: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  <a:tabLst>
                <a:tab pos="704024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 X</a:t>
            </a:r>
            <a:r>
              <a:rPr sz="2800" spc="-229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functionally</a:t>
            </a:r>
            <a:r>
              <a:rPr sz="28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determines	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set</a:t>
            </a:r>
            <a:r>
              <a:rPr sz="2800" spc="-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 attributes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determines a unique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385" dirty="0">
                <a:solidFill>
                  <a:srgbClr val="333399"/>
                </a:solidFill>
                <a:latin typeface="Arial"/>
                <a:cs typeface="Arial"/>
              </a:rPr>
              <a:t>Y.</a:t>
            </a:r>
            <a:endParaRPr sz="2800">
              <a:latin typeface="Arial"/>
              <a:cs typeface="Arial"/>
            </a:endParaRPr>
          </a:p>
          <a:p>
            <a:pPr marL="356870" marR="15494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Our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goal here 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determine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properties of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functional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dependencies and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find out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ways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manipulating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Problems </a:t>
            </a:r>
            <a:r>
              <a:rPr lang="en-US" sz="3200" spc="-10" dirty="0"/>
              <a:t>with </a:t>
            </a:r>
            <a:r>
              <a:rPr lang="en-US" sz="3200" spc="-5" dirty="0"/>
              <a:t>Null </a:t>
            </a:r>
            <a:r>
              <a:rPr lang="en-US" sz="3200" spc="-40" dirty="0"/>
              <a:t>Values </a:t>
            </a:r>
            <a:r>
              <a:rPr lang="en-US" sz="3200" spc="-5" dirty="0"/>
              <a:t>and Dangling  </a:t>
            </a:r>
            <a:r>
              <a:rPr lang="en-US" sz="3200" spc="-25" dirty="0"/>
              <a:t>Tuples</a:t>
            </a:r>
            <a:r>
              <a:rPr lang="en-US" sz="3200" spc="5" dirty="0"/>
              <a:t> </a:t>
            </a:r>
            <a:r>
              <a:rPr lang="en-US" sz="3200" spc="-5" dirty="0"/>
              <a:t>(5)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4"/>
          <p:cNvSpPr/>
          <p:nvPr/>
        </p:nvSpPr>
        <p:spPr>
          <a:xfrm>
            <a:off x="683568" y="1465231"/>
            <a:ext cx="5400600" cy="512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6127311" y="1649018"/>
            <a:ext cx="2095500" cy="2374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/>
                <a:cs typeface="Verdana"/>
              </a:rPr>
              <a:t>Figure</a:t>
            </a:r>
            <a:r>
              <a:rPr sz="1100" b="1" spc="-35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15.3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The dangling tuple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problem.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(a) </a:t>
            </a:r>
            <a:r>
              <a:rPr sz="1100" spc="-5" dirty="0">
                <a:latin typeface="Verdana"/>
                <a:cs typeface="Verdana"/>
              </a:rPr>
              <a:t>The relation EMPLOYEE_1  (includes all attributes </a:t>
            </a:r>
            <a:r>
              <a:rPr sz="1100" dirty="0">
                <a:latin typeface="Verdana"/>
                <a:cs typeface="Verdana"/>
              </a:rPr>
              <a:t>of  EMPLOYEE from </a:t>
            </a:r>
            <a:r>
              <a:rPr sz="1100" spc="-5" dirty="0">
                <a:latin typeface="Verdana"/>
                <a:cs typeface="Verdana"/>
              </a:rPr>
              <a:t>Figure  15.2(a) except Dnum). </a:t>
            </a:r>
            <a:r>
              <a:rPr sz="1100" dirty="0">
                <a:latin typeface="Verdana"/>
                <a:cs typeface="Verdana"/>
              </a:rPr>
              <a:t>(b)  </a:t>
            </a:r>
            <a:r>
              <a:rPr sz="1100" spc="-5" dirty="0">
                <a:latin typeface="Verdana"/>
                <a:cs typeface="Verdana"/>
              </a:rPr>
              <a:t>The relation EMPLOYEE_2  (includes Dnum attribute  with </a:t>
            </a:r>
            <a:r>
              <a:rPr sz="1100" dirty="0">
                <a:latin typeface="Verdana"/>
                <a:cs typeface="Verdana"/>
              </a:rPr>
              <a:t>NULL </a:t>
            </a:r>
            <a:r>
              <a:rPr sz="1100" spc="-5" dirty="0">
                <a:latin typeface="Verdana"/>
                <a:cs typeface="Verdana"/>
              </a:rPr>
              <a:t>values). </a:t>
            </a:r>
            <a:r>
              <a:rPr sz="1100" dirty="0">
                <a:latin typeface="Verdana"/>
                <a:cs typeface="Verdana"/>
              </a:rPr>
              <a:t>(c) </a:t>
            </a:r>
            <a:r>
              <a:rPr sz="1100" spc="-5" dirty="0">
                <a:latin typeface="Verdana"/>
                <a:cs typeface="Verdana"/>
              </a:rPr>
              <a:t>The  relation EMPLOYEE_3  (includes Dnum attribute </a:t>
            </a:r>
            <a:r>
              <a:rPr sz="1100" dirty="0">
                <a:latin typeface="Verdana"/>
                <a:cs typeface="Verdana"/>
              </a:rPr>
              <a:t>but  does not </a:t>
            </a:r>
            <a:r>
              <a:rPr sz="1100" spc="-5" dirty="0">
                <a:latin typeface="Verdana"/>
                <a:cs typeface="Verdana"/>
              </a:rPr>
              <a:t>include tuples </a:t>
            </a:r>
            <a:r>
              <a:rPr sz="1100" dirty="0">
                <a:latin typeface="Verdana"/>
                <a:cs typeface="Verdana"/>
              </a:rPr>
              <a:t>for  </a:t>
            </a:r>
            <a:r>
              <a:rPr sz="1100" spc="-5" dirty="0">
                <a:latin typeface="Verdana"/>
                <a:cs typeface="Verdana"/>
              </a:rPr>
              <a:t>which Dnum </a:t>
            </a:r>
            <a:r>
              <a:rPr sz="1100" dirty="0">
                <a:latin typeface="Verdana"/>
                <a:cs typeface="Verdana"/>
              </a:rPr>
              <a:t>has NULL  </a:t>
            </a:r>
            <a:r>
              <a:rPr sz="1100" spc="-5" dirty="0">
                <a:latin typeface="Verdana"/>
                <a:cs typeface="Verdana"/>
              </a:rPr>
              <a:t>values).</a:t>
            </a:r>
            <a:endParaRPr sz="11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3200" spc="-5" dirty="0"/>
              <a:t>About Normalization</a:t>
            </a:r>
            <a:r>
              <a:rPr lang="en-IN" sz="3200" spc="-180" dirty="0"/>
              <a:t> </a:t>
            </a:r>
            <a:r>
              <a:rPr lang="en-IN" sz="3200" spc="-5" dirty="0"/>
              <a:t>Algorithms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39750" y="1221423"/>
            <a:ext cx="8064500" cy="441515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4.2 Discussion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Normalization</a:t>
            </a:r>
            <a:r>
              <a:rPr sz="2800" b="1" spc="-1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Algorithms: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Problems:</a:t>
            </a:r>
            <a:endParaRPr sz="2800">
              <a:latin typeface="Arial"/>
              <a:cs typeface="Arial"/>
            </a:endParaRPr>
          </a:p>
          <a:p>
            <a:pPr marL="756285" marR="386715" lvl="1" indent="-287020">
              <a:lnSpc>
                <a:spcPct val="9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database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designer must first specify </a:t>
            </a: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all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relevant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functional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dependencies among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 database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These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algorithms are </a:t>
            </a: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not deterministic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general.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It is not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always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possible to find a decomposition  into relation schemas that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preserves  dependencies and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allows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each relation schema in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decomposition to be in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BCNF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(instead of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3NF 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 in Algorithm</a:t>
            </a:r>
            <a:r>
              <a:rPr sz="26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15.5).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spc="-5" dirty="0"/>
              <a:t>Summary of Algorithms for</a:t>
            </a:r>
            <a:r>
              <a:rPr lang="en-US" sz="3600" spc="-180" dirty="0"/>
              <a:t> </a:t>
            </a:r>
            <a:r>
              <a:rPr lang="en-US" sz="3600" spc="-5" dirty="0"/>
              <a:t>Relational  Database Schema Design</a:t>
            </a:r>
            <a:r>
              <a:rPr lang="en-US" sz="3600" spc="-35" dirty="0"/>
              <a:t> </a:t>
            </a:r>
            <a:r>
              <a:rPr lang="en-US" sz="3600" spc="-5" dirty="0"/>
              <a:t>(1)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/>
          <p:nvPr/>
        </p:nvSpPr>
        <p:spPr>
          <a:xfrm>
            <a:off x="415141" y="1772816"/>
            <a:ext cx="8104167" cy="4297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Summary of Algorithms for</a:t>
            </a:r>
            <a:r>
              <a:rPr lang="en-US" sz="3200" spc="-140" dirty="0"/>
              <a:t> </a:t>
            </a:r>
            <a:r>
              <a:rPr lang="en-US" sz="3200" spc="-5" dirty="0"/>
              <a:t>Relational  Database Schema Design</a:t>
            </a:r>
            <a:r>
              <a:rPr lang="en-US" sz="3200" spc="-35" dirty="0"/>
              <a:t> </a:t>
            </a:r>
            <a:r>
              <a:rPr lang="en-US" sz="3200" spc="-5" dirty="0"/>
              <a:t>(2)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/>
          <p:nvPr/>
        </p:nvSpPr>
        <p:spPr>
          <a:xfrm>
            <a:off x="566821" y="1786033"/>
            <a:ext cx="8010357" cy="351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5. Multivalued Dependencies and</a:t>
            </a:r>
            <a:r>
              <a:rPr lang="en-US" sz="3200" spc="-60" dirty="0"/>
              <a:t> </a:t>
            </a:r>
            <a:r>
              <a:rPr lang="en-US" sz="3200" spc="-10" dirty="0"/>
              <a:t>Fourth  </a:t>
            </a:r>
            <a:r>
              <a:rPr lang="en-US" sz="3200" spc="-5" dirty="0"/>
              <a:t>Normal </a:t>
            </a:r>
            <a:r>
              <a:rPr lang="en-US" sz="3200" spc="-10" dirty="0"/>
              <a:t>Form </a:t>
            </a:r>
            <a:r>
              <a:rPr lang="en-US" sz="3200" spc="-5" dirty="0"/>
              <a:t>– </a:t>
            </a:r>
            <a:r>
              <a:rPr lang="en-US" sz="3200" spc="-10" dirty="0"/>
              <a:t>Further </a:t>
            </a:r>
            <a:r>
              <a:rPr lang="en-US" sz="3200" dirty="0"/>
              <a:t>Discussion</a:t>
            </a:r>
            <a:r>
              <a:rPr lang="en-US" sz="3200" spc="-30" dirty="0"/>
              <a:t> </a:t>
            </a:r>
            <a:r>
              <a:rPr lang="en-US" sz="3200" spc="-5" dirty="0"/>
              <a:t>(1)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358140" y="1755458"/>
            <a:ext cx="8427720" cy="45669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>
              <a:lnSpc>
                <a:spcPct val="100000"/>
              </a:lnSpc>
              <a:spcBef>
                <a:spcPts val="800"/>
              </a:spcBef>
            </a:pPr>
            <a:r>
              <a:rPr sz="20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000">
              <a:latin typeface="Arial"/>
              <a:cs typeface="Arial"/>
            </a:endParaRPr>
          </a:p>
          <a:p>
            <a:pPr marL="672465" marR="86360" indent="-609600" algn="just">
              <a:lnSpc>
                <a:spcPct val="120100"/>
              </a:lnSpc>
              <a:spcBef>
                <a:spcPts val="21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672465" algn="l"/>
                <a:tab pos="673100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multivalued dependency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MVD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15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specified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relation 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, where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are both subsets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, specifies the 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following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constraint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any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relation state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exist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such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], then two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3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4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should  also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exist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following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properties,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we use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Z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to 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denote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υ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)):</a:t>
            </a:r>
            <a:endParaRPr sz="2000">
              <a:latin typeface="Arial"/>
              <a:cs typeface="Arial"/>
            </a:endParaRPr>
          </a:p>
          <a:p>
            <a:pPr marL="1123950" lvl="1" indent="-603885">
              <a:lnSpc>
                <a:spcPct val="100000"/>
              </a:lnSpc>
              <a:spcBef>
                <a:spcPts val="96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123950" algn="l"/>
                <a:tab pos="1124585" algn="l"/>
              </a:tabLst>
            </a:pP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].</a:t>
            </a:r>
            <a:endParaRPr sz="2000">
              <a:latin typeface="Arial"/>
              <a:cs typeface="Arial"/>
            </a:endParaRPr>
          </a:p>
          <a:p>
            <a:pPr marL="1054100" lvl="1" indent="-534035">
              <a:lnSpc>
                <a:spcPct val="100000"/>
              </a:lnSpc>
              <a:spcBef>
                <a:spcPts val="96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054100" algn="l"/>
                <a:tab pos="1054735" algn="l"/>
              </a:tabLst>
            </a:pP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and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].</a:t>
            </a:r>
            <a:endParaRPr sz="2000">
              <a:latin typeface="Arial"/>
              <a:cs typeface="Arial"/>
            </a:endParaRPr>
          </a:p>
          <a:p>
            <a:pPr marL="1054100" lvl="1" indent="-534035">
              <a:lnSpc>
                <a:spcPct val="100000"/>
              </a:lnSpc>
              <a:spcBef>
                <a:spcPts val="96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054100" algn="l"/>
                <a:tab pos="1054735" algn="l"/>
              </a:tabLst>
            </a:pP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800000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] =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]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7" baseline="-24691" dirty="0">
                <a:solidFill>
                  <a:srgbClr val="800000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] =</a:t>
            </a:r>
            <a:r>
              <a:rPr sz="20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25" spc="-15" baseline="-2469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[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].</a:t>
            </a:r>
            <a:endParaRPr sz="2000">
              <a:latin typeface="Arial"/>
              <a:cs typeface="Arial"/>
            </a:endParaRPr>
          </a:p>
          <a:p>
            <a:pPr marL="673100" indent="-609600">
              <a:lnSpc>
                <a:spcPts val="2280"/>
              </a:lnSpc>
              <a:spcBef>
                <a:spcPts val="50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672465" algn="l"/>
                <a:tab pos="673100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2000" spc="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MVD</a:t>
            </a:r>
            <a:r>
              <a:rPr sz="2000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i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&gt;&gt;</a:t>
            </a:r>
            <a:r>
              <a:rPr sz="1800" spc="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i="1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i="1" spc="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000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called</a:t>
            </a:r>
            <a:r>
              <a:rPr sz="2000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trivial</a:t>
            </a:r>
            <a:r>
              <a:rPr sz="20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MVD</a:t>
            </a:r>
            <a:r>
              <a:rPr sz="20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2000" spc="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(a)</a:t>
            </a:r>
            <a:r>
              <a:rPr sz="2000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i="1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000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subset</a:t>
            </a:r>
            <a:r>
              <a:rPr sz="2000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672465">
              <a:lnSpc>
                <a:spcPts val="2280"/>
              </a:lnSpc>
            </a:pP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, 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(b)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υ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0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Multivalued Dependencies and </a:t>
            </a:r>
            <a:r>
              <a:rPr lang="en-US" sz="3200" spc="-10" dirty="0"/>
              <a:t>Fourth</a:t>
            </a:r>
            <a:r>
              <a:rPr lang="en-US" sz="3200" spc="-50" dirty="0"/>
              <a:t> </a:t>
            </a:r>
            <a:r>
              <a:rPr lang="en-US" sz="3200" spc="-5" dirty="0"/>
              <a:t>Normal  </a:t>
            </a:r>
            <a:r>
              <a:rPr lang="en-US" sz="3200" spc="-10" dirty="0"/>
              <a:t>Form</a:t>
            </a:r>
            <a:r>
              <a:rPr lang="en-US" sz="3200" spc="-5" dirty="0"/>
              <a:t> (2)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372745" y="1556792"/>
            <a:ext cx="839851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marR="5080" indent="-610235">
              <a:lnSpc>
                <a:spcPts val="2590"/>
              </a:lnSpc>
              <a:spcBef>
                <a:spcPts val="42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2300" algn="l"/>
                <a:tab pos="622935" algn="l"/>
                <a:tab pos="2753360" algn="l"/>
                <a:tab pos="4351020" algn="l"/>
                <a:tab pos="5528310" algn="l"/>
                <a:tab pos="784225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Infe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Ru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	f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	Functional	and 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Multivalued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632858" y="2405063"/>
            <a:ext cx="7938134" cy="414985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320"/>
              </a:spcBef>
              <a:buClr>
                <a:srgbClr val="333399"/>
              </a:buClr>
              <a:buSzPct val="55000"/>
              <a:tabLst>
                <a:tab pos="545465" algn="l"/>
                <a:tab pos="546100" algn="l"/>
              </a:tabLst>
            </a:pP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spc="-10" dirty="0" smtClean="0">
                <a:solidFill>
                  <a:srgbClr val="800000"/>
                </a:solidFill>
                <a:latin typeface="Arial"/>
                <a:cs typeface="Arial"/>
              </a:rPr>
              <a:t>IR1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reflexive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rule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for FDs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): If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100" i="1" spc="-80" dirty="0">
                <a:solidFill>
                  <a:srgbClr val="800000"/>
                </a:solidFill>
                <a:latin typeface="Symbol"/>
                <a:cs typeface="Symbol"/>
              </a:rPr>
              <a:t></a:t>
            </a:r>
            <a:r>
              <a:rPr sz="2100" i="1" spc="-8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, then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sz="2000" spc="1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marR="953135">
              <a:lnSpc>
                <a:spcPts val="2740"/>
              </a:lnSpc>
              <a:spcBef>
                <a:spcPts val="459"/>
              </a:spcBef>
              <a:buClr>
                <a:srgbClr val="333399"/>
              </a:buClr>
              <a:buSzPct val="55000"/>
              <a:tabLst>
                <a:tab pos="545465" algn="l"/>
                <a:tab pos="546100" algn="l"/>
              </a:tabLst>
            </a:pP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spc="-10" dirty="0" smtClean="0">
                <a:solidFill>
                  <a:srgbClr val="800000"/>
                </a:solidFill>
                <a:latin typeface="Arial"/>
                <a:cs typeface="Arial"/>
              </a:rPr>
              <a:t>IR2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augmentation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rule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for FDs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): {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000" spc="-10" dirty="0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800000"/>
                </a:solidFill>
                <a:latin typeface="Arial"/>
                <a:cs typeface="Arial"/>
              </a:rPr>
              <a:t>XZ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YZ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.  </a:t>
            </a:r>
            <a:endParaRPr lang="en-IN" sz="2000" spc="-5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marL="12700" marR="953135">
              <a:lnSpc>
                <a:spcPts val="2740"/>
              </a:lnSpc>
              <a:spcBef>
                <a:spcPts val="459"/>
              </a:spcBef>
              <a:buClr>
                <a:srgbClr val="333399"/>
              </a:buClr>
              <a:buSzPct val="55000"/>
              <a:tabLst>
                <a:tab pos="545465" algn="l"/>
                <a:tab pos="546100" algn="l"/>
              </a:tabLst>
            </a:pP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spc="-10" dirty="0" smtClean="0">
                <a:solidFill>
                  <a:srgbClr val="800000"/>
                </a:solidFill>
                <a:latin typeface="Arial"/>
                <a:cs typeface="Arial"/>
              </a:rPr>
              <a:t>IR3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transitive rule for FDs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): {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000" spc="-5" dirty="0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sz="2000" spc="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dirty="0" smtClean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dirty="0" smtClean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lang="en-IN" sz="2000" dirty="0">
              <a:latin typeface="Arial"/>
              <a:cs typeface="Arial"/>
            </a:endParaRPr>
          </a:p>
          <a:p>
            <a:pPr marL="12700" marR="953135">
              <a:lnSpc>
                <a:spcPts val="2740"/>
              </a:lnSpc>
              <a:spcBef>
                <a:spcPts val="459"/>
              </a:spcBef>
              <a:buClr>
                <a:srgbClr val="333399"/>
              </a:buClr>
              <a:buSzPct val="55000"/>
              <a:tabLst>
                <a:tab pos="545465" algn="l"/>
                <a:tab pos="546100" algn="l"/>
              </a:tabLst>
            </a:pP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spc="-10" dirty="0" smtClean="0">
                <a:solidFill>
                  <a:srgbClr val="800000"/>
                </a:solidFill>
                <a:latin typeface="Arial"/>
                <a:cs typeface="Arial"/>
              </a:rPr>
              <a:t>IR4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complementation rule for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MVDs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):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000" spc="-15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&gt;&gt;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000" spc="-5" dirty="0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lang="en-IN" sz="2000" i="1" spc="-10" dirty="0" smtClean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spc="-15" dirty="0" smtClean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000" spc="-15" dirty="0" smtClean="0">
                <a:solidFill>
                  <a:srgbClr val="800000"/>
                </a:solidFill>
                <a:latin typeface="Arial"/>
                <a:cs typeface="Arial"/>
              </a:rPr>
              <a:t>&gt;&gt; 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–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100" spc="5" dirty="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sz="2100" spc="5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))}.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390"/>
              </a:lnSpc>
              <a:spcBef>
                <a:spcPts val="85"/>
              </a:spcBef>
              <a:buClr>
                <a:srgbClr val="333399"/>
              </a:buClr>
              <a:buSzPct val="55000"/>
              <a:tabLst>
                <a:tab pos="545465" algn="l"/>
                <a:tab pos="546100" algn="l"/>
                <a:tab pos="1067435" algn="l"/>
                <a:tab pos="2945765" algn="l"/>
                <a:tab pos="3536950" algn="l"/>
                <a:tab pos="4006215" algn="l"/>
                <a:tab pos="4997450" algn="l"/>
                <a:tab pos="5269230" algn="l"/>
                <a:tab pos="6537325" algn="l"/>
                <a:tab pos="7089140" algn="l"/>
                <a:tab pos="7461250" algn="l"/>
                <a:tab pos="7769225" algn="l"/>
              </a:tabLst>
            </a:pP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spc="-10" dirty="0" smtClean="0">
                <a:solidFill>
                  <a:srgbClr val="800000"/>
                </a:solidFill>
                <a:latin typeface="Arial"/>
                <a:cs typeface="Arial"/>
              </a:rPr>
              <a:t>IR</a:t>
            </a:r>
            <a:r>
              <a:rPr sz="2000" spc="-5" dirty="0" smtClean="0">
                <a:solidFill>
                  <a:srgbClr val="800000"/>
                </a:solidFill>
                <a:latin typeface="Arial"/>
                <a:cs typeface="Arial"/>
              </a:rPr>
              <a:t>5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	(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au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me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ati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b="1" spc="-1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ule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b="1" spc="20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b="1" spc="35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000" b="1" spc="-20" dirty="0">
                <a:solidFill>
                  <a:srgbClr val="800000"/>
                </a:solidFill>
                <a:latin typeface="Arial"/>
                <a:cs typeface="Arial"/>
              </a:rPr>
              <a:t>V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Ds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: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If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i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&gt;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&gt;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i="1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nd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sz="2000" i="1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100" i="1" spc="-80" dirty="0">
                <a:solidFill>
                  <a:srgbClr val="800000"/>
                </a:solidFill>
                <a:latin typeface="Symbol"/>
                <a:cs typeface="Symbol"/>
              </a:rPr>
              <a:t></a:t>
            </a:r>
            <a:r>
              <a:rPr sz="2100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endParaRPr sz="2000" dirty="0">
              <a:latin typeface="Arial"/>
              <a:cs typeface="Arial"/>
            </a:endParaRPr>
          </a:p>
          <a:p>
            <a:pPr marL="546100">
              <a:lnSpc>
                <a:spcPts val="2270"/>
              </a:lnSpc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sz="2000" i="1" spc="10" dirty="0">
                <a:solidFill>
                  <a:srgbClr val="800000"/>
                </a:solidFill>
                <a:latin typeface="Arial"/>
                <a:cs typeface="Arial"/>
              </a:rPr>
              <a:t>WX </a:t>
            </a:r>
            <a:r>
              <a:rPr sz="2000" spc="-15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r>
              <a:rPr sz="20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5" dirty="0" smtClean="0">
                <a:solidFill>
                  <a:srgbClr val="800000"/>
                </a:solidFill>
                <a:latin typeface="Arial"/>
                <a:cs typeface="Arial"/>
              </a:rPr>
              <a:t>YZ</a:t>
            </a:r>
            <a:r>
              <a:rPr sz="2000" spc="-5" dirty="0" smtClean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lang="en-IN" sz="2000" dirty="0">
              <a:latin typeface="Arial"/>
              <a:cs typeface="Arial"/>
            </a:endParaRPr>
          </a:p>
          <a:p>
            <a:pPr marL="546100">
              <a:lnSpc>
                <a:spcPts val="2270"/>
              </a:lnSpc>
            </a:pPr>
            <a:r>
              <a:rPr sz="2000" spc="-5" dirty="0" smtClean="0">
                <a:solidFill>
                  <a:srgbClr val="800000"/>
                </a:solidFill>
                <a:latin typeface="Arial"/>
                <a:cs typeface="Arial"/>
              </a:rPr>
              <a:t>IR6</a:t>
            </a:r>
            <a:r>
              <a:rPr sz="2000" spc="1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transitive</a:t>
            </a:r>
            <a:r>
              <a:rPr sz="2000" b="1" spc="1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rule</a:t>
            </a:r>
            <a:r>
              <a:rPr sz="2000" b="1" spc="11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000" b="1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MVDs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):</a:t>
            </a:r>
            <a:r>
              <a:rPr sz="20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i="1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r>
              <a:rPr sz="2000" spc="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000" spc="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i="1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r>
              <a:rPr sz="20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r>
              <a:rPr sz="20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sz="2000" spc="18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i="1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endParaRPr sz="2000" dirty="0">
              <a:latin typeface="Arial"/>
              <a:cs typeface="Arial"/>
            </a:endParaRPr>
          </a:p>
          <a:p>
            <a:pPr marL="546100">
              <a:lnSpc>
                <a:spcPts val="2295"/>
              </a:lnSpc>
            </a:pP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800000"/>
                </a:solidFill>
                <a:latin typeface="Arial"/>
                <a:cs typeface="Arial"/>
              </a:rPr>
              <a:t>Z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-</a:t>
            </a:r>
            <a:r>
              <a:rPr sz="20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5" dirty="0" smtClean="0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lang="en-IN" sz="2000" dirty="0">
              <a:latin typeface="Arial"/>
              <a:cs typeface="Arial"/>
            </a:endParaRPr>
          </a:p>
          <a:p>
            <a:pPr marL="546100">
              <a:lnSpc>
                <a:spcPts val="2295"/>
              </a:lnSpc>
            </a:pPr>
            <a:r>
              <a:rPr sz="2000" spc="-5" dirty="0" smtClean="0">
                <a:solidFill>
                  <a:srgbClr val="800000"/>
                </a:solidFill>
                <a:latin typeface="Arial"/>
                <a:cs typeface="Arial"/>
              </a:rPr>
              <a:t>IR7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replication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rule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for FD to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MVD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):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100" spc="5" dirty="0">
                <a:solidFill>
                  <a:srgbClr val="800000"/>
                </a:solidFill>
                <a:latin typeface="Times New Roman"/>
                <a:cs typeface="Times New Roman"/>
              </a:rPr>
              <a:t>–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&gt; </a:t>
            </a:r>
            <a:r>
              <a:rPr sz="2000" i="1" spc="-15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000" spc="-10" dirty="0">
                <a:solidFill>
                  <a:srgbClr val="800000"/>
                </a:solidFill>
                <a:latin typeface="Symbol"/>
                <a:cs typeface="Symbol"/>
              </a:rPr>
              <a:t>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000" spc="-15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546100">
              <a:lnSpc>
                <a:spcPts val="2280"/>
              </a:lnSpc>
              <a:spcBef>
                <a:spcPts val="250"/>
              </a:spcBef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IR8</a:t>
            </a:r>
            <a:r>
              <a:rPr sz="2000" spc="4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coalescence</a:t>
            </a:r>
            <a:r>
              <a:rPr sz="2000" b="1" spc="409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rule</a:t>
            </a:r>
            <a:r>
              <a:rPr sz="2000" b="1" spc="4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000" b="1" spc="4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FDs</a:t>
            </a:r>
            <a:r>
              <a:rPr sz="2000" b="1" spc="4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000" b="1" spc="4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MVDs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):</a:t>
            </a:r>
            <a:r>
              <a:rPr sz="2000" spc="4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If</a:t>
            </a:r>
            <a:r>
              <a:rPr sz="2000" spc="4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000" i="1" spc="3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&gt;&gt;</a:t>
            </a:r>
            <a:r>
              <a:rPr sz="2000" spc="4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000" i="1" spc="4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 marL="546100">
              <a:lnSpc>
                <a:spcPts val="2280"/>
              </a:lnSpc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there exists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W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properties</a:t>
            </a:r>
            <a:r>
              <a:rPr sz="2000" spc="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Multivalued Dependencies and </a:t>
            </a:r>
            <a:r>
              <a:rPr lang="en-US" sz="3200" spc="-10" dirty="0"/>
              <a:t>Fourth</a:t>
            </a:r>
            <a:r>
              <a:rPr lang="en-US" sz="3200" spc="-50" dirty="0"/>
              <a:t> </a:t>
            </a:r>
            <a:r>
              <a:rPr lang="en-US" sz="3200" spc="-5" dirty="0"/>
              <a:t>Normal  </a:t>
            </a:r>
            <a:r>
              <a:rPr lang="en-US" sz="3200" spc="-10" dirty="0"/>
              <a:t>Form</a:t>
            </a:r>
            <a:r>
              <a:rPr lang="en-US" sz="3200" spc="-5" dirty="0"/>
              <a:t> (3)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53154" y="1916832"/>
            <a:ext cx="8232775" cy="21475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24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400" dirty="0">
              <a:latin typeface="Arial"/>
              <a:cs typeface="Arial"/>
            </a:endParaRPr>
          </a:p>
          <a:p>
            <a:pPr marL="659765" marR="55880" indent="-609600" algn="just">
              <a:lnSpc>
                <a:spcPct val="9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6040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relation schema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4NF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respect to a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of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(that includes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functional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dependencies 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multivalued dependencies)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if,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nontrivial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multivalued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1800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spc="-7" baseline="24305" dirty="0">
                <a:solidFill>
                  <a:srgbClr val="333399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superkey 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487" y="4581128"/>
            <a:ext cx="7151370" cy="96646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algn="just">
              <a:lnSpc>
                <a:spcPct val="90100"/>
              </a:lnSpc>
              <a:spcBef>
                <a:spcPts val="370"/>
              </a:spcBef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(functional or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multivalued)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will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every relation  state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i="1" spc="5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satisfies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It is also called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closure </a:t>
            </a:r>
            <a:r>
              <a:rPr sz="2200" spc="-30" dirty="0">
                <a:solidFill>
                  <a:srgbClr val="800000"/>
                </a:solidFill>
                <a:latin typeface="Arial"/>
                <a:cs typeface="Arial"/>
              </a:rPr>
              <a:t>of 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38200" y="4219178"/>
            <a:ext cx="768413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indent="-534035">
              <a:lnSpc>
                <a:spcPct val="100000"/>
              </a:lnSpc>
              <a:spcBef>
                <a:spcPts val="10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546100" algn="l"/>
                <a:tab pos="546735" algn="l"/>
                <a:tab pos="1868805" algn="l"/>
                <a:tab pos="2280920" algn="l"/>
                <a:tab pos="2881630" algn="l"/>
                <a:tab pos="4415155" algn="l"/>
                <a:tab pos="5000625" algn="l"/>
                <a:tab pos="5442585" algn="l"/>
                <a:tab pos="5930265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Note: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	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	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(complete)	set	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all	dependencies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Multivalued Dependencies and </a:t>
            </a:r>
            <a:r>
              <a:rPr lang="en-US" sz="3200" spc="-10" dirty="0"/>
              <a:t>Fourth</a:t>
            </a:r>
            <a:r>
              <a:rPr lang="en-US" sz="3200" spc="-50" dirty="0"/>
              <a:t> </a:t>
            </a:r>
            <a:r>
              <a:rPr lang="en-US" sz="3200" spc="-5" dirty="0"/>
              <a:t>Normal  </a:t>
            </a:r>
            <a:r>
              <a:rPr lang="en-US" sz="3200" spc="-10" dirty="0"/>
              <a:t>Form</a:t>
            </a:r>
            <a:r>
              <a:rPr lang="en-US" sz="3200" spc="-5" dirty="0"/>
              <a:t> (4)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2"/>
          <p:cNvSpPr txBox="1"/>
          <p:nvPr/>
        </p:nvSpPr>
        <p:spPr>
          <a:xfrm>
            <a:off x="733425" y="1484784"/>
            <a:ext cx="7467600" cy="1201420"/>
          </a:xfrm>
          <a:prstGeom prst="rect">
            <a:avLst/>
          </a:prstGeom>
          <a:solidFill>
            <a:srgbClr val="FFFF00"/>
          </a:solidFill>
          <a:ln w="9144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Fig. 15.4 Decomposing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relation state of </a:t>
            </a:r>
            <a:r>
              <a:rPr sz="1800" spc="-15" dirty="0">
                <a:solidFill>
                  <a:srgbClr val="333399"/>
                </a:solidFill>
                <a:latin typeface="Arial"/>
                <a:cs typeface="Arial"/>
              </a:rPr>
              <a:t>EMP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that is not in</a:t>
            </a:r>
            <a:r>
              <a:rPr sz="1800" spc="-2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33399"/>
                </a:solidFill>
                <a:latin typeface="Arial"/>
                <a:cs typeface="Arial"/>
              </a:rPr>
              <a:t>4NF.</a:t>
            </a:r>
            <a:endParaRPr sz="1800">
              <a:latin typeface="Arial"/>
              <a:cs typeface="Arial"/>
            </a:endParaRPr>
          </a:p>
          <a:p>
            <a:pPr marL="433705" indent="-344170">
              <a:lnSpc>
                <a:spcPct val="100000"/>
              </a:lnSpc>
              <a:buAutoNum type="alphaLcParenBoth"/>
              <a:tabLst>
                <a:tab pos="434340" algn="l"/>
              </a:tabLst>
            </a:pPr>
            <a:r>
              <a:rPr sz="1800" spc="-15" dirty="0">
                <a:solidFill>
                  <a:srgbClr val="333399"/>
                </a:solidFill>
                <a:latin typeface="Arial"/>
                <a:cs typeface="Arial"/>
              </a:rPr>
              <a:t>EMP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additional</a:t>
            </a:r>
            <a:r>
              <a:rPr sz="1800" spc="-1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tuples.</a:t>
            </a:r>
            <a:endParaRPr sz="1800">
              <a:latin typeface="Arial"/>
              <a:cs typeface="Arial"/>
            </a:endParaRPr>
          </a:p>
          <a:p>
            <a:pPr marL="90170" marR="133032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428625" algn="l"/>
              </a:tabLst>
            </a:pPr>
            <a:r>
              <a:rPr sz="1800" spc="-5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corresponding 4NF relations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EMP_PROJECTS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and 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EMP_DEPENDENTS.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2449960" y="2924318"/>
            <a:ext cx="4276578" cy="366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Multivalued Dependencies and </a:t>
            </a:r>
            <a:r>
              <a:rPr lang="en-US" sz="3200" spc="-10" dirty="0"/>
              <a:t>Fourth</a:t>
            </a:r>
            <a:r>
              <a:rPr lang="en-US" sz="3200" spc="-50" dirty="0"/>
              <a:t> </a:t>
            </a:r>
            <a:r>
              <a:rPr lang="en-US" sz="3200" spc="-5" dirty="0"/>
              <a:t>Normal  </a:t>
            </a:r>
            <a:r>
              <a:rPr lang="en-US" sz="3200" spc="-10" dirty="0"/>
              <a:t>Form </a:t>
            </a:r>
            <a:r>
              <a:rPr lang="en-US" sz="3200" spc="-5" dirty="0"/>
              <a:t>(5)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2"/>
          <p:cNvSpPr txBox="1"/>
          <p:nvPr/>
        </p:nvSpPr>
        <p:spPr>
          <a:xfrm>
            <a:off x="421730" y="1628800"/>
            <a:ext cx="8369934" cy="4164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0565" marR="1727835" indent="-6096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5.3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Non-additive(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Lossless) Join  Decomposition into 4NF</a:t>
            </a:r>
            <a:r>
              <a:rPr sz="28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Relations:</a:t>
            </a:r>
            <a:endParaRPr sz="2800">
              <a:latin typeface="Arial"/>
              <a:cs typeface="Arial"/>
            </a:endParaRPr>
          </a:p>
          <a:p>
            <a:pPr marL="711200" indent="-6096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710565" algn="l"/>
                <a:tab pos="711200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r>
              <a:rPr sz="2800" b="1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NJB’</a:t>
            </a:r>
            <a:endParaRPr sz="2800">
              <a:latin typeface="Arial"/>
              <a:cs typeface="Arial"/>
            </a:endParaRPr>
          </a:p>
          <a:p>
            <a:pPr marL="1092200" marR="144780" lvl="1" indent="-534035" algn="just">
              <a:lnSpc>
                <a:spcPct val="100000"/>
              </a:lnSpc>
              <a:spcBef>
                <a:spcPts val="59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1092835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relation schemas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800000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80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form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lossless 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(non-additive)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decomposition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respect 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set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functional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multivalued 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only</a:t>
            </a:r>
            <a:r>
              <a:rPr sz="2400" spc="-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1473200" lvl="2" indent="-457834" algn="just">
              <a:lnSpc>
                <a:spcPct val="100000"/>
              </a:lnSpc>
              <a:spcBef>
                <a:spcPts val="50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473200" algn="l"/>
                <a:tab pos="147383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∩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000" spc="-15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sz="20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092200" lvl="1" indent="-534035" algn="just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1092835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or by 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symmetry,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and only</a:t>
            </a:r>
            <a:r>
              <a:rPr sz="24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1473200" lvl="2" indent="-457834" algn="just">
              <a:lnSpc>
                <a:spcPct val="100000"/>
              </a:lnSpc>
              <a:spcBef>
                <a:spcPts val="9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473200" algn="l"/>
                <a:tab pos="147383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∩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000" spc="-15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2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sz="2000" spc="-3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)).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Multivalued Dependencies and </a:t>
            </a:r>
            <a:r>
              <a:rPr lang="en-US" sz="3200" spc="-10" dirty="0"/>
              <a:t>Fourth</a:t>
            </a:r>
            <a:r>
              <a:rPr lang="en-US" sz="3200" spc="-50" dirty="0"/>
              <a:t> </a:t>
            </a:r>
            <a:r>
              <a:rPr lang="en-US" sz="3200" spc="-5" dirty="0"/>
              <a:t>Normal  </a:t>
            </a:r>
            <a:r>
              <a:rPr lang="en-US" sz="3200" spc="-10" dirty="0"/>
              <a:t>Form</a:t>
            </a:r>
            <a:r>
              <a:rPr lang="en-US" sz="3200" spc="-5" dirty="0"/>
              <a:t> (6)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2"/>
          <p:cNvSpPr txBox="1"/>
          <p:nvPr/>
        </p:nvSpPr>
        <p:spPr>
          <a:xfrm>
            <a:off x="541079" y="1772816"/>
            <a:ext cx="8166100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marR="5080" indent="-610235">
              <a:lnSpc>
                <a:spcPct val="100000"/>
              </a:lnSpc>
              <a:spcBef>
                <a:spcPts val="100"/>
              </a:spcBef>
              <a:tabLst>
                <a:tab pos="1698625" algn="l"/>
                <a:tab pos="2649855" algn="l"/>
                <a:tab pos="4357370" algn="l"/>
                <a:tab pos="6769100" algn="l"/>
                <a:tab pos="7577455" algn="l"/>
              </a:tabLst>
            </a:pPr>
            <a:r>
              <a:rPr sz="2400" b="1" spc="-6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b="1" spc="25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gor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thm	1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5.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7:	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tion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l	d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ompo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it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on	into	4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NF 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relations </a:t>
            </a:r>
            <a:r>
              <a:rPr sz="2400" b="1" spc="10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non-additive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400" b="1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622300" algn="l"/>
                <a:tab pos="622935" algn="l"/>
                <a:tab pos="1530985" algn="l"/>
                <a:tab pos="1884680" algn="l"/>
                <a:tab pos="3101340" algn="l"/>
                <a:tab pos="4134485" algn="l"/>
                <a:tab pos="4518660" algn="l"/>
                <a:tab pos="5144135" algn="l"/>
                <a:tab pos="5485765" algn="l"/>
                <a:tab pos="6024880" algn="l"/>
                <a:tab pos="6440170" algn="l"/>
                <a:tab pos="7726680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2000" b="1" spc="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er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nd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s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000" spc="-35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nct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multivalued dependencies</a:t>
            </a:r>
            <a:r>
              <a:rPr sz="2000" spc="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333399"/>
                </a:solidFill>
                <a:latin typeface="Arial"/>
                <a:cs typeface="Arial"/>
              </a:rPr>
              <a:t>F.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Set D :=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{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While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 not in 4NF do</a:t>
            </a:r>
            <a:r>
              <a:rPr sz="2000" spc="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 marR="1266190">
              <a:lnSpc>
                <a:spcPct val="120100"/>
              </a:lnSpc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choose 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4NF;  find 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nontrivial MVD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1800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&gt;&gt;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that violates</a:t>
            </a:r>
            <a:r>
              <a:rPr sz="2000" spc="2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4NF;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replace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D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by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schemas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Q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- </a:t>
            </a:r>
            <a:r>
              <a:rPr sz="2000" i="1" spc="-1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sz="2000" spc="1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3600" spc="-5" dirty="0"/>
              <a:t>Defining Functional Dependencies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6" name="object 3"/>
          <p:cNvSpPr txBox="1"/>
          <p:nvPr/>
        </p:nvSpPr>
        <p:spPr>
          <a:xfrm>
            <a:off x="466090" y="1290638"/>
            <a:ext cx="8211820" cy="427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marR="172720" indent="-34480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X → Y holds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if whenever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same</a:t>
            </a:r>
            <a:r>
              <a:rPr sz="2400" spc="-2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value 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X,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they 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must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same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spc="-1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 any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two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tuples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t1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t2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any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 instance r(R):</a:t>
            </a:r>
            <a:r>
              <a:rPr sz="2200" spc="-1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If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t1[X]=t2[X],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then</a:t>
            </a:r>
            <a:r>
              <a:rPr sz="2200" i="1" spc="-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t1[Y]=t2[Y]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X → Y in R specifies a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constraint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 all relation</a:t>
            </a:r>
            <a:r>
              <a:rPr sz="2400" spc="-1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r(R)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  <a:tab pos="1878964" algn="l"/>
                <a:tab pos="650494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Written as X →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Y;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can be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displayed graphically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 a  relation schema as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Figures in</a:t>
            </a:r>
            <a:r>
              <a:rPr sz="24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14.	( denoted</a:t>
            </a:r>
            <a:r>
              <a:rPr sz="2400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by  the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arrow:	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FDs are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derived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real-world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constraints on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spc="-5" dirty="0"/>
              <a:t>6. </a:t>
            </a:r>
            <a:r>
              <a:rPr lang="en-US" sz="3600" spc="-10" dirty="0"/>
              <a:t>Other </a:t>
            </a:r>
            <a:r>
              <a:rPr lang="en-US" sz="3600" spc="-5" dirty="0"/>
              <a:t>Dependencies and Normal</a:t>
            </a:r>
            <a:r>
              <a:rPr lang="en-US" sz="3600" spc="5" dirty="0"/>
              <a:t> </a:t>
            </a:r>
            <a:r>
              <a:rPr lang="en-US" sz="3600" spc="-10" dirty="0"/>
              <a:t>Forms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379730" y="1525439"/>
            <a:ext cx="8384540" cy="5093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marR="1828800" algn="just">
              <a:lnSpc>
                <a:spcPct val="120000"/>
              </a:lnSpc>
              <a:spcBef>
                <a:spcPts val="95"/>
              </a:spcBef>
            </a:pPr>
            <a:r>
              <a:rPr sz="24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Join Dependency </a:t>
            </a:r>
            <a:r>
              <a:rPr sz="2400" b="1" u="heavy" spc="1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was </a:t>
            </a:r>
            <a:r>
              <a:rPr sz="24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defined in </a:t>
            </a:r>
            <a:r>
              <a:rPr sz="24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Chapter</a:t>
            </a:r>
            <a:r>
              <a:rPr sz="2400" b="1" u="heavy" spc="-17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14: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400" dirty="0">
              <a:latin typeface="Arial"/>
              <a:cs typeface="Arial"/>
            </a:endParaRPr>
          </a:p>
          <a:p>
            <a:pPr marL="685800" marR="81280" indent="-610235" algn="just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864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join dependency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JD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), denoted by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JD(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..., 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15" baseline="-2430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),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specified on relation schema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specifies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constraint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 the states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067435" marR="81280" lvl="1" indent="-534035" algn="just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66800" algn="l"/>
                <a:tab pos="1067435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constraint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states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that every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legal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state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i="1" spc="5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should  have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non-additive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join decomposition into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175" baseline="-24904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175" baseline="-24904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..., </a:t>
            </a:r>
            <a:r>
              <a:rPr sz="2200" i="1" spc="-1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175" spc="-15" baseline="-24904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; 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is,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such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we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endParaRPr sz="2200" dirty="0">
              <a:latin typeface="Arial"/>
              <a:cs typeface="Arial"/>
            </a:endParaRPr>
          </a:p>
          <a:p>
            <a:pPr marL="2820670" algn="just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* (</a:t>
            </a:r>
            <a:r>
              <a:rPr sz="2200" dirty="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sz="2175" i="1" baseline="-24904" dirty="0">
                <a:solidFill>
                  <a:srgbClr val="800000"/>
                </a:solidFill>
                <a:latin typeface="Arial"/>
                <a:cs typeface="Arial"/>
              </a:rPr>
              <a:t>R1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), </a:t>
            </a:r>
            <a:r>
              <a:rPr sz="2200" dirty="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sz="2175" i="1" baseline="-24904" dirty="0">
                <a:solidFill>
                  <a:srgbClr val="800000"/>
                </a:solidFill>
                <a:latin typeface="Arial"/>
                <a:cs typeface="Arial"/>
              </a:rPr>
              <a:t>R2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),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..., </a:t>
            </a:r>
            <a:r>
              <a:rPr sz="2200" dirty="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sz="2175" i="1" baseline="-24904" dirty="0">
                <a:solidFill>
                  <a:srgbClr val="800000"/>
                </a:solidFill>
                <a:latin typeface="Arial"/>
                <a:cs typeface="Arial"/>
              </a:rPr>
              <a:t>Rn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))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2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200" dirty="0">
              <a:latin typeface="Arial"/>
              <a:cs typeface="Arial"/>
            </a:endParaRPr>
          </a:p>
          <a:p>
            <a:pPr marL="685800" algn="just">
              <a:lnSpc>
                <a:spcPct val="100000"/>
              </a:lnSpc>
              <a:spcBef>
                <a:spcPts val="570"/>
              </a:spcBef>
            </a:pPr>
            <a:r>
              <a:rPr sz="2400" b="1" i="1" spc="-5" dirty="0">
                <a:solidFill>
                  <a:srgbClr val="333399"/>
                </a:solidFill>
                <a:latin typeface="Arial"/>
                <a:cs typeface="Arial"/>
              </a:rPr>
              <a:t>Note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MVD is a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special case of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a JD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n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400" i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2.</a:t>
            </a:r>
            <a:endParaRPr sz="2400" dirty="0">
              <a:latin typeface="Arial"/>
              <a:cs typeface="Arial"/>
            </a:endParaRPr>
          </a:p>
          <a:p>
            <a:pPr marL="685800" marR="81915" indent="-610235" algn="just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864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join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JD(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15" baseline="-24305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..., 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15" baseline="-2430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),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specified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400" spc="6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 schema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is a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trivial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JD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  schemas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JD(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...,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) is equal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spc="-2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Join Dependencies and Fifth Normal</a:t>
            </a:r>
            <a:r>
              <a:rPr lang="en-US" sz="3200" spc="-10" dirty="0"/>
              <a:t> Form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342265" y="1268760"/>
            <a:ext cx="8459470" cy="4873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algn="just">
              <a:lnSpc>
                <a:spcPct val="100000"/>
              </a:lnSpc>
              <a:spcBef>
                <a:spcPts val="765"/>
              </a:spcBef>
            </a:pPr>
            <a:r>
              <a:rPr sz="28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 </a:t>
            </a:r>
            <a:r>
              <a:rPr sz="28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of</a:t>
            </a:r>
            <a:r>
              <a:rPr sz="28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5NF:</a:t>
            </a:r>
            <a:endParaRPr sz="2800">
              <a:latin typeface="Arial"/>
              <a:cs typeface="Arial"/>
            </a:endParaRPr>
          </a:p>
          <a:p>
            <a:pPr marL="697865" marR="93980" indent="-609600" algn="just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698500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schema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in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fifth normal form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5NF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(or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Project-Join Normal Form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PJNF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))  with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respect 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set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functional,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multivalued,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and join dependencies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if,</a:t>
            </a:r>
            <a:endParaRPr sz="2800">
              <a:latin typeface="Arial"/>
              <a:cs typeface="Arial"/>
            </a:endParaRPr>
          </a:p>
          <a:p>
            <a:pPr marL="1079500" lvl="1" indent="-534035" algn="just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1080135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every nontrivial 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dependency JD(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baseline="-24509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baseline="-24509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...,</a:t>
            </a:r>
            <a:endParaRPr sz="2600">
              <a:latin typeface="Arial"/>
              <a:cs typeface="Arial"/>
            </a:endParaRPr>
          </a:p>
          <a:p>
            <a:pPr marL="1079500" algn="just">
              <a:lnSpc>
                <a:spcPct val="100000"/>
              </a:lnSpc>
              <a:spcBef>
                <a:spcPts val="5"/>
              </a:spcBef>
            </a:pP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550" baseline="-24509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600" i="1" spc="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550" spc="7" baseline="26143" dirty="0">
                <a:solidFill>
                  <a:srgbClr val="800000"/>
                </a:solidFill>
                <a:latin typeface="Arial"/>
                <a:cs typeface="Arial"/>
              </a:rPr>
              <a:t>+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(that is, implied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sz="26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),</a:t>
            </a:r>
            <a:endParaRPr sz="2600">
              <a:latin typeface="Arial"/>
              <a:cs typeface="Arial"/>
            </a:endParaRPr>
          </a:p>
          <a:p>
            <a:pPr marL="1460500" lvl="2" indent="-457834" algn="just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461135" algn="l"/>
              </a:tabLst>
            </a:pP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7" baseline="-24305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superkey of</a:t>
            </a:r>
            <a:r>
              <a:rPr sz="2400" spc="-2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661670" marR="93980" indent="-457200" algn="just">
              <a:lnSpc>
                <a:spcPct val="99800"/>
              </a:lnSpc>
              <a:spcBef>
                <a:spcPts val="585"/>
              </a:spcBef>
              <a:buSzPct val="60416"/>
              <a:buFont typeface="Wingdings"/>
              <a:buChar char=""/>
              <a:tabLst>
                <a:tab pos="662305" algn="l"/>
              </a:tabLst>
            </a:pP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Discovering join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dependencies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in practical databases  with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hundreds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relations is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next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to impossible.  </a:t>
            </a:r>
            <a:r>
              <a:rPr sz="2400" spc="5" dirty="0">
                <a:solidFill>
                  <a:srgbClr val="990033"/>
                </a:solidFill>
                <a:latin typeface="Arial"/>
                <a:cs typeface="Arial"/>
              </a:rPr>
              <a:t>Therefore,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5NF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is rarely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in</a:t>
            </a:r>
            <a:r>
              <a:rPr sz="2400" spc="-10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practice</a:t>
            </a:r>
            <a:r>
              <a:rPr sz="2800" dirty="0">
                <a:solidFill>
                  <a:srgbClr val="99003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3600" spc="-5" dirty="0"/>
              <a:t>Inclusion Dependencies</a:t>
            </a:r>
            <a:r>
              <a:rPr lang="en-IN" sz="3600" spc="-70" dirty="0"/>
              <a:t> </a:t>
            </a:r>
            <a:r>
              <a:rPr lang="en-IN" sz="3600" spc="-5" dirty="0"/>
              <a:t>(1)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290195" y="1058545"/>
            <a:ext cx="8563610" cy="474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  <a:p>
            <a:pPr marL="711200" marR="107950" indent="-610235" algn="just">
              <a:lnSpc>
                <a:spcPct val="8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7118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inclusion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&lt;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between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sets 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 schema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and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—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specifies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constraint that,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 any specific  time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when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relation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state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state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must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  <a:p>
            <a:pPr marL="3373120" algn="just">
              <a:lnSpc>
                <a:spcPts val="2635"/>
              </a:lnSpc>
              <a:spcBef>
                <a:spcPts val="5"/>
              </a:spcBef>
            </a:pPr>
            <a:r>
              <a:rPr sz="2200" spc="-5" dirty="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sz="2175" spc="-7" baseline="-24904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(r(R)) </a:t>
            </a:r>
            <a:r>
              <a:rPr sz="2100" i="1" spc="-80" dirty="0">
                <a:solidFill>
                  <a:srgbClr val="800000"/>
                </a:solidFill>
                <a:latin typeface="Symbol"/>
                <a:cs typeface="Symbol"/>
              </a:rPr>
              <a:t></a:t>
            </a:r>
            <a:r>
              <a:rPr sz="2100" i="1" spc="8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sz="2175" spc="-7" baseline="-24904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(s(S))</a:t>
            </a:r>
            <a:endParaRPr sz="2200">
              <a:latin typeface="Arial"/>
              <a:cs typeface="Arial"/>
            </a:endParaRPr>
          </a:p>
          <a:p>
            <a:pPr marL="711200" indent="-610235" algn="just">
              <a:lnSpc>
                <a:spcPts val="283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711835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Note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092835" marR="106680" lvl="1" indent="-534035" algn="just">
              <a:lnSpc>
                <a:spcPct val="80000"/>
              </a:lnSpc>
              <a:spcBef>
                <a:spcPts val="55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92200" algn="l"/>
                <a:tab pos="1092835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500" i="1" spc="-75" dirty="0">
                <a:solidFill>
                  <a:srgbClr val="800000"/>
                </a:solidFill>
                <a:latin typeface="Symbol"/>
                <a:cs typeface="Symbol"/>
              </a:rPr>
              <a:t></a:t>
            </a:r>
            <a:r>
              <a:rPr sz="2500" i="1" spc="-7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(subset)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relationship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does not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necessarily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have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to 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be a proper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subset.</a:t>
            </a:r>
            <a:endParaRPr sz="2200">
              <a:latin typeface="Arial"/>
              <a:cs typeface="Arial"/>
            </a:endParaRPr>
          </a:p>
          <a:p>
            <a:pPr marL="1092835" marR="108585" lvl="1" indent="-534035" algn="just">
              <a:lnSpc>
                <a:spcPct val="8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92200" algn="l"/>
                <a:tab pos="1092835" algn="l"/>
              </a:tabLst>
            </a:pP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sets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 on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which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inclusion dependency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is 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specified</a:t>
            </a:r>
            <a:r>
              <a:rPr sz="2200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5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5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i="1" spc="5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 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800000"/>
                </a:solidFill>
                <a:latin typeface="Times New Roman"/>
                <a:cs typeface="Times New Roman"/>
              </a:rPr>
              <a:t>—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must have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same 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number of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attributes.</a:t>
            </a:r>
            <a:endParaRPr sz="2200">
              <a:latin typeface="Arial"/>
              <a:cs typeface="Arial"/>
            </a:endParaRPr>
          </a:p>
          <a:p>
            <a:pPr marL="1092835" lvl="1" indent="-534035" algn="just">
              <a:lnSpc>
                <a:spcPts val="2375"/>
              </a:lnSpc>
              <a:spcBef>
                <a:spcPts val="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92200" algn="l"/>
                <a:tab pos="1092835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addition,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domains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each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pair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3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corresponding</a:t>
            </a:r>
            <a:endParaRPr sz="2200">
              <a:latin typeface="Arial"/>
              <a:cs typeface="Arial"/>
            </a:endParaRPr>
          </a:p>
          <a:p>
            <a:pPr marL="1092835" algn="just">
              <a:lnSpc>
                <a:spcPts val="2375"/>
              </a:lnSpc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should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compatible.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3600" spc="-5" dirty="0"/>
              <a:t>Inclusion	Dependencies</a:t>
            </a:r>
            <a:r>
              <a:rPr lang="en-IN" sz="3600" spc="-65" dirty="0"/>
              <a:t> </a:t>
            </a:r>
            <a:r>
              <a:rPr lang="en-IN" sz="3600" spc="-10" dirty="0"/>
              <a:t>(2)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361632" y="1484784"/>
            <a:ext cx="8420735" cy="31845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10235">
              <a:lnSpc>
                <a:spcPct val="100000"/>
              </a:lnSpc>
              <a:spcBef>
                <a:spcPts val="4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622300" algn="l"/>
                <a:tab pos="62293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Objective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Inclusion</a:t>
            </a:r>
            <a:r>
              <a:rPr sz="28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Dependencies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003300" lvl="1" indent="-534035">
              <a:lnSpc>
                <a:spcPts val="2510"/>
              </a:lnSpc>
              <a:spcBef>
                <a:spcPts val="29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  <a:tab pos="2689225" algn="l"/>
                <a:tab pos="3250565" algn="l"/>
                <a:tab pos="4046220" algn="l"/>
                <a:tab pos="4408805" algn="l"/>
                <a:tab pos="6214110" algn="l"/>
                <a:tab pos="7696200" algn="l"/>
              </a:tabLst>
            </a:pPr>
            <a:r>
              <a:rPr sz="2200" spc="-21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200" spc="-30" dirty="0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	of	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nter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re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al	const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nts	</a:t>
            </a:r>
            <a:r>
              <a:rPr sz="2200" spc="-35" dirty="0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h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ch</a:t>
            </a:r>
            <a:endParaRPr sz="2200">
              <a:latin typeface="Arial"/>
              <a:cs typeface="Arial"/>
            </a:endParaRPr>
          </a:p>
          <a:p>
            <a:pPr marL="1003300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cannot be expressed using </a:t>
            </a:r>
            <a:r>
              <a:rPr sz="2200" spc="-45" dirty="0">
                <a:solidFill>
                  <a:srgbClr val="800000"/>
                </a:solidFill>
                <a:latin typeface="Arial"/>
                <a:cs typeface="Arial"/>
              </a:rPr>
              <a:t>F.D.s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MVDs:</a:t>
            </a:r>
            <a:endParaRPr sz="2200">
              <a:latin typeface="Arial"/>
              <a:cs typeface="Arial"/>
            </a:endParaRPr>
          </a:p>
          <a:p>
            <a:pPr marL="1384935" lvl="2" indent="-457834">
              <a:lnSpc>
                <a:spcPct val="100000"/>
              </a:lnSpc>
              <a:spcBef>
                <a:spcPts val="2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384300" algn="l"/>
                <a:tab pos="13849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Referential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integrity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1384935" lvl="2" indent="-457834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384300" algn="l"/>
                <a:tab pos="13849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Class/subclass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relationships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32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622300" algn="l"/>
                <a:tab pos="62293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Inclusion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dependency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inference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rules</a:t>
            </a:r>
            <a:endParaRPr sz="2800">
              <a:latin typeface="Arial"/>
              <a:cs typeface="Arial"/>
            </a:endParaRPr>
          </a:p>
          <a:p>
            <a:pPr marL="1003300" lvl="1" indent="-534035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IDIR1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reflexivity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):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sz="22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003300" lvl="1" indent="-534035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1003300" algn="l"/>
                <a:tab pos="1003935" algn="l"/>
              </a:tabLst>
            </a:pP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IDIR2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200" b="1" spc="5" dirty="0">
                <a:solidFill>
                  <a:srgbClr val="800000"/>
                </a:solidFill>
                <a:latin typeface="Arial"/>
                <a:cs typeface="Arial"/>
              </a:rPr>
              <a:t>attribute 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correspondence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):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sz="22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024890" y="4797152"/>
            <a:ext cx="68846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125095" indent="-457200" algn="r">
              <a:lnSpc>
                <a:spcPts val="2280"/>
              </a:lnSpc>
              <a:spcBef>
                <a:spcPts val="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457200" algn="l"/>
                <a:tab pos="457834" algn="l"/>
                <a:tab pos="1499870" algn="l"/>
                <a:tab pos="2021205" algn="l"/>
                <a:tab pos="2521585" algn="l"/>
                <a:tab pos="3292475" algn="l"/>
                <a:tab pos="3869054" algn="l"/>
                <a:tab pos="4573270" algn="l"/>
                <a:tab pos="5271770" algn="l"/>
                <a:tab pos="6045835" algn="l"/>
                <a:tab pos="6564630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wh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{</a:t>
            </a:r>
            <a:r>
              <a:rPr sz="2000" i="1" spc="-2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i="1" spc="-2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025" baseline="-2469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,...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i="1" spc="-2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}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i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R="55880" algn="r">
              <a:lnSpc>
                <a:spcPts val="2280"/>
              </a:lnSpc>
            </a:pP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, ...,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} and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Corresponds-to B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&lt;</a:t>
            </a:r>
            <a:r>
              <a:rPr sz="2000" spc="-25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sz="2025" spc="-15" baseline="-24691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2025" baseline="-24691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963460" y="4797152"/>
            <a:ext cx="4946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{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sz="2025" spc="-7" baseline="-2469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780097" y="5560219"/>
            <a:ext cx="7964805" cy="10287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6">
              <a:lnSpc>
                <a:spcPct val="100000"/>
              </a:lnSpc>
              <a:spcBef>
                <a:spcPts val="320"/>
              </a:spcBef>
              <a:buClr>
                <a:srgbClr val="990033"/>
              </a:buClr>
              <a:buSzPct val="50000"/>
              <a:tabLst>
                <a:tab pos="927100" algn="l"/>
                <a:tab pos="927735" algn="l"/>
                <a:tab pos="1768475" algn="l"/>
              </a:tabLst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sz="1800" dirty="0" smtClean="0">
                <a:solidFill>
                  <a:srgbClr val="333399"/>
                </a:solidFill>
                <a:latin typeface="Arial"/>
                <a:cs typeface="Arial"/>
              </a:rPr>
              <a:t>≤</a:t>
            </a:r>
            <a:r>
              <a:rPr sz="2000" i="1" spc="-5" dirty="0" smtClean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≤</a:t>
            </a:r>
            <a:r>
              <a:rPr sz="1800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546100" indent="-533400">
              <a:lnSpc>
                <a:spcPts val="2510"/>
              </a:lnSpc>
              <a:spcBef>
                <a:spcPts val="259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IDIR3</a:t>
            </a:r>
            <a:r>
              <a:rPr sz="2200" b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transitivity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):</a:t>
            </a:r>
            <a:r>
              <a:rPr sz="22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If</a:t>
            </a:r>
            <a:r>
              <a:rPr sz="2200" spc="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1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spc="-15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200" i="1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sz="22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200" i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2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200" i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sz="22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2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then</a:t>
            </a:r>
            <a:r>
              <a:rPr sz="22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200" i="1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endParaRPr sz="2200" dirty="0">
              <a:latin typeface="Arial"/>
              <a:cs typeface="Arial"/>
            </a:endParaRPr>
          </a:p>
          <a:p>
            <a:pPr marL="2298700">
              <a:lnSpc>
                <a:spcPts val="2510"/>
              </a:lnSpc>
            </a:pP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Functional	Dependencies based on</a:t>
            </a:r>
            <a:r>
              <a:rPr lang="en-US" sz="3200" spc="-235" dirty="0"/>
              <a:t> </a:t>
            </a:r>
            <a:r>
              <a:rPr lang="en-US" sz="3200" spc="-5" dirty="0"/>
              <a:t>Arithmetic  functions and procedures</a:t>
            </a:r>
            <a:r>
              <a:rPr lang="en-US" sz="3200" spc="-50" dirty="0"/>
              <a:t> </a:t>
            </a:r>
            <a:r>
              <a:rPr lang="en-US" sz="3200" spc="-5" dirty="0"/>
              <a:t>(1)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16891" y="1897305"/>
            <a:ext cx="8169909" cy="45561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Arithmetic</a:t>
            </a:r>
            <a:r>
              <a:rPr sz="24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0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As long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as 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unique value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000" i="1" spc="-5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associated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0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sz="2000" spc="3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still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consider that the FD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0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000" i="1" spc="1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exists.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For example,consider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relation: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ORDER_LINE (Order#,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Item#, 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Quantity,</a:t>
            </a:r>
            <a:r>
              <a:rPr sz="2000" spc="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Unit_price,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Extended_price,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Discounted_price)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each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tuple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represents an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item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an order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particular</a:t>
            </a:r>
            <a:r>
              <a:rPr sz="2000" spc="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333399"/>
                </a:solidFill>
                <a:latin typeface="Arial"/>
                <a:cs typeface="Arial"/>
              </a:rPr>
              <a:t>quantity,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 the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price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per unit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item.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this</a:t>
            </a:r>
            <a:r>
              <a:rPr sz="20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relation,</a:t>
            </a:r>
            <a:endParaRPr sz="2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484"/>
              </a:spcBef>
            </a:pP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(Quantity,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Unit_price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000" spc="-1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0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Extended_price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by the</a:t>
            </a:r>
            <a:r>
              <a:rPr sz="2000" spc="3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formula</a:t>
            </a:r>
            <a:endParaRPr sz="20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Extended_price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Quantity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*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Unit_price</a:t>
            </a:r>
            <a:r>
              <a:rPr sz="2000" spc="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870" marR="629285" indent="-34480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Hence, there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unique value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Extended_price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every pair  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(Quantity,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Unit_price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),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thus it 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conforms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to the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definition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  functional</a:t>
            </a:r>
            <a:r>
              <a:rPr sz="20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dependency.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Functional	Dependencies based on</a:t>
            </a:r>
            <a:r>
              <a:rPr lang="en-US" sz="3200" spc="-235" dirty="0"/>
              <a:t> </a:t>
            </a:r>
            <a:r>
              <a:rPr lang="en-US" sz="3200" spc="-5" dirty="0"/>
              <a:t>Arithmetic  functions and procedures</a:t>
            </a:r>
            <a:r>
              <a:rPr lang="en-US" sz="3200" spc="-50" dirty="0"/>
              <a:t> </a:t>
            </a:r>
            <a:r>
              <a:rPr lang="en-US" sz="3200" spc="-5" dirty="0"/>
              <a:t>(2)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01333" y="1989455"/>
            <a:ext cx="8141334" cy="28790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Procedures: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There may be 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procedure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that takes into account the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quantity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discounts, 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type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item, and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 and  computes a discounted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total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quantity</a:t>
            </a:r>
            <a:r>
              <a:rPr sz="2400" spc="-2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ordered 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that item.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Therefore,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sz="2400" spc="-229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say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(Item#,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Quantity,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Unit_price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Discounted_price, or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(Item#,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Quantity,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Extended_price)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Discounted_price.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10" dirty="0"/>
              <a:t>Other </a:t>
            </a:r>
            <a:r>
              <a:rPr lang="en-US" sz="3200" spc="-5" dirty="0"/>
              <a:t>Dependencies and Normal </a:t>
            </a:r>
            <a:r>
              <a:rPr lang="en-US" sz="3200" spc="-10" dirty="0"/>
              <a:t>Forms  </a:t>
            </a:r>
            <a:r>
              <a:rPr lang="en-US" sz="3200" spc="-5" dirty="0"/>
              <a:t>(3</a:t>
            </a:r>
            <a:r>
              <a:rPr lang="en-US" sz="3200" spc="-5" dirty="0" smtClean="0"/>
              <a:t>)</a:t>
            </a:r>
          </a:p>
          <a:p>
            <a:pPr algn="ctr">
              <a:defRPr/>
            </a:pP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375120" y="1200570"/>
            <a:ext cx="5527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6.4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Domain-Key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Normal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(DKNF):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8"/>
          <p:cNvSpPr txBox="1">
            <a:spLocks noGrp="1"/>
          </p:cNvSpPr>
          <p:nvPr/>
        </p:nvSpPr>
        <p:spPr>
          <a:xfrm>
            <a:off x="244792" y="2060848"/>
            <a:ext cx="8444865" cy="38982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>
            <a:lvl1pPr marL="0">
              <a:defRPr sz="2000" b="1" i="0">
                <a:solidFill>
                  <a:srgbClr val="333399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22300" indent="-609600" algn="just">
              <a:lnSpc>
                <a:spcPct val="100000"/>
              </a:lnSpc>
              <a:spcBef>
                <a:spcPts val="3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pc="-5" dirty="0"/>
              <a:t>Definition:</a:t>
            </a:r>
          </a:p>
          <a:p>
            <a:pPr marL="1003300" marR="5080" algn="just">
              <a:lnSpc>
                <a:spcPct val="90000"/>
              </a:lnSpc>
              <a:spcBef>
                <a:spcPts val="484"/>
              </a:spcBef>
            </a:pPr>
            <a:r>
              <a:rPr b="0" spc="-1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b="0" dirty="0">
                <a:solidFill>
                  <a:srgbClr val="800000"/>
                </a:solidFill>
                <a:latin typeface="Arial"/>
                <a:cs typeface="Arial"/>
              </a:rPr>
              <a:t>relation schema </a:t>
            </a:r>
            <a:r>
              <a:rPr b="0" spc="-1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b="0" spc="-10" dirty="0">
                <a:solidFill>
                  <a:srgbClr val="800000"/>
                </a:solidFill>
                <a:latin typeface="Arial"/>
                <a:cs typeface="Arial"/>
              </a:rPr>
              <a:t>said to be </a:t>
            </a:r>
            <a:r>
              <a:rPr b="0" spc="-1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pc="-10" dirty="0">
                <a:solidFill>
                  <a:srgbClr val="800000"/>
                </a:solidFill>
              </a:rPr>
              <a:t>DKNF </a:t>
            </a:r>
            <a:r>
              <a:rPr b="0" spc="-10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b="0" spc="-5" dirty="0">
                <a:solidFill>
                  <a:srgbClr val="800000"/>
                </a:solidFill>
                <a:latin typeface="Arial"/>
                <a:cs typeface="Arial"/>
              </a:rPr>
              <a:t>all constraints </a:t>
            </a:r>
            <a:r>
              <a:rPr b="0" spc="-10" dirty="0">
                <a:solidFill>
                  <a:srgbClr val="800000"/>
                </a:solidFill>
                <a:latin typeface="Arial"/>
                <a:cs typeface="Arial"/>
              </a:rPr>
              <a:t>and  </a:t>
            </a:r>
            <a:r>
              <a:rPr b="0" spc="-5" dirty="0">
                <a:solidFill>
                  <a:srgbClr val="800000"/>
                </a:solidFill>
                <a:latin typeface="Arial"/>
                <a:cs typeface="Arial"/>
              </a:rPr>
              <a:t>dependencies </a:t>
            </a:r>
            <a:r>
              <a:rPr b="0" spc="-1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b="0" dirty="0">
                <a:solidFill>
                  <a:srgbClr val="800000"/>
                </a:solidFill>
                <a:latin typeface="Arial"/>
                <a:cs typeface="Arial"/>
              </a:rPr>
              <a:t>should </a:t>
            </a:r>
            <a:r>
              <a:rPr b="0" spc="-5" dirty="0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b="0" spc="5" dirty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b="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b="0" spc="-5" dirty="0">
                <a:solidFill>
                  <a:srgbClr val="800000"/>
                </a:solidFill>
                <a:latin typeface="Arial"/>
                <a:cs typeface="Arial"/>
              </a:rPr>
              <a:t>valid relation states can </a:t>
            </a:r>
            <a:r>
              <a:rPr b="0" spc="-10" dirty="0">
                <a:solidFill>
                  <a:srgbClr val="800000"/>
                </a:solidFill>
                <a:latin typeface="Arial"/>
                <a:cs typeface="Arial"/>
              </a:rPr>
              <a:t>be  </a:t>
            </a:r>
            <a:r>
              <a:rPr b="0" spc="-5" dirty="0">
                <a:solidFill>
                  <a:srgbClr val="800000"/>
                </a:solidFill>
                <a:latin typeface="Arial"/>
                <a:cs typeface="Arial"/>
              </a:rPr>
              <a:t>enforced </a:t>
            </a:r>
            <a:r>
              <a:rPr b="0" dirty="0">
                <a:solidFill>
                  <a:srgbClr val="800000"/>
                </a:solidFill>
                <a:latin typeface="Arial"/>
                <a:cs typeface="Arial"/>
              </a:rPr>
              <a:t>simply </a:t>
            </a:r>
            <a:r>
              <a:rPr b="0" spc="15" dirty="0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b="0" spc="-5" dirty="0">
                <a:solidFill>
                  <a:srgbClr val="800000"/>
                </a:solidFill>
                <a:latin typeface="Arial"/>
                <a:cs typeface="Arial"/>
              </a:rPr>
              <a:t>enforcing </a:t>
            </a:r>
            <a:r>
              <a:rPr b="0" dirty="0">
                <a:solidFill>
                  <a:srgbClr val="800000"/>
                </a:solidFill>
                <a:latin typeface="Arial"/>
                <a:cs typeface="Arial"/>
              </a:rPr>
              <a:t>the domain </a:t>
            </a:r>
            <a:r>
              <a:rPr b="0" spc="-5" dirty="0">
                <a:solidFill>
                  <a:srgbClr val="800000"/>
                </a:solidFill>
                <a:latin typeface="Arial"/>
                <a:cs typeface="Arial"/>
              </a:rPr>
              <a:t>constraints </a:t>
            </a:r>
            <a:r>
              <a:rPr b="0" spc="-1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b="0" spc="10" dirty="0">
                <a:solidFill>
                  <a:srgbClr val="800000"/>
                </a:solidFill>
                <a:latin typeface="Arial"/>
                <a:cs typeface="Arial"/>
              </a:rPr>
              <a:t>key  </a:t>
            </a:r>
            <a:r>
              <a:rPr b="0" spc="-5" dirty="0">
                <a:solidFill>
                  <a:srgbClr val="800000"/>
                </a:solidFill>
                <a:latin typeface="Arial"/>
                <a:cs typeface="Arial"/>
              </a:rPr>
              <a:t>constraints </a:t>
            </a:r>
            <a:r>
              <a:rPr b="0" spc="-10" dirty="0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b="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b="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b="0" spc="-10" dirty="0">
                <a:solidFill>
                  <a:srgbClr val="800000"/>
                </a:solidFill>
                <a:latin typeface="Arial"/>
                <a:cs typeface="Arial"/>
              </a:rPr>
              <a:t>relation.</a:t>
            </a:r>
          </a:p>
          <a:p>
            <a:pPr marL="621665" marR="5715" algn="just">
              <a:lnSpc>
                <a:spcPct val="90000"/>
              </a:lnSpc>
              <a:spcBef>
                <a:spcPts val="480"/>
              </a:spcBef>
            </a:pPr>
            <a:r>
              <a:rPr b="0" spc="5" dirty="0">
                <a:latin typeface="Arial"/>
                <a:cs typeface="Arial"/>
              </a:rPr>
              <a:t>The </a:t>
            </a:r>
            <a:r>
              <a:rPr spc="-5" dirty="0"/>
              <a:t>idea </a:t>
            </a:r>
            <a:r>
              <a:rPr b="0" spc="-10" dirty="0">
                <a:latin typeface="Arial"/>
                <a:cs typeface="Arial"/>
              </a:rPr>
              <a:t>is </a:t>
            </a:r>
            <a:r>
              <a:rPr b="0" spc="-5" dirty="0">
                <a:latin typeface="Arial"/>
                <a:cs typeface="Arial"/>
              </a:rPr>
              <a:t>to </a:t>
            </a:r>
            <a:r>
              <a:rPr b="0" spc="5" dirty="0">
                <a:latin typeface="Arial"/>
                <a:cs typeface="Arial"/>
              </a:rPr>
              <a:t>specify </a:t>
            </a:r>
            <a:r>
              <a:rPr b="0" spc="-15" dirty="0">
                <a:latin typeface="Arial"/>
                <a:cs typeface="Arial"/>
              </a:rPr>
              <a:t>(theoretically, </a:t>
            </a:r>
            <a:r>
              <a:rPr b="0" spc="-5" dirty="0">
                <a:latin typeface="Arial"/>
                <a:cs typeface="Arial"/>
              </a:rPr>
              <a:t>at least) </a:t>
            </a:r>
            <a:r>
              <a:rPr b="0" spc="-10" dirty="0">
                <a:latin typeface="Arial"/>
                <a:cs typeface="Arial"/>
              </a:rPr>
              <a:t>the </a:t>
            </a:r>
            <a:r>
              <a:rPr b="0" spc="-5" dirty="0">
                <a:latin typeface="Times New Roman"/>
                <a:cs typeface="Times New Roman"/>
              </a:rPr>
              <a:t>“</a:t>
            </a:r>
            <a:r>
              <a:rPr b="0" i="1" spc="-5" dirty="0">
                <a:solidFill>
                  <a:srgbClr val="800000"/>
                </a:solidFill>
                <a:latin typeface="Arial"/>
                <a:cs typeface="Arial"/>
              </a:rPr>
              <a:t>ultimate </a:t>
            </a:r>
            <a:r>
              <a:rPr b="0" i="1" dirty="0">
                <a:solidFill>
                  <a:srgbClr val="800000"/>
                </a:solidFill>
                <a:latin typeface="Arial"/>
                <a:cs typeface="Arial"/>
              </a:rPr>
              <a:t>normal  </a:t>
            </a:r>
            <a:r>
              <a:rPr b="0" i="1" spc="-5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r>
              <a:rPr b="0" spc="-5" dirty="0">
                <a:latin typeface="Times New Roman"/>
                <a:cs typeface="Times New Roman"/>
              </a:rPr>
              <a:t>” </a:t>
            </a:r>
            <a:r>
              <a:rPr b="0" spc="-10" dirty="0">
                <a:latin typeface="Arial"/>
                <a:cs typeface="Arial"/>
              </a:rPr>
              <a:t>that </a:t>
            </a:r>
            <a:r>
              <a:rPr b="0" dirty="0">
                <a:latin typeface="Arial"/>
                <a:cs typeface="Arial"/>
              </a:rPr>
              <a:t>takes </a:t>
            </a:r>
            <a:r>
              <a:rPr b="0" spc="-10" dirty="0">
                <a:latin typeface="Arial"/>
                <a:cs typeface="Arial"/>
              </a:rPr>
              <a:t>into </a:t>
            </a:r>
            <a:r>
              <a:rPr b="0" spc="-5" dirty="0">
                <a:latin typeface="Arial"/>
                <a:cs typeface="Arial"/>
              </a:rPr>
              <a:t>account all possible </a:t>
            </a:r>
            <a:r>
              <a:rPr b="0" spc="-10" dirty="0">
                <a:latin typeface="Arial"/>
                <a:cs typeface="Arial"/>
              </a:rPr>
              <a:t>types of </a:t>
            </a:r>
            <a:r>
              <a:rPr b="0" spc="-5" dirty="0">
                <a:latin typeface="Arial"/>
                <a:cs typeface="Arial"/>
              </a:rPr>
              <a:t>dependencies </a:t>
            </a:r>
            <a:r>
              <a:rPr b="0" spc="-10" dirty="0">
                <a:latin typeface="Arial"/>
                <a:cs typeface="Arial"/>
              </a:rPr>
              <a:t>and  </a:t>
            </a:r>
            <a:r>
              <a:rPr b="0" spc="-5" dirty="0">
                <a:latin typeface="Arial"/>
                <a:cs typeface="Arial"/>
              </a:rPr>
              <a:t>constraints.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.</a:t>
            </a:r>
          </a:p>
          <a:p>
            <a:pPr marL="621665" marR="7620" algn="just">
              <a:lnSpc>
                <a:spcPct val="90000"/>
              </a:lnSpc>
              <a:spcBef>
                <a:spcPts val="480"/>
              </a:spcBef>
            </a:pPr>
            <a:r>
              <a:rPr b="0" spc="-5" dirty="0">
                <a:latin typeface="Arial"/>
                <a:cs typeface="Arial"/>
              </a:rPr>
              <a:t>For a relation </a:t>
            </a:r>
            <a:r>
              <a:rPr b="0" dirty="0">
                <a:latin typeface="Arial"/>
                <a:cs typeface="Arial"/>
              </a:rPr>
              <a:t>in </a:t>
            </a:r>
            <a:r>
              <a:rPr b="0" spc="-45" dirty="0">
                <a:latin typeface="Arial"/>
                <a:cs typeface="Arial"/>
              </a:rPr>
              <a:t>DKNF, </a:t>
            </a:r>
            <a:r>
              <a:rPr b="0" spc="-10" dirty="0">
                <a:latin typeface="Arial"/>
                <a:cs typeface="Arial"/>
              </a:rPr>
              <a:t>it </a:t>
            </a:r>
            <a:r>
              <a:rPr b="0" dirty="0">
                <a:latin typeface="Arial"/>
                <a:cs typeface="Arial"/>
              </a:rPr>
              <a:t>becomes </a:t>
            </a:r>
            <a:r>
              <a:rPr b="0" spc="-5" dirty="0">
                <a:latin typeface="Arial"/>
                <a:cs typeface="Arial"/>
              </a:rPr>
              <a:t>very straightforward </a:t>
            </a:r>
            <a:r>
              <a:rPr b="0" spc="-10" dirty="0">
                <a:latin typeface="Arial"/>
                <a:cs typeface="Arial"/>
              </a:rPr>
              <a:t>to </a:t>
            </a:r>
            <a:r>
              <a:rPr b="0" spc="-5" dirty="0">
                <a:latin typeface="Arial"/>
                <a:cs typeface="Arial"/>
              </a:rPr>
              <a:t>enforce </a:t>
            </a:r>
            <a:r>
              <a:rPr b="0" spc="-10" dirty="0">
                <a:latin typeface="Arial"/>
                <a:cs typeface="Arial"/>
              </a:rPr>
              <a:t>all  </a:t>
            </a:r>
            <a:r>
              <a:rPr b="0" spc="-5" dirty="0">
                <a:latin typeface="Arial"/>
                <a:cs typeface="Arial"/>
              </a:rPr>
              <a:t>database constraints </a:t>
            </a:r>
            <a:r>
              <a:rPr b="0" spc="15" dirty="0">
                <a:latin typeface="Arial"/>
                <a:cs typeface="Arial"/>
              </a:rPr>
              <a:t>by </a:t>
            </a:r>
            <a:r>
              <a:rPr b="0" spc="5" dirty="0">
                <a:latin typeface="Arial"/>
                <a:cs typeface="Arial"/>
              </a:rPr>
              <a:t>simply </a:t>
            </a:r>
            <a:r>
              <a:rPr b="0" dirty="0">
                <a:latin typeface="Arial"/>
                <a:cs typeface="Arial"/>
              </a:rPr>
              <a:t>checking </a:t>
            </a:r>
            <a:r>
              <a:rPr b="0" spc="-10" dirty="0">
                <a:latin typeface="Arial"/>
                <a:cs typeface="Arial"/>
              </a:rPr>
              <a:t>that </a:t>
            </a:r>
            <a:r>
              <a:rPr b="0" spc="-5" dirty="0">
                <a:latin typeface="Arial"/>
                <a:cs typeface="Arial"/>
              </a:rPr>
              <a:t>each </a:t>
            </a:r>
            <a:r>
              <a:rPr b="0" spc="-10" dirty="0">
                <a:latin typeface="Arial"/>
                <a:cs typeface="Arial"/>
              </a:rPr>
              <a:t>attribute </a:t>
            </a:r>
            <a:r>
              <a:rPr b="0" spc="-5" dirty="0">
                <a:latin typeface="Arial"/>
                <a:cs typeface="Arial"/>
              </a:rPr>
              <a:t>value </a:t>
            </a:r>
            <a:r>
              <a:rPr b="0" spc="-15" dirty="0">
                <a:latin typeface="Arial"/>
                <a:cs typeface="Arial"/>
              </a:rPr>
              <a:t>in </a:t>
            </a:r>
            <a:r>
              <a:rPr b="0" spc="-5" dirty="0">
                <a:latin typeface="Arial"/>
                <a:cs typeface="Arial"/>
              </a:rPr>
              <a:t>a  tuple </a:t>
            </a:r>
            <a:r>
              <a:rPr b="0" spc="-10" dirty="0">
                <a:latin typeface="Arial"/>
                <a:cs typeface="Arial"/>
              </a:rPr>
              <a:t>is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10" dirty="0">
                <a:latin typeface="Arial"/>
                <a:cs typeface="Arial"/>
              </a:rPr>
              <a:t>the </a:t>
            </a:r>
            <a:r>
              <a:rPr b="0" dirty="0">
                <a:latin typeface="Arial"/>
                <a:cs typeface="Arial"/>
              </a:rPr>
              <a:t>appropriate </a:t>
            </a:r>
            <a:r>
              <a:rPr b="0" spc="-5" dirty="0">
                <a:latin typeface="Arial"/>
                <a:cs typeface="Arial"/>
              </a:rPr>
              <a:t>domain and </a:t>
            </a:r>
            <a:r>
              <a:rPr b="0" dirty="0">
                <a:latin typeface="Arial"/>
                <a:cs typeface="Arial"/>
              </a:rPr>
              <a:t>that every </a:t>
            </a:r>
            <a:r>
              <a:rPr b="0" spc="10" dirty="0">
                <a:latin typeface="Arial"/>
                <a:cs typeface="Arial"/>
              </a:rPr>
              <a:t>key </a:t>
            </a:r>
            <a:r>
              <a:rPr b="0" spc="-5" dirty="0">
                <a:latin typeface="Arial"/>
                <a:cs typeface="Arial"/>
              </a:rPr>
              <a:t>constraint </a:t>
            </a:r>
            <a:r>
              <a:rPr b="0" spc="-20" dirty="0">
                <a:latin typeface="Arial"/>
                <a:cs typeface="Arial"/>
              </a:rPr>
              <a:t>is  </a:t>
            </a:r>
            <a:r>
              <a:rPr b="0" spc="-5" dirty="0">
                <a:latin typeface="Arial"/>
                <a:cs typeface="Arial"/>
              </a:rPr>
              <a:t>enforced.</a:t>
            </a:r>
          </a:p>
          <a:p>
            <a:pPr marL="621665" algn="just">
              <a:lnSpc>
                <a:spcPct val="100000"/>
              </a:lnSpc>
              <a:spcBef>
                <a:spcPts val="240"/>
              </a:spcBef>
            </a:pPr>
            <a:r>
              <a:rPr b="0" spc="5" dirty="0">
                <a:latin typeface="Arial"/>
                <a:cs typeface="Arial"/>
              </a:rPr>
              <a:t>The </a:t>
            </a:r>
            <a:r>
              <a:rPr b="0" spc="-5" dirty="0">
                <a:latin typeface="Arial"/>
                <a:cs typeface="Arial"/>
              </a:rPr>
              <a:t>practical </a:t>
            </a:r>
            <a:r>
              <a:rPr b="0" spc="-10" dirty="0">
                <a:latin typeface="Arial"/>
                <a:cs typeface="Arial"/>
              </a:rPr>
              <a:t>utility </a:t>
            </a:r>
            <a:r>
              <a:rPr b="0" spc="-5" dirty="0">
                <a:latin typeface="Arial"/>
                <a:cs typeface="Arial"/>
              </a:rPr>
              <a:t>of </a:t>
            </a:r>
            <a:r>
              <a:rPr b="0" spc="-10" dirty="0">
                <a:latin typeface="Arial"/>
                <a:cs typeface="Arial"/>
              </a:rPr>
              <a:t>DKNF is</a:t>
            </a:r>
            <a:r>
              <a:rPr b="0" spc="1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4400" spc="-10" dirty="0"/>
              <a:t>Re</a:t>
            </a:r>
            <a:r>
              <a:rPr lang="en-IN" sz="4400" spc="10" dirty="0"/>
              <a:t>c</a:t>
            </a:r>
            <a:r>
              <a:rPr lang="en-IN" sz="4400" spc="-5" dirty="0"/>
              <a:t>ap</a:t>
            </a:r>
            <a:endParaRPr lang="en-US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759460" y="1452245"/>
            <a:ext cx="7625080" cy="39535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Functional Dependencies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Revisited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Designing a Set of Relations by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Synthesis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Properties of Relational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Decompositions</a:t>
            </a:r>
            <a:endParaRPr sz="2800">
              <a:latin typeface="Arial"/>
              <a:cs typeface="Arial"/>
            </a:endParaRPr>
          </a:p>
          <a:p>
            <a:pPr marL="356870" marR="341630" indent="-34480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Algorithms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Relational Database Schema  Design in 3Nf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sz="28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Multivalued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Dependencies and Fourth Normal  Form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Other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Forms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4800" dirty="0" smtClean="0"/>
          </a:p>
          <a:p>
            <a:endParaRPr lang="en-US" altLang="en-US" sz="4800" dirty="0"/>
          </a:p>
          <a:p>
            <a:endParaRPr lang="en-US" altLang="en-US" sz="4800" dirty="0" smtClean="0"/>
          </a:p>
          <a:p>
            <a:r>
              <a:rPr lang="en-US" altLang="en-US" sz="4800" dirty="0"/>
              <a:t> </a:t>
            </a:r>
            <a:r>
              <a:rPr lang="en-US" altLang="en-US" sz="4800" dirty="0" smtClean="0"/>
              <a:t>           THANK YOU</a:t>
            </a:r>
            <a:endParaRPr lang="en-US" alt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1.1 Inference Rules for </a:t>
            </a:r>
            <a:r>
              <a:rPr lang="en-US" sz="3200" spc="-10" dirty="0"/>
              <a:t>FDs</a:t>
            </a:r>
            <a:r>
              <a:rPr lang="en-US" sz="3200" spc="-40" dirty="0"/>
              <a:t> </a:t>
            </a:r>
            <a:r>
              <a:rPr lang="en-US" sz="3200" spc="-5" dirty="0"/>
              <a:t>(1)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445135" y="1628800"/>
            <a:ext cx="8044180" cy="262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Definition: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FD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inferred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implied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by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set of dependencies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specified on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holds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legal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 state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;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that is,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whenever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satisfies all the dependencies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also holds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0033"/>
              </a:buClr>
              <a:buFont typeface="Wingdings"/>
              <a:buChar char=""/>
            </a:pPr>
            <a:endParaRPr sz="3250">
              <a:latin typeface="Arial"/>
              <a:cs typeface="Arial"/>
            </a:endParaRPr>
          </a:p>
          <a:p>
            <a:pPr marL="356870" marR="410209" indent="-344805">
              <a:lnSpc>
                <a:spcPts val="259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Given 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set of FDs </a:t>
            </a:r>
            <a:r>
              <a:rPr sz="2400" spc="-135" dirty="0">
                <a:solidFill>
                  <a:srgbClr val="333399"/>
                </a:solidFill>
                <a:latin typeface="Arial"/>
                <a:cs typeface="Arial"/>
              </a:rPr>
              <a:t>F,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infer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additional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that  hold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whenever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 F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hold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spc="-5" dirty="0"/>
              <a:t>Inference Rules for FDs</a:t>
            </a:r>
            <a:r>
              <a:rPr lang="en-US" sz="3200" spc="-35" dirty="0"/>
              <a:t> </a:t>
            </a:r>
            <a:r>
              <a:rPr lang="en-US" sz="3200" spc="-5" dirty="0"/>
              <a:t>(2)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726440" y="1590993"/>
            <a:ext cx="7691120" cy="367601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384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Armstrong's inference</a:t>
            </a:r>
            <a:r>
              <a:rPr sz="24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rules: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IR1. (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Reflexive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If Y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subset-of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X,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sz="2000" spc="-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IR2.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Augmentation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If X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200" spc="-150" dirty="0">
                <a:solidFill>
                  <a:srgbClr val="800000"/>
                </a:solidFill>
                <a:latin typeface="Arial"/>
                <a:cs typeface="Arial"/>
              </a:rPr>
              <a:t>Y,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XZ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sz="20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YZ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(Notation: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XZ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stands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X U</a:t>
            </a:r>
            <a:r>
              <a:rPr sz="20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Z)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IR3.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200" b="1" spc="-15" dirty="0">
                <a:solidFill>
                  <a:srgbClr val="800000"/>
                </a:solidFill>
                <a:latin typeface="Arial"/>
                <a:cs typeface="Arial"/>
              </a:rPr>
              <a:t>Transitive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If X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Z, then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sz="20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99"/>
              </a:buClr>
              <a:buFont typeface="Wingdings"/>
              <a:buChar char=""/>
            </a:pPr>
            <a:endParaRPr sz="3250">
              <a:latin typeface="Arial"/>
              <a:cs typeface="Arial"/>
            </a:endParaRPr>
          </a:p>
          <a:p>
            <a:pPr marL="356870" marR="771525" indent="-344805">
              <a:lnSpc>
                <a:spcPts val="259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IR1, IR2, IR3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sound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complete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set</a:t>
            </a:r>
            <a:r>
              <a:rPr sz="2400" spc="-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 inference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rules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510"/>
              </a:lnSpc>
              <a:spcBef>
                <a:spcPts val="2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These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are rules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all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other rules that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hold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can</a:t>
            </a:r>
            <a:r>
              <a:rPr sz="22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deduced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sz="2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these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spc="-5" dirty="0"/>
              <a:t>Inference Rules for FDs</a:t>
            </a:r>
            <a:r>
              <a:rPr lang="en-US" sz="3600" spc="-35" dirty="0"/>
              <a:t> </a:t>
            </a:r>
            <a:r>
              <a:rPr lang="en-US" sz="3600" spc="-5" dirty="0"/>
              <a:t>(3)</a:t>
            </a:r>
            <a:endParaRPr lang="en-US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5" name="object 3"/>
          <p:cNvSpPr txBox="1"/>
          <p:nvPr/>
        </p:nvSpPr>
        <p:spPr>
          <a:xfrm>
            <a:off x="517525" y="1252220"/>
            <a:ext cx="8108950" cy="43535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805">
              <a:lnSpc>
                <a:spcPct val="100000"/>
              </a:lnSpc>
              <a:spcBef>
                <a:spcPts val="439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Some additional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inference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rules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useful: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ts val="3210"/>
              </a:lnSpc>
              <a:spcBef>
                <a:spcPts val="3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Decomposition: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YZ,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6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ts val="2970"/>
              </a:lnSpc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Union: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Z, then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sz="2800" spc="-1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YZ</a:t>
            </a:r>
            <a:endParaRPr sz="2600">
              <a:latin typeface="Arial"/>
              <a:cs typeface="Arial"/>
            </a:endParaRPr>
          </a:p>
          <a:p>
            <a:pPr marL="756285" marR="200025" lvl="1" indent="-287020">
              <a:lnSpc>
                <a:spcPts val="3020"/>
              </a:lnSpc>
              <a:spcBef>
                <a:spcPts val="7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Psuedotransitivity: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WY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→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Z,</a:t>
            </a:r>
            <a:r>
              <a:rPr sz="26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then  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WX </a:t>
            </a:r>
            <a:r>
              <a:rPr sz="2800" spc="10" dirty="0">
                <a:solidFill>
                  <a:srgbClr val="800000"/>
                </a:solidFill>
                <a:latin typeface="Arial"/>
                <a:cs typeface="Arial"/>
              </a:rPr>
              <a:t>→</a:t>
            </a:r>
            <a:r>
              <a:rPr sz="2800" spc="-1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"/>
            </a:pPr>
            <a:endParaRPr sz="3750">
              <a:latin typeface="Arial"/>
              <a:cs typeface="Arial"/>
            </a:endParaRPr>
          </a:p>
          <a:p>
            <a:pPr marL="356870" marR="193040" indent="-344805">
              <a:lnSpc>
                <a:spcPct val="9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last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three inference rules, as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well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as any 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other inference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rules,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can be deduced from</a:t>
            </a:r>
            <a:r>
              <a:rPr sz="2800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IR1,  IR2, and IR3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(completeness</a:t>
            </a:r>
            <a:r>
              <a:rPr sz="28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property)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C:\Users\91824\AppData\Roaming\PolarisOffice\Favorite\poclip1\02\imag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19838"/>
            <a:ext cx="152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489744"/>
            <a:ext cx="7848600" cy="5762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IN" sz="4400" spc="-5" dirty="0"/>
              <a:t>Closure</a:t>
            </a:r>
            <a:endParaRPr lang="en-US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3450" y="1169988"/>
            <a:ext cx="7067550" cy="5283348"/>
          </a:xfrm>
          <a:prstGeom prst="rect">
            <a:avLst/>
          </a:prstGeom>
        </p:spPr>
        <p:txBody>
          <a:bodyPr/>
          <a:lstStyle/>
          <a:p>
            <a:endParaRPr lang="en-US" altLang="en-US" sz="2200" dirty="0"/>
          </a:p>
        </p:txBody>
      </p:sp>
      <p:sp>
        <p:nvSpPr>
          <p:cNvPr id="6" name="object 3"/>
          <p:cNvSpPr txBox="1"/>
          <p:nvPr/>
        </p:nvSpPr>
        <p:spPr>
          <a:xfrm>
            <a:off x="511492" y="1323658"/>
            <a:ext cx="8121015" cy="421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670" marR="71755" indent="-344805" algn="just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083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Closure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set 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set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775" spc="15" baseline="25525" dirty="0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all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FDs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be inferred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from</a:t>
            </a:r>
            <a:r>
              <a:rPr sz="28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0033"/>
              </a:buClr>
              <a:buFont typeface="Wingdings"/>
              <a:buChar char=""/>
            </a:pPr>
            <a:endParaRPr sz="4050">
              <a:latin typeface="Arial"/>
              <a:cs typeface="Arial"/>
            </a:endParaRPr>
          </a:p>
          <a:p>
            <a:pPr marL="407670" marR="111760" indent="-344805" algn="just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4083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Closure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set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 X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respect to</a:t>
            </a:r>
            <a:r>
              <a:rPr sz="2800" spc="-2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set 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775" spc="30" baseline="25525" dirty="0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all attributes that are functionally  determined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by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0033"/>
              </a:buClr>
              <a:buFont typeface="Wingdings"/>
              <a:buChar char=""/>
            </a:pPr>
            <a:endParaRPr sz="4050">
              <a:latin typeface="Arial"/>
              <a:cs typeface="Arial"/>
            </a:endParaRPr>
          </a:p>
          <a:p>
            <a:pPr marL="407670" marR="43180" indent="-344805" algn="just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408305" algn="l"/>
              </a:tabLst>
            </a:pP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775" spc="22" baseline="25525" dirty="0">
                <a:solidFill>
                  <a:srgbClr val="333399"/>
                </a:solidFill>
                <a:latin typeface="Arial"/>
                <a:cs typeface="Arial"/>
              </a:rPr>
              <a:t>+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can be calculated by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repeatedly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applying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IR1,  IR2, IR3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using the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FDs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5076</Words>
  <Application>Microsoft Office PowerPoint</Application>
  <PresentationFormat>On-screen Show (4:3)</PresentationFormat>
  <Paragraphs>450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91824</dc:creator>
  <cp:lastModifiedBy>sreedhar</cp:lastModifiedBy>
  <cp:revision>130</cp:revision>
  <dcterms:created xsi:type="dcterms:W3CDTF">2020-03-25T15:01:43Z</dcterms:created>
  <dcterms:modified xsi:type="dcterms:W3CDTF">2020-04-25T13:30:37Z</dcterms:modified>
</cp:coreProperties>
</file>