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1"/>
  </p:notesMasterIdLst>
  <p:sldIdLst>
    <p:sldId id="549" r:id="rId2"/>
    <p:sldId id="627" r:id="rId3"/>
    <p:sldId id="257" r:id="rId4"/>
    <p:sldId id="626" r:id="rId5"/>
    <p:sldId id="628" r:id="rId6"/>
    <p:sldId id="555" r:id="rId7"/>
    <p:sldId id="550" r:id="rId8"/>
    <p:sldId id="556" r:id="rId9"/>
    <p:sldId id="551" r:id="rId10"/>
    <p:sldId id="552" r:id="rId11"/>
    <p:sldId id="553" r:id="rId12"/>
    <p:sldId id="586" r:id="rId13"/>
    <p:sldId id="587" r:id="rId14"/>
    <p:sldId id="588" r:id="rId15"/>
    <p:sldId id="589" r:id="rId16"/>
    <p:sldId id="590" r:id="rId17"/>
    <p:sldId id="554" r:id="rId18"/>
    <p:sldId id="592" r:id="rId19"/>
    <p:sldId id="593" r:id="rId20"/>
    <p:sldId id="591" r:id="rId21"/>
    <p:sldId id="557" r:id="rId22"/>
    <p:sldId id="558" r:id="rId23"/>
    <p:sldId id="595" r:id="rId24"/>
    <p:sldId id="594" r:id="rId25"/>
    <p:sldId id="559" r:id="rId26"/>
    <p:sldId id="560" r:id="rId27"/>
    <p:sldId id="571" r:id="rId28"/>
    <p:sldId id="572" r:id="rId29"/>
    <p:sldId id="596" r:id="rId30"/>
    <p:sldId id="597" r:id="rId31"/>
    <p:sldId id="614" r:id="rId32"/>
    <p:sldId id="561" r:id="rId33"/>
    <p:sldId id="562" r:id="rId34"/>
    <p:sldId id="563" r:id="rId35"/>
    <p:sldId id="564" r:id="rId36"/>
    <p:sldId id="565" r:id="rId37"/>
    <p:sldId id="566" r:id="rId38"/>
    <p:sldId id="573" r:id="rId39"/>
    <p:sldId id="575" r:id="rId40"/>
    <p:sldId id="601" r:id="rId41"/>
    <p:sldId id="570" r:id="rId42"/>
    <p:sldId id="602" r:id="rId43"/>
    <p:sldId id="603" r:id="rId44"/>
    <p:sldId id="604" r:id="rId45"/>
    <p:sldId id="605" r:id="rId46"/>
    <p:sldId id="606" r:id="rId47"/>
    <p:sldId id="607" r:id="rId48"/>
    <p:sldId id="608" r:id="rId49"/>
    <p:sldId id="609" r:id="rId50"/>
    <p:sldId id="578" r:id="rId51"/>
    <p:sldId id="610" r:id="rId52"/>
    <p:sldId id="569" r:id="rId53"/>
    <p:sldId id="615" r:id="rId54"/>
    <p:sldId id="616" r:id="rId55"/>
    <p:sldId id="617" r:id="rId56"/>
    <p:sldId id="618" r:id="rId57"/>
    <p:sldId id="619" r:id="rId58"/>
    <p:sldId id="620" r:id="rId59"/>
    <p:sldId id="621" r:id="rId60"/>
    <p:sldId id="622" r:id="rId61"/>
    <p:sldId id="623" r:id="rId62"/>
    <p:sldId id="624" r:id="rId63"/>
    <p:sldId id="577" r:id="rId64"/>
    <p:sldId id="625" r:id="rId65"/>
    <p:sldId id="567" r:id="rId66"/>
    <p:sldId id="612" r:id="rId67"/>
    <p:sldId id="613" r:id="rId68"/>
    <p:sldId id="611" r:id="rId69"/>
    <p:sldId id="579" r:id="rId70"/>
    <p:sldId id="580" r:id="rId71"/>
    <p:sldId id="581" r:id="rId72"/>
    <p:sldId id="582" r:id="rId73"/>
    <p:sldId id="583" r:id="rId74"/>
    <p:sldId id="584" r:id="rId75"/>
    <p:sldId id="631" r:id="rId76"/>
    <p:sldId id="633" r:id="rId77"/>
    <p:sldId id="632" r:id="rId78"/>
    <p:sldId id="630" r:id="rId79"/>
    <p:sldId id="629" r:id="rId8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7278A6-C832-4D7E-9476-FBD2FB18781E}">
          <p14:sldIdLst>
            <p14:sldId id="549"/>
            <p14:sldId id="627"/>
            <p14:sldId id="257"/>
            <p14:sldId id="626"/>
            <p14:sldId id="628"/>
            <p14:sldId id="555"/>
            <p14:sldId id="550"/>
            <p14:sldId id="556"/>
            <p14:sldId id="551"/>
            <p14:sldId id="552"/>
            <p14:sldId id="553"/>
            <p14:sldId id="586"/>
            <p14:sldId id="587"/>
            <p14:sldId id="588"/>
            <p14:sldId id="589"/>
            <p14:sldId id="590"/>
            <p14:sldId id="554"/>
            <p14:sldId id="592"/>
            <p14:sldId id="593"/>
            <p14:sldId id="591"/>
            <p14:sldId id="557"/>
            <p14:sldId id="558"/>
            <p14:sldId id="595"/>
            <p14:sldId id="594"/>
            <p14:sldId id="559"/>
            <p14:sldId id="560"/>
            <p14:sldId id="571"/>
            <p14:sldId id="572"/>
            <p14:sldId id="596"/>
            <p14:sldId id="597"/>
            <p14:sldId id="614"/>
            <p14:sldId id="561"/>
            <p14:sldId id="562"/>
            <p14:sldId id="563"/>
            <p14:sldId id="564"/>
            <p14:sldId id="565"/>
            <p14:sldId id="566"/>
            <p14:sldId id="573"/>
            <p14:sldId id="575"/>
            <p14:sldId id="601"/>
            <p14:sldId id="570"/>
            <p14:sldId id="602"/>
            <p14:sldId id="603"/>
            <p14:sldId id="604"/>
            <p14:sldId id="605"/>
            <p14:sldId id="606"/>
            <p14:sldId id="607"/>
            <p14:sldId id="608"/>
            <p14:sldId id="609"/>
            <p14:sldId id="578"/>
            <p14:sldId id="610"/>
            <p14:sldId id="569"/>
            <p14:sldId id="615"/>
            <p14:sldId id="616"/>
            <p14:sldId id="617"/>
            <p14:sldId id="618"/>
            <p14:sldId id="619"/>
            <p14:sldId id="620"/>
            <p14:sldId id="621"/>
            <p14:sldId id="622"/>
            <p14:sldId id="623"/>
            <p14:sldId id="624"/>
            <p14:sldId id="577"/>
            <p14:sldId id="625"/>
            <p14:sldId id="567"/>
            <p14:sldId id="612"/>
            <p14:sldId id="613"/>
            <p14:sldId id="611"/>
            <p14:sldId id="579"/>
            <p14:sldId id="580"/>
            <p14:sldId id="581"/>
            <p14:sldId id="582"/>
            <p14:sldId id="583"/>
            <p14:sldId id="584"/>
            <p14:sldId id="631"/>
            <p14:sldId id="633"/>
            <p14:sldId id="632"/>
            <p14:sldId id="630"/>
            <p14:sldId id="629"/>
          </p14:sldIdLst>
        </p14:section>
        <p14:section name="Untitled Section" id="{79D25E9A-4F69-47E5-B407-780C8FE6DAFB}">
          <p14:sldIdLst/>
        </p14:section>
        <p14:section name="Untitled Section" id="{97E25085-4C95-4214-81FD-9D494263C34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presProps" Target="presProps.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0E6E4-2C10-4E78-BBB3-59E4E7CD67FB}" type="datetimeFigureOut">
              <a:rPr lang="en-IN" smtClean="0"/>
              <a:t>13-11-2021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49932-B26F-4B28-A7CB-0C5C5099CAE0}" type="slidenum">
              <a:rPr lang="en-IN" smtClean="0"/>
              <a:t>‹#›</a:t>
            </a:fld>
            <a:endParaRPr lang="en-IN"/>
          </a:p>
        </p:txBody>
      </p:sp>
    </p:spTree>
    <p:extLst>
      <p:ext uri="{BB962C8B-B14F-4D97-AF65-F5344CB8AC3E}">
        <p14:creationId xmlns:p14="http://schemas.microsoft.com/office/powerpoint/2010/main" val="110140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A49932-B26F-4B28-A7CB-0C5C5099CAE0}" type="slidenum">
              <a:rPr lang="en-IN" smtClean="0"/>
              <a:t>1</a:t>
            </a:fld>
            <a:endParaRPr lang="en-IN"/>
          </a:p>
        </p:txBody>
      </p:sp>
    </p:spTree>
    <p:extLst>
      <p:ext uri="{BB962C8B-B14F-4D97-AF65-F5344CB8AC3E}">
        <p14:creationId xmlns:p14="http://schemas.microsoft.com/office/powerpoint/2010/main" val="434094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A49932-B26F-4B28-A7CB-0C5C5099CAE0}" type="slidenum">
              <a:rPr lang="en-IN" smtClean="0"/>
              <a:t>2</a:t>
            </a:fld>
            <a:endParaRPr lang="en-IN"/>
          </a:p>
        </p:txBody>
      </p:sp>
    </p:spTree>
    <p:extLst>
      <p:ext uri="{BB962C8B-B14F-4D97-AF65-F5344CB8AC3E}">
        <p14:creationId xmlns:p14="http://schemas.microsoft.com/office/powerpoint/2010/main" val="190849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A49932-B26F-4B28-A7CB-0C5C5099CAE0}" type="slidenum">
              <a:rPr lang="en-IN" smtClean="0"/>
              <a:t>3</a:t>
            </a:fld>
            <a:endParaRPr lang="en-IN"/>
          </a:p>
        </p:txBody>
      </p:sp>
    </p:spTree>
    <p:extLst>
      <p:ext uri="{BB962C8B-B14F-4D97-AF65-F5344CB8AC3E}">
        <p14:creationId xmlns:p14="http://schemas.microsoft.com/office/powerpoint/2010/main" val="185931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A49932-B26F-4B28-A7CB-0C5C5099CAE0}" type="slidenum">
              <a:rPr lang="en-IN" smtClean="0"/>
              <a:t>4</a:t>
            </a:fld>
            <a:endParaRPr lang="en-IN"/>
          </a:p>
        </p:txBody>
      </p:sp>
    </p:spTree>
    <p:extLst>
      <p:ext uri="{BB962C8B-B14F-4D97-AF65-F5344CB8AC3E}">
        <p14:creationId xmlns:p14="http://schemas.microsoft.com/office/powerpoint/2010/main" val="2184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43443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6895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546122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6"/>
          <p:cNvSpPr>
            <a:spLocks noChangeAspect="1"/>
          </p:cNvSpPr>
          <p:nvPr userDrawn="1"/>
        </p:nvSpPr>
        <p:spPr bwMode="auto">
          <a:xfrm>
            <a:off x="0" y="1905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14"/>
          <p:cNvSpPr>
            <a:spLocks/>
          </p:cNvSpPr>
          <p:nvPr userDrawn="1"/>
        </p:nvSpPr>
        <p:spPr bwMode="auto">
          <a:xfrm>
            <a:off x="574360" y="1901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Slide Number Placeholder 5"/>
          <p:cNvSpPr txBox="1">
            <a:spLocks/>
          </p:cNvSpPr>
          <p:nvPr userDrawn="1"/>
        </p:nvSpPr>
        <p:spPr>
          <a:xfrm>
            <a:off x="11621977" y="6530294"/>
            <a:ext cx="406399" cy="365125"/>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300" b="0" i="0" u="none" strike="noStrike" kern="1200" cap="none" spc="0" normalizeH="0" baseline="0" noProof="0">
              <a:ln>
                <a:noFill/>
              </a:ln>
              <a:solidFill>
                <a:schemeClr val="bg1"/>
              </a:solidFill>
              <a:effectLst/>
              <a:uLnTx/>
              <a:uFillTx/>
              <a:latin typeface="+mn-lt"/>
              <a:ea typeface="+mn-ea"/>
              <a:cs typeface="+mn-cs"/>
            </a:endParaRPr>
          </a:p>
        </p:txBody>
      </p:sp>
      <p:pic>
        <p:nvPicPr>
          <p:cNvPr id="14" name="Picture 13"/>
          <p:cNvPicPr>
            <a:picLocks noChangeAspect="1"/>
          </p:cNvPicPr>
          <p:nvPr userDrawn="1"/>
        </p:nvPicPr>
        <p:blipFill>
          <a:blip r:embed="rId2" cstate="print"/>
          <a:stretch>
            <a:fillRect/>
          </a:stretch>
        </p:blipFill>
        <p:spPr>
          <a:xfrm>
            <a:off x="186436" y="6096191"/>
            <a:ext cx="1802021" cy="589383"/>
          </a:xfrm>
          <a:prstGeom prst="rect">
            <a:avLst/>
          </a:prstGeom>
        </p:spPr>
      </p:pic>
    </p:spTree>
    <p:extLst>
      <p:ext uri="{BB962C8B-B14F-4D97-AF65-F5344CB8AC3E}">
        <p14:creationId xmlns:p14="http://schemas.microsoft.com/office/powerpoint/2010/main" val="3318083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30D43E-B594-4C4F-B186-7AB076EC1FA6}"/>
              </a:ext>
            </a:extLst>
          </p:cNvPr>
          <p:cNvCxnSpPr/>
          <p:nvPr userDrawn="1"/>
        </p:nvCxnSpPr>
        <p:spPr>
          <a:xfrm flipH="1">
            <a:off x="2057400" y="6492875"/>
            <a:ext cx="9539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2056844-2A13-4B3A-A89C-C5C3BE0E5ABF}"/>
              </a:ext>
            </a:extLst>
          </p:cNvPr>
          <p:cNvSpPr/>
          <p:nvPr userDrawn="1"/>
        </p:nvSpPr>
        <p:spPr>
          <a:xfrm>
            <a:off x="0" y="0"/>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4" name="Freeform 6"/>
          <p:cNvSpPr>
            <a:spLocks noChangeAspect="1"/>
          </p:cNvSpPr>
          <p:nvPr userDrawn="1"/>
        </p:nvSpPr>
        <p:spPr bwMode="auto">
          <a:xfrm>
            <a:off x="0"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14">
            <a:extLst>
              <a:ext uri="{FF2B5EF4-FFF2-40B4-BE49-F238E27FC236}">
                <a16:creationId xmlns:a16="http://schemas.microsoft.com/office/drawing/2014/main" id="{6129FE8C-4026-42A6-AAE2-7C7F41064012}"/>
              </a:ext>
            </a:extLst>
          </p:cNvPr>
          <p:cNvSpPr>
            <a:spLocks/>
          </p:cNvSpPr>
          <p:nvPr userDrawn="1"/>
        </p:nvSpPr>
        <p:spPr bwMode="auto">
          <a:xfrm>
            <a:off x="574675" y="190500"/>
            <a:ext cx="679450"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a:latin typeface="+mn-lt"/>
            </a:endParaRPr>
          </a:p>
        </p:txBody>
      </p:sp>
      <p:sp>
        <p:nvSpPr>
          <p:cNvPr id="6" name="Freeform 6"/>
          <p:cNvSpPr>
            <a:spLocks noChangeAspect="1"/>
          </p:cNvSpPr>
          <p:nvPr userDrawn="1"/>
        </p:nvSpPr>
        <p:spPr bwMode="auto">
          <a:xfrm>
            <a:off x="11596688" y="6483350"/>
            <a:ext cx="615950"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Slide Number Placeholder 5">
            <a:extLst>
              <a:ext uri="{FF2B5EF4-FFF2-40B4-BE49-F238E27FC236}">
                <a16:creationId xmlns:a16="http://schemas.microsoft.com/office/drawing/2014/main" id="{34DC1C43-9955-4818-A746-1B6E7F46114E}"/>
              </a:ext>
            </a:extLst>
          </p:cNvPr>
          <p:cNvSpPr txBox="1">
            <a:spLocks/>
          </p:cNvSpPr>
          <p:nvPr userDrawn="1"/>
        </p:nvSpPr>
        <p:spPr>
          <a:xfrm>
            <a:off x="11622088" y="6530975"/>
            <a:ext cx="406400" cy="365125"/>
          </a:xfrm>
          <a:prstGeom prst="rect">
            <a:avLst/>
          </a:prstGeom>
        </p:spPr>
        <p:txBody>
          <a:bodyPr/>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algn="ctr" eaLnBrk="1" hangingPunct="1"/>
            <a:fld id="{9E723E7A-D6C9-43B1-9EAA-7B8D055CBC94}" type="slidenum">
              <a:rPr lang="en-US" altLang="en-US" sz="1300">
                <a:solidFill>
                  <a:schemeClr val="bg1"/>
                </a:solidFill>
                <a:latin typeface="Calibri" pitchFamily="34" charset="0"/>
              </a:rPr>
              <a:pPr algn="ctr" eaLnBrk="1" hangingPunct="1"/>
              <a:t>‹#›</a:t>
            </a:fld>
            <a:endParaRPr lang="en-US" altLang="en-US" sz="1300">
              <a:solidFill>
                <a:schemeClr val="bg1"/>
              </a:solidFill>
              <a:latin typeface="Calibri" pitchFamily="34" charset="0"/>
            </a:endParaRPr>
          </a:p>
        </p:txBody>
      </p: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738" y="6096000"/>
            <a:ext cx="18034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42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3846149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167040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61954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95899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313878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95560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32179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3E030-45F4-4BF3-A604-F963E4300390}"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44287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3E030-45F4-4BF3-A604-F963E4300390}" type="datetimeFigureOut">
              <a:rPr lang="en-US" smtClean="0"/>
              <a:pPr/>
              <a:t>11/13/2021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DBC8E-BCA1-40B6-9A00-F48178FC3A31}" type="slidenum">
              <a:rPr lang="en-US" smtClean="0"/>
              <a:pPr/>
              <a:t>‹#›</a:t>
            </a:fld>
            <a:endParaRPr lang="en-US"/>
          </a:p>
        </p:txBody>
      </p:sp>
    </p:spTree>
    <p:extLst>
      <p:ext uri="{BB962C8B-B14F-4D97-AF65-F5344CB8AC3E}">
        <p14:creationId xmlns:p14="http://schemas.microsoft.com/office/powerpoint/2010/main" val="3302750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jpe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2.png" /><Relationship Id="rId1" Type="http://schemas.openxmlformats.org/officeDocument/2006/relationships/slideLayout" Target="../slideLayouts/slideLayout13.xml" /><Relationship Id="rId4" Type="http://schemas.openxmlformats.org/officeDocument/2006/relationships/image" Target="../media/image10.png"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3.png" /></Relationships>
</file>

<file path=ppt/slides/_rels/slide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3.jpeg" /><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2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3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3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3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3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4.jpeg" /><Relationship Id="rId1" Type="http://schemas.openxmlformats.org/officeDocument/2006/relationships/slideLayout" Target="../slideLayouts/slideLayout13.xml" /></Relationships>
</file>

<file path=ppt/slides/_rels/slide3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3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5.jpeg" /><Relationship Id="rId1" Type="http://schemas.openxmlformats.org/officeDocument/2006/relationships/slideLayout" Target="../slideLayouts/slideLayout13.xml" /></Relationships>
</file>

<file path=ppt/slides/_rels/slide3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6.jpeg" /><Relationship Id="rId1" Type="http://schemas.openxmlformats.org/officeDocument/2006/relationships/slideLayout" Target="../slideLayouts/slideLayout13.xml" /></Relationships>
</file>

<file path=ppt/slides/_rels/slide3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3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4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2.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5.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4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9.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0.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7.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6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jpeg" /><Relationship Id="rId1" Type="http://schemas.openxmlformats.org/officeDocument/2006/relationships/slideLayout" Target="../slideLayouts/slideLayout13.xml" /></Relationships>
</file>

<file path=ppt/slides/_rels/slide7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6.xml.rels><?xml version="1.0" encoding="UTF-8" standalone="yes"?>
<Relationships xmlns="http://schemas.openxmlformats.org/package/2006/relationships"><Relationship Id="rId3" Type="http://schemas.openxmlformats.org/officeDocument/2006/relationships/hyperlink" Target="https://docs.oracle.com/cd/E16338_01/nav/catalog_views-all.htm" TargetMode="External" /><Relationship Id="rId2" Type="http://schemas.openxmlformats.org/officeDocument/2006/relationships/hyperlink" Target="https://docs.oracle.com/cd/E16338_01/nav/catalog_views-user.htm" TargetMode="External" /><Relationship Id="rId1" Type="http://schemas.openxmlformats.org/officeDocument/2006/relationships/slideLayout" Target="../slideLayouts/slideLayout13.xml" /><Relationship Id="rId6" Type="http://schemas.openxmlformats.org/officeDocument/2006/relationships/image" Target="../media/image2.png" /><Relationship Id="rId5" Type="http://schemas.openxmlformats.org/officeDocument/2006/relationships/hyperlink" Target="https://docs.oracle.com/cd/E16338_01/nav/catalog_views-privs.htm" TargetMode="External" /><Relationship Id="rId4" Type="http://schemas.openxmlformats.org/officeDocument/2006/relationships/hyperlink" Target="https://docs.oracle.com/cd/E16338_01/nav/catalog_views-dba.htm" TargetMode="External" /></Relationships>
</file>

<file path=ppt/slides/_rels/slide7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79.xml.rels><?xml version="1.0" encoding="UTF-8" standalone="yes"?>
<Relationships xmlns="http://schemas.openxmlformats.org/package/2006/relationships"><Relationship Id="rId3" Type="http://schemas.openxmlformats.org/officeDocument/2006/relationships/hyperlink" Target="https://nptel.ac.in/courses/106/104/106104135/" TargetMode="External" /><Relationship Id="rId2" Type="http://schemas.openxmlformats.org/officeDocument/2006/relationships/hyperlink" Target="https://www.w3schools.com/sql/" TargetMode="Externa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322D3F-4EEE-4CD0-945D-9E1BFDEA5286}"/>
              </a:ext>
            </a:extLst>
          </p:cNvPr>
          <p:cNvSpPr>
            <a:spLocks noChangeArrowheads="1"/>
          </p:cNvSpPr>
          <p:nvPr/>
        </p:nvSpPr>
        <p:spPr bwMode="auto">
          <a:xfrm>
            <a:off x="2485010" y="6609136"/>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7" name="Picture 1">
            <a:extLst>
              <a:ext uri="{FF2B5EF4-FFF2-40B4-BE49-F238E27FC236}">
                <a16:creationId xmlns:a16="http://schemas.microsoft.com/office/drawing/2014/main" id="{F3F68DE4-0A8E-4FE1-8FF9-F11CB7009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3">
            <a:extLst>
              <a:ext uri="{FF2B5EF4-FFF2-40B4-BE49-F238E27FC236}">
                <a16:creationId xmlns:a16="http://schemas.microsoft.com/office/drawing/2014/main" id="{00FE6B45-E305-4A3E-AB6F-2C44365C7344}"/>
              </a:ext>
            </a:extLst>
          </p:cNvPr>
          <p:cNvSpPr txBox="1">
            <a:spLocks/>
          </p:cNvSpPr>
          <p:nvPr/>
        </p:nvSpPr>
        <p:spPr>
          <a:xfrm>
            <a:off x="464234" y="852015"/>
            <a:ext cx="11352627" cy="4863439"/>
          </a:xfrm>
          <a:prstGeom prst="rect">
            <a:avLst/>
          </a:prstGeom>
        </p:spPr>
        <p:txBody>
          <a:bodyPr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altLang="en-US" sz="3600" b="1" dirty="0">
              <a:latin typeface="Times New Roman" panose="02020603050405020304" pitchFamily="18" charset="0"/>
              <a:cs typeface="Times New Roman" panose="02020603050405020304" pitchFamily="18" charset="0"/>
            </a:endParaRPr>
          </a:p>
          <a:p>
            <a:pPr algn="ct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altLang="en-US" sz="3600" b="1" dirty="0">
              <a:latin typeface="Times New Roman" panose="02020603050405020304" pitchFamily="18" charset="0"/>
              <a:cs typeface="Times New Roman" panose="02020603050405020304" pitchFamily="18" charset="0"/>
            </a:endParaRPr>
          </a:p>
          <a:p>
            <a:pPr algn="ct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altLang="en-US" sz="3600" b="1" dirty="0">
              <a:latin typeface="Times New Roman" panose="02020603050405020304" pitchFamily="18" charset="0"/>
              <a:cs typeface="Times New Roman" panose="02020603050405020304" pitchFamily="18" charset="0"/>
            </a:endParaRPr>
          </a:p>
          <a:p>
            <a:pPr algn="ctr"/>
            <a:r>
              <a:rPr lang="en-IN" sz="3600" b="1" dirty="0">
                <a:solidFill>
                  <a:srgbClr val="C00000"/>
                </a:solidFill>
                <a:latin typeface="Times New Roman"/>
                <a:cs typeface="Times New Roman"/>
              </a:rPr>
              <a:t>Database Management System</a:t>
            </a:r>
            <a:br>
              <a:rPr lang="en-IN" sz="3600" b="1" dirty="0">
                <a:latin typeface="Times New Roman" pitchFamily="18" charset="0"/>
                <a:cs typeface="Times New Roman" pitchFamily="18" charset="0"/>
              </a:rPr>
            </a:br>
            <a:endParaRPr lang="en-IN" sz="3600" b="1" dirty="0">
              <a:solidFill>
                <a:srgbClr val="C00000"/>
              </a:solidFill>
              <a:latin typeface="Times New Roman" pitchFamily="18" charset="0"/>
              <a:cs typeface="Times New Roman" pitchFamily="18" charset="0"/>
            </a:endParaRPr>
          </a:p>
          <a:p>
            <a:pPr algn="ctr">
              <a:buNone/>
              <a:tabLst>
                <a:tab pos="531813" algn="l"/>
                <a:tab pos="625475" algn="l"/>
              </a:tabLst>
            </a:pPr>
            <a:r>
              <a:rPr lang="en-IN" sz="3200" b="1" dirty="0">
                <a:solidFill>
                  <a:srgbClr val="C00000"/>
                </a:solidFill>
                <a:latin typeface="+mj-lt"/>
                <a:ea typeface="+mj-ea"/>
                <a:cs typeface="+mj-cs"/>
              </a:rPr>
              <a:t>  </a:t>
            </a:r>
            <a:r>
              <a:rPr lang="en-IN" sz="3200" b="1" dirty="0">
                <a:solidFill>
                  <a:srgbClr val="C00000"/>
                </a:solidFill>
                <a:latin typeface="Times New Roman" pitchFamily="18" charset="0"/>
                <a:cs typeface="Times New Roman" pitchFamily="18" charset="0"/>
              </a:rPr>
              <a:t>18CS52</a:t>
            </a:r>
          </a:p>
          <a:p>
            <a:pPr algn="ct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altLang="en-US" sz="3600" b="1" dirty="0">
              <a:latin typeface="Times New Roman" panose="02020603050405020304" pitchFamily="18" charset="0"/>
              <a:cs typeface="Times New Roman" panose="02020603050405020304" pitchFamily="18" charset="0"/>
            </a:endParaRPr>
          </a:p>
          <a:p>
            <a:pPr algn="ct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1" dirty="0">
                <a:latin typeface="Times New Roman" panose="02020603050405020304" pitchFamily="18" charset="0"/>
                <a:cs typeface="Times New Roman" panose="02020603050405020304" pitchFamily="18" charset="0"/>
              </a:rPr>
              <a:t>Module: 2</a:t>
            </a:r>
            <a:endParaRPr lang="en-I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8306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6250D0F-0C91-4C6F-B18E-9062799EAD65}"/>
              </a:ext>
            </a:extLst>
          </p:cNvPr>
          <p:cNvSpPr txBox="1">
            <a:spLocks noChangeArrowheads="1"/>
          </p:cNvSpPr>
          <p:nvPr/>
        </p:nvSpPr>
        <p:spPr>
          <a:xfrm>
            <a:off x="2259526" y="159678"/>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Relation Schema and Instance</a:t>
            </a:r>
          </a:p>
        </p:txBody>
      </p:sp>
      <p:sp>
        <p:nvSpPr>
          <p:cNvPr id="3" name="Rectangle 3">
            <a:extLst>
              <a:ext uri="{FF2B5EF4-FFF2-40B4-BE49-F238E27FC236}">
                <a16:creationId xmlns:a16="http://schemas.microsoft.com/office/drawing/2014/main" id="{6F9B1C61-06E5-4A3B-B089-E01ACDFF7207}"/>
              </a:ext>
            </a:extLst>
          </p:cNvPr>
          <p:cNvSpPr txBox="1">
            <a:spLocks noChangeArrowheads="1"/>
          </p:cNvSpPr>
          <p:nvPr/>
        </p:nvSpPr>
        <p:spPr>
          <a:xfrm>
            <a:off x="798513" y="1077913"/>
            <a:ext cx="11032416"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i="1" baseline="-2500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are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attributes</a:t>
            </a:r>
          </a:p>
          <a:p>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R</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i="1" baseline="-2500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 is a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relation schema</a:t>
            </a:r>
          </a:p>
          <a:p>
            <a:pPr>
              <a:lnSpc>
                <a:spcPct val="120000"/>
              </a:lnSpc>
              <a:buFont typeface="Monotype Sorts" charset="2"/>
              <a:buNone/>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Example:</a:t>
            </a:r>
          </a:p>
          <a:p>
            <a:pPr>
              <a:lnSpc>
                <a:spcPct val="120000"/>
              </a:lnSpc>
              <a:buFont typeface="Monotype Sorts" charset="2"/>
              <a:buNone/>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     instructor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ID,  name,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rPr>
              <a:t>dept_name</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 salary</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a:t>
            </a:r>
          </a:p>
          <a:p>
            <a:pPr>
              <a:lnSpc>
                <a:spcPct val="120000"/>
              </a:lnSpc>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Formally, given sets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D</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D</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rPr>
              <a:t>D</a:t>
            </a:r>
            <a:r>
              <a:rPr lang="en-US" altLang="en-US" sz="2000" i="1" baseline="-25000" err="1">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a </a:t>
            </a:r>
            <a:r>
              <a:rPr lang="en-US" altLang="en-US" sz="2000" b="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relation</a:t>
            </a:r>
            <a:r>
              <a:rPr lang="en-US" altLang="en-US" sz="2000" i="1">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b="1" i="1">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r</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is a subset of </a:t>
            </a:r>
            <a:b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D</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x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D</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2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x … x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rPr>
              <a:t>D</a:t>
            </a:r>
            <a:r>
              <a:rPr lang="en-US" altLang="en-US" sz="2000" i="1" baseline="-25000" err="1">
                <a:latin typeface="Times New Roman" panose="02020603050405020304" pitchFamily="18" charset="0"/>
                <a:ea typeface="ＭＳ Ｐゴシック" panose="020B0600070205080204" pitchFamily="34" charset="-128"/>
                <a:cs typeface="Times New Roman" panose="02020603050405020304" pitchFamily="18" charset="0"/>
              </a:rPr>
              <a:t>n</a:t>
            </a:r>
            <a:b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Thus, a relation is a set of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-tuples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 a</a:t>
            </a:r>
            <a:r>
              <a:rPr lang="en-US" altLang="en-US" sz="2000" baseline="-2500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i="1" baseline="-2500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where each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2000" i="1" baseline="-25000">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D</a:t>
            </a:r>
            <a:r>
              <a:rPr lang="en-US" altLang="en-US" sz="2000" i="1" baseline="-25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a:t>
            </a:r>
          </a:p>
          <a:p>
            <a:pPr>
              <a:spcBef>
                <a:spcPct val="35000"/>
              </a:spcBef>
              <a:buClr>
                <a:schemeClr val="tx2"/>
              </a:buClr>
              <a:buSzPct val="90000"/>
            </a:pPr>
            <a:r>
              <a:rPr kumimoji="1" lang="en-US" altLang="en-US" sz="2000">
                <a:latin typeface="Times New Roman" panose="02020603050405020304" pitchFamily="18" charset="0"/>
                <a:cs typeface="Times New Roman" panose="02020603050405020304" pitchFamily="18" charset="0"/>
              </a:rPr>
              <a:t>The current values (</a:t>
            </a:r>
            <a:r>
              <a:rPr kumimoji="1" lang="en-US" altLang="en-US" sz="2000" b="1">
                <a:solidFill>
                  <a:srgbClr val="000099"/>
                </a:solidFill>
                <a:latin typeface="Times New Roman" panose="02020603050405020304" pitchFamily="18" charset="0"/>
                <a:cs typeface="Times New Roman" panose="02020603050405020304" pitchFamily="18" charset="0"/>
              </a:rPr>
              <a:t>relation instance</a:t>
            </a:r>
            <a:r>
              <a:rPr kumimoji="1" lang="en-US" altLang="en-US" sz="2000">
                <a:latin typeface="Times New Roman" panose="02020603050405020304" pitchFamily="18" charset="0"/>
                <a:cs typeface="Times New Roman" panose="02020603050405020304" pitchFamily="18" charset="0"/>
              </a:rPr>
              <a:t>) of a relation are specified by a table</a:t>
            </a:r>
          </a:p>
          <a:p>
            <a:pPr>
              <a:spcBef>
                <a:spcPct val="35000"/>
              </a:spcBef>
              <a:buClr>
                <a:schemeClr val="tx2"/>
              </a:buClr>
              <a:buSzPct val="90000"/>
            </a:pPr>
            <a:r>
              <a:rPr kumimoji="1" lang="en-US" altLang="en-US" sz="2000">
                <a:latin typeface="Times New Roman" panose="02020603050405020304" pitchFamily="18" charset="0"/>
                <a:cs typeface="Times New Roman" panose="02020603050405020304" pitchFamily="18" charset="0"/>
              </a:rPr>
              <a:t>An element </a:t>
            </a:r>
            <a:r>
              <a:rPr kumimoji="1" lang="en-US" altLang="en-US" sz="2000" b="1" i="1">
                <a:solidFill>
                  <a:srgbClr val="FF0000"/>
                </a:solidFill>
                <a:latin typeface="Times New Roman" panose="02020603050405020304" pitchFamily="18" charset="0"/>
                <a:cs typeface="Times New Roman" panose="02020603050405020304" pitchFamily="18" charset="0"/>
              </a:rPr>
              <a:t>t</a:t>
            </a:r>
            <a:r>
              <a:rPr kumimoji="1" lang="en-US" altLang="en-US" sz="2000" b="1">
                <a:latin typeface="Times New Roman" panose="02020603050405020304" pitchFamily="18" charset="0"/>
                <a:cs typeface="Times New Roman" panose="02020603050405020304" pitchFamily="18" charset="0"/>
              </a:rPr>
              <a:t> </a:t>
            </a:r>
            <a:r>
              <a:rPr kumimoji="1" lang="en-US" altLang="en-US" sz="2000">
                <a:latin typeface="Times New Roman" panose="02020603050405020304" pitchFamily="18" charset="0"/>
                <a:cs typeface="Times New Roman" panose="02020603050405020304" pitchFamily="18" charset="0"/>
              </a:rPr>
              <a:t>of</a:t>
            </a:r>
            <a:r>
              <a:rPr kumimoji="1" lang="en-US" altLang="en-US" sz="2000" b="1">
                <a:solidFill>
                  <a:schemeClr val="bg2"/>
                </a:solidFill>
                <a:latin typeface="Times New Roman" panose="02020603050405020304" pitchFamily="18" charset="0"/>
                <a:cs typeface="Times New Roman" panose="02020603050405020304" pitchFamily="18" charset="0"/>
              </a:rPr>
              <a:t> </a:t>
            </a:r>
            <a:r>
              <a:rPr kumimoji="1" lang="en-US" altLang="en-US" sz="2000" b="1" i="1">
                <a:solidFill>
                  <a:srgbClr val="FF0000"/>
                </a:solidFill>
                <a:latin typeface="Times New Roman" panose="02020603050405020304" pitchFamily="18" charset="0"/>
                <a:cs typeface="Times New Roman" panose="02020603050405020304" pitchFamily="18" charset="0"/>
              </a:rPr>
              <a:t>r</a:t>
            </a:r>
            <a:r>
              <a:rPr kumimoji="1" lang="en-US" altLang="en-US" sz="2000">
                <a:latin typeface="Times New Roman" panose="02020603050405020304" pitchFamily="18" charset="0"/>
                <a:cs typeface="Times New Roman" panose="02020603050405020304" pitchFamily="18" charset="0"/>
              </a:rPr>
              <a:t> is a </a:t>
            </a:r>
            <a:r>
              <a:rPr kumimoji="1" lang="en-US" altLang="en-US" sz="2000" i="1">
                <a:latin typeface="Times New Roman" panose="02020603050405020304" pitchFamily="18" charset="0"/>
                <a:cs typeface="Times New Roman" panose="02020603050405020304" pitchFamily="18" charset="0"/>
              </a:rPr>
              <a:t>tuple</a:t>
            </a:r>
            <a:r>
              <a:rPr kumimoji="1" lang="en-US" altLang="en-US" sz="2000">
                <a:latin typeface="Times New Roman" panose="02020603050405020304" pitchFamily="18" charset="0"/>
                <a:cs typeface="Times New Roman" panose="02020603050405020304" pitchFamily="18" charset="0"/>
              </a:rPr>
              <a:t>, represented by a </a:t>
            </a:r>
            <a:r>
              <a:rPr kumimoji="1" lang="en-US" altLang="en-US" sz="2000" i="1">
                <a:latin typeface="Times New Roman" panose="02020603050405020304" pitchFamily="18" charset="0"/>
                <a:cs typeface="Times New Roman" panose="02020603050405020304" pitchFamily="18" charset="0"/>
              </a:rPr>
              <a:t>row </a:t>
            </a:r>
            <a:r>
              <a:rPr kumimoji="1" lang="en-US" altLang="en-US" sz="2000">
                <a:latin typeface="Times New Roman" panose="02020603050405020304" pitchFamily="18" charset="0"/>
                <a:cs typeface="Times New Roman" panose="02020603050405020304" pitchFamily="18" charset="0"/>
              </a:rPr>
              <a:t>in a table</a:t>
            </a:r>
            <a:endPar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a:lnSpc>
                <a:spcPct val="120000"/>
              </a:lnSpc>
              <a:buFont typeface="Monotype Sorts" charset="2"/>
              <a:buNone/>
            </a:pPr>
            <a:endPar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120000"/>
              </a:lnSpc>
              <a:buFont typeface="Monotype Sorts" charset="2"/>
              <a:buNone/>
            </a:pPr>
            <a:endPar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Monotype Sorts" charset="2"/>
              <a:buNone/>
            </a:pPr>
            <a:endParaRPr lang="en-US" altLang="en-US" sz="2400">
              <a:ea typeface="ＭＳ Ｐゴシック" panose="020B0600070205080204" pitchFamily="34" charset="-128"/>
            </a:endParaRPr>
          </a:p>
        </p:txBody>
      </p:sp>
      <p:pic>
        <p:nvPicPr>
          <p:cNvPr id="4" name="Picture 1">
            <a:extLst>
              <a:ext uri="{FF2B5EF4-FFF2-40B4-BE49-F238E27FC236}">
                <a16:creationId xmlns:a16="http://schemas.microsoft.com/office/drawing/2014/main" id="{DAA0D9E9-AE4D-4379-9C55-EBBC7F5E8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7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0CC38D4-D3EF-4FBE-90FC-B2BDD5365D62}"/>
              </a:ext>
            </a:extLst>
          </p:cNvPr>
          <p:cNvSpPr txBox="1">
            <a:spLocks noChangeArrowheads="1"/>
          </p:cNvSpPr>
          <p:nvPr/>
        </p:nvSpPr>
        <p:spPr>
          <a:xfrm>
            <a:off x="2057400" y="181512"/>
            <a:ext cx="8077200" cy="6064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Relations are Unordered</a:t>
            </a:r>
          </a:p>
        </p:txBody>
      </p:sp>
      <p:sp>
        <p:nvSpPr>
          <p:cNvPr id="6" name="Rectangle 3">
            <a:extLst>
              <a:ext uri="{FF2B5EF4-FFF2-40B4-BE49-F238E27FC236}">
                <a16:creationId xmlns:a16="http://schemas.microsoft.com/office/drawing/2014/main" id="{48FDC0A3-F940-4558-A28A-F189B4DFB38E}"/>
              </a:ext>
            </a:extLst>
          </p:cNvPr>
          <p:cNvSpPr>
            <a:spLocks noChangeArrowheads="1"/>
          </p:cNvSpPr>
          <p:nvPr/>
        </p:nvSpPr>
        <p:spPr bwMode="auto">
          <a:xfrm>
            <a:off x="1037664" y="979439"/>
            <a:ext cx="895039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285750" indent="-285750">
              <a:spcBef>
                <a:spcPct val="35000"/>
              </a:spcBef>
              <a:buClr>
                <a:schemeClr val="tx2"/>
              </a:buClr>
              <a:buSzPct val="90000"/>
              <a:buFont typeface="Arial" panose="020B0604020202020204" pitchFamily="34" charset="0"/>
              <a:buChar char="•"/>
            </a:pPr>
            <a:r>
              <a:rPr kumimoji="1" lang="en-US" altLang="en-US" sz="1800">
                <a:latin typeface="Times New Roman" panose="02020603050405020304" pitchFamily="18" charset="0"/>
                <a:cs typeface="Times New Roman" panose="02020603050405020304" pitchFamily="18" charset="0"/>
              </a:rPr>
              <a:t> Order of tuples is irrelevant (tuples may be stored in an arbitrary order)</a:t>
            </a:r>
          </a:p>
          <a:p>
            <a:pPr marL="285750" indent="-285750">
              <a:spcBef>
                <a:spcPct val="35000"/>
              </a:spcBef>
              <a:buClr>
                <a:schemeClr val="tx2"/>
              </a:buClr>
              <a:buSzPct val="90000"/>
              <a:buFont typeface="Arial" panose="020B0604020202020204" pitchFamily="34" charset="0"/>
              <a:buChar char="•"/>
            </a:pPr>
            <a:r>
              <a:rPr kumimoji="1" lang="en-US" altLang="en-US" sz="1800">
                <a:latin typeface="Times New Roman" panose="02020603050405020304" pitchFamily="18" charset="0"/>
                <a:cs typeface="Times New Roman" panose="02020603050405020304" pitchFamily="18" charset="0"/>
              </a:rPr>
              <a:t> Example: </a:t>
            </a:r>
            <a:r>
              <a:rPr kumimoji="1" lang="en-US" altLang="en-US" sz="1800" i="1">
                <a:latin typeface="Times New Roman" panose="02020603050405020304" pitchFamily="18" charset="0"/>
                <a:cs typeface="Times New Roman" panose="02020603050405020304" pitchFamily="18" charset="0"/>
              </a:rPr>
              <a:t>instructor</a:t>
            </a:r>
            <a:r>
              <a:rPr kumimoji="1" lang="en-US" altLang="en-US" sz="1800">
                <a:latin typeface="Times New Roman" panose="02020603050405020304" pitchFamily="18" charset="0"/>
                <a:cs typeface="Times New Roman" panose="02020603050405020304" pitchFamily="18" charset="0"/>
              </a:rPr>
              <a:t> relation with unordered tuples</a:t>
            </a:r>
          </a:p>
        </p:txBody>
      </p:sp>
      <p:pic>
        <p:nvPicPr>
          <p:cNvPr id="7" name="Picture 4" descr="2">
            <a:extLst>
              <a:ext uri="{FF2B5EF4-FFF2-40B4-BE49-F238E27FC236}">
                <a16:creationId xmlns:a16="http://schemas.microsoft.com/office/drawing/2014/main" id="{7A77D8CB-4442-481C-8002-913BCCE83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274" y="1909128"/>
            <a:ext cx="49530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a:extLst>
              <a:ext uri="{FF2B5EF4-FFF2-40B4-BE49-F238E27FC236}">
                <a16:creationId xmlns:a16="http://schemas.microsoft.com/office/drawing/2014/main" id="{8A35B768-5A04-4AC6-99EA-AE77512C2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53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7D7680-E2AA-46FD-B5F2-2A25674549F1}"/>
              </a:ext>
            </a:extLst>
          </p:cNvPr>
          <p:cNvSpPr txBox="1">
            <a:spLocks noChangeArrowheads="1"/>
          </p:cNvSpPr>
          <p:nvPr/>
        </p:nvSpPr>
        <p:spPr>
          <a:xfrm>
            <a:off x="1921901" y="117474"/>
            <a:ext cx="8727342"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a:latin typeface="Times New Roman" panose="02020603050405020304" pitchFamily="18" charset="0"/>
                <a:cs typeface="Times New Roman" panose="02020603050405020304" pitchFamily="18" charset="0"/>
              </a:rPr>
              <a:t>Constraints on Relational database model</a:t>
            </a:r>
          </a:p>
        </p:txBody>
      </p:sp>
      <p:sp>
        <p:nvSpPr>
          <p:cNvPr id="3" name="Rectangle 2">
            <a:extLst>
              <a:ext uri="{FF2B5EF4-FFF2-40B4-BE49-F238E27FC236}">
                <a16:creationId xmlns:a16="http://schemas.microsoft.com/office/drawing/2014/main" id="{F173FF1A-EB00-473F-A044-52C25F805D12}"/>
              </a:ext>
            </a:extLst>
          </p:cNvPr>
          <p:cNvSpPr/>
          <p:nvPr/>
        </p:nvSpPr>
        <p:spPr>
          <a:xfrm>
            <a:off x="486253" y="727074"/>
            <a:ext cx="10281136" cy="4770537"/>
          </a:xfrm>
          <a:prstGeom prst="rect">
            <a:avLst/>
          </a:prstGeom>
        </p:spPr>
        <p:txBody>
          <a:bodyPr wrap="square">
            <a:spAutoFit/>
          </a:bodyPr>
          <a:lstStyle/>
          <a:p>
            <a:pPr algn="just"/>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On modeling the design of the relational database we can put some restrictions like what values are allowed to be inserted in the relation, what kind of modifications and deletions are allowed in the relation. These are the restrictions we impose on the relational database.</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models like ER models, we did not have such features.</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Constraints in the databases can be categorized into 3 main categories:</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Constraints that are applied in the data model is called Implicit constraints.</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Constraints that are directly applied in the schemas of the data model, by specifying them in the DDL(Data Definition Language). These are called as schema-based constraints or Explicit constraints.</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Constraints that cannot be directly applied in the schemas of the data model. We call these Application based or semantic constraints.</a:t>
            </a:r>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AF0325BE-6A9A-4F3D-BA9D-44DC08DEB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92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7D7680-E2AA-46FD-B5F2-2A25674549F1}"/>
              </a:ext>
            </a:extLst>
          </p:cNvPr>
          <p:cNvSpPr txBox="1">
            <a:spLocks noChangeArrowheads="1"/>
          </p:cNvSpPr>
          <p:nvPr/>
        </p:nvSpPr>
        <p:spPr>
          <a:xfrm>
            <a:off x="1921900" y="117474"/>
            <a:ext cx="9557337"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b="1">
                <a:latin typeface="Times New Roman" panose="02020603050405020304" pitchFamily="18" charset="0"/>
                <a:cs typeface="Times New Roman" panose="02020603050405020304" pitchFamily="18" charset="0"/>
              </a:rPr>
              <a:t>Constraints on Relational database model</a:t>
            </a:r>
          </a:p>
        </p:txBody>
      </p:sp>
      <p:sp>
        <p:nvSpPr>
          <p:cNvPr id="3" name="Rectangle 2">
            <a:extLst>
              <a:ext uri="{FF2B5EF4-FFF2-40B4-BE49-F238E27FC236}">
                <a16:creationId xmlns:a16="http://schemas.microsoft.com/office/drawing/2014/main" id="{F173FF1A-EB00-473F-A044-52C25F805D12}"/>
              </a:ext>
            </a:extLst>
          </p:cNvPr>
          <p:cNvSpPr/>
          <p:nvPr/>
        </p:nvSpPr>
        <p:spPr>
          <a:xfrm>
            <a:off x="486252" y="727074"/>
            <a:ext cx="11705747" cy="5940088"/>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Mainly Constraints on the relational database are of 4 types:</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Domain constraints</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Key constraints</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Entity Integrity constraints</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Referential integrity constraints</a:t>
            </a:r>
          </a:p>
          <a:p>
            <a:pPr marL="457200" indent="-457200" algn="just">
              <a:buFont typeface="+mj-lt"/>
              <a:buAutoNum type="arabicPeriod"/>
            </a:pP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1. Domain constraints :</a:t>
            </a:r>
          </a:p>
          <a:p>
            <a:pPr algn="just"/>
            <a:r>
              <a:rPr lang="en-US" sz="2000">
                <a:latin typeface="Times New Roman" panose="02020603050405020304" pitchFamily="18" charset="0"/>
                <a:cs typeface="Times New Roman" panose="02020603050405020304" pitchFamily="18" charset="0"/>
              </a:rPr>
              <a:t>Every domain must contain atomic values(smallest indivisible units) it means composite and multi-valued attributes are not allowed.</a:t>
            </a:r>
          </a:p>
          <a:p>
            <a:pPr algn="just"/>
            <a:r>
              <a:rPr lang="en-US" sz="2000">
                <a:latin typeface="Times New Roman" panose="02020603050405020304" pitchFamily="18" charset="0"/>
                <a:cs typeface="Times New Roman" panose="02020603050405020304" pitchFamily="18" charset="0"/>
              </a:rPr>
              <a:t>We perform datatype check here, which means when we assign a data type to a column we limit the values that it can contain. </a:t>
            </a:r>
            <a:r>
              <a:rPr lang="en-US" sz="2000" err="1">
                <a:latin typeface="Times New Roman" panose="02020603050405020304" pitchFamily="18" charset="0"/>
                <a:cs typeface="Times New Roman" panose="02020603050405020304" pitchFamily="18" charset="0"/>
              </a:rPr>
              <a:t>Eg.</a:t>
            </a:r>
            <a:r>
              <a:rPr lang="en-US" sz="2000">
                <a:latin typeface="Times New Roman" panose="02020603050405020304" pitchFamily="18" charset="0"/>
                <a:cs typeface="Times New Roman" panose="02020603050405020304" pitchFamily="18" charset="0"/>
              </a:rPr>
              <a:t> If we assign the datatype of attribute age as int, we cant give it values other then int datatype.</a:t>
            </a:r>
          </a:p>
          <a:p>
            <a:pPr algn="just"/>
            <a:r>
              <a:rPr lang="en-US" sz="2000">
                <a:latin typeface="Times New Roman" panose="02020603050405020304" pitchFamily="18" charset="0"/>
                <a:cs typeface="Times New Roman" panose="02020603050405020304" pitchFamily="18" charset="0"/>
              </a:rPr>
              <a:t>Example:</a:t>
            </a: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Explanation:</a:t>
            </a:r>
          </a:p>
          <a:p>
            <a:pPr algn="just"/>
            <a:r>
              <a:rPr lang="en-US" sz="2000">
                <a:latin typeface="Times New Roman" panose="02020603050405020304" pitchFamily="18" charset="0"/>
                <a:cs typeface="Times New Roman" panose="02020603050405020304" pitchFamily="18" charset="0"/>
              </a:rPr>
              <a:t>In the above relation, Name is a composite attribute and Phone is a multi-values attribute, so it is violating               domain constraint.</a:t>
            </a:r>
          </a:p>
          <a:p>
            <a:pPr marL="457200" indent="-457200" algn="just">
              <a:buFont typeface="+mj-lt"/>
              <a:buAutoNum type="arabicPeriod"/>
            </a:pPr>
            <a:endParaRPr lang="en-US" sz="200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AF0325BE-6A9A-4F3D-BA9D-44DC08DEB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 y="5978769"/>
            <a:ext cx="1955410" cy="8792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1128B8C-A1EF-4C91-B598-1BF8A7E20E77}"/>
              </a:ext>
            </a:extLst>
          </p:cNvPr>
          <p:cNvPicPr>
            <a:picLocks noChangeAspect="1"/>
          </p:cNvPicPr>
          <p:nvPr/>
        </p:nvPicPr>
        <p:blipFill>
          <a:blip r:embed="rId3"/>
          <a:stretch>
            <a:fillRect/>
          </a:stretch>
        </p:blipFill>
        <p:spPr>
          <a:xfrm>
            <a:off x="2683683" y="4107511"/>
            <a:ext cx="3655442" cy="1300208"/>
          </a:xfrm>
          <a:prstGeom prst="rect">
            <a:avLst/>
          </a:prstGeom>
        </p:spPr>
      </p:pic>
    </p:spTree>
    <p:extLst>
      <p:ext uri="{BB962C8B-B14F-4D97-AF65-F5344CB8AC3E}">
        <p14:creationId xmlns:p14="http://schemas.microsoft.com/office/powerpoint/2010/main" val="187597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7D7680-E2AA-46FD-B5F2-2A25674549F1}"/>
              </a:ext>
            </a:extLst>
          </p:cNvPr>
          <p:cNvSpPr txBox="1">
            <a:spLocks noChangeArrowheads="1"/>
          </p:cNvSpPr>
          <p:nvPr/>
        </p:nvSpPr>
        <p:spPr>
          <a:xfrm>
            <a:off x="1209822" y="117474"/>
            <a:ext cx="8789279"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a:latin typeface="Times New Roman" panose="02020603050405020304" pitchFamily="18" charset="0"/>
                <a:cs typeface="Times New Roman" panose="02020603050405020304" pitchFamily="18" charset="0"/>
              </a:rPr>
              <a:t>Constraints on Relational database model</a:t>
            </a:r>
          </a:p>
        </p:txBody>
      </p:sp>
      <p:sp>
        <p:nvSpPr>
          <p:cNvPr id="3" name="Rectangle 2">
            <a:extLst>
              <a:ext uri="{FF2B5EF4-FFF2-40B4-BE49-F238E27FC236}">
                <a16:creationId xmlns:a16="http://schemas.microsoft.com/office/drawing/2014/main" id="{F173FF1A-EB00-473F-A044-52C25F805D12}"/>
              </a:ext>
            </a:extLst>
          </p:cNvPr>
          <p:cNvSpPr/>
          <p:nvPr/>
        </p:nvSpPr>
        <p:spPr>
          <a:xfrm>
            <a:off x="486252" y="727074"/>
            <a:ext cx="11705747" cy="6555641"/>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2. Key Constraints or Uniqueness Constraints :</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These are called uniqueness constraints since it ensures that every tuple in the relation should be unique.</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relation can have multiple keys or candidate keys(minimal </a:t>
            </a:r>
            <a:r>
              <a:rPr lang="en-US" sz="2000" err="1">
                <a:latin typeface="Times New Roman" panose="02020603050405020304" pitchFamily="18" charset="0"/>
                <a:cs typeface="Times New Roman" panose="02020603050405020304" pitchFamily="18" charset="0"/>
              </a:rPr>
              <a:t>superkey</a:t>
            </a:r>
            <a:r>
              <a:rPr lang="en-US" sz="2000">
                <a:latin typeface="Times New Roman" panose="02020603050405020304" pitchFamily="18" charset="0"/>
                <a:cs typeface="Times New Roman" panose="02020603050405020304" pitchFamily="18" charset="0"/>
              </a:rPr>
              <a:t>), out of which we choose one of the keys as primary key, we don’t have any restriction on choosing the primary key out of candidate keys, but it is suggested to go with the candidate key with less number of attributes.</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Null values are not allowed in the primary key, hence Not Null constraint is also a part of key constraint.</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Explanation:</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the above table, EID is the primary key, and first and the last tuple has the same value in EID </a:t>
            </a:r>
            <a:r>
              <a:rPr lang="en-US" sz="2000" err="1">
                <a:latin typeface="Times New Roman" panose="02020603050405020304" pitchFamily="18" charset="0"/>
                <a:cs typeface="Times New Roman" panose="02020603050405020304" pitchFamily="18" charset="0"/>
              </a:rPr>
              <a:t>ie</a:t>
            </a:r>
            <a:r>
              <a:rPr lang="en-US" sz="2000">
                <a:latin typeface="Times New Roman" panose="02020603050405020304" pitchFamily="18" charset="0"/>
                <a:cs typeface="Times New Roman" panose="02020603050405020304" pitchFamily="18" charset="0"/>
              </a:rPr>
              <a:t> 01, so it is violating the key constraint.</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AF0325BE-6A9A-4F3D-BA9D-44DC08DEB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 y="5978769"/>
            <a:ext cx="1955410" cy="8792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A0313-756A-4FDC-B7D8-323FAF00CE11}"/>
              </a:ext>
            </a:extLst>
          </p:cNvPr>
          <p:cNvPicPr>
            <a:picLocks noChangeAspect="1"/>
          </p:cNvPicPr>
          <p:nvPr/>
        </p:nvPicPr>
        <p:blipFill>
          <a:blip r:embed="rId3"/>
          <a:stretch>
            <a:fillRect/>
          </a:stretch>
        </p:blipFill>
        <p:spPr>
          <a:xfrm>
            <a:off x="2628416" y="3765283"/>
            <a:ext cx="3467584" cy="1381318"/>
          </a:xfrm>
          <a:prstGeom prst="rect">
            <a:avLst/>
          </a:prstGeom>
        </p:spPr>
      </p:pic>
    </p:spTree>
    <p:extLst>
      <p:ext uri="{BB962C8B-B14F-4D97-AF65-F5344CB8AC3E}">
        <p14:creationId xmlns:p14="http://schemas.microsoft.com/office/powerpoint/2010/main" val="386294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7D7680-E2AA-46FD-B5F2-2A25674549F1}"/>
              </a:ext>
            </a:extLst>
          </p:cNvPr>
          <p:cNvSpPr txBox="1">
            <a:spLocks noChangeArrowheads="1"/>
          </p:cNvSpPr>
          <p:nvPr/>
        </p:nvSpPr>
        <p:spPr>
          <a:xfrm>
            <a:off x="1294228" y="117474"/>
            <a:ext cx="8704873"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a:latin typeface="Times New Roman" panose="02020603050405020304" pitchFamily="18" charset="0"/>
                <a:cs typeface="Times New Roman" panose="02020603050405020304" pitchFamily="18" charset="0"/>
              </a:rPr>
              <a:t>Constraints on Relational database model</a:t>
            </a:r>
          </a:p>
        </p:txBody>
      </p:sp>
      <p:sp>
        <p:nvSpPr>
          <p:cNvPr id="3" name="Rectangle 2">
            <a:extLst>
              <a:ext uri="{FF2B5EF4-FFF2-40B4-BE49-F238E27FC236}">
                <a16:creationId xmlns:a16="http://schemas.microsoft.com/office/drawing/2014/main" id="{F173FF1A-EB00-473F-A044-52C25F805D12}"/>
              </a:ext>
            </a:extLst>
          </p:cNvPr>
          <p:cNvSpPr/>
          <p:nvPr/>
        </p:nvSpPr>
        <p:spPr>
          <a:xfrm>
            <a:off x="486252" y="727074"/>
            <a:ext cx="11705747" cy="4708981"/>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3. Entity Integrity Constraints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Entity Integrity constraints says that no primary key can take NULL value, since using primary key we identify each tuple uniquely in a relation.</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Example:</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Explanation:</a:t>
            </a:r>
          </a:p>
          <a:p>
            <a:pPr algn="just"/>
            <a:r>
              <a:rPr lang="en-US" sz="2000">
                <a:latin typeface="Times New Roman" panose="02020603050405020304" pitchFamily="18" charset="0"/>
                <a:cs typeface="Times New Roman" panose="02020603050405020304" pitchFamily="18" charset="0"/>
              </a:rPr>
              <a:t>In the above relation, EID is made primary key, and the primary key cant take NULL values but in the third tuple, the primary key is null, so it is a violating Entity Integrity constraints.</a:t>
            </a:r>
          </a:p>
        </p:txBody>
      </p:sp>
      <p:pic>
        <p:nvPicPr>
          <p:cNvPr id="4" name="Picture 1">
            <a:extLst>
              <a:ext uri="{FF2B5EF4-FFF2-40B4-BE49-F238E27FC236}">
                <a16:creationId xmlns:a16="http://schemas.microsoft.com/office/drawing/2014/main" id="{AF0325BE-6A9A-4F3D-BA9D-44DC08DEB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 y="5978769"/>
            <a:ext cx="1955410" cy="8792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8D1B6C4-2B5C-49E6-BD5F-A0D96CA7D42C}"/>
              </a:ext>
            </a:extLst>
          </p:cNvPr>
          <p:cNvPicPr>
            <a:picLocks noChangeAspect="1"/>
          </p:cNvPicPr>
          <p:nvPr/>
        </p:nvPicPr>
        <p:blipFill>
          <a:blip r:embed="rId3"/>
          <a:stretch>
            <a:fillRect/>
          </a:stretch>
        </p:blipFill>
        <p:spPr>
          <a:xfrm>
            <a:off x="1642571" y="2766920"/>
            <a:ext cx="3715268" cy="1324160"/>
          </a:xfrm>
          <a:prstGeom prst="rect">
            <a:avLst/>
          </a:prstGeom>
        </p:spPr>
      </p:pic>
    </p:spTree>
    <p:extLst>
      <p:ext uri="{BB962C8B-B14F-4D97-AF65-F5344CB8AC3E}">
        <p14:creationId xmlns:p14="http://schemas.microsoft.com/office/powerpoint/2010/main" val="103608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7D7680-E2AA-46FD-B5F2-2A25674549F1}"/>
              </a:ext>
            </a:extLst>
          </p:cNvPr>
          <p:cNvSpPr txBox="1">
            <a:spLocks noChangeArrowheads="1"/>
          </p:cNvSpPr>
          <p:nvPr/>
        </p:nvSpPr>
        <p:spPr>
          <a:xfrm>
            <a:off x="1308295" y="117474"/>
            <a:ext cx="8690806"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a:latin typeface="Times New Roman" panose="02020603050405020304" pitchFamily="18" charset="0"/>
                <a:cs typeface="Times New Roman" panose="02020603050405020304" pitchFamily="18" charset="0"/>
              </a:rPr>
              <a:t>Constraints on Relational database model</a:t>
            </a:r>
          </a:p>
        </p:txBody>
      </p:sp>
      <p:sp>
        <p:nvSpPr>
          <p:cNvPr id="3" name="Rectangle 2">
            <a:extLst>
              <a:ext uri="{FF2B5EF4-FFF2-40B4-BE49-F238E27FC236}">
                <a16:creationId xmlns:a16="http://schemas.microsoft.com/office/drawing/2014/main" id="{F173FF1A-EB00-473F-A044-52C25F805D12}"/>
              </a:ext>
            </a:extLst>
          </p:cNvPr>
          <p:cNvSpPr/>
          <p:nvPr/>
        </p:nvSpPr>
        <p:spPr>
          <a:xfrm>
            <a:off x="486252" y="727074"/>
            <a:ext cx="11705747" cy="5324535"/>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 4. Referential Integrity Constraints :</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Referential integrity constraints is specified between two relations or tables and used to maintain the consistency among the tuples in two relations.</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constraint is enforced through foreign key, when an attribute in the foreign key of relation R1 have the same domain(s) as the primary key of relation R2, then the foreign key of R1 is said to reference or refer to the primary key of relation R2.</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values of the foreign key in a tuple of relation R1 can either take the values of the primary key for some tuple in relation R2, or can take NULL values, but can’t be empty.</a:t>
            </a:r>
          </a:p>
          <a:p>
            <a:pPr algn="just"/>
            <a:r>
              <a:rPr lang="en-US" sz="2000">
                <a:latin typeface="Times New Roman" panose="02020603050405020304" pitchFamily="18" charset="0"/>
                <a:cs typeface="Times New Roman" panose="02020603050405020304" pitchFamily="18" charset="0"/>
              </a:rPr>
              <a:t>Example:</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Explanation:</a:t>
            </a:r>
          </a:p>
          <a:p>
            <a:pPr algn="just"/>
            <a:r>
              <a:rPr lang="en-US" sz="2000">
                <a:latin typeface="Times New Roman" panose="02020603050405020304" pitchFamily="18" charset="0"/>
                <a:cs typeface="Times New Roman" panose="02020603050405020304" pitchFamily="18" charset="0"/>
              </a:rPr>
              <a:t>In the above, DNO of the first relation is the foreign key, and DNO in the second relation is the primary key. DNO = 22 in the foreign key of the first table is not allowed since DNO = 22 is not defined in the primary key of the second relation. Therefore Referential integrity constraints is violated here</a:t>
            </a:r>
          </a:p>
        </p:txBody>
      </p:sp>
      <p:pic>
        <p:nvPicPr>
          <p:cNvPr id="4" name="Picture 1">
            <a:extLst>
              <a:ext uri="{FF2B5EF4-FFF2-40B4-BE49-F238E27FC236}">
                <a16:creationId xmlns:a16="http://schemas.microsoft.com/office/drawing/2014/main" id="{AF0325BE-6A9A-4F3D-BA9D-44DC08DEB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 y="5978769"/>
            <a:ext cx="1955410" cy="8792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5A7E74-ED17-4E61-BD04-BB41AD329D04}"/>
              </a:ext>
            </a:extLst>
          </p:cNvPr>
          <p:cNvPicPr>
            <a:picLocks noChangeAspect="1"/>
          </p:cNvPicPr>
          <p:nvPr/>
        </p:nvPicPr>
        <p:blipFill>
          <a:blip r:embed="rId3"/>
          <a:stretch>
            <a:fillRect/>
          </a:stretch>
        </p:blipFill>
        <p:spPr>
          <a:xfrm>
            <a:off x="2397832" y="3591928"/>
            <a:ext cx="2810267" cy="1362265"/>
          </a:xfrm>
          <a:prstGeom prst="rect">
            <a:avLst/>
          </a:prstGeom>
        </p:spPr>
      </p:pic>
      <p:pic>
        <p:nvPicPr>
          <p:cNvPr id="7" name="Picture 6">
            <a:extLst>
              <a:ext uri="{FF2B5EF4-FFF2-40B4-BE49-F238E27FC236}">
                <a16:creationId xmlns:a16="http://schemas.microsoft.com/office/drawing/2014/main" id="{E0C5E563-AF8A-432D-95D2-B32927A44F9E}"/>
              </a:ext>
            </a:extLst>
          </p:cNvPr>
          <p:cNvPicPr>
            <a:picLocks noChangeAspect="1"/>
          </p:cNvPicPr>
          <p:nvPr/>
        </p:nvPicPr>
        <p:blipFill>
          <a:blip r:embed="rId4"/>
          <a:stretch>
            <a:fillRect/>
          </a:stretch>
        </p:blipFill>
        <p:spPr>
          <a:xfrm>
            <a:off x="5757414" y="3577638"/>
            <a:ext cx="2724530" cy="1390844"/>
          </a:xfrm>
          <a:prstGeom prst="rect">
            <a:avLst/>
          </a:prstGeom>
        </p:spPr>
      </p:pic>
    </p:spTree>
    <p:extLst>
      <p:ext uri="{BB962C8B-B14F-4D97-AF65-F5344CB8AC3E}">
        <p14:creationId xmlns:p14="http://schemas.microsoft.com/office/powerpoint/2010/main" val="319561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63CA3DC-0A50-46CF-B3EC-100C9BD028B2}"/>
              </a:ext>
            </a:extLst>
          </p:cNvPr>
          <p:cNvSpPr txBox="1">
            <a:spLocks noChangeArrowheads="1"/>
          </p:cNvSpPr>
          <p:nvPr/>
        </p:nvSpPr>
        <p:spPr>
          <a:xfrm>
            <a:off x="1103312" y="727074"/>
            <a:ext cx="10882361"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a:ea typeface="ＭＳ Ｐゴシック" panose="020B0600070205080204" pitchFamily="34" charset="-128"/>
            </a:endParaRPr>
          </a:p>
        </p:txBody>
      </p:sp>
      <p:sp>
        <p:nvSpPr>
          <p:cNvPr id="4" name="Rectangle 2">
            <a:extLst>
              <a:ext uri="{FF2B5EF4-FFF2-40B4-BE49-F238E27FC236}">
                <a16:creationId xmlns:a16="http://schemas.microsoft.com/office/drawing/2014/main" id="{8EAA2CB6-C980-4B64-BBD4-68146FBB6A34}"/>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Relational Database Schema</a:t>
            </a:r>
          </a:p>
        </p:txBody>
      </p:sp>
      <p:sp>
        <p:nvSpPr>
          <p:cNvPr id="5" name="Rectangle 3">
            <a:extLst>
              <a:ext uri="{FF2B5EF4-FFF2-40B4-BE49-F238E27FC236}">
                <a16:creationId xmlns:a16="http://schemas.microsoft.com/office/drawing/2014/main" id="{45AA3F84-1AC8-413A-8606-357AD86D9CF4}"/>
              </a:ext>
            </a:extLst>
          </p:cNvPr>
          <p:cNvSpPr txBox="1">
            <a:spLocks noChangeArrowheads="1"/>
          </p:cNvSpPr>
          <p:nvPr/>
        </p:nvSpPr>
        <p:spPr>
          <a:xfrm>
            <a:off x="492370" y="879474"/>
            <a:ext cx="11645704"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a:ea typeface="ＭＳ Ｐゴシック" panose="020B0600070205080204" pitchFamily="34" charset="-128"/>
            </a:endParaRPr>
          </a:p>
        </p:txBody>
      </p:sp>
      <p:sp>
        <p:nvSpPr>
          <p:cNvPr id="7" name="Rectangle 3">
            <a:extLst>
              <a:ext uri="{FF2B5EF4-FFF2-40B4-BE49-F238E27FC236}">
                <a16:creationId xmlns:a16="http://schemas.microsoft.com/office/drawing/2014/main" id="{A5D86CE8-F470-485C-A81C-2F6918F89484}"/>
              </a:ext>
            </a:extLst>
          </p:cNvPr>
          <p:cNvSpPr txBox="1">
            <a:spLocks noChangeArrowheads="1"/>
          </p:cNvSpPr>
          <p:nvPr/>
        </p:nvSpPr>
        <p:spPr>
          <a:xfrm>
            <a:off x="492370" y="879474"/>
            <a:ext cx="11315317" cy="5195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latin typeface="Times New Roman" panose="02020603050405020304" pitchFamily="18" charset="0"/>
                <a:cs typeface="Times New Roman" panose="02020603050405020304" pitchFamily="18" charset="0"/>
              </a:rPr>
              <a:t>When we talk about a database, we must differentiate between the </a:t>
            </a:r>
            <a:r>
              <a:rPr lang="en-US" sz="2000" b="1">
                <a:latin typeface="Times New Roman" panose="02020603050405020304" pitchFamily="18" charset="0"/>
                <a:cs typeface="Times New Roman" panose="02020603050405020304" pitchFamily="18" charset="0"/>
              </a:rPr>
              <a:t>database schema</a:t>
            </a:r>
            <a:r>
              <a:rPr lang="en-US" sz="2000">
                <a:latin typeface="Times New Roman" panose="02020603050405020304" pitchFamily="18" charset="0"/>
                <a:cs typeface="Times New Roman" panose="02020603050405020304" pitchFamily="18" charset="0"/>
              </a:rPr>
              <a:t>, which is the logical design of the database, and the </a:t>
            </a:r>
            <a:r>
              <a:rPr lang="en-US" sz="2000" b="1">
                <a:latin typeface="Times New Roman" panose="02020603050405020304" pitchFamily="18" charset="0"/>
                <a:cs typeface="Times New Roman" panose="02020603050405020304" pitchFamily="18" charset="0"/>
              </a:rPr>
              <a:t>database instance</a:t>
            </a:r>
            <a:r>
              <a:rPr lang="en-US" sz="2000">
                <a:latin typeface="Times New Roman" panose="02020603050405020304" pitchFamily="18" charset="0"/>
                <a:cs typeface="Times New Roman" panose="02020603050405020304" pitchFamily="18" charset="0"/>
              </a:rPr>
              <a:t>, which is a snapshot of the data in the database at a given instant in time.</a:t>
            </a:r>
          </a:p>
          <a:p>
            <a:pPr algn="just"/>
            <a:r>
              <a:rPr lang="en-US" sz="2000">
                <a:latin typeface="Times New Roman" panose="02020603050405020304" pitchFamily="18" charset="0"/>
                <a:cs typeface="Times New Roman" panose="02020603050405020304" pitchFamily="18" charset="0"/>
              </a:rPr>
              <a:t>A relational database schema is the tables, columns and relationships that link together the components into a database.</a:t>
            </a:r>
          </a:p>
          <a:p>
            <a:pPr algn="just"/>
            <a:r>
              <a:rPr lang="en-US" sz="2000">
                <a:latin typeface="Times New Roman" panose="02020603050405020304" pitchFamily="18" charset="0"/>
                <a:cs typeface="Times New Roman" panose="02020603050405020304" pitchFamily="18" charset="0"/>
              </a:rPr>
              <a:t>The relational model (RM) for database management is an approach to managing data using a structure and language consistent with first-order predicate logic, first described in 1969 by Edgar F. Codd, where all data is represented in terms of tuples, grouped into relations. A database organized in terms of the relational model is a relational database.</a:t>
            </a:r>
          </a:p>
          <a:p>
            <a:pPr algn="just"/>
            <a:r>
              <a:rPr lang="en-US" sz="2000">
                <a:latin typeface="Times New Roman" panose="02020603050405020304" pitchFamily="18" charset="0"/>
                <a:cs typeface="Times New Roman" panose="02020603050405020304" pitchFamily="18" charset="0"/>
              </a:rPr>
              <a:t>The term database design can be used to describe many different parts of the design of an overall database system. </a:t>
            </a:r>
          </a:p>
          <a:p>
            <a:pPr algn="just"/>
            <a:r>
              <a:rPr lang="en-US" sz="2000">
                <a:latin typeface="Times New Roman" panose="02020603050405020304" pitchFamily="18" charset="0"/>
                <a:cs typeface="Times New Roman" panose="02020603050405020304" pitchFamily="18" charset="0"/>
              </a:rPr>
              <a:t>Principally, and most correctly, it can be thought of as the logical design of the base data structures used to store the data. In the relational model these are the tables and views. In an object database the entities and relationships map directly to object classes and named relationships</a:t>
            </a:r>
            <a:endParaRPr lang="en-US" altLang="en-US">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6" name="Picture 1">
            <a:extLst>
              <a:ext uri="{FF2B5EF4-FFF2-40B4-BE49-F238E27FC236}">
                <a16:creationId xmlns:a16="http://schemas.microsoft.com/office/drawing/2014/main" id="{38ED315E-E67A-46F7-8704-0EAA8FD0B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1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63CA3DC-0A50-46CF-B3EC-100C9BD028B2}"/>
              </a:ext>
            </a:extLst>
          </p:cNvPr>
          <p:cNvSpPr txBox="1">
            <a:spLocks noChangeArrowheads="1"/>
          </p:cNvSpPr>
          <p:nvPr/>
        </p:nvSpPr>
        <p:spPr>
          <a:xfrm>
            <a:off x="1103312" y="727074"/>
            <a:ext cx="10882361"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a:ea typeface="ＭＳ Ｐゴシック" panose="020B0600070205080204" pitchFamily="34" charset="-128"/>
            </a:endParaRPr>
          </a:p>
        </p:txBody>
      </p:sp>
      <p:sp>
        <p:nvSpPr>
          <p:cNvPr id="4" name="Rectangle 2">
            <a:extLst>
              <a:ext uri="{FF2B5EF4-FFF2-40B4-BE49-F238E27FC236}">
                <a16:creationId xmlns:a16="http://schemas.microsoft.com/office/drawing/2014/main" id="{8EAA2CB6-C980-4B64-BBD4-68146FBB6A34}"/>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Relational Database Schema</a:t>
            </a:r>
          </a:p>
        </p:txBody>
      </p:sp>
      <p:sp>
        <p:nvSpPr>
          <p:cNvPr id="5" name="Rectangle 3">
            <a:extLst>
              <a:ext uri="{FF2B5EF4-FFF2-40B4-BE49-F238E27FC236}">
                <a16:creationId xmlns:a16="http://schemas.microsoft.com/office/drawing/2014/main" id="{45AA3F84-1AC8-413A-8606-357AD86D9CF4}"/>
              </a:ext>
            </a:extLst>
          </p:cNvPr>
          <p:cNvSpPr txBox="1">
            <a:spLocks noChangeArrowheads="1"/>
          </p:cNvSpPr>
          <p:nvPr/>
        </p:nvSpPr>
        <p:spPr>
          <a:xfrm>
            <a:off x="492370" y="879474"/>
            <a:ext cx="11645704"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a:ea typeface="ＭＳ Ｐゴシック" panose="020B0600070205080204" pitchFamily="34" charset="-128"/>
            </a:endParaRPr>
          </a:p>
        </p:txBody>
      </p:sp>
      <p:sp>
        <p:nvSpPr>
          <p:cNvPr id="7" name="Rectangle 3">
            <a:extLst>
              <a:ext uri="{FF2B5EF4-FFF2-40B4-BE49-F238E27FC236}">
                <a16:creationId xmlns:a16="http://schemas.microsoft.com/office/drawing/2014/main" id="{A5D86CE8-F470-485C-A81C-2F6918F89484}"/>
              </a:ext>
            </a:extLst>
          </p:cNvPr>
          <p:cNvSpPr txBox="1">
            <a:spLocks noChangeArrowheads="1"/>
          </p:cNvSpPr>
          <p:nvPr/>
        </p:nvSpPr>
        <p:spPr>
          <a:xfrm>
            <a:off x="492370" y="879474"/>
            <a:ext cx="11315317" cy="5195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Purpose of a Schema</a:t>
            </a:r>
          </a:p>
          <a:p>
            <a:pPr algn="just"/>
            <a:r>
              <a:rPr lang="en-US" sz="2000">
                <a:latin typeface="Times New Roman" panose="02020603050405020304" pitchFamily="18" charset="0"/>
                <a:cs typeface="Times New Roman" panose="02020603050405020304" pitchFamily="18" charset="0"/>
              </a:rPr>
              <a:t>A relational database schema helps you to organize and understand the structure of a database. This is particularly useful when designing a new database, modifying an existing database to support more functionality, or building integration between databases.</a:t>
            </a:r>
          </a:p>
          <a:p>
            <a:pPr algn="just"/>
            <a:r>
              <a:rPr lang="en-US" sz="2000">
                <a:latin typeface="Times New Roman" panose="02020603050405020304" pitchFamily="18" charset="0"/>
                <a:cs typeface="Times New Roman" panose="02020603050405020304" pitchFamily="18" charset="0"/>
              </a:rPr>
              <a:t>The process of doing database design generally consists of a number of steps which will be carried out by the database designer. Usually, the designer must:</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Determine the data to be stored in the database.</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Determine the relationships between the different data elements.</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Superimpose a logical structure upon the data on the basis of these relationships.</a:t>
            </a:r>
          </a:p>
          <a:p>
            <a:pPr algn="just"/>
            <a:r>
              <a:rPr lang="en-US" sz="2000">
                <a:latin typeface="Times New Roman" panose="02020603050405020304" pitchFamily="18" charset="0"/>
                <a:cs typeface="Times New Roman" panose="02020603050405020304" pitchFamily="18" charset="0"/>
              </a:rPr>
              <a:t>Within the relational model the final step above can generally be broken down into two further steps, that of determining the grouping of information within the system, generally determining what are the basic objects about which information is being stored, and then determining the relationships between these groups of information, or objects.</a:t>
            </a:r>
          </a:p>
        </p:txBody>
      </p:sp>
      <p:pic>
        <p:nvPicPr>
          <p:cNvPr id="6" name="Picture 1">
            <a:extLst>
              <a:ext uri="{FF2B5EF4-FFF2-40B4-BE49-F238E27FC236}">
                <a16:creationId xmlns:a16="http://schemas.microsoft.com/office/drawing/2014/main" id="{38ED315E-E67A-46F7-8704-0EAA8FD0B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1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63CA3DC-0A50-46CF-B3EC-100C9BD028B2}"/>
              </a:ext>
            </a:extLst>
          </p:cNvPr>
          <p:cNvSpPr txBox="1">
            <a:spLocks noChangeArrowheads="1"/>
          </p:cNvSpPr>
          <p:nvPr/>
        </p:nvSpPr>
        <p:spPr>
          <a:xfrm>
            <a:off x="1103312" y="727074"/>
            <a:ext cx="10882361"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a:ea typeface="ＭＳ Ｐゴシック" panose="020B0600070205080204" pitchFamily="34" charset="-128"/>
            </a:endParaRPr>
          </a:p>
        </p:txBody>
      </p:sp>
      <p:sp>
        <p:nvSpPr>
          <p:cNvPr id="4" name="Rectangle 2">
            <a:extLst>
              <a:ext uri="{FF2B5EF4-FFF2-40B4-BE49-F238E27FC236}">
                <a16:creationId xmlns:a16="http://schemas.microsoft.com/office/drawing/2014/main" id="{8EAA2CB6-C980-4B64-BBD4-68146FBB6A34}"/>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Relational Database Schema</a:t>
            </a:r>
          </a:p>
        </p:txBody>
      </p:sp>
      <p:sp>
        <p:nvSpPr>
          <p:cNvPr id="5" name="Rectangle 3">
            <a:extLst>
              <a:ext uri="{FF2B5EF4-FFF2-40B4-BE49-F238E27FC236}">
                <a16:creationId xmlns:a16="http://schemas.microsoft.com/office/drawing/2014/main" id="{45AA3F84-1AC8-413A-8606-357AD86D9CF4}"/>
              </a:ext>
            </a:extLst>
          </p:cNvPr>
          <p:cNvSpPr txBox="1">
            <a:spLocks noChangeArrowheads="1"/>
          </p:cNvSpPr>
          <p:nvPr/>
        </p:nvSpPr>
        <p:spPr>
          <a:xfrm>
            <a:off x="492370" y="879474"/>
            <a:ext cx="11645704"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a:ea typeface="ＭＳ Ｐゴシック" panose="020B0600070205080204" pitchFamily="34" charset="-128"/>
            </a:endParaRPr>
          </a:p>
        </p:txBody>
      </p:sp>
      <p:sp>
        <p:nvSpPr>
          <p:cNvPr id="7" name="Rectangle 3">
            <a:extLst>
              <a:ext uri="{FF2B5EF4-FFF2-40B4-BE49-F238E27FC236}">
                <a16:creationId xmlns:a16="http://schemas.microsoft.com/office/drawing/2014/main" id="{A5D86CE8-F470-485C-A81C-2F6918F89484}"/>
              </a:ext>
            </a:extLst>
          </p:cNvPr>
          <p:cNvSpPr txBox="1">
            <a:spLocks noChangeArrowheads="1"/>
          </p:cNvSpPr>
          <p:nvPr/>
        </p:nvSpPr>
        <p:spPr>
          <a:xfrm>
            <a:off x="492370" y="879474"/>
            <a:ext cx="11315317" cy="5195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Creating the Schema</a:t>
            </a:r>
          </a:p>
          <a:p>
            <a:pPr algn="just"/>
            <a:r>
              <a:rPr lang="en-US" sz="2000">
                <a:latin typeface="Times New Roman" panose="02020603050405020304" pitchFamily="18" charset="0"/>
                <a:cs typeface="Times New Roman" panose="02020603050405020304" pitchFamily="18" charset="0"/>
              </a:rPr>
              <a:t>There are two steps to creating a relational database schema: creating the logical schema and creating the physical schema. </a:t>
            </a:r>
          </a:p>
          <a:p>
            <a:pPr algn="just"/>
            <a:r>
              <a:rPr lang="en-US" sz="2000">
                <a:latin typeface="Times New Roman" panose="02020603050405020304" pitchFamily="18" charset="0"/>
                <a:cs typeface="Times New Roman" panose="02020603050405020304" pitchFamily="18" charset="0"/>
              </a:rPr>
              <a:t>The logical schema depicts the structure of the database, showing the tables, columns and relationships with other tables in the database and can be created with modeling tools or spreadsheet and drawing software. </a:t>
            </a:r>
          </a:p>
          <a:p>
            <a:pPr algn="just"/>
            <a:r>
              <a:rPr lang="en-US" sz="2000">
                <a:latin typeface="Times New Roman" panose="02020603050405020304" pitchFamily="18" charset="0"/>
                <a:cs typeface="Times New Roman" panose="02020603050405020304" pitchFamily="18" charset="0"/>
              </a:rPr>
              <a:t>The physical schema is created by actually generating the tables, columns and relationships in the relational database management software (RDBMS). Most modeling tools can automate the creation of the physical schema from the logical schema, but it can also be done by manually.</a:t>
            </a:r>
          </a:p>
          <a:p>
            <a:pPr marL="0" indent="0" algn="just">
              <a:buNone/>
            </a:pPr>
            <a:r>
              <a:rPr lang="en-US" sz="2000" b="1">
                <a:latin typeface="Times New Roman" panose="02020603050405020304" pitchFamily="18" charset="0"/>
                <a:cs typeface="Times New Roman" panose="02020603050405020304" pitchFamily="18" charset="0"/>
              </a:rPr>
              <a:t>Modifying the Schema</a:t>
            </a:r>
          </a:p>
          <a:p>
            <a:pPr algn="just"/>
            <a:r>
              <a:rPr lang="en-US" sz="2000">
                <a:latin typeface="Times New Roman" panose="02020603050405020304" pitchFamily="18" charset="0"/>
                <a:cs typeface="Times New Roman" panose="02020603050405020304" pitchFamily="18" charset="0"/>
              </a:rPr>
              <a:t>The structure of a relational database will inevitably change over time as data needs change. It’s just as important to document changes to your relational database schema as it was to document the original design, otherwise it becomes increasingly difficult to update or integrate the database. </a:t>
            </a:r>
          </a:p>
          <a:p>
            <a:pPr algn="just"/>
            <a:r>
              <a:rPr lang="en-US" sz="2000">
                <a:latin typeface="Times New Roman" panose="02020603050405020304" pitchFamily="18" charset="0"/>
                <a:cs typeface="Times New Roman" panose="02020603050405020304" pitchFamily="18" charset="0"/>
              </a:rPr>
              <a:t>Be sure to save copies of previous configurations, so that changes can be removed if problems occur.</a:t>
            </a:r>
          </a:p>
        </p:txBody>
      </p:sp>
      <p:pic>
        <p:nvPicPr>
          <p:cNvPr id="6" name="Picture 1">
            <a:extLst>
              <a:ext uri="{FF2B5EF4-FFF2-40B4-BE49-F238E27FC236}">
                <a16:creationId xmlns:a16="http://schemas.microsoft.com/office/drawing/2014/main" id="{38ED315E-E67A-46F7-8704-0EAA8FD0B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11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eaLnBrk="1" hangingPunct="1"/>
            <a:endParaRPr lang="en-US" altLang="en-US" sz="1800"/>
          </a:p>
        </p:txBody>
      </p:sp>
      <p:sp>
        <p:nvSpPr>
          <p:cNvPr id="2" name="Rectangle 1">
            <a:extLst>
              <a:ext uri="{FF2B5EF4-FFF2-40B4-BE49-F238E27FC236}">
                <a16:creationId xmlns:a16="http://schemas.microsoft.com/office/drawing/2014/main" id="{618D0E23-B10A-4A31-8443-B2EB880A331E}"/>
              </a:ext>
            </a:extLst>
          </p:cNvPr>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76775340-5D50-4124-8F3D-655BA333BDD5}"/>
              </a:ext>
            </a:extLst>
          </p:cNvPr>
          <p:cNvSpPr txBox="1">
            <a:spLocks/>
          </p:cNvSpPr>
          <p:nvPr/>
        </p:nvSpPr>
        <p:spPr>
          <a:xfrm>
            <a:off x="597876" y="1140123"/>
            <a:ext cx="10996246" cy="50314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450850" algn="l"/>
              </a:tabLst>
            </a:pPr>
            <a:r>
              <a:rPr lang="en-US" sz="2000" b="1">
                <a:latin typeface="Times New Roman" pitchFamily="18" charset="0"/>
                <a:cs typeface="Times New Roman" pitchFamily="18" charset="0"/>
              </a:rPr>
              <a:t>Course objectives: </a:t>
            </a:r>
            <a:r>
              <a:rPr lang="en-US" sz="2000" b="1" i="1">
                <a:latin typeface="Times New Roman" pitchFamily="18" charset="0"/>
                <a:cs typeface="Times New Roman" pitchFamily="18" charset="0"/>
              </a:rPr>
              <a:t>This course will enable students to</a:t>
            </a:r>
            <a:endParaRPr lang="en-IN" sz="2000">
              <a:latin typeface="Times New Roman" pitchFamily="18" charset="0"/>
              <a:cs typeface="Times New Roman" pitchFamily="18" charset="0"/>
            </a:endParaRPr>
          </a:p>
          <a:p>
            <a:pPr marL="514350" lvl="0" indent="-514350">
              <a:buFont typeface="+mj-lt"/>
              <a:buAutoNum type="arabicPeriod"/>
              <a:tabLst>
                <a:tab pos="450850" algn="l"/>
              </a:tabLst>
            </a:pPr>
            <a:r>
              <a:rPr lang="en-IN" sz="2000">
                <a:latin typeface="Times New Roman" pitchFamily="18" charset="0"/>
                <a:cs typeface="Times New Roman" pitchFamily="18" charset="0"/>
              </a:rPr>
              <a:t>Provide a strong foundation in database concepts, technology, and practice.  </a:t>
            </a:r>
          </a:p>
          <a:p>
            <a:pPr marL="514350" lvl="0" indent="-514350">
              <a:buFont typeface="+mj-lt"/>
              <a:buAutoNum type="arabicPeriod"/>
              <a:tabLst>
                <a:tab pos="450850" algn="l"/>
              </a:tabLst>
            </a:pPr>
            <a:r>
              <a:rPr lang="en-IN" sz="2000">
                <a:latin typeface="Times New Roman" pitchFamily="18" charset="0"/>
                <a:cs typeface="Times New Roman" pitchFamily="18" charset="0"/>
              </a:rPr>
              <a:t>Practice SQL programming through a variety of database problems. </a:t>
            </a:r>
          </a:p>
          <a:p>
            <a:pPr marL="514350" lvl="0" indent="-514350">
              <a:buFont typeface="+mj-lt"/>
              <a:buAutoNum type="arabicPeriod"/>
              <a:tabLst>
                <a:tab pos="450850" algn="l"/>
              </a:tabLst>
            </a:pPr>
            <a:r>
              <a:rPr lang="en-IN" sz="2000">
                <a:latin typeface="Times New Roman" pitchFamily="18" charset="0"/>
                <a:cs typeface="Times New Roman" pitchFamily="18" charset="0"/>
              </a:rPr>
              <a:t>Demonstrate the use of concurrency and transactions in database</a:t>
            </a:r>
          </a:p>
          <a:p>
            <a:pPr marL="514350" indent="-514350">
              <a:buFont typeface="+mj-lt"/>
              <a:buAutoNum type="arabicPeriod"/>
              <a:tabLst>
                <a:tab pos="450850" algn="l"/>
              </a:tabLst>
            </a:pPr>
            <a:r>
              <a:rPr lang="en-IN" sz="2000">
                <a:latin typeface="Times New Roman" pitchFamily="18" charset="0"/>
                <a:cs typeface="Times New Roman" pitchFamily="18" charset="0"/>
              </a:rPr>
              <a:t>Design and build database applications for real world problems.</a:t>
            </a:r>
          </a:p>
          <a:p>
            <a:pPr>
              <a:buNone/>
              <a:tabLst>
                <a:tab pos="450850" algn="l"/>
              </a:tabLst>
            </a:pPr>
            <a:endParaRPr lang="en-US" sz="1800" b="1">
              <a:latin typeface="Times New Roman" pitchFamily="18" charset="0"/>
              <a:cs typeface="Times New Roman" pitchFamily="18" charset="0"/>
            </a:endParaRPr>
          </a:p>
          <a:p>
            <a:pPr>
              <a:buNone/>
              <a:tabLst>
                <a:tab pos="450850" algn="l"/>
              </a:tabLst>
            </a:pPr>
            <a:r>
              <a:rPr lang="en-US" sz="1800" b="1">
                <a:latin typeface="Times New Roman" pitchFamily="18" charset="0"/>
                <a:cs typeface="Times New Roman" pitchFamily="18" charset="0"/>
              </a:rPr>
              <a:t>Course Outcome</a:t>
            </a:r>
            <a:endParaRPr lang="en-US" sz="1600" b="1"/>
          </a:p>
          <a:p>
            <a:pPr>
              <a:buNone/>
              <a:tabLst>
                <a:tab pos="450850" algn="l"/>
              </a:tabLst>
            </a:pPr>
            <a:endParaRPr lang="en-IN" sz="1600"/>
          </a:p>
        </p:txBody>
      </p:sp>
      <p:sp>
        <p:nvSpPr>
          <p:cNvPr id="12" name="Title 1">
            <a:extLst>
              <a:ext uri="{FF2B5EF4-FFF2-40B4-BE49-F238E27FC236}">
                <a16:creationId xmlns:a16="http://schemas.microsoft.com/office/drawing/2014/main" id="{BD95EA3F-1BAC-415A-9332-3A4D03610266}"/>
              </a:ext>
            </a:extLst>
          </p:cNvPr>
          <p:cNvSpPr txBox="1">
            <a:spLocks/>
          </p:cNvSpPr>
          <p:nvPr/>
        </p:nvSpPr>
        <p:spPr>
          <a:xfrm>
            <a:off x="3869567" y="198347"/>
            <a:ext cx="3770143" cy="5845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b="1">
                <a:solidFill>
                  <a:srgbClr val="C00000"/>
                </a:solidFill>
                <a:latin typeface="Times New Roman" panose="02020603050405020304" pitchFamily="18" charset="0"/>
                <a:cs typeface="Times New Roman" panose="02020603050405020304" pitchFamily="18" charset="0"/>
              </a:rPr>
              <a:t>Objectives </a:t>
            </a:r>
            <a:endParaRPr lang="en-US" altLang="en-US" b="1">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313C1B-7064-4C9C-B58C-788F32E93930}"/>
              </a:ext>
            </a:extLst>
          </p:cNvPr>
          <p:cNvPicPr>
            <a:picLocks noChangeAspect="1"/>
          </p:cNvPicPr>
          <p:nvPr/>
        </p:nvPicPr>
        <p:blipFill>
          <a:blip r:embed="rId4"/>
          <a:stretch>
            <a:fillRect/>
          </a:stretch>
        </p:blipFill>
        <p:spPr>
          <a:xfrm>
            <a:off x="2970166" y="3669773"/>
            <a:ext cx="6870520" cy="2844991"/>
          </a:xfrm>
          <a:prstGeom prst="rect">
            <a:avLst/>
          </a:prstGeom>
        </p:spPr>
      </p:pic>
    </p:spTree>
    <p:extLst>
      <p:ext uri="{BB962C8B-B14F-4D97-AF65-F5344CB8AC3E}">
        <p14:creationId xmlns:p14="http://schemas.microsoft.com/office/powerpoint/2010/main" val="271999726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63CA3DC-0A50-46CF-B3EC-100C9BD028B2}"/>
              </a:ext>
            </a:extLst>
          </p:cNvPr>
          <p:cNvSpPr txBox="1">
            <a:spLocks noChangeArrowheads="1"/>
          </p:cNvSpPr>
          <p:nvPr/>
        </p:nvSpPr>
        <p:spPr>
          <a:xfrm>
            <a:off x="1103312" y="727074"/>
            <a:ext cx="10882361"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a:ea typeface="ＭＳ Ｐゴシック" panose="020B0600070205080204" pitchFamily="34" charset="-128"/>
            </a:endParaRPr>
          </a:p>
        </p:txBody>
      </p:sp>
      <p:sp>
        <p:nvSpPr>
          <p:cNvPr id="4" name="Rectangle 2">
            <a:extLst>
              <a:ext uri="{FF2B5EF4-FFF2-40B4-BE49-F238E27FC236}">
                <a16:creationId xmlns:a16="http://schemas.microsoft.com/office/drawing/2014/main" id="{8EAA2CB6-C980-4B64-BBD4-68146FBB6A34}"/>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Relational Database Schema</a:t>
            </a:r>
          </a:p>
        </p:txBody>
      </p:sp>
      <p:sp>
        <p:nvSpPr>
          <p:cNvPr id="5" name="Rectangle 3">
            <a:extLst>
              <a:ext uri="{FF2B5EF4-FFF2-40B4-BE49-F238E27FC236}">
                <a16:creationId xmlns:a16="http://schemas.microsoft.com/office/drawing/2014/main" id="{45AA3F84-1AC8-413A-8606-357AD86D9CF4}"/>
              </a:ext>
            </a:extLst>
          </p:cNvPr>
          <p:cNvSpPr txBox="1">
            <a:spLocks noChangeArrowheads="1"/>
          </p:cNvSpPr>
          <p:nvPr/>
        </p:nvSpPr>
        <p:spPr>
          <a:xfrm>
            <a:off x="492370" y="879474"/>
            <a:ext cx="11645704"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a:ea typeface="ＭＳ Ｐゴシック" panose="020B0600070205080204" pitchFamily="34" charset="-128"/>
            </a:endParaRPr>
          </a:p>
        </p:txBody>
      </p:sp>
      <p:sp>
        <p:nvSpPr>
          <p:cNvPr id="7" name="Rectangle 3">
            <a:extLst>
              <a:ext uri="{FF2B5EF4-FFF2-40B4-BE49-F238E27FC236}">
                <a16:creationId xmlns:a16="http://schemas.microsoft.com/office/drawing/2014/main" id="{A5D86CE8-F470-485C-A81C-2F6918F89484}"/>
              </a:ext>
            </a:extLst>
          </p:cNvPr>
          <p:cNvSpPr txBox="1">
            <a:spLocks noChangeArrowheads="1"/>
          </p:cNvSpPr>
          <p:nvPr/>
        </p:nvSpPr>
        <p:spPr>
          <a:xfrm>
            <a:off x="492370" y="879474"/>
            <a:ext cx="11931746" cy="5195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A database consists of multiple relations</a:t>
            </a:r>
          </a:p>
          <a:p>
            <a:r>
              <a:rPr lang="en-US" sz="2000">
                <a:latin typeface="Times New Roman" panose="02020603050405020304" pitchFamily="18" charset="0"/>
                <a:cs typeface="Times New Roman" panose="02020603050405020304" pitchFamily="18" charset="0"/>
              </a:rPr>
              <a:t>Information about an enterprise is broken up into parts, with each relation storing one part of the information, some examples follows:</a:t>
            </a:r>
          </a:p>
          <a:p>
            <a:pPr marL="0" indent="0">
              <a:buNone/>
            </a:pPr>
            <a:r>
              <a:rPr lang="en-IN" sz="2000">
                <a:latin typeface="Times New Roman" panose="02020603050405020304" pitchFamily="18" charset="0"/>
                <a:cs typeface="Times New Roman" panose="02020603050405020304" pitchFamily="18" charset="0"/>
              </a:rPr>
              <a:t>	• </a:t>
            </a:r>
            <a:r>
              <a:rPr lang="en-IN" sz="2000" i="1">
                <a:latin typeface="Times New Roman" panose="02020603050405020304" pitchFamily="18" charset="0"/>
                <a:cs typeface="Times New Roman" panose="02020603050405020304" pitchFamily="18" charset="0"/>
              </a:rPr>
              <a:t>student </a:t>
            </a:r>
            <a:r>
              <a:rPr lang="en-IN" sz="2000">
                <a:latin typeface="Times New Roman" panose="02020603050405020304" pitchFamily="18" charset="0"/>
                <a:cs typeface="Times New Roman" panose="02020603050405020304" pitchFamily="18" charset="0"/>
              </a:rPr>
              <a:t>(</a:t>
            </a:r>
            <a:r>
              <a:rPr lang="en-IN" sz="2000" i="1">
                <a:latin typeface="Times New Roman" panose="02020603050405020304" pitchFamily="18" charset="0"/>
                <a:cs typeface="Times New Roman" panose="02020603050405020304" pitchFamily="18" charset="0"/>
              </a:rPr>
              <a:t>ID</a:t>
            </a:r>
            <a:r>
              <a:rPr lang="en-IN" sz="2000">
                <a:latin typeface="Times New Roman" panose="02020603050405020304" pitchFamily="18" charset="0"/>
                <a:cs typeface="Times New Roman" panose="02020603050405020304" pitchFamily="18" charset="0"/>
              </a:rPr>
              <a:t>, </a:t>
            </a:r>
            <a:r>
              <a:rPr lang="en-IN" sz="2000" i="1">
                <a:latin typeface="Times New Roman" panose="02020603050405020304" pitchFamily="18" charset="0"/>
                <a:cs typeface="Times New Roman" panose="02020603050405020304" pitchFamily="18" charset="0"/>
              </a:rPr>
              <a:t>name</a:t>
            </a:r>
            <a:r>
              <a:rPr lang="en-IN" sz="2000">
                <a:latin typeface="Times New Roman" panose="02020603050405020304" pitchFamily="18" charset="0"/>
                <a:cs typeface="Times New Roman" panose="02020603050405020304" pitchFamily="18" charset="0"/>
              </a:rPr>
              <a:t>, </a:t>
            </a:r>
            <a:r>
              <a:rPr lang="en-IN" sz="2000" i="1">
                <a:latin typeface="Times New Roman" panose="02020603050405020304" pitchFamily="18" charset="0"/>
                <a:cs typeface="Times New Roman" panose="02020603050405020304" pitchFamily="18" charset="0"/>
              </a:rPr>
              <a:t>dept name</a:t>
            </a:r>
            <a:r>
              <a:rPr lang="en-IN" sz="2000">
                <a:latin typeface="Times New Roman" panose="02020603050405020304" pitchFamily="18" charset="0"/>
                <a:cs typeface="Times New Roman" panose="02020603050405020304" pitchFamily="18" charset="0"/>
              </a:rPr>
              <a:t>, </a:t>
            </a:r>
            <a:r>
              <a:rPr lang="en-IN" sz="2000" i="1">
                <a:latin typeface="Times New Roman" panose="02020603050405020304" pitchFamily="18" charset="0"/>
                <a:cs typeface="Times New Roman" panose="02020603050405020304" pitchFamily="18" charset="0"/>
              </a:rPr>
              <a:t>tot cred</a:t>
            </a:r>
            <a:r>
              <a:rPr lang="en-IN" sz="2000">
                <a:latin typeface="Times New Roman" panose="02020603050405020304" pitchFamily="18" charset="0"/>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	• </a:t>
            </a:r>
            <a:r>
              <a:rPr lang="en-US" sz="2000" i="1">
                <a:latin typeface="Times New Roman" panose="02020603050405020304" pitchFamily="18" charset="0"/>
                <a:cs typeface="Times New Roman" panose="02020603050405020304" pitchFamily="18" charset="0"/>
              </a:rPr>
              <a:t>advisor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s id</a:t>
            </a:r>
            <a:r>
              <a:rPr lang="en-US" sz="2000">
                <a:latin typeface="Times New Roman" panose="02020603050405020304" pitchFamily="18" charset="0"/>
                <a:cs typeface="Times New Roman" panose="02020603050405020304" pitchFamily="18" charset="0"/>
              </a:rPr>
              <a:t>, </a:t>
            </a:r>
            <a:r>
              <a:rPr lang="en-US" sz="2000" i="1" err="1">
                <a:latin typeface="Times New Roman" panose="02020603050405020304" pitchFamily="18" charset="0"/>
                <a:cs typeface="Times New Roman" panose="02020603050405020304" pitchFamily="18" charset="0"/>
              </a:rPr>
              <a:t>i</a:t>
            </a:r>
            <a:r>
              <a:rPr lang="en-US" sz="2000" i="1">
                <a:latin typeface="Times New Roman" panose="02020603050405020304" pitchFamily="18" charset="0"/>
                <a:cs typeface="Times New Roman" panose="02020603050405020304" pitchFamily="18" charset="0"/>
              </a:rPr>
              <a:t> id</a:t>
            </a:r>
            <a:r>
              <a:rPr lang="en-US" sz="2000">
                <a:latin typeface="Times New Roman" panose="02020603050405020304" pitchFamily="18" charset="0"/>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	• </a:t>
            </a:r>
            <a:r>
              <a:rPr lang="en-US" sz="2000" i="1">
                <a:latin typeface="Times New Roman" panose="02020603050405020304" pitchFamily="18" charset="0"/>
                <a:cs typeface="Times New Roman" panose="02020603050405020304" pitchFamily="18" charset="0"/>
              </a:rPr>
              <a:t>takes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ID</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course id</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sec id</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semester</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year</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grade</a:t>
            </a:r>
            <a:r>
              <a:rPr lang="en-US" sz="2000">
                <a:latin typeface="Times New Roman" panose="02020603050405020304" pitchFamily="18" charset="0"/>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	• </a:t>
            </a:r>
            <a:r>
              <a:rPr lang="en-US" sz="2000" i="1">
                <a:latin typeface="Times New Roman" panose="02020603050405020304" pitchFamily="18" charset="0"/>
                <a:cs typeface="Times New Roman" panose="02020603050405020304" pitchFamily="18" charset="0"/>
              </a:rPr>
              <a:t>classroom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building</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room number</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capacity</a:t>
            </a:r>
            <a:r>
              <a:rPr lang="en-US" sz="2000">
                <a:latin typeface="Times New Roman" panose="02020603050405020304" pitchFamily="18" charset="0"/>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    		• </a:t>
            </a:r>
            <a:r>
              <a:rPr lang="en-US" sz="2000" i="1">
                <a:latin typeface="Times New Roman" panose="02020603050405020304" pitchFamily="18" charset="0"/>
                <a:cs typeface="Times New Roman" panose="02020603050405020304" pitchFamily="18" charset="0"/>
              </a:rPr>
              <a:t>time slot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time slot id</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day</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start time</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end time</a:t>
            </a:r>
            <a:r>
              <a:rPr lang="en-US" sz="2000">
                <a:latin typeface="Times New Roman" panose="02020603050405020304" pitchFamily="18" charset="0"/>
                <a:cs typeface="Times New Roman" panose="02020603050405020304" pitchFamily="18" charset="0"/>
              </a:rPr>
              <a:t>)</a:t>
            </a:r>
            <a:endParaRPr lang="en-US" altLang="en-US">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6" name="Picture 1">
            <a:extLst>
              <a:ext uri="{FF2B5EF4-FFF2-40B4-BE49-F238E27FC236}">
                <a16:creationId xmlns:a16="http://schemas.microsoft.com/office/drawing/2014/main" id="{38ED315E-E67A-46F7-8704-0EAA8FD0B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96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945A5A6-5930-486C-B805-CDFCFC498338}"/>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Keys</a:t>
            </a:r>
          </a:p>
        </p:txBody>
      </p:sp>
      <p:sp>
        <p:nvSpPr>
          <p:cNvPr id="3" name="Rectangle 3">
            <a:extLst>
              <a:ext uri="{FF2B5EF4-FFF2-40B4-BE49-F238E27FC236}">
                <a16:creationId xmlns:a16="http://schemas.microsoft.com/office/drawing/2014/main" id="{0D3FEEB7-35D8-4A85-82DE-11A3D393F52B}"/>
              </a:ext>
            </a:extLst>
          </p:cNvPr>
          <p:cNvSpPr txBox="1">
            <a:spLocks noChangeArrowheads="1"/>
          </p:cNvSpPr>
          <p:nvPr/>
        </p:nvSpPr>
        <p:spPr>
          <a:xfrm>
            <a:off x="755374" y="296837"/>
            <a:ext cx="11436626" cy="62643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Let K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R</a:t>
            </a:r>
          </a:p>
          <a:p>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K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is a </a:t>
            </a:r>
            <a:r>
              <a:rPr lang="en-US" altLang="en-US" sz="2000" b="1" err="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superkey</a:t>
            </a:r>
            <a:r>
              <a:rPr lang="en-US" altLang="en-US" sz="2000" b="1">
                <a:solidFill>
                  <a:schemeClr val="tx2"/>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of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R</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if values for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K</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are sufficient to identify a unique tuple of each possible relation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r(R)</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p>
          <a:p>
            <a:pPr lvl="1">
              <a:lnSpc>
                <a:spcPct val="130000"/>
              </a:lnSpc>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Example: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ID</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and {</a:t>
            </a:r>
            <a:r>
              <a:rPr lang="en-US" altLang="en-US" sz="2000"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ID,name</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are both </a:t>
            </a:r>
            <a:r>
              <a:rPr lang="en-US" altLang="en-US" sz="2000"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superkeys</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of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instructor.</a:t>
            </a: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a:lnSpc>
                <a:spcPct val="120000"/>
              </a:lnSpc>
            </a:pPr>
            <a:r>
              <a:rPr lang="en-US" altLang="en-US" sz="2000"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Superkey</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K</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is a </a:t>
            </a:r>
            <a:r>
              <a:rPr lang="en-US" altLang="en-US" sz="2000" b="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candidate key</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if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K</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is minimal</a:t>
            </a:r>
            <a:b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b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Example: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ID</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is a candidate key for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Instructor</a:t>
            </a: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a:lnSpc>
                <a:spcPct val="120000"/>
              </a:lnSpc>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One of the candidate keys is selected to be the </a:t>
            </a:r>
            <a:r>
              <a:rPr lang="en-US" altLang="en-US" sz="2000" b="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primary key</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lvl="1">
              <a:lnSpc>
                <a:spcPct val="120000"/>
              </a:lnSpc>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which one?</a:t>
            </a:r>
          </a:p>
          <a:p>
            <a:r>
              <a:rPr lang="en-US" altLang="en-US" sz="2000" b="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Foreign key</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constraint: Value in one relation must appear in another</a:t>
            </a:r>
          </a:p>
          <a:p>
            <a:pPr lvl="1"/>
            <a:r>
              <a:rPr lang="en-US" altLang="en-US" sz="2000" b="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Referencing</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relation</a:t>
            </a:r>
          </a:p>
          <a:p>
            <a:pPr lvl="1"/>
            <a:r>
              <a:rPr lang="en-US" altLang="en-US" sz="2000" b="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Referenced</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 relation</a:t>
            </a:r>
          </a:p>
          <a:p>
            <a:pPr lvl="1"/>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Example –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dept_name</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in i</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nstructor</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is a foreign key from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instructor</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referencing </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department</a:t>
            </a:r>
          </a:p>
        </p:txBody>
      </p:sp>
      <p:pic>
        <p:nvPicPr>
          <p:cNvPr id="4" name="Picture 1">
            <a:extLst>
              <a:ext uri="{FF2B5EF4-FFF2-40B4-BE49-F238E27FC236}">
                <a16:creationId xmlns:a16="http://schemas.microsoft.com/office/drawing/2014/main" id="{52B120D5-D278-40E8-A157-313EBA73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C8CAD27-F006-45D4-9A84-BEAFEFE12225}"/>
              </a:ext>
            </a:extLst>
          </p:cNvPr>
          <p:cNvSpPr txBox="1">
            <a:spLocks noChangeArrowheads="1"/>
          </p:cNvSpPr>
          <p:nvPr/>
        </p:nvSpPr>
        <p:spPr>
          <a:xfrm>
            <a:off x="143123" y="799618"/>
            <a:ext cx="11479237" cy="4563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000" i="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Super Key: </a:t>
            </a:r>
            <a:r>
              <a:rPr lang="en-US" altLang="en-US" sz="200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One or more attributes used to identify the record from record set is called super key.</a:t>
            </a:r>
          </a:p>
          <a:p>
            <a:pPr marL="0" indent="0">
              <a:buNone/>
            </a:pP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marL="0" indent="0">
              <a:buNone/>
            </a:pP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marL="0" indent="0">
              <a:buNone/>
            </a:pP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marL="0" indent="0">
              <a:buNone/>
            </a:pP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marL="0" indent="0">
              <a:buNone/>
            </a:pP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marL="0" indent="0">
              <a:buNone/>
            </a:pP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Emp_SSN</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marL="0" indent="0">
              <a:buNone/>
            </a:pP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Emp_Number</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marL="0" indent="0">
              <a:buNone/>
            </a:pP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Emp_SSN</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Emp_Number</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marL="0" indent="0">
              <a:buNone/>
            </a:pP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Emp_SSN</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Emp_Name</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marL="0" indent="0">
              <a:buNone/>
            </a:pP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Emp_SSN</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Emp_Number</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Emp_Name</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marL="0" indent="0">
              <a:buNone/>
            </a:pP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Emp_Number</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000" i="1"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Emp_Name</a:t>
            </a:r>
            <a:r>
              <a:rPr lang="en-US" altLang="en-US" sz="20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marL="0" indent="0">
              <a:buNone/>
            </a:pPr>
            <a:endParaRPr lang="en-US" altLang="en-US" sz="2400" i="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p:txBody>
      </p:sp>
      <p:pic>
        <p:nvPicPr>
          <p:cNvPr id="3" name="Picture 1">
            <a:extLst>
              <a:ext uri="{FF2B5EF4-FFF2-40B4-BE49-F238E27FC236}">
                <a16:creationId xmlns:a16="http://schemas.microsoft.com/office/drawing/2014/main" id="{9F94CA50-25CD-45EE-94EF-6DC8E151C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14851C8-AA49-4F82-997D-76D0738D1D03}"/>
              </a:ext>
            </a:extLst>
          </p:cNvPr>
          <p:cNvPicPr>
            <a:picLocks noChangeAspect="1"/>
          </p:cNvPicPr>
          <p:nvPr/>
        </p:nvPicPr>
        <p:blipFill>
          <a:blip r:embed="rId3"/>
          <a:stretch>
            <a:fillRect/>
          </a:stretch>
        </p:blipFill>
        <p:spPr>
          <a:xfrm>
            <a:off x="1878496" y="1324464"/>
            <a:ext cx="7490791" cy="1876687"/>
          </a:xfrm>
          <a:prstGeom prst="rect">
            <a:avLst/>
          </a:prstGeom>
        </p:spPr>
      </p:pic>
    </p:spTree>
    <p:extLst>
      <p:ext uri="{BB962C8B-B14F-4D97-AF65-F5344CB8AC3E}">
        <p14:creationId xmlns:p14="http://schemas.microsoft.com/office/powerpoint/2010/main" val="114155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C8CAD27-F006-45D4-9A84-BEAFEFE12225}"/>
              </a:ext>
            </a:extLst>
          </p:cNvPr>
          <p:cNvSpPr txBox="1">
            <a:spLocks noChangeArrowheads="1"/>
          </p:cNvSpPr>
          <p:nvPr/>
        </p:nvSpPr>
        <p:spPr>
          <a:xfrm>
            <a:off x="182880" y="1077914"/>
            <a:ext cx="11479237" cy="4563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000" i="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Candidate Key:</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Minimal sub-set of super key is called candidate key.</a:t>
            </a:r>
          </a:p>
          <a:p>
            <a:pPr marL="0" indent="0">
              <a:buNone/>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Minimal super key with no redundant attributes. The following two set of super keys are chosen from the above sets as there are no redundant attributes in these sets.</a:t>
            </a:r>
          </a:p>
          <a:p>
            <a:pPr marL="0" indent="0">
              <a:buNone/>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000"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Emp_SSN</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marL="0" indent="0">
              <a:buNone/>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000"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Emp_Number</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p>
          <a:p>
            <a:pPr marL="0" indent="0">
              <a:buNone/>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Only these two sets are candidate keys as all other sets are having redundant attributes that are not necessary for unique identification.</a:t>
            </a:r>
          </a:p>
          <a:p>
            <a:pPr marL="0" indent="0">
              <a:buNone/>
            </a:pP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marL="0" indent="0">
              <a:buNone/>
            </a:pPr>
            <a:r>
              <a:rPr lang="en-US" altLang="en-US" sz="2000" i="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Primary Key: </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The Database Admin can assign any one of the candidate key as ‘Primary key’. </a:t>
            </a:r>
          </a:p>
          <a:p>
            <a:pPr marL="0" indent="0">
              <a:buNone/>
            </a:pP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 Primary key is selected from a set of candidate keys. This is done by database admin or database designer. We can say that either {</a:t>
            </a:r>
            <a:r>
              <a:rPr lang="en-US" altLang="en-US" sz="2000"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Emp_SSN</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or {</a:t>
            </a:r>
            <a:r>
              <a:rPr lang="en-US" altLang="en-US" sz="2000" err="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Emp_Number</a:t>
            </a:r>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can be chosen as a primary key for the table Employee.</a:t>
            </a:r>
          </a:p>
          <a:p>
            <a:pPr marL="0" indent="0">
              <a:buNone/>
            </a:pPr>
            <a:endPar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marL="0" indent="0">
              <a:buNone/>
            </a:pPr>
            <a:endParaRPr lang="en-US" altLang="en-US" sz="2400" i="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p:txBody>
      </p:sp>
      <p:pic>
        <p:nvPicPr>
          <p:cNvPr id="3" name="Picture 1">
            <a:extLst>
              <a:ext uri="{FF2B5EF4-FFF2-40B4-BE49-F238E27FC236}">
                <a16:creationId xmlns:a16="http://schemas.microsoft.com/office/drawing/2014/main" id="{9F94CA50-25CD-45EE-94EF-6DC8E151C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488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C8CAD27-F006-45D4-9A84-BEAFEFE12225}"/>
              </a:ext>
            </a:extLst>
          </p:cNvPr>
          <p:cNvSpPr txBox="1">
            <a:spLocks noChangeArrowheads="1"/>
          </p:cNvSpPr>
          <p:nvPr/>
        </p:nvSpPr>
        <p:spPr>
          <a:xfrm>
            <a:off x="182880" y="1077914"/>
            <a:ext cx="11479237" cy="4563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marL="0" indent="0">
              <a:buNone/>
            </a:pPr>
            <a:r>
              <a:rPr lang="en-US" altLang="en-US" sz="2400" i="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Foreign key:</a:t>
            </a:r>
            <a:r>
              <a:rPr lang="en-US" altLang="en-US" sz="2400" i="1">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r>
              <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The value in one relation must appear in another relation.</a:t>
            </a:r>
          </a:p>
          <a:p>
            <a:pPr marL="0" indent="0">
              <a:buNone/>
            </a:pPr>
            <a:endParaRPr lang="en-US" altLang="en-US" sz="2400" b="1" i="1">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p:txBody>
      </p:sp>
      <p:pic>
        <p:nvPicPr>
          <p:cNvPr id="3" name="Picture 1">
            <a:extLst>
              <a:ext uri="{FF2B5EF4-FFF2-40B4-BE49-F238E27FC236}">
                <a16:creationId xmlns:a16="http://schemas.microsoft.com/office/drawing/2014/main" id="{9F94CA50-25CD-45EE-94EF-6DC8E151C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CAB4DC8-4CE0-429B-ACF7-B8E5FFAEE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06" t="22690" r="404" b="22958"/>
          <a:stretch>
            <a:fillRect/>
          </a:stretch>
        </p:blipFill>
        <p:spPr bwMode="auto">
          <a:xfrm>
            <a:off x="1570383" y="2481469"/>
            <a:ext cx="6996113" cy="2874963"/>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435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F4CF42-F262-4472-9824-F273955A3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7409" y="1058570"/>
            <a:ext cx="10469625" cy="546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EADFA1B0-944B-4C06-A5D1-6B3E970CCC37}"/>
              </a:ext>
            </a:extLst>
          </p:cNvPr>
          <p:cNvSpPr txBox="1">
            <a:spLocks noChangeArrowheads="1"/>
          </p:cNvSpPr>
          <p:nvPr/>
        </p:nvSpPr>
        <p:spPr>
          <a:xfrm>
            <a:off x="2345636" y="330591"/>
            <a:ext cx="8468138"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a:latin typeface="Times New Roman" panose="02020603050405020304" pitchFamily="18" charset="0"/>
                <a:cs typeface="Times New Roman" panose="02020603050405020304" pitchFamily="18" charset="0"/>
              </a:rPr>
              <a:t>Schema Diagram for University Database</a:t>
            </a:r>
          </a:p>
        </p:txBody>
      </p:sp>
      <p:pic>
        <p:nvPicPr>
          <p:cNvPr id="4" name="Picture 1">
            <a:extLst>
              <a:ext uri="{FF2B5EF4-FFF2-40B4-BE49-F238E27FC236}">
                <a16:creationId xmlns:a16="http://schemas.microsoft.com/office/drawing/2014/main" id="{E1E63A96-1278-4C16-937A-490D8D1B9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225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7D7680-E2AA-46FD-B5F2-2A25674549F1}"/>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a:latin typeface="Times New Roman" panose="02020603050405020304" pitchFamily="18" charset="0"/>
                <a:cs typeface="Times New Roman" panose="02020603050405020304" pitchFamily="18" charset="0"/>
              </a:rPr>
              <a:t>Update Operations</a:t>
            </a:r>
          </a:p>
        </p:txBody>
      </p:sp>
      <p:sp>
        <p:nvSpPr>
          <p:cNvPr id="3" name="Rectangle 2">
            <a:extLst>
              <a:ext uri="{FF2B5EF4-FFF2-40B4-BE49-F238E27FC236}">
                <a16:creationId xmlns:a16="http://schemas.microsoft.com/office/drawing/2014/main" id="{F173FF1A-EB00-473F-A044-52C25F805D12}"/>
              </a:ext>
            </a:extLst>
          </p:cNvPr>
          <p:cNvSpPr/>
          <p:nvPr/>
        </p:nvSpPr>
        <p:spPr>
          <a:xfrm>
            <a:off x="711541" y="1697770"/>
            <a:ext cx="10281136" cy="3785652"/>
          </a:xfrm>
          <a:prstGeom prst="rect">
            <a:avLst/>
          </a:prstGeom>
        </p:spPr>
        <p:txBody>
          <a:bodyPr wrap="square">
            <a:spAutoFit/>
          </a:bodyPr>
          <a:lstStyle/>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 certain situations, we may wish to change a value in a tuple without changing </a:t>
            </a:r>
            <a:r>
              <a:rPr lang="en-US" sz="2400" i="1">
                <a:latin typeface="Times New Roman" panose="02020603050405020304" pitchFamily="18" charset="0"/>
                <a:cs typeface="Times New Roman" panose="02020603050405020304" pitchFamily="18" charset="0"/>
              </a:rPr>
              <a:t>all </a:t>
            </a:r>
            <a:r>
              <a:rPr lang="en-US" sz="2400">
                <a:latin typeface="Times New Roman" panose="02020603050405020304" pitchFamily="18" charset="0"/>
                <a:cs typeface="Times New Roman" panose="02020603050405020304" pitchFamily="18" charset="0"/>
              </a:rPr>
              <a:t>values in the tuple. For this purpose, the </a:t>
            </a:r>
            <a:r>
              <a:rPr lang="en-US" sz="2400" b="1">
                <a:latin typeface="Times New Roman" panose="02020603050405020304" pitchFamily="18" charset="0"/>
                <a:cs typeface="Times New Roman" panose="02020603050405020304" pitchFamily="18" charset="0"/>
              </a:rPr>
              <a:t>update </a:t>
            </a:r>
            <a:r>
              <a:rPr lang="en-US" sz="2400">
                <a:latin typeface="Times New Roman" panose="02020603050405020304" pitchFamily="18" charset="0"/>
                <a:cs typeface="Times New Roman" panose="02020603050405020304" pitchFamily="18" charset="0"/>
              </a:rPr>
              <a:t>statement can be used.  </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As we could for </a:t>
            </a:r>
            <a:r>
              <a:rPr lang="en-US" sz="2400" b="1">
                <a:latin typeface="Times New Roman" panose="02020603050405020304" pitchFamily="18" charset="0"/>
                <a:cs typeface="Times New Roman" panose="02020603050405020304" pitchFamily="18" charset="0"/>
              </a:rPr>
              <a:t>insert </a:t>
            </a:r>
            <a:r>
              <a:rPr lang="en-US" sz="2400">
                <a:latin typeface="Times New Roman" panose="02020603050405020304" pitchFamily="18" charset="0"/>
                <a:cs typeface="Times New Roman" panose="02020603050405020304" pitchFamily="18" charset="0"/>
              </a:rPr>
              <a:t>and </a:t>
            </a:r>
            <a:r>
              <a:rPr lang="en-US" sz="2400" b="1">
                <a:latin typeface="Times New Roman" panose="02020603050405020304" pitchFamily="18" charset="0"/>
                <a:cs typeface="Times New Roman" panose="02020603050405020304" pitchFamily="18" charset="0"/>
              </a:rPr>
              <a:t>delete</a:t>
            </a:r>
            <a:r>
              <a:rPr lang="en-US" sz="2400">
                <a:latin typeface="Times New Roman" panose="02020603050405020304" pitchFamily="18" charset="0"/>
                <a:cs typeface="Times New Roman" panose="02020603050405020304" pitchFamily="18" charset="0"/>
              </a:rPr>
              <a:t>, we can choose the tuples to be updated by using a </a:t>
            </a:r>
            <a:r>
              <a:rPr lang="en-IN" sz="2400">
                <a:latin typeface="Times New Roman" panose="02020603050405020304" pitchFamily="18" charset="0"/>
                <a:cs typeface="Times New Roman" panose="02020603050405020304" pitchFamily="18" charset="0"/>
              </a:rPr>
              <a:t>query.</a:t>
            </a:r>
          </a:p>
          <a:p>
            <a:pPr marL="342900" indent="-342900">
              <a:buFont typeface="Arial" panose="020B0604020202020204" pitchFamily="34" charset="0"/>
              <a:buChar char="•"/>
            </a:pPr>
            <a:r>
              <a:rPr lang="en-US" sz="2400"/>
              <a:t>Suppose that annual salary increases are being made, and salaries of all instructors are to be increased by 5 percent. We write:</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a:t>update </a:t>
            </a:r>
            <a:r>
              <a:rPr lang="en-IN" sz="2400" i="1"/>
              <a:t>instructor</a:t>
            </a:r>
          </a:p>
          <a:p>
            <a:pPr marL="342900" indent="-342900">
              <a:buFont typeface="Arial" panose="020B0604020202020204" pitchFamily="34" charset="0"/>
              <a:buChar char="•"/>
            </a:pPr>
            <a:r>
              <a:rPr lang="en-IN" sz="2400" b="1"/>
              <a:t>set </a:t>
            </a:r>
            <a:r>
              <a:rPr lang="en-IN" sz="2400" i="1"/>
              <a:t>salary</a:t>
            </a:r>
            <a:r>
              <a:rPr lang="en-IN" sz="2400"/>
              <a:t>= </a:t>
            </a:r>
            <a:r>
              <a:rPr lang="en-IN" sz="2400" i="1"/>
              <a:t>salary </a:t>
            </a:r>
            <a:r>
              <a:rPr lang="en-IN" sz="2400"/>
              <a:t>* 1.05;</a:t>
            </a:r>
            <a:endParaRPr lang="en-IN" sz="24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AF0325BE-6A9A-4F3D-BA9D-44DC08DEB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7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7EE60F-B708-470B-98B3-895E9773B050}"/>
              </a:ext>
            </a:extLst>
          </p:cNvPr>
          <p:cNvSpPr/>
          <p:nvPr/>
        </p:nvSpPr>
        <p:spPr>
          <a:xfrm>
            <a:off x="431410" y="0"/>
            <a:ext cx="11760590" cy="5570756"/>
          </a:xfrm>
          <a:prstGeom prst="rect">
            <a:avLst/>
          </a:prstGeom>
        </p:spPr>
        <p:txBody>
          <a:bodyPr wrap="square">
            <a:spAutoFit/>
          </a:bodyPr>
          <a:lstStyle/>
          <a:p>
            <a:pPr algn="ctr"/>
            <a:r>
              <a:rPr lang="en-IN" sz="3200" b="1">
                <a:latin typeface="Times New Roman" panose="02020603050405020304" pitchFamily="18" charset="0"/>
                <a:cs typeface="Times New Roman" panose="02020603050405020304" pitchFamily="18" charset="0"/>
              </a:rPr>
              <a:t>Transactions</a:t>
            </a:r>
          </a:p>
          <a:p>
            <a:pPr algn="ctr"/>
            <a:endParaRPr lang="en-IN" sz="24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transaction consists of a sequence of query and/or update statements. The SQL standard specifies that a transaction begins implicitly when an SQL statement is executed. </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One of the following SQL statements must end the transaction:</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r>
              <a:rPr lang="en-IN" sz="2000" b="1" i="1">
                <a:latin typeface="Times New Roman" panose="02020603050405020304" pitchFamily="18" charset="0"/>
                <a:cs typeface="Times New Roman" panose="02020603050405020304" pitchFamily="18" charset="0"/>
              </a:rPr>
              <a:t>Commit work</a:t>
            </a:r>
            <a:r>
              <a:rPr lang="en-IN" sz="2000" i="1">
                <a:latin typeface="Times New Roman" panose="02020603050405020304" pitchFamily="18" charset="0"/>
                <a:cs typeface="Times New Roman" panose="02020603050405020304" pitchFamily="18" charset="0"/>
              </a:rPr>
              <a:t>:</a:t>
            </a:r>
            <a:r>
              <a:rPr lang="en-I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commits the current transaction; that is, it makes the updates performed by the transaction become permanent in the database. After the transaction is committed, a new transaction is automatically started.</a:t>
            </a:r>
            <a:r>
              <a:rPr lang="en-IN" sz="2000">
                <a:latin typeface="Times New Roman" panose="02020603050405020304" pitchFamily="18" charset="0"/>
                <a:cs typeface="Times New Roman" panose="02020603050405020304" pitchFamily="18" charset="0"/>
              </a:rPr>
              <a:t> </a:t>
            </a:r>
          </a:p>
          <a:p>
            <a:endParaRPr lang="en-IN" sz="2000" b="1">
              <a:latin typeface="Times New Roman" panose="02020603050405020304" pitchFamily="18" charset="0"/>
              <a:cs typeface="Times New Roman" panose="02020603050405020304" pitchFamily="18" charset="0"/>
            </a:endParaRPr>
          </a:p>
          <a:p>
            <a:r>
              <a:rPr lang="en-IN" sz="2000" b="1" i="1">
                <a:latin typeface="Times New Roman" panose="02020603050405020304" pitchFamily="18" charset="0"/>
                <a:cs typeface="Times New Roman" panose="02020603050405020304" pitchFamily="18" charset="0"/>
              </a:rPr>
              <a:t>Rollback work:</a:t>
            </a:r>
            <a:r>
              <a:rPr lang="en-I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causes the current transaction to be rolled back; that is, it  all the updates performed by the SQL statements in the transaction. Thus, the database state is restored to what it was before the first statement of the transaction was executed.</a:t>
            </a:r>
          </a:p>
          <a:p>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Transaction rollback is useful if some error condition is detected during execution </a:t>
            </a:r>
            <a:r>
              <a:rPr lang="en-IN" sz="2000">
                <a:latin typeface="Times New Roman" panose="02020603050405020304" pitchFamily="18" charset="0"/>
                <a:cs typeface="Times New Roman" panose="02020603050405020304" pitchFamily="18" charset="0"/>
              </a:rPr>
              <a:t>of a transaction</a:t>
            </a:r>
          </a:p>
          <a:p>
            <a:pPr marL="285750" indent="-285750">
              <a:buFont typeface="Arial" panose="020B0604020202020204" pitchFamily="34" charset="0"/>
              <a:buChar char="•"/>
            </a:pPr>
            <a:endParaRPr lang="en-IN"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Once a transaction has executed </a:t>
            </a:r>
            <a:r>
              <a:rPr lang="en-US" sz="2000" b="1">
                <a:latin typeface="Times New Roman" panose="02020603050405020304" pitchFamily="18" charset="0"/>
                <a:cs typeface="Times New Roman" panose="02020603050405020304" pitchFamily="18" charset="0"/>
              </a:rPr>
              <a:t>commit work</a:t>
            </a:r>
            <a:r>
              <a:rPr lang="en-US" sz="2000">
                <a:latin typeface="Times New Roman" panose="02020603050405020304" pitchFamily="18" charset="0"/>
                <a:cs typeface="Times New Roman" panose="02020603050405020304" pitchFamily="18" charset="0"/>
              </a:rPr>
              <a:t>, its effects can no longer be undone by </a:t>
            </a:r>
            <a:r>
              <a:rPr lang="en-US" sz="2000" b="1">
                <a:latin typeface="Times New Roman" panose="02020603050405020304" pitchFamily="18" charset="0"/>
                <a:cs typeface="Times New Roman" panose="02020603050405020304" pitchFamily="18" charset="0"/>
              </a:rPr>
              <a:t>rollback work</a:t>
            </a:r>
            <a:r>
              <a:rPr lang="en-IN" sz="2000">
                <a:latin typeface="Times New Roman" panose="02020603050405020304" pitchFamily="18" charset="0"/>
                <a:cs typeface="Times New Roman" panose="02020603050405020304" pitchFamily="18" charset="0"/>
              </a:rPr>
              <a:t>	</a:t>
            </a:r>
            <a:endParaRPr lang="en-IN" sz="2000" i="1">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FDAC8585-D5C6-4B8D-8A59-43EFD860B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497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ED92B-F062-47B6-8A1B-E365787BD8E9}"/>
              </a:ext>
            </a:extLst>
          </p:cNvPr>
          <p:cNvSpPr/>
          <p:nvPr/>
        </p:nvSpPr>
        <p:spPr>
          <a:xfrm>
            <a:off x="675862" y="264162"/>
            <a:ext cx="10929984" cy="5509200"/>
          </a:xfrm>
          <a:prstGeom prst="rect">
            <a:avLst/>
          </a:prstGeom>
        </p:spPr>
        <p:txBody>
          <a:bodyPr wrap="square">
            <a:spAutoFit/>
          </a:bodyPr>
          <a:lstStyle/>
          <a:p>
            <a:pPr algn="ctr"/>
            <a:r>
              <a:rPr lang="en-US" sz="3200" b="1">
                <a:solidFill>
                  <a:srgbClr val="000000"/>
                </a:solidFill>
                <a:latin typeface="Times New Roman" panose="02020603050405020304" pitchFamily="18" charset="0"/>
                <a:cs typeface="Times New Roman" panose="02020603050405020304" pitchFamily="18" charset="0"/>
              </a:rPr>
              <a:t>Constraints</a:t>
            </a:r>
          </a:p>
          <a:p>
            <a:pPr algn="just"/>
            <a:r>
              <a:rPr lang="en-US" sz="2000">
                <a:solidFill>
                  <a:srgbClr val="000000"/>
                </a:solidFill>
                <a:latin typeface="Times New Roman" panose="02020603050405020304" pitchFamily="18" charset="0"/>
                <a:cs typeface="Times New Roman" panose="02020603050405020304" pitchFamily="18" charset="0"/>
              </a:rPr>
              <a:t>The data values stored in the database must satisfy certain </a:t>
            </a:r>
            <a:r>
              <a:rPr lang="en-US" sz="2000" b="1">
                <a:solidFill>
                  <a:srgbClr val="FF0000"/>
                </a:solidFill>
                <a:latin typeface="Times New Roman" panose="02020603050405020304" pitchFamily="18" charset="0"/>
                <a:cs typeface="Times New Roman" panose="02020603050405020304" pitchFamily="18" charset="0"/>
              </a:rPr>
              <a:t>consistency constraints</a:t>
            </a:r>
          </a:p>
          <a:p>
            <a:pPr algn="just"/>
            <a:endParaRPr lang="en-US" sz="2000" b="1">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account balance </a:t>
            </a:r>
            <a:r>
              <a:rPr lang="en-US" sz="2000">
                <a:latin typeface="Times New Roman" panose="02020603050405020304" pitchFamily="18" charset="0"/>
                <a:cs typeface="Times New Roman" panose="02020603050405020304" pitchFamily="18" charset="0"/>
              </a:rPr>
              <a:t>of a department must never be negative.</a:t>
            </a:r>
          </a:p>
          <a:p>
            <a:pPr marL="285750" indent="-2857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DDL provides facilities to specify such constraints. The database system checks these constraints every time the  </a:t>
            </a:r>
            <a:r>
              <a:rPr lang="en-IN" sz="2000">
                <a:latin typeface="Times New Roman" panose="02020603050405020304" pitchFamily="18" charset="0"/>
                <a:cs typeface="Times New Roman" panose="02020603050405020304" pitchFamily="18" charset="0"/>
              </a:rPr>
              <a:t>database is updated</a:t>
            </a:r>
          </a:p>
          <a:p>
            <a:pPr marL="285750" indent="-285750" algn="just">
              <a:buFont typeface="Arial" panose="020B0604020202020204" pitchFamily="34" charset="0"/>
              <a:buChar char="•"/>
            </a:pPr>
            <a:endParaRPr lang="en-IN"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Domain Constraints: </a:t>
            </a:r>
            <a:r>
              <a:rPr lang="en-US" sz="2000">
                <a:latin typeface="Times New Roman" panose="02020603050405020304" pitchFamily="18" charset="0"/>
                <a:cs typeface="Times New Roman" panose="02020603050405020304" pitchFamily="18" charset="0"/>
              </a:rPr>
              <a:t>A domain of possible values must be associated with every attribute (for example, integer types, character types, date/time types). Declaring an attribute to be of a particular domain acts as a constraint on the values that it can take.</a:t>
            </a:r>
          </a:p>
          <a:p>
            <a:pPr marL="285750" indent="-2857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Referential Integrity: </a:t>
            </a:r>
            <a:r>
              <a:rPr lang="en-US" sz="2000">
                <a:latin typeface="Times New Roman" panose="02020603050405020304" pitchFamily="18" charset="0"/>
                <a:cs typeface="Times New Roman" panose="02020603050405020304" pitchFamily="18" charset="0"/>
              </a:rPr>
              <a:t>There are cases where we wish to ensure that a value that appears in one relation for a given set of attributes also appears in a certain set of attributes in another relation</a:t>
            </a:r>
          </a:p>
          <a:p>
            <a:pPr marL="285750" indent="-2857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Assertions: </a:t>
            </a:r>
            <a:r>
              <a:rPr lang="en-US" sz="2000">
                <a:latin typeface="Times New Roman" panose="02020603050405020304" pitchFamily="18" charset="0"/>
                <a:cs typeface="Times New Roman" panose="02020603050405020304" pitchFamily="18" charset="0"/>
              </a:rPr>
              <a:t>An assertion is any condition that the database must always satisfy. Domain constraints and referential-integrity constraints are special forms of assertions.</a:t>
            </a:r>
          </a:p>
        </p:txBody>
      </p:sp>
      <p:pic>
        <p:nvPicPr>
          <p:cNvPr id="3" name="Picture 1">
            <a:extLst>
              <a:ext uri="{FF2B5EF4-FFF2-40B4-BE49-F238E27FC236}">
                <a16:creationId xmlns:a16="http://schemas.microsoft.com/office/drawing/2014/main" id="{D59151E8-CE8E-4F75-84B8-2AFB3CE76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78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56EBC87-C55A-4356-96C4-13BA15BFF166}"/>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a:latin typeface="Times New Roman" panose="02020603050405020304" pitchFamily="18" charset="0"/>
                <a:cs typeface="Times New Roman" panose="02020603050405020304" pitchFamily="18" charset="0"/>
              </a:rPr>
              <a:t>Relation Algebra</a:t>
            </a:r>
          </a:p>
        </p:txBody>
      </p:sp>
      <p:sp>
        <p:nvSpPr>
          <p:cNvPr id="3" name="Rectangle 2">
            <a:extLst>
              <a:ext uri="{FF2B5EF4-FFF2-40B4-BE49-F238E27FC236}">
                <a16:creationId xmlns:a16="http://schemas.microsoft.com/office/drawing/2014/main" id="{436C225F-9F0D-44E1-BF29-51C9A47D2FCE}"/>
              </a:ext>
            </a:extLst>
          </p:cNvPr>
          <p:cNvSpPr/>
          <p:nvPr/>
        </p:nvSpPr>
        <p:spPr>
          <a:xfrm>
            <a:off x="543339" y="750763"/>
            <a:ext cx="11512673" cy="5878532"/>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Relational algebra is a procedural query language that works on relational model. The purpose of a query language is to retrieve data from database or perform various operations such as insert, update, delete on the data</a:t>
            </a:r>
          </a:p>
          <a:p>
            <a:endParaRPr lang="en-US" sz="2000" b="1" i="1" u="sng">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Types of operations in relational algebra</a:t>
            </a:r>
          </a:p>
          <a:p>
            <a:r>
              <a:rPr lang="en-US" sz="2000">
                <a:latin typeface="Times New Roman" panose="02020603050405020304" pitchFamily="18" charset="0"/>
                <a:cs typeface="Times New Roman" panose="02020603050405020304" pitchFamily="18" charset="0"/>
              </a:rPr>
              <a:t>We have divided these operations in two categories:</a:t>
            </a:r>
          </a:p>
          <a:p>
            <a:r>
              <a:rPr lang="en-US" sz="2000">
                <a:latin typeface="Times New Roman" panose="02020603050405020304" pitchFamily="18" charset="0"/>
                <a:cs typeface="Times New Roman" panose="02020603050405020304" pitchFamily="18" charset="0"/>
              </a:rPr>
              <a:t>1. Basic Operations</a:t>
            </a:r>
          </a:p>
          <a:p>
            <a:r>
              <a:rPr lang="en-US" sz="2000">
                <a:latin typeface="Times New Roman" panose="02020603050405020304" pitchFamily="18" charset="0"/>
                <a:cs typeface="Times New Roman" panose="02020603050405020304" pitchFamily="18" charset="0"/>
              </a:rPr>
              <a:t>2. Derived Operations</a:t>
            </a:r>
          </a:p>
          <a:p>
            <a:endParaRPr lang="en-US" sz="2400" b="1" i="1" u="sng">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Basic/Fundamental Operations:        </a:t>
            </a:r>
          </a:p>
          <a:p>
            <a:r>
              <a:rPr lang="en-IN" sz="2000">
                <a:latin typeface="Times New Roman" panose="02020603050405020304" pitchFamily="18" charset="0"/>
                <a:cs typeface="Times New Roman" panose="02020603050405020304" pitchFamily="18" charset="0"/>
              </a:rPr>
              <a:t>1. Select (</a:t>
            </a:r>
            <a:r>
              <a:rPr lang="el-GR" sz="2000">
                <a:latin typeface="Times New Roman" panose="02020603050405020304" pitchFamily="18" charset="0"/>
                <a:cs typeface="Times New Roman" panose="02020603050405020304" pitchFamily="18" charset="0"/>
              </a:rPr>
              <a:t>σ)</a:t>
            </a:r>
          </a:p>
          <a:p>
            <a:r>
              <a:rPr lang="el-GR" sz="2000">
                <a:latin typeface="Times New Roman" panose="02020603050405020304" pitchFamily="18" charset="0"/>
                <a:cs typeface="Times New Roman" panose="02020603050405020304" pitchFamily="18" charset="0"/>
              </a:rPr>
              <a:t>2. </a:t>
            </a:r>
            <a:r>
              <a:rPr lang="en-IN" sz="2000">
                <a:latin typeface="Times New Roman" panose="02020603050405020304" pitchFamily="18" charset="0"/>
                <a:cs typeface="Times New Roman" panose="02020603050405020304" pitchFamily="18" charset="0"/>
              </a:rPr>
              <a:t>Project (∏)</a:t>
            </a:r>
          </a:p>
          <a:p>
            <a:r>
              <a:rPr lang="en-IN" sz="2000">
                <a:latin typeface="Times New Roman" panose="02020603050405020304" pitchFamily="18" charset="0"/>
                <a:cs typeface="Times New Roman" panose="02020603050405020304" pitchFamily="18" charset="0"/>
              </a:rPr>
              <a:t>3. Union (∪)</a:t>
            </a:r>
          </a:p>
          <a:p>
            <a:r>
              <a:rPr lang="en-IN" sz="2000">
                <a:latin typeface="Times New Roman" panose="02020603050405020304" pitchFamily="18" charset="0"/>
                <a:cs typeface="Times New Roman" panose="02020603050405020304" pitchFamily="18" charset="0"/>
              </a:rPr>
              <a:t>4. Set Difference (-)</a:t>
            </a:r>
          </a:p>
          <a:p>
            <a:r>
              <a:rPr lang="en-IN" sz="2000">
                <a:latin typeface="Times New Roman" panose="02020603050405020304" pitchFamily="18" charset="0"/>
                <a:cs typeface="Times New Roman" panose="02020603050405020304" pitchFamily="18" charset="0"/>
              </a:rPr>
              <a:t>5. Cartesian product (X)</a:t>
            </a:r>
          </a:p>
          <a:p>
            <a:r>
              <a:rPr lang="en-IN" sz="2000">
                <a:latin typeface="Times New Roman" panose="02020603050405020304" pitchFamily="18" charset="0"/>
                <a:cs typeface="Times New Roman" panose="02020603050405020304" pitchFamily="18" charset="0"/>
              </a:rPr>
              <a:t>6. Rename (</a:t>
            </a:r>
            <a:r>
              <a:rPr lang="el-GR" sz="2000">
                <a:latin typeface="Times New Roman" panose="02020603050405020304" pitchFamily="18" charset="0"/>
                <a:cs typeface="Times New Roman" panose="02020603050405020304" pitchFamily="18" charset="0"/>
              </a:rPr>
              <a:t>ρ)</a:t>
            </a:r>
          </a:p>
          <a:p>
            <a:endParaRPr lang="el-GR" sz="2000">
              <a:latin typeface="Times New Roman" panose="02020603050405020304" pitchFamily="18" charset="0"/>
              <a:cs typeface="Times New Roman" panose="02020603050405020304" pitchFamily="18" charset="0"/>
            </a:endParaRPr>
          </a:p>
          <a:p>
            <a:endParaRPr lang="en-IN" sz="32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41ADA285-6E47-433D-8537-7A6A1E837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20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eaLnBrk="1" hangingPunct="1"/>
            <a:endParaRPr lang="en-US" altLang="en-US" sz="1800"/>
          </a:p>
        </p:txBody>
      </p:sp>
      <p:sp>
        <p:nvSpPr>
          <p:cNvPr id="2" name="Rectangle 1">
            <a:extLst>
              <a:ext uri="{FF2B5EF4-FFF2-40B4-BE49-F238E27FC236}">
                <a16:creationId xmlns:a16="http://schemas.microsoft.com/office/drawing/2014/main" id="{618D0E23-B10A-4A31-8443-B2EB880A331E}"/>
              </a:ext>
            </a:extLst>
          </p:cNvPr>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76775340-5D50-4124-8F3D-655BA333BDD5}"/>
              </a:ext>
            </a:extLst>
          </p:cNvPr>
          <p:cNvSpPr txBox="1">
            <a:spLocks/>
          </p:cNvSpPr>
          <p:nvPr/>
        </p:nvSpPr>
        <p:spPr>
          <a:xfrm>
            <a:off x="597876" y="1140123"/>
            <a:ext cx="10996246" cy="50314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fontAlgn="base">
              <a:buNone/>
            </a:pPr>
            <a:r>
              <a:rPr lang="en-US" sz="2000" b="1" i="0" u="none" strike="noStrike">
                <a:effectLst/>
                <a:latin typeface="Times New Roman" panose="02020603050405020304" pitchFamily="18" charset="0"/>
              </a:rPr>
              <a:t>Prescribed Books</a:t>
            </a:r>
          </a:p>
          <a:p>
            <a:pPr rtl="0" fontAlgn="base"/>
            <a:r>
              <a:rPr lang="en-US" sz="2000" i="0" u="none" strike="noStrike" err="1">
                <a:effectLst/>
                <a:latin typeface="Times New Roman" panose="02020603050405020304" pitchFamily="18" charset="0"/>
              </a:rPr>
              <a:t>Elmasri</a:t>
            </a:r>
            <a:r>
              <a:rPr lang="en-US" sz="2000" i="0" u="none" strike="noStrike">
                <a:effectLst/>
                <a:latin typeface="Times New Roman" panose="02020603050405020304" pitchFamily="18" charset="0"/>
              </a:rPr>
              <a:t> and </a:t>
            </a:r>
            <a:r>
              <a:rPr lang="en-US" sz="2000" i="0" u="none" strike="noStrike" err="1">
                <a:effectLst/>
                <a:latin typeface="Times New Roman" panose="02020603050405020304" pitchFamily="18" charset="0"/>
              </a:rPr>
              <a:t>Navathe</a:t>
            </a:r>
            <a:r>
              <a:rPr lang="en-US" sz="2000" i="0" u="none" strike="noStrike">
                <a:effectLst/>
                <a:latin typeface="Times New Roman" panose="02020603050405020304" pitchFamily="18" charset="0"/>
              </a:rPr>
              <a:t>: Fundamentals of Database Systems, 5th Edition, Pearson Education, 2007 (Chapters 1, 2, 3 except 3.8, 5, 6.1 to</a:t>
            </a:r>
            <a:r>
              <a:rPr lang="en-US" sz="2000" i="0">
                <a:effectLst/>
                <a:latin typeface="Times New Roman" panose="02020603050405020304" pitchFamily="18" charset="0"/>
              </a:rPr>
              <a:t>​</a:t>
            </a:r>
            <a:r>
              <a:rPr lang="en-US" sz="2000">
                <a:latin typeface="Segoe UI" panose="020B0502040204020203" pitchFamily="34" charset="0"/>
              </a:rPr>
              <a:t> </a:t>
            </a:r>
            <a:r>
              <a:rPr lang="en-US" sz="2000" i="0" u="none" strike="noStrike">
                <a:effectLst/>
                <a:latin typeface="Times New Roman" panose="02020603050405020304" pitchFamily="18" charset="0"/>
              </a:rPr>
              <a:t>6.5, 7.1, 8, 9.1, 9.2 except SQLJ, 9.4, 10)</a:t>
            </a:r>
            <a:r>
              <a:rPr lang="en-US" sz="2000" i="0">
                <a:effectLst/>
                <a:latin typeface="Times New Roman" panose="02020603050405020304" pitchFamily="18" charset="0"/>
              </a:rPr>
              <a:t>​</a:t>
            </a:r>
            <a:endParaRPr lang="en-US" sz="2000" i="0">
              <a:effectLst/>
              <a:latin typeface="Segoe UI" panose="020B0502040204020203" pitchFamily="34" charset="0"/>
            </a:endParaRPr>
          </a:p>
          <a:p>
            <a:pPr rtl="0" fontAlgn="base"/>
            <a:r>
              <a:rPr lang="en-US" sz="2000" i="0" u="none" strike="noStrike">
                <a:effectLst/>
                <a:latin typeface="Times New Roman" panose="02020603050405020304" pitchFamily="18" charset="0"/>
              </a:rPr>
              <a:t>Raghu Ramakrishnan and Johannes </a:t>
            </a:r>
            <a:r>
              <a:rPr lang="en-US" sz="2000" i="0" u="none" strike="noStrike" err="1">
                <a:effectLst/>
                <a:latin typeface="Times New Roman" panose="02020603050405020304" pitchFamily="18" charset="0"/>
              </a:rPr>
              <a:t>Gehrke</a:t>
            </a:r>
            <a:r>
              <a:rPr lang="en-US" sz="2000" i="0" u="none" strike="noStrike">
                <a:effectLst/>
                <a:latin typeface="Times New Roman" panose="02020603050405020304" pitchFamily="18" charset="0"/>
              </a:rPr>
              <a:t>: Database Management Systems, 3rd Edition, McGraw-Hill, 2003. (Chapters 16, 17.1,</a:t>
            </a:r>
            <a:r>
              <a:rPr lang="en-US" sz="2000" i="0">
                <a:effectLst/>
                <a:latin typeface="Times New Roman" panose="02020603050405020304" pitchFamily="18" charset="0"/>
              </a:rPr>
              <a:t>​</a:t>
            </a:r>
            <a:r>
              <a:rPr lang="en-US" sz="2000">
                <a:latin typeface="Segoe UI" panose="020B0502040204020203" pitchFamily="34" charset="0"/>
              </a:rPr>
              <a:t> </a:t>
            </a:r>
            <a:r>
              <a:rPr lang="en-US" sz="2000" i="0" u="none" strike="noStrike">
                <a:effectLst/>
                <a:latin typeface="Times New Roman" panose="02020603050405020304" pitchFamily="18" charset="0"/>
              </a:rPr>
              <a:t>17.2, 18)</a:t>
            </a:r>
            <a:r>
              <a:rPr lang="en-US" sz="2000" i="0">
                <a:effectLst/>
                <a:latin typeface="Times New Roman" panose="02020603050405020304" pitchFamily="18" charset="0"/>
              </a:rPr>
              <a:t>​</a:t>
            </a:r>
            <a:endParaRPr lang="en-US" sz="2000">
              <a:latin typeface="Segoe UI" panose="020B0502040204020203" pitchFamily="34" charset="0"/>
            </a:endParaRPr>
          </a:p>
          <a:p>
            <a:pPr rtl="0" fontAlgn="base"/>
            <a:endParaRPr lang="en-US" sz="2000" i="0" u="none" strike="noStrike">
              <a:effectLst/>
              <a:latin typeface="Segoe UI" panose="020B0502040204020203" pitchFamily="34" charset="0"/>
            </a:endParaRPr>
          </a:p>
          <a:p>
            <a:pPr marL="0" indent="0" rtl="0" fontAlgn="base">
              <a:buNone/>
            </a:pPr>
            <a:r>
              <a:rPr lang="en-US" sz="2000" b="1" i="0" u="none" strike="noStrike">
                <a:effectLst/>
                <a:latin typeface="Times New Roman" panose="02020603050405020304" pitchFamily="18" charset="0"/>
              </a:rPr>
              <a:t>Reference Books:</a:t>
            </a:r>
            <a:r>
              <a:rPr lang="en-US" sz="2000" b="1" i="0">
                <a:effectLst/>
                <a:latin typeface="Times New Roman" panose="02020603050405020304" pitchFamily="18" charset="0"/>
              </a:rPr>
              <a:t>​</a:t>
            </a:r>
            <a:endParaRPr lang="en-US" sz="2000" b="1" i="0">
              <a:effectLst/>
              <a:latin typeface="Segoe UI" panose="020B0502040204020203" pitchFamily="34" charset="0"/>
            </a:endParaRPr>
          </a:p>
          <a:p>
            <a:pPr rtl="0" fontAlgn="base"/>
            <a:r>
              <a:rPr lang="en-US" sz="2000" i="0" u="none" strike="noStrike" err="1">
                <a:effectLst/>
                <a:latin typeface="Times New Roman" panose="02020603050405020304" pitchFamily="18" charset="0"/>
              </a:rPr>
              <a:t>Silberschatz</a:t>
            </a:r>
            <a:r>
              <a:rPr lang="en-US" sz="2000" i="0" u="none" strike="noStrike">
                <a:effectLst/>
                <a:latin typeface="Times New Roman" panose="02020603050405020304" pitchFamily="18" charset="0"/>
              </a:rPr>
              <a:t>, </a:t>
            </a:r>
            <a:r>
              <a:rPr lang="en-US" sz="2000" i="0" u="none" strike="noStrike" err="1">
                <a:effectLst/>
                <a:latin typeface="Times New Roman" panose="02020603050405020304" pitchFamily="18" charset="0"/>
              </a:rPr>
              <a:t>Korth</a:t>
            </a:r>
            <a:r>
              <a:rPr lang="en-US" sz="2000" i="0" u="none" strike="noStrike">
                <a:effectLst/>
                <a:latin typeface="Times New Roman" panose="02020603050405020304" pitchFamily="18" charset="0"/>
              </a:rPr>
              <a:t> and </a:t>
            </a:r>
            <a:r>
              <a:rPr lang="en-US" sz="2000" i="0" u="none" strike="noStrike" err="1">
                <a:effectLst/>
                <a:latin typeface="Times New Roman" panose="02020603050405020304" pitchFamily="18" charset="0"/>
              </a:rPr>
              <a:t>Sudharshan</a:t>
            </a:r>
            <a:r>
              <a:rPr lang="en-US" sz="2000" i="0" u="none" strike="noStrike">
                <a:effectLst/>
                <a:latin typeface="Times New Roman" panose="02020603050405020304" pitchFamily="18" charset="0"/>
              </a:rPr>
              <a:t>: Database System</a:t>
            </a:r>
            <a:r>
              <a:rPr lang="en-US" sz="2000" i="0">
                <a:effectLst/>
                <a:latin typeface="Times New Roman" panose="02020603050405020304" pitchFamily="18" charset="0"/>
              </a:rPr>
              <a:t>​</a:t>
            </a:r>
            <a:r>
              <a:rPr lang="en-US" sz="2000">
                <a:latin typeface="Segoe UI" panose="020B0502040204020203" pitchFamily="34" charset="0"/>
              </a:rPr>
              <a:t>, </a:t>
            </a:r>
            <a:r>
              <a:rPr lang="en-US" sz="2000" i="0" u="none" strike="noStrike">
                <a:effectLst/>
                <a:latin typeface="Times New Roman" panose="02020603050405020304" pitchFamily="18" charset="0"/>
              </a:rPr>
              <a:t>Concepts, 6th Edition, Mc-</a:t>
            </a:r>
            <a:r>
              <a:rPr lang="en-US" sz="2000" i="0" u="none" strike="noStrike" err="1">
                <a:effectLst/>
                <a:latin typeface="Times New Roman" panose="02020603050405020304" pitchFamily="18" charset="0"/>
              </a:rPr>
              <a:t>GrawHill</a:t>
            </a:r>
            <a:r>
              <a:rPr lang="en-US" sz="2000" i="0" u="none" strike="noStrike">
                <a:effectLst/>
                <a:latin typeface="Times New Roman" panose="02020603050405020304" pitchFamily="18" charset="0"/>
              </a:rPr>
              <a:t>, 2010.</a:t>
            </a:r>
            <a:r>
              <a:rPr lang="en-US" sz="2000" i="0">
                <a:effectLst/>
                <a:latin typeface="Times New Roman" panose="02020603050405020304" pitchFamily="18" charset="0"/>
              </a:rPr>
              <a:t>​</a:t>
            </a:r>
            <a:endParaRPr lang="en-US" sz="2000" i="0">
              <a:effectLst/>
              <a:latin typeface="Segoe UI" panose="020B0502040204020203" pitchFamily="34" charset="0"/>
            </a:endParaRPr>
          </a:p>
          <a:p>
            <a:pPr rtl="0" fontAlgn="base"/>
            <a:r>
              <a:rPr lang="en-US" sz="2000" i="0" u="none" strike="noStrike">
                <a:effectLst/>
                <a:latin typeface="Times New Roman" panose="02020603050405020304" pitchFamily="18" charset="0"/>
              </a:rPr>
              <a:t>C.J. Date, A. Kannan, S. </a:t>
            </a:r>
            <a:r>
              <a:rPr lang="en-US" sz="2000" i="0" u="none" strike="noStrike" err="1">
                <a:effectLst/>
                <a:latin typeface="Times New Roman" panose="02020603050405020304" pitchFamily="18" charset="0"/>
              </a:rPr>
              <a:t>Swamynatham</a:t>
            </a:r>
            <a:r>
              <a:rPr lang="en-US" sz="2000" i="0" u="none" strike="noStrike">
                <a:effectLst/>
                <a:latin typeface="Times New Roman" panose="02020603050405020304" pitchFamily="18" charset="0"/>
              </a:rPr>
              <a:t>: An Introduction to Database Systems, 8th Edition, Pearson Education, 2006</a:t>
            </a:r>
            <a:r>
              <a:rPr lang="en-US" sz="2000" i="0">
                <a:effectLst/>
                <a:latin typeface="Times New Roman" panose="02020603050405020304" pitchFamily="18" charset="0"/>
              </a:rPr>
              <a:t>​</a:t>
            </a:r>
            <a:endParaRPr lang="en-US" sz="2000" i="0">
              <a:effectLst/>
              <a:latin typeface="Segoe UI" panose="020B0502040204020203" pitchFamily="34" charset="0"/>
            </a:endParaRPr>
          </a:p>
        </p:txBody>
      </p:sp>
      <p:sp>
        <p:nvSpPr>
          <p:cNvPr id="12" name="Title 1">
            <a:extLst>
              <a:ext uri="{FF2B5EF4-FFF2-40B4-BE49-F238E27FC236}">
                <a16:creationId xmlns:a16="http://schemas.microsoft.com/office/drawing/2014/main" id="{BD95EA3F-1BAC-415A-9332-3A4D03610266}"/>
              </a:ext>
            </a:extLst>
          </p:cNvPr>
          <p:cNvSpPr txBox="1">
            <a:spLocks/>
          </p:cNvSpPr>
          <p:nvPr/>
        </p:nvSpPr>
        <p:spPr>
          <a:xfrm>
            <a:off x="3869567" y="198347"/>
            <a:ext cx="3770143" cy="5845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a:solidFill>
                  <a:srgbClr val="C00000"/>
                </a:solidFill>
                <a:latin typeface="Times New Roman" panose="02020603050405020304" pitchFamily="18" charset="0"/>
                <a:cs typeface="Times New Roman" panose="02020603050405020304" pitchFamily="18" charset="0"/>
              </a:rPr>
              <a:t>   Books 		</a:t>
            </a:r>
          </a:p>
        </p:txBody>
      </p:sp>
    </p:spTree>
    <p:extLst>
      <p:ext uri="{BB962C8B-B14F-4D97-AF65-F5344CB8AC3E}">
        <p14:creationId xmlns:p14="http://schemas.microsoft.com/office/powerpoint/2010/main" val="305881965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56EBC87-C55A-4356-96C4-13BA15BFF166}"/>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a:latin typeface="Times New Roman" panose="02020603050405020304" pitchFamily="18" charset="0"/>
                <a:cs typeface="Times New Roman" panose="02020603050405020304" pitchFamily="18" charset="0"/>
              </a:rPr>
              <a:t>Relation Algebra</a:t>
            </a:r>
          </a:p>
        </p:txBody>
      </p:sp>
      <p:sp>
        <p:nvSpPr>
          <p:cNvPr id="3" name="Rectangle 2">
            <a:extLst>
              <a:ext uri="{FF2B5EF4-FFF2-40B4-BE49-F238E27FC236}">
                <a16:creationId xmlns:a16="http://schemas.microsoft.com/office/drawing/2014/main" id="{436C225F-9F0D-44E1-BF29-51C9A47D2FCE}"/>
              </a:ext>
            </a:extLst>
          </p:cNvPr>
          <p:cNvSpPr/>
          <p:nvPr/>
        </p:nvSpPr>
        <p:spPr>
          <a:xfrm>
            <a:off x="543339" y="750763"/>
            <a:ext cx="11512673" cy="2123658"/>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Derived Operations:</a:t>
            </a:r>
          </a:p>
          <a:p>
            <a:r>
              <a:rPr lang="en-US" sz="2000">
                <a:latin typeface="Times New Roman" panose="02020603050405020304" pitchFamily="18" charset="0"/>
                <a:cs typeface="Times New Roman" panose="02020603050405020304" pitchFamily="18" charset="0"/>
              </a:rPr>
              <a:t>1. Natural Join (⋈)</a:t>
            </a:r>
          </a:p>
          <a:p>
            <a:r>
              <a:rPr lang="en-US" sz="2000">
                <a:latin typeface="Times New Roman" panose="02020603050405020304" pitchFamily="18" charset="0"/>
                <a:cs typeface="Times New Roman" panose="02020603050405020304" pitchFamily="18" charset="0"/>
              </a:rPr>
              <a:t>2. Left, Right, Full outer join (⟕, ⟖, ⟗)</a:t>
            </a:r>
          </a:p>
          <a:p>
            <a:r>
              <a:rPr lang="en-US" sz="2000">
                <a:latin typeface="Times New Roman" panose="02020603050405020304" pitchFamily="18" charset="0"/>
                <a:cs typeface="Times New Roman" panose="02020603050405020304" pitchFamily="18" charset="0"/>
              </a:rPr>
              <a:t>3. Intersection (∩)</a:t>
            </a:r>
          </a:p>
          <a:p>
            <a:r>
              <a:rPr lang="en-US" sz="2000">
                <a:latin typeface="Times New Roman" panose="02020603050405020304" pitchFamily="18" charset="0"/>
                <a:cs typeface="Times New Roman" panose="02020603050405020304" pitchFamily="18" charset="0"/>
              </a:rPr>
              <a:t>4. Division (÷)</a:t>
            </a:r>
          </a:p>
          <a:p>
            <a:endParaRPr lang="en-IN" sz="32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41ADA285-6E47-433D-8537-7A6A1E837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078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B8A44A-1A66-4870-A2BF-B3647260F496}"/>
              </a:ext>
            </a:extLst>
          </p:cNvPr>
          <p:cNvSpPr/>
          <p:nvPr/>
        </p:nvSpPr>
        <p:spPr>
          <a:xfrm>
            <a:off x="616226" y="698697"/>
            <a:ext cx="11456504" cy="5743111"/>
          </a:xfrm>
          <a:prstGeom prst="rect">
            <a:avLst/>
          </a:prstGeom>
        </p:spPr>
        <p:txBody>
          <a:bodyPr wrap="square">
            <a:spAutoFit/>
          </a:bodyPr>
          <a:lstStyle/>
          <a:p>
            <a:pPr>
              <a:lnSpc>
                <a:spcPct val="80000"/>
              </a:lnSpc>
            </a:pPr>
            <a:r>
              <a:rPr lang="en-US" altLang="en-US" sz="2000">
                <a:latin typeface="Times New Roman" panose="02020603050405020304" pitchFamily="18" charset="0"/>
                <a:cs typeface="Times New Roman" panose="02020603050405020304" pitchFamily="18" charset="0"/>
              </a:rPr>
              <a:t>Relational Algebra consists of several groups of operations</a:t>
            </a:r>
          </a:p>
          <a:p>
            <a:pPr>
              <a:lnSpc>
                <a:spcPct val="80000"/>
              </a:lnSpc>
            </a:pPr>
            <a:endParaRPr lang="en-US" altLang="en-US" sz="2000">
              <a:latin typeface="Times New Roman" panose="02020603050405020304" pitchFamily="18" charset="0"/>
              <a:cs typeface="Times New Roman" panose="02020603050405020304" pitchFamily="18" charset="0"/>
            </a:endParaRPr>
          </a:p>
          <a:p>
            <a:pPr marL="800100" lvl="1" indent="-342900">
              <a:lnSpc>
                <a:spcPct val="8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Unary Relational Operations</a:t>
            </a:r>
          </a:p>
          <a:p>
            <a:pPr lvl="1">
              <a:lnSpc>
                <a:spcPct val="80000"/>
              </a:lnSpc>
            </a:pPr>
            <a:endParaRPr lang="en-US" altLang="en-US" sz="2000">
              <a:latin typeface="Times New Roman" panose="02020603050405020304" pitchFamily="18" charset="0"/>
              <a:cs typeface="Times New Roman" panose="02020603050405020304" pitchFamily="18" charset="0"/>
            </a:endParaRP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SELECT (symbol: </a:t>
            </a:r>
            <a:r>
              <a:rPr lang="el-GR" sz="1800">
                <a:latin typeface="Times New Roman" panose="02020603050405020304" pitchFamily="18" charset="0"/>
                <a:cs typeface="Times New Roman" panose="02020603050405020304" pitchFamily="18" charset="0"/>
              </a:rPr>
              <a:t>σ</a:t>
            </a:r>
            <a:r>
              <a:rPr lang="en-US" altLang="en-US" sz="1800">
                <a:latin typeface="Times New Roman" panose="02020603050405020304" pitchFamily="18" charset="0"/>
                <a:cs typeface="Times New Roman" panose="02020603050405020304" pitchFamily="18" charset="0"/>
              </a:rPr>
              <a:t> (sigma))</a:t>
            </a: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PROJECT (symbol: </a:t>
            </a:r>
            <a:r>
              <a:rPr lang="en-IN" sz="1800">
                <a:latin typeface="Times New Roman" panose="02020603050405020304" pitchFamily="18" charset="0"/>
                <a:cs typeface="Times New Roman" panose="02020603050405020304" pitchFamily="18" charset="0"/>
              </a:rPr>
              <a:t>∏</a:t>
            </a:r>
            <a:r>
              <a:rPr lang="en-US" altLang="en-US" sz="1800" b="1">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(pi))</a:t>
            </a: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RENAME (symbol: </a:t>
            </a:r>
            <a:r>
              <a:rPr lang="en-US" altLang="en-US" sz="1800" b="1">
                <a:latin typeface="Times New Roman" panose="02020603050405020304" pitchFamily="18" charset="0"/>
                <a:cs typeface="Times New Roman" panose="02020603050405020304" pitchFamily="18" charset="0"/>
                <a:sym typeface="Symbol" panose="05050102010706020507" pitchFamily="18" charset="2"/>
              </a:rPr>
              <a:t></a:t>
            </a:r>
            <a:r>
              <a:rPr lang="en-US" altLang="en-US" sz="1800">
                <a:latin typeface="Times New Roman" panose="02020603050405020304" pitchFamily="18" charset="0"/>
                <a:cs typeface="Times New Roman" panose="02020603050405020304" pitchFamily="18" charset="0"/>
                <a:sym typeface="Symbol" panose="05050102010706020507" pitchFamily="18" charset="2"/>
              </a:rPr>
              <a:t> </a:t>
            </a:r>
            <a:r>
              <a:rPr lang="en-US" altLang="en-US" sz="1800">
                <a:latin typeface="Times New Roman" panose="02020603050405020304" pitchFamily="18" charset="0"/>
                <a:cs typeface="Times New Roman" panose="02020603050405020304" pitchFamily="18" charset="0"/>
              </a:rPr>
              <a:t>(rho))</a:t>
            </a:r>
          </a:p>
          <a:p>
            <a:pPr marL="1200150" lvl="2" indent="-285750">
              <a:lnSpc>
                <a:spcPct val="80000"/>
              </a:lnSpc>
              <a:buFont typeface="Arial" panose="020B0604020202020204" pitchFamily="34" charset="0"/>
              <a:buChar char="•"/>
            </a:pPr>
            <a:endParaRPr lang="en-US" altLang="en-US" sz="1800">
              <a:latin typeface="Times New Roman" panose="02020603050405020304" pitchFamily="18" charset="0"/>
              <a:cs typeface="Times New Roman" panose="02020603050405020304" pitchFamily="18" charset="0"/>
            </a:endParaRPr>
          </a:p>
          <a:p>
            <a:pPr marL="800100" lvl="1" indent="-342900">
              <a:lnSpc>
                <a:spcPct val="8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Relational Algebra Operations From Set Theory</a:t>
            </a:r>
          </a:p>
          <a:p>
            <a:pPr lvl="1">
              <a:lnSpc>
                <a:spcPct val="80000"/>
              </a:lnSpc>
            </a:pPr>
            <a:endParaRPr lang="en-US" altLang="en-US" sz="2000">
              <a:latin typeface="Times New Roman" panose="02020603050405020304" pitchFamily="18" charset="0"/>
              <a:cs typeface="Times New Roman" panose="02020603050405020304" pitchFamily="18" charset="0"/>
            </a:endParaRP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UNION (</a:t>
            </a:r>
            <a:r>
              <a:rPr lang="en-US" altLang="en-US" sz="1800" b="1">
                <a:latin typeface="Symbol" panose="05050102010706020507" pitchFamily="18" charset="2"/>
              </a:rPr>
              <a:t></a:t>
            </a:r>
            <a:r>
              <a:rPr lang="en-US" altLang="en-US" sz="1800">
                <a:latin typeface="Times New Roman" panose="02020603050405020304" pitchFamily="18" charset="0"/>
                <a:cs typeface="Times New Roman" panose="02020603050405020304" pitchFamily="18" charset="0"/>
              </a:rPr>
              <a:t> ), INTERSECTION (</a:t>
            </a:r>
            <a:r>
              <a:rPr lang="en-US" altLang="en-US" sz="1800" b="1">
                <a:latin typeface="Symbol" panose="05050102010706020507" pitchFamily="18" charset="2"/>
              </a:rPr>
              <a:t></a:t>
            </a:r>
            <a:r>
              <a:rPr lang="en-US" altLang="en-US" sz="1800">
                <a:latin typeface="Times New Roman" panose="02020603050405020304" pitchFamily="18" charset="0"/>
                <a:cs typeface="Times New Roman" panose="02020603050405020304" pitchFamily="18" charset="0"/>
              </a:rPr>
              <a:t> ), DIFFERENCE (or MINUS, </a:t>
            </a:r>
            <a:r>
              <a:rPr lang="en-US" altLang="en-US" sz="1800" b="1">
                <a:latin typeface="Times New Roman" panose="02020603050405020304" pitchFamily="18" charset="0"/>
                <a:cs typeface="Times New Roman" panose="02020603050405020304" pitchFamily="18" charset="0"/>
              </a:rPr>
              <a:t>–</a:t>
            </a:r>
            <a:r>
              <a:rPr lang="en-US" altLang="en-US" sz="1800">
                <a:latin typeface="Times New Roman" panose="02020603050405020304" pitchFamily="18" charset="0"/>
                <a:cs typeface="Times New Roman" panose="02020603050405020304" pitchFamily="18" charset="0"/>
              </a:rPr>
              <a:t> )</a:t>
            </a: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CARTESIAN PRODUCT ( </a:t>
            </a:r>
            <a:r>
              <a:rPr lang="en-US" altLang="en-US" sz="1800" b="1">
                <a:latin typeface="Times New Roman" panose="02020603050405020304" pitchFamily="18" charset="0"/>
                <a:cs typeface="Times New Roman" panose="02020603050405020304" pitchFamily="18" charset="0"/>
              </a:rPr>
              <a:t>x</a:t>
            </a:r>
            <a:r>
              <a:rPr lang="en-US" altLang="en-US" sz="1800">
                <a:latin typeface="Times New Roman" panose="02020603050405020304" pitchFamily="18" charset="0"/>
                <a:cs typeface="Times New Roman" panose="02020603050405020304" pitchFamily="18" charset="0"/>
              </a:rPr>
              <a:t> )</a:t>
            </a:r>
          </a:p>
          <a:p>
            <a:pPr marL="1200150" lvl="2" indent="-285750">
              <a:lnSpc>
                <a:spcPct val="80000"/>
              </a:lnSpc>
              <a:buFont typeface="Arial" panose="020B0604020202020204" pitchFamily="34" charset="0"/>
              <a:buChar char="•"/>
            </a:pPr>
            <a:endParaRPr lang="en-US" altLang="en-US" sz="1800">
              <a:latin typeface="Times New Roman" panose="02020603050405020304" pitchFamily="18" charset="0"/>
              <a:cs typeface="Times New Roman" panose="02020603050405020304" pitchFamily="18" charset="0"/>
            </a:endParaRPr>
          </a:p>
          <a:p>
            <a:pPr marL="800100" lvl="1" indent="-342900">
              <a:lnSpc>
                <a:spcPct val="8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Binary Relational Operations</a:t>
            </a:r>
          </a:p>
          <a:p>
            <a:pPr lvl="1">
              <a:lnSpc>
                <a:spcPct val="80000"/>
              </a:lnSpc>
            </a:pPr>
            <a:endParaRPr lang="en-US" altLang="en-US" sz="2000">
              <a:latin typeface="Times New Roman" panose="02020603050405020304" pitchFamily="18" charset="0"/>
              <a:cs typeface="Times New Roman" panose="02020603050405020304" pitchFamily="18" charset="0"/>
            </a:endParaRP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JOIN (several variations of JOIN exist)</a:t>
            </a: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DIVISION</a:t>
            </a:r>
          </a:p>
          <a:p>
            <a:pPr lvl="2">
              <a:lnSpc>
                <a:spcPct val="80000"/>
              </a:lnSpc>
            </a:pPr>
            <a:endParaRPr lang="en-US" altLang="en-US" sz="1800">
              <a:latin typeface="Times New Roman" panose="02020603050405020304" pitchFamily="18" charset="0"/>
              <a:cs typeface="Times New Roman" panose="02020603050405020304" pitchFamily="18" charset="0"/>
            </a:endParaRPr>
          </a:p>
          <a:p>
            <a:pPr marL="800100" lvl="1" indent="-342900">
              <a:lnSpc>
                <a:spcPct val="8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Additional Relational Operations</a:t>
            </a:r>
          </a:p>
          <a:p>
            <a:pPr lvl="1">
              <a:lnSpc>
                <a:spcPct val="80000"/>
              </a:lnSpc>
            </a:pPr>
            <a:endParaRPr lang="en-US" altLang="en-US" sz="2000">
              <a:latin typeface="Times New Roman" panose="02020603050405020304" pitchFamily="18" charset="0"/>
              <a:cs typeface="Times New Roman" panose="02020603050405020304" pitchFamily="18" charset="0"/>
            </a:endParaRP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OUTER JOINS, OUTER UNION</a:t>
            </a:r>
          </a:p>
          <a:p>
            <a:pPr marL="1200150" lvl="2" indent="-285750">
              <a:lnSpc>
                <a:spcPct val="8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AGGREGATE FUNCTIONS (These compute summary of information: for example, SUM, COUNT, AVG, MIN, MAX)</a:t>
            </a:r>
          </a:p>
          <a:p>
            <a:endParaRPr lang="en-IN" sz="2000">
              <a:latin typeface="Times New Roman" panose="02020603050405020304" pitchFamily="18" charset="0"/>
              <a:cs typeface="Times New Roman" panose="02020603050405020304" pitchFamily="18" charset="0"/>
            </a:endParaRPr>
          </a:p>
        </p:txBody>
      </p:sp>
      <p:pic>
        <p:nvPicPr>
          <p:cNvPr id="3" name="Picture 1">
            <a:extLst>
              <a:ext uri="{FF2B5EF4-FFF2-40B4-BE49-F238E27FC236}">
                <a16:creationId xmlns:a16="http://schemas.microsoft.com/office/drawing/2014/main" id="{51F013DC-3F43-4993-9AE9-B1EAA54F5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64696"/>
            <a:ext cx="1941775" cy="111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506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56EBC87-C55A-4356-96C4-13BA15BFF166}"/>
              </a:ext>
            </a:extLst>
          </p:cNvPr>
          <p:cNvSpPr txBox="1">
            <a:spLocks noChangeArrowheads="1"/>
          </p:cNvSpPr>
          <p:nvPr/>
        </p:nvSpPr>
        <p:spPr>
          <a:xfrm>
            <a:off x="1921901" y="11747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a:latin typeface="Times New Roman" panose="02020603050405020304" pitchFamily="18" charset="0"/>
                <a:cs typeface="Times New Roman" panose="02020603050405020304" pitchFamily="18" charset="0"/>
              </a:rPr>
              <a:t>Relation Algebra</a:t>
            </a:r>
          </a:p>
        </p:txBody>
      </p:sp>
      <p:sp>
        <p:nvSpPr>
          <p:cNvPr id="3" name="Rectangle 2">
            <a:extLst>
              <a:ext uri="{FF2B5EF4-FFF2-40B4-BE49-F238E27FC236}">
                <a16:creationId xmlns:a16="http://schemas.microsoft.com/office/drawing/2014/main" id="{436C225F-9F0D-44E1-BF29-51C9A47D2FCE}"/>
              </a:ext>
            </a:extLst>
          </p:cNvPr>
          <p:cNvSpPr/>
          <p:nvPr/>
        </p:nvSpPr>
        <p:spPr>
          <a:xfrm>
            <a:off x="543339" y="750763"/>
            <a:ext cx="11512673" cy="4524315"/>
          </a:xfrm>
          <a:prstGeom prst="rect">
            <a:avLst/>
          </a:prstGeom>
        </p:spPr>
        <p:txBody>
          <a:bodyPr wrap="square">
            <a:spAutoFit/>
          </a:bodyPr>
          <a:lstStyle/>
          <a:p>
            <a:r>
              <a:rPr lang="en-IN" sz="2400" b="1" i="1" u="sng">
                <a:latin typeface="Times New Roman" panose="02020603050405020304" pitchFamily="18" charset="0"/>
                <a:cs typeface="Times New Roman" panose="02020603050405020304" pitchFamily="18" charset="0"/>
              </a:rPr>
              <a:t>Select Operation</a:t>
            </a:r>
          </a:p>
          <a:p>
            <a:r>
              <a:rPr lang="en-US" sz="2400">
                <a:latin typeface="Times New Roman" panose="02020603050405020304" pitchFamily="18" charset="0"/>
                <a:cs typeface="Times New Roman" panose="02020603050405020304" pitchFamily="18" charset="0"/>
              </a:rPr>
              <a:t>The </a:t>
            </a:r>
            <a:r>
              <a:rPr lang="en-US" sz="2400">
                <a:solidFill>
                  <a:srgbClr val="FF0000"/>
                </a:solidFill>
                <a:latin typeface="Times New Roman" panose="02020603050405020304" pitchFamily="18" charset="0"/>
                <a:cs typeface="Times New Roman" panose="02020603050405020304" pitchFamily="18" charset="0"/>
              </a:rPr>
              <a:t>select</a:t>
            </a:r>
            <a:r>
              <a:rPr lang="en-US" sz="2400">
                <a:latin typeface="Times New Roman" panose="02020603050405020304" pitchFamily="18" charset="0"/>
                <a:cs typeface="Times New Roman" panose="02020603050405020304" pitchFamily="18" charset="0"/>
              </a:rPr>
              <a:t> operation selects tuples that satisfy a given predicate</a:t>
            </a:r>
          </a:p>
          <a:p>
            <a:r>
              <a:rPr lang="en-IN" sz="2400">
                <a:latin typeface="Times New Roman" panose="02020603050405020304" pitchFamily="18" charset="0"/>
                <a:cs typeface="Times New Roman" panose="02020603050405020304" pitchFamily="18" charset="0"/>
              </a:rPr>
              <a:t>	Notation: </a:t>
            </a:r>
            <a:r>
              <a:rPr lang="el-GR" sz="2400">
                <a:latin typeface="Times New Roman" panose="02020603050405020304" pitchFamily="18" charset="0"/>
                <a:cs typeface="Times New Roman" panose="02020603050405020304" pitchFamily="18" charset="0"/>
              </a:rPr>
              <a:t>σ </a:t>
            </a:r>
            <a:r>
              <a:rPr lang="en-IN" sz="2400" i="1">
                <a:latin typeface="Times New Roman" panose="02020603050405020304" pitchFamily="18" charset="0"/>
                <a:cs typeface="Times New Roman" panose="02020603050405020304" pitchFamily="18" charset="0"/>
              </a:rPr>
              <a:t>p</a:t>
            </a:r>
            <a:r>
              <a:rPr lang="en-IN" sz="2400">
                <a:latin typeface="Times New Roman" panose="02020603050405020304" pitchFamily="18" charset="0"/>
                <a:cs typeface="Times New Roman" panose="02020603050405020304" pitchFamily="18" charset="0"/>
              </a:rPr>
              <a:t>(</a:t>
            </a:r>
            <a:r>
              <a:rPr lang="en-IN" sz="2400" i="1">
                <a:latin typeface="Times New Roman" panose="02020603050405020304" pitchFamily="18" charset="0"/>
                <a:cs typeface="Times New Roman" panose="02020603050405020304" pitchFamily="18" charset="0"/>
              </a:rPr>
              <a:t>r</a:t>
            </a:r>
            <a:r>
              <a:rPr lang="en-IN" sz="2400">
                <a:latin typeface="Times New Roman" panose="02020603050405020304" pitchFamily="18" charset="0"/>
                <a:cs typeface="Times New Roman" panose="02020603050405020304" pitchFamily="18" charset="0"/>
              </a:rPr>
              <a:t>)</a:t>
            </a:r>
          </a:p>
          <a:p>
            <a:r>
              <a:rPr lang="en-US" sz="2400" i="1">
                <a:latin typeface="Times New Roman" panose="02020603050405020304" pitchFamily="18" charset="0"/>
                <a:cs typeface="Times New Roman" panose="02020603050405020304" pitchFamily="18" charset="0"/>
              </a:rPr>
              <a:t>	p </a:t>
            </a:r>
            <a:r>
              <a:rPr lang="en-US" sz="2400">
                <a:latin typeface="Times New Roman" panose="02020603050405020304" pitchFamily="18" charset="0"/>
                <a:cs typeface="Times New Roman" panose="02020603050405020304" pitchFamily="18" charset="0"/>
              </a:rPr>
              <a:t>is called the selection predicate</a:t>
            </a:r>
          </a:p>
          <a:p>
            <a:r>
              <a:rPr lang="en-IN" sz="2400">
                <a:latin typeface="Times New Roman" panose="02020603050405020304" pitchFamily="18" charset="0"/>
                <a:cs typeface="Times New Roman" panose="02020603050405020304" pitchFamily="18" charset="0"/>
              </a:rPr>
              <a:t>Defined as:</a:t>
            </a:r>
          </a:p>
          <a:p>
            <a:r>
              <a:rPr lang="en-US" sz="2400">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σ</a:t>
            </a:r>
            <a:r>
              <a:rPr lang="en-IN" sz="2400" i="1">
                <a:latin typeface="Times New Roman" panose="02020603050405020304" pitchFamily="18" charset="0"/>
                <a:cs typeface="Times New Roman" panose="02020603050405020304" pitchFamily="18" charset="0"/>
              </a:rPr>
              <a:t>p</a:t>
            </a:r>
            <a:r>
              <a:rPr lang="en-IN" sz="2400">
                <a:latin typeface="Times New Roman" panose="02020603050405020304" pitchFamily="18" charset="0"/>
                <a:cs typeface="Times New Roman" panose="02020603050405020304" pitchFamily="18" charset="0"/>
              </a:rPr>
              <a:t>(</a:t>
            </a:r>
            <a:r>
              <a:rPr lang="en-IN" sz="2400" b="1" i="1">
                <a:latin typeface="Times New Roman" panose="02020603050405020304" pitchFamily="18" charset="0"/>
                <a:cs typeface="Times New Roman" panose="02020603050405020304" pitchFamily="18" charset="0"/>
              </a:rPr>
              <a:t>r</a:t>
            </a:r>
            <a:r>
              <a:rPr lang="en-IN" sz="2400">
                <a:latin typeface="Times New Roman" panose="02020603050405020304" pitchFamily="18" charset="0"/>
                <a:cs typeface="Times New Roman" panose="02020603050405020304" pitchFamily="18" charset="0"/>
              </a:rPr>
              <a:t>) = {</a:t>
            </a:r>
            <a:r>
              <a:rPr lang="en-IN" sz="2400" i="1">
                <a:latin typeface="Times New Roman" panose="02020603050405020304" pitchFamily="18" charset="0"/>
                <a:cs typeface="Times New Roman" panose="02020603050405020304" pitchFamily="18" charset="0"/>
              </a:rPr>
              <a:t>t </a:t>
            </a:r>
            <a:r>
              <a:rPr lang="en-IN" sz="2400">
                <a:latin typeface="Times New Roman" panose="02020603050405020304" pitchFamily="18" charset="0"/>
                <a:cs typeface="Times New Roman" panose="02020603050405020304" pitchFamily="18" charset="0"/>
              </a:rPr>
              <a:t>| </a:t>
            </a:r>
            <a:r>
              <a:rPr lang="en-IN" sz="2400" i="1">
                <a:latin typeface="Times New Roman" panose="02020603050405020304" pitchFamily="18" charset="0"/>
                <a:cs typeface="Times New Roman" panose="02020603050405020304" pitchFamily="18" charset="0"/>
              </a:rPr>
              <a:t>t </a:t>
            </a:r>
            <a:r>
              <a:rPr lang="en-IN" sz="2400">
                <a:latin typeface="Times New Roman" panose="02020603050405020304" pitchFamily="18" charset="0"/>
                <a:cs typeface="Times New Roman" panose="02020603050405020304" pitchFamily="18" charset="0"/>
              </a:rPr>
              <a:t>∈ </a:t>
            </a:r>
            <a:r>
              <a:rPr lang="en-IN" sz="2400" i="1">
                <a:latin typeface="Times New Roman" panose="02020603050405020304" pitchFamily="18" charset="0"/>
                <a:cs typeface="Times New Roman" panose="02020603050405020304" pitchFamily="18" charset="0"/>
              </a:rPr>
              <a:t>r </a:t>
            </a:r>
            <a:r>
              <a:rPr lang="en-IN" sz="2400" b="1">
                <a:latin typeface="Times New Roman" panose="02020603050405020304" pitchFamily="18" charset="0"/>
                <a:cs typeface="Times New Roman" panose="02020603050405020304" pitchFamily="18" charset="0"/>
              </a:rPr>
              <a:t>and </a:t>
            </a:r>
            <a:r>
              <a:rPr lang="en-IN" sz="2400" i="1">
                <a:latin typeface="Times New Roman" panose="02020603050405020304" pitchFamily="18" charset="0"/>
                <a:cs typeface="Times New Roman" panose="02020603050405020304" pitchFamily="18" charset="0"/>
              </a:rPr>
              <a:t>p(t)</a:t>
            </a:r>
            <a:r>
              <a:rPr lang="en-IN" sz="2400">
                <a:latin typeface="Times New Roman" panose="02020603050405020304" pitchFamily="18" charset="0"/>
                <a:cs typeface="Times New Roman" panose="02020603050405020304" pitchFamily="18" charset="0"/>
              </a:rPr>
              <a:t>}</a:t>
            </a:r>
          </a:p>
          <a:p>
            <a:r>
              <a:rPr lang="en-IN" sz="2400">
                <a:latin typeface="Times New Roman" panose="02020603050405020304" pitchFamily="18" charset="0"/>
                <a:cs typeface="Times New Roman" panose="02020603050405020304" pitchFamily="18" charset="0"/>
              </a:rPr>
              <a:t>Where </a:t>
            </a:r>
            <a:r>
              <a:rPr lang="en-IN" sz="2400" i="1">
                <a:latin typeface="Times New Roman" panose="02020603050405020304" pitchFamily="18" charset="0"/>
                <a:cs typeface="Times New Roman" panose="02020603050405020304" pitchFamily="18" charset="0"/>
              </a:rPr>
              <a:t>p </a:t>
            </a:r>
            <a:r>
              <a:rPr lang="en-IN" sz="2400">
                <a:latin typeface="Times New Roman" panose="02020603050405020304" pitchFamily="18" charset="0"/>
                <a:cs typeface="Times New Roman" panose="02020603050405020304" pitchFamily="18" charset="0"/>
              </a:rPr>
              <a:t>is a formula in propositional calculus consisting </a:t>
            </a:r>
            <a:r>
              <a:rPr lang="en-US" sz="2400">
                <a:latin typeface="Times New Roman" panose="02020603050405020304" pitchFamily="18" charset="0"/>
                <a:cs typeface="Times New Roman" panose="02020603050405020304" pitchFamily="18" charset="0"/>
              </a:rPr>
              <a:t>of terms connected by : ∧ (</a:t>
            </a:r>
            <a:r>
              <a:rPr lang="en-US" sz="2400" b="1">
                <a:latin typeface="Times New Roman" panose="02020603050405020304" pitchFamily="18" charset="0"/>
                <a:cs typeface="Times New Roman" panose="02020603050405020304" pitchFamily="18" charset="0"/>
              </a:rPr>
              <a:t>and</a:t>
            </a:r>
            <a:r>
              <a:rPr lang="en-US" sz="2400">
                <a:latin typeface="Times New Roman" panose="02020603050405020304" pitchFamily="18" charset="0"/>
                <a:cs typeface="Times New Roman" panose="02020603050405020304" pitchFamily="18" charset="0"/>
              </a:rPr>
              <a:t>), ∨ (</a:t>
            </a:r>
            <a:r>
              <a:rPr lang="en-US" sz="2400" b="1">
                <a:latin typeface="Times New Roman" panose="02020603050405020304" pitchFamily="18" charset="0"/>
                <a:cs typeface="Times New Roman" panose="02020603050405020304" pitchFamily="18" charset="0"/>
              </a:rPr>
              <a:t>or</a:t>
            </a:r>
            <a:r>
              <a:rPr lang="en-US" sz="2400">
                <a:latin typeface="Times New Roman" panose="02020603050405020304" pitchFamily="18" charset="0"/>
                <a:cs typeface="Times New Roman" panose="02020603050405020304" pitchFamily="18" charset="0"/>
              </a:rPr>
              <a:t>), ¬ (</a:t>
            </a:r>
            <a:r>
              <a:rPr lang="en-US" sz="2400" b="1">
                <a:latin typeface="Times New Roman" panose="02020603050405020304" pitchFamily="18" charset="0"/>
                <a:cs typeface="Times New Roman" panose="02020603050405020304" pitchFamily="18" charset="0"/>
              </a:rPr>
              <a:t>not</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Each term is one of: </a:t>
            </a:r>
            <a:r>
              <a:rPr lang="en-IN" sz="2400">
                <a:latin typeface="Times New Roman" panose="02020603050405020304" pitchFamily="18" charset="0"/>
                <a:cs typeface="Times New Roman" panose="02020603050405020304" pitchFamily="18" charset="0"/>
              </a:rPr>
              <a:t>&lt;attribute&gt; </a:t>
            </a:r>
            <a:r>
              <a:rPr lang="en-IN" sz="2400" i="1">
                <a:latin typeface="Times New Roman" panose="02020603050405020304" pitchFamily="18" charset="0"/>
                <a:cs typeface="Times New Roman" panose="02020603050405020304" pitchFamily="18" charset="0"/>
              </a:rPr>
              <a:t>op </a:t>
            </a:r>
            <a:r>
              <a:rPr lang="en-IN" sz="2400">
                <a:latin typeface="Times New Roman" panose="02020603050405020304" pitchFamily="18" charset="0"/>
                <a:cs typeface="Times New Roman" panose="02020603050405020304" pitchFamily="18" charset="0"/>
              </a:rPr>
              <a:t>&lt;attribute&gt; or &lt;constant&gt;</a:t>
            </a:r>
          </a:p>
          <a:p>
            <a:r>
              <a:rPr lang="en-US" sz="2400">
                <a:latin typeface="Times New Roman" panose="02020603050405020304" pitchFamily="18" charset="0"/>
                <a:cs typeface="Times New Roman" panose="02020603050405020304" pitchFamily="18" charset="0"/>
              </a:rPr>
              <a:t>	where </a:t>
            </a:r>
            <a:r>
              <a:rPr lang="en-US" sz="2400" i="1">
                <a:latin typeface="Times New Roman" panose="02020603050405020304" pitchFamily="18" charset="0"/>
                <a:cs typeface="Times New Roman" panose="02020603050405020304" pitchFamily="18" charset="0"/>
              </a:rPr>
              <a:t>op </a:t>
            </a:r>
            <a:r>
              <a:rPr lang="en-US" sz="2400">
                <a:latin typeface="Times New Roman" panose="02020603050405020304" pitchFamily="18" charset="0"/>
                <a:cs typeface="Times New Roman" panose="02020603050405020304" pitchFamily="18" charset="0"/>
              </a:rPr>
              <a:t>is one of: =, ≠, &gt;, ≥. &lt;. ≤</a:t>
            </a:r>
          </a:p>
          <a:p>
            <a:r>
              <a:rPr lang="en-IN" sz="2400">
                <a:latin typeface="Times New Roman" panose="02020603050405020304" pitchFamily="18" charset="0"/>
                <a:cs typeface="Times New Roman" panose="02020603050405020304" pitchFamily="18" charset="0"/>
              </a:rPr>
              <a:t>	Example of selection:</a:t>
            </a:r>
          </a:p>
          <a:p>
            <a:r>
              <a:rPr lang="en-US" sz="2400">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σ </a:t>
            </a:r>
            <a:r>
              <a:rPr lang="en-IN" sz="2400" i="1">
                <a:latin typeface="Times New Roman" panose="02020603050405020304" pitchFamily="18" charset="0"/>
                <a:cs typeface="Times New Roman" panose="02020603050405020304" pitchFamily="18" charset="0"/>
              </a:rPr>
              <a:t>branch-name=“</a:t>
            </a:r>
            <a:r>
              <a:rPr lang="en-IN" sz="2400" i="1" err="1">
                <a:latin typeface="Times New Roman" panose="02020603050405020304" pitchFamily="18" charset="0"/>
                <a:cs typeface="Times New Roman" panose="02020603050405020304" pitchFamily="18" charset="0"/>
              </a:rPr>
              <a:t>Perryridge</a:t>
            </a:r>
            <a:r>
              <a:rPr lang="en-IN" sz="2400" i="1">
                <a:latin typeface="Times New Roman" panose="02020603050405020304" pitchFamily="18" charset="0"/>
                <a:cs typeface="Times New Roman" panose="02020603050405020304" pitchFamily="18" charset="0"/>
              </a:rPr>
              <a:t>”</a:t>
            </a:r>
            <a:r>
              <a:rPr lang="en-IN" sz="2400">
                <a:latin typeface="Times New Roman" panose="02020603050405020304" pitchFamily="18" charset="0"/>
                <a:cs typeface="Times New Roman" panose="02020603050405020304" pitchFamily="18" charset="0"/>
              </a:rPr>
              <a:t>(</a:t>
            </a:r>
            <a:r>
              <a:rPr lang="en-IN" sz="2400" i="1">
                <a:latin typeface="Times New Roman" panose="02020603050405020304" pitchFamily="18" charset="0"/>
                <a:cs typeface="Times New Roman" panose="02020603050405020304" pitchFamily="18" charset="0"/>
              </a:rPr>
              <a:t>account</a:t>
            </a:r>
            <a:r>
              <a:rPr lang="en-IN" sz="2400">
                <a:latin typeface="Times New Roman" panose="02020603050405020304" pitchFamily="18" charset="0"/>
                <a:cs typeface="Times New Roman" panose="02020603050405020304" pitchFamily="18" charset="0"/>
              </a:rPr>
              <a:t>)</a:t>
            </a:r>
            <a:endParaRPr lang="en-IN" sz="32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41ADA285-6E47-433D-8537-7A6A1E837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578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1311E6-B35E-4333-A850-4E424FC56FC7}"/>
              </a:ext>
            </a:extLst>
          </p:cNvPr>
          <p:cNvSpPr/>
          <p:nvPr/>
        </p:nvSpPr>
        <p:spPr>
          <a:xfrm>
            <a:off x="281355" y="782488"/>
            <a:ext cx="11628144" cy="5539978"/>
          </a:xfrm>
          <a:prstGeom prst="rect">
            <a:avLst/>
          </a:prstGeom>
        </p:spPr>
        <p:txBody>
          <a:bodyPr wrap="square">
            <a:spAutoFit/>
          </a:bodyPr>
          <a:lstStyle/>
          <a:p>
            <a:pPr marL="285750" indent="-28575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dept name =“Physics” (instructor )</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We can find all instructors with salary greater than $90,000 by writing:</a:t>
            </a:r>
          </a:p>
          <a:p>
            <a:r>
              <a:rPr lang="en-US" sz="2400">
                <a:latin typeface="Times New Roman" panose="02020603050405020304" pitchFamily="18" charset="0"/>
                <a:cs typeface="Times New Roman" panose="02020603050405020304" pitchFamily="18" charset="0"/>
              </a:rPr>
              <a:t>    salary&gt;90000 (instructor)</a:t>
            </a:r>
          </a:p>
          <a:p>
            <a:endParaRPr lang="en-US" sz="2400">
              <a:latin typeface="Times New Roman" panose="02020603050405020304" pitchFamily="18" charset="0"/>
              <a:cs typeface="Times New Roman" panose="02020603050405020304" pitchFamily="18" charset="0"/>
            </a:endParaRPr>
          </a:p>
          <a:p>
            <a:r>
              <a:rPr lang="en-IN" b="1">
                <a:latin typeface="Times New Roman" panose="02020603050405020304" pitchFamily="18" charset="0"/>
                <a:cs typeface="Times New Roman" panose="02020603050405020304" pitchFamily="18" charset="0"/>
              </a:rPr>
              <a:t>The Project Operation</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project operation is a unary operation that returns its argument relation, with certain attributes left out.</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Suppose we want to list all instructors’ ID, name, and salary, but do not care about the dept name. Projection is denoted by the uppercase Greek letter pi (</a:t>
            </a:r>
            <a:r>
              <a:rPr lang="el-GR" sz="2400">
                <a:latin typeface="Times New Roman" panose="02020603050405020304" pitchFamily="18" charset="0"/>
                <a:cs typeface="Times New Roman" panose="02020603050405020304" pitchFamily="18" charset="0"/>
              </a:rPr>
              <a:t>π</a:t>
            </a:r>
            <a:r>
              <a:rPr lang="en-US" sz="24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result is defined as the relation of k columns obtained by erasing the columns that are not listed</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Duplicate rows removed from result, since relations are sets</a:t>
            </a:r>
          </a:p>
          <a:p>
            <a:r>
              <a:rPr lang="en-US" sz="2400">
                <a:latin typeface="Times New Roman" panose="02020603050405020304" pitchFamily="18" charset="0"/>
                <a:cs typeface="Times New Roman" panose="02020603050405020304" pitchFamily="18" charset="0"/>
              </a:rPr>
              <a:t>		Example</a:t>
            </a:r>
          </a:p>
          <a:p>
            <a:r>
              <a:rPr lang="en-US" sz="2400">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π </a:t>
            </a:r>
            <a:r>
              <a:rPr lang="en-IN" sz="2400">
                <a:latin typeface="Times New Roman" panose="02020603050405020304" pitchFamily="18" charset="0"/>
                <a:cs typeface="Times New Roman" panose="02020603050405020304" pitchFamily="18" charset="0"/>
              </a:rPr>
              <a:t>ID, name, salary (instructor )</a:t>
            </a:r>
          </a:p>
          <a:p>
            <a:endParaRPr lang="en-IN" sz="2400"/>
          </a:p>
        </p:txBody>
      </p:sp>
      <p:pic>
        <p:nvPicPr>
          <p:cNvPr id="4" name="Picture 1">
            <a:extLst>
              <a:ext uri="{FF2B5EF4-FFF2-40B4-BE49-F238E27FC236}">
                <a16:creationId xmlns:a16="http://schemas.microsoft.com/office/drawing/2014/main" id="{CF225EDB-D754-481D-B9AE-5C8A35736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839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128F77-57C6-4A06-97DD-72C01DF3BCA4}"/>
              </a:ext>
            </a:extLst>
          </p:cNvPr>
          <p:cNvSpPr/>
          <p:nvPr/>
        </p:nvSpPr>
        <p:spPr>
          <a:xfrm>
            <a:off x="4868741" y="163509"/>
            <a:ext cx="3477234" cy="800219"/>
          </a:xfrm>
          <a:prstGeom prst="rect">
            <a:avLst/>
          </a:prstGeom>
        </p:spPr>
        <p:txBody>
          <a:bodyPr wrap="none">
            <a:spAutoFit/>
          </a:bodyPr>
          <a:lstStyle/>
          <a:p>
            <a:r>
              <a:rPr lang="en-IN" sz="2800" b="1">
                <a:latin typeface="Times New Roman" panose="02020603050405020304" pitchFamily="18" charset="0"/>
                <a:cs typeface="Times New Roman" panose="02020603050405020304" pitchFamily="18" charset="0"/>
              </a:rPr>
              <a:t>The Union Operation</a:t>
            </a:r>
          </a:p>
          <a:p>
            <a:endParaRPr lang="en-IN"/>
          </a:p>
        </p:txBody>
      </p:sp>
      <p:sp>
        <p:nvSpPr>
          <p:cNvPr id="4" name="Rectangle 3">
            <a:extLst>
              <a:ext uri="{FF2B5EF4-FFF2-40B4-BE49-F238E27FC236}">
                <a16:creationId xmlns:a16="http://schemas.microsoft.com/office/drawing/2014/main" id="{7A4D91E8-B454-4222-90D1-BF798D999C90}"/>
              </a:ext>
            </a:extLst>
          </p:cNvPr>
          <p:cNvSpPr txBox="1">
            <a:spLocks noChangeArrowheads="1"/>
          </p:cNvSpPr>
          <p:nvPr/>
        </p:nvSpPr>
        <p:spPr>
          <a:xfrm>
            <a:off x="798513" y="1138238"/>
            <a:ext cx="6861175" cy="334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Relations </a:t>
            </a:r>
            <a:r>
              <a:rPr lang="en-US" altLang="en-US" i="1">
                <a:latin typeface="Times New Roman" panose="02020603050405020304" pitchFamily="18" charset="0"/>
                <a:ea typeface="ＭＳ Ｐゴシック" panose="020B0600070205080204" pitchFamily="34" charset="-128"/>
                <a:cs typeface="Times New Roman" panose="02020603050405020304" pitchFamily="18" charset="0"/>
              </a:rPr>
              <a:t>r, s:</a:t>
            </a:r>
            <a:endParaRPr lang="en-US" altLang="en-US">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 name="Picture 5">
            <a:extLst>
              <a:ext uri="{FF2B5EF4-FFF2-40B4-BE49-F238E27FC236}">
                <a16:creationId xmlns:a16="http://schemas.microsoft.com/office/drawing/2014/main" id="{ED79122F-31EF-45B4-BAF9-0E6790E9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242" y="1138238"/>
            <a:ext cx="2357437"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88E864C4-418B-4BEB-9B34-93F78B6E7611}"/>
              </a:ext>
            </a:extLst>
          </p:cNvPr>
          <p:cNvSpPr txBox="1">
            <a:spLocks noChangeArrowheads="1"/>
          </p:cNvSpPr>
          <p:nvPr/>
        </p:nvSpPr>
        <p:spPr>
          <a:xfrm>
            <a:off x="798512" y="3834985"/>
            <a:ext cx="6861175" cy="5822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en-US">
                <a:latin typeface="Times New Roman" panose="02020603050405020304" pitchFamily="18" charset="0"/>
                <a:cs typeface="Times New Roman" panose="02020603050405020304" pitchFamily="18" charset="0"/>
              </a:rPr>
              <a:t>r </a:t>
            </a:r>
            <a:r>
              <a:rPr kumimoji="1" lang="en-US" altLang="en-US">
                <a:latin typeface="Times New Roman" panose="02020603050405020304" pitchFamily="18" charset="0"/>
                <a:cs typeface="Times New Roman" panose="02020603050405020304" pitchFamily="18" charset="0"/>
                <a:sym typeface="Symbol" panose="05050102010706020507" pitchFamily="18" charset="2"/>
              </a:rPr>
              <a:t> s</a:t>
            </a:r>
            <a:r>
              <a:rPr kumimoji="1" lang="en-US" altLang="en-US">
                <a:latin typeface="Times New Roman" panose="02020603050405020304" pitchFamily="18" charset="0"/>
                <a:cs typeface="Times New Roman" panose="02020603050405020304" pitchFamily="18" charset="0"/>
              </a:rPr>
              <a:t>:</a:t>
            </a:r>
          </a:p>
          <a:p>
            <a:endParaRPr lang="en-US" altLang="en-US">
              <a:ea typeface="ＭＳ Ｐゴシック" panose="020B0600070205080204" pitchFamily="34" charset="-128"/>
            </a:endParaRPr>
          </a:p>
        </p:txBody>
      </p:sp>
      <p:pic>
        <p:nvPicPr>
          <p:cNvPr id="6" name="Picture 1">
            <a:extLst>
              <a:ext uri="{FF2B5EF4-FFF2-40B4-BE49-F238E27FC236}">
                <a16:creationId xmlns:a16="http://schemas.microsoft.com/office/drawing/2014/main" id="{E64500CC-83A1-4284-B668-88732BFF0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99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D14D3B-38F8-466B-B219-3D25576F3E77}"/>
              </a:ext>
            </a:extLst>
          </p:cNvPr>
          <p:cNvSpPr/>
          <p:nvPr/>
        </p:nvSpPr>
        <p:spPr>
          <a:xfrm>
            <a:off x="492369" y="505490"/>
            <a:ext cx="11580361" cy="5016758"/>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Examples</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To find the set of all courses taught in the Fall 2009 semester, we </a:t>
            </a:r>
            <a:r>
              <a:rPr lang="en-IN" sz="2000">
                <a:latin typeface="Times New Roman" panose="02020603050405020304" pitchFamily="18" charset="0"/>
                <a:cs typeface="Times New Roman" panose="02020603050405020304" pitchFamily="18" charset="0"/>
              </a:rPr>
              <a:t>write:</a:t>
            </a:r>
          </a:p>
          <a:p>
            <a:pPr algn="ctr"/>
            <a:endParaRPr lang="en-IN" sz="2000">
              <a:latin typeface="Times New Roman" panose="02020603050405020304" pitchFamily="18" charset="0"/>
              <a:cs typeface="Times New Roman" panose="02020603050405020304" pitchFamily="18" charset="0"/>
            </a:endParaRPr>
          </a:p>
          <a:p>
            <a:pPr algn="ctr"/>
            <a:r>
              <a:rPr lang="el-GR" sz="2000">
                <a:latin typeface="Times New Roman" panose="02020603050405020304" pitchFamily="18" charset="0"/>
                <a:cs typeface="Times New Roman" panose="02020603050405020304" pitchFamily="18" charset="0"/>
              </a:rPr>
              <a:t>π </a:t>
            </a:r>
            <a:r>
              <a:rPr lang="en-US" sz="2000" i="1">
                <a:latin typeface="Times New Roman" panose="02020603050405020304" pitchFamily="18" charset="0"/>
                <a:cs typeface="Times New Roman" panose="02020603050405020304" pitchFamily="18" charset="0"/>
              </a:rPr>
              <a:t>course id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semester </a:t>
            </a:r>
            <a:r>
              <a:rPr lang="en-US" sz="2000">
                <a:latin typeface="Times New Roman" panose="02020603050405020304" pitchFamily="18" charset="0"/>
                <a:cs typeface="Times New Roman" panose="02020603050405020304" pitchFamily="18" charset="0"/>
              </a:rPr>
              <a:t>=“Fall”∧ </a:t>
            </a:r>
            <a:r>
              <a:rPr lang="en-US" sz="2000" i="1">
                <a:latin typeface="Times New Roman" panose="02020603050405020304" pitchFamily="18" charset="0"/>
                <a:cs typeface="Times New Roman" panose="02020603050405020304" pitchFamily="18" charset="0"/>
              </a:rPr>
              <a:t>year</a:t>
            </a:r>
            <a:r>
              <a:rPr lang="en-US" sz="2000">
                <a:latin typeface="Times New Roman" panose="02020603050405020304" pitchFamily="18" charset="0"/>
                <a:cs typeface="Times New Roman" panose="02020603050405020304" pitchFamily="18" charset="0"/>
              </a:rPr>
              <a:t>=2009 (</a:t>
            </a:r>
            <a:r>
              <a:rPr lang="en-US" sz="2000" i="1">
                <a:latin typeface="Times New Roman" panose="02020603050405020304" pitchFamily="18" charset="0"/>
                <a:cs typeface="Times New Roman" panose="02020603050405020304" pitchFamily="18" charset="0"/>
              </a:rPr>
              <a:t>section</a:t>
            </a:r>
            <a:r>
              <a:rPr lang="en-US" sz="2000">
                <a:latin typeface="Times New Roman" panose="02020603050405020304" pitchFamily="18" charset="0"/>
                <a:cs typeface="Times New Roman" panose="02020603050405020304" pitchFamily="18" charset="0"/>
              </a:rPr>
              <a:t>))</a:t>
            </a:r>
          </a:p>
          <a:p>
            <a:pPr algn="ct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To find the set of all courses taught in the Spring 2010 semester, we write:</a:t>
            </a:r>
          </a:p>
          <a:p>
            <a:pPr algn="ctr"/>
            <a:endParaRPr lang="en-IN" sz="2000">
              <a:latin typeface="Times New Roman" panose="02020603050405020304" pitchFamily="18" charset="0"/>
              <a:cs typeface="Times New Roman" panose="02020603050405020304" pitchFamily="18" charset="0"/>
            </a:endParaRPr>
          </a:p>
          <a:p>
            <a:pPr algn="ctr"/>
            <a:r>
              <a:rPr lang="el-GR" sz="2000">
                <a:latin typeface="Times New Roman" panose="02020603050405020304" pitchFamily="18" charset="0"/>
                <a:cs typeface="Times New Roman" panose="02020603050405020304" pitchFamily="18" charset="0"/>
              </a:rPr>
              <a:t>π </a:t>
            </a:r>
            <a:r>
              <a:rPr lang="en-US" sz="2000" i="1">
                <a:latin typeface="Times New Roman" panose="02020603050405020304" pitchFamily="18" charset="0"/>
                <a:cs typeface="Times New Roman" panose="02020603050405020304" pitchFamily="18" charset="0"/>
              </a:rPr>
              <a:t>course id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semester </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Spring”∧</a:t>
            </a:r>
            <a:r>
              <a:rPr lang="en-US" sz="2000" i="1" err="1">
                <a:latin typeface="Times New Roman" panose="02020603050405020304" pitchFamily="18" charset="0"/>
                <a:cs typeface="Times New Roman" panose="02020603050405020304" pitchFamily="18" charset="0"/>
              </a:rPr>
              <a:t>year</a:t>
            </a:r>
            <a:r>
              <a:rPr lang="en-US" sz="2000">
                <a:latin typeface="Times New Roman" panose="02020603050405020304" pitchFamily="18" charset="0"/>
                <a:cs typeface="Times New Roman" panose="02020603050405020304" pitchFamily="18" charset="0"/>
              </a:rPr>
              <a:t>=2010 (</a:t>
            </a:r>
            <a:r>
              <a:rPr lang="en-US" sz="2000" i="1">
                <a:latin typeface="Times New Roman" panose="02020603050405020304" pitchFamily="18" charset="0"/>
                <a:cs typeface="Times New Roman" panose="02020603050405020304" pitchFamily="18" charset="0"/>
              </a:rPr>
              <a:t>section</a:t>
            </a:r>
            <a:r>
              <a:rPr lang="en-US" sz="2000">
                <a:latin typeface="Times New Roman" panose="02020603050405020304" pitchFamily="18" charset="0"/>
                <a:cs typeface="Times New Roman" panose="02020603050405020304" pitchFamily="18" charset="0"/>
              </a:rPr>
              <a:t>))</a:t>
            </a:r>
          </a:p>
          <a:p>
            <a:pPr algn="ct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To answer the query, we need the union of these two sets; that is, we need all section IDs that appear in either or both of the two relations. We find these data binary operation union, denoted, as in set theory, by ∪. So the expression </a:t>
            </a:r>
            <a:r>
              <a:rPr lang="en-IN" sz="2000">
                <a:latin typeface="Times New Roman" panose="02020603050405020304" pitchFamily="18" charset="0"/>
                <a:cs typeface="Times New Roman" panose="02020603050405020304" pitchFamily="18" charset="0"/>
              </a:rPr>
              <a:t>needed is:</a:t>
            </a:r>
          </a:p>
          <a:p>
            <a:endParaRPr lang="en-IN" sz="2000">
              <a:latin typeface="Times New Roman" panose="02020603050405020304" pitchFamily="18" charset="0"/>
              <a:cs typeface="Times New Roman" panose="02020603050405020304" pitchFamily="18" charset="0"/>
            </a:endParaRPr>
          </a:p>
          <a:p>
            <a:r>
              <a:rPr lang="en-US" sz="2000" i="1">
                <a:latin typeface="Times New Roman" panose="02020603050405020304" pitchFamily="18" charset="0"/>
                <a:cs typeface="Times New Roman" panose="02020603050405020304" pitchFamily="18" charset="0"/>
              </a:rPr>
              <a:t>course id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semester </a:t>
            </a:r>
            <a:r>
              <a:rPr lang="en-US" sz="2000">
                <a:latin typeface="Times New Roman" panose="02020603050405020304" pitchFamily="18" charset="0"/>
                <a:cs typeface="Times New Roman" panose="02020603050405020304" pitchFamily="18" charset="0"/>
              </a:rPr>
              <a:t>=“Fall”∧ </a:t>
            </a:r>
            <a:r>
              <a:rPr lang="en-US" sz="2000" i="1">
                <a:latin typeface="Times New Roman" panose="02020603050405020304" pitchFamily="18" charset="0"/>
                <a:cs typeface="Times New Roman" panose="02020603050405020304" pitchFamily="18" charset="0"/>
              </a:rPr>
              <a:t>year</a:t>
            </a:r>
            <a:r>
              <a:rPr lang="en-US" sz="2000">
                <a:latin typeface="Times New Roman" panose="02020603050405020304" pitchFamily="18" charset="0"/>
                <a:cs typeface="Times New Roman" panose="02020603050405020304" pitchFamily="18" charset="0"/>
              </a:rPr>
              <a:t>=2009 (</a:t>
            </a:r>
            <a:r>
              <a:rPr lang="en-US" sz="2000" i="1">
                <a:latin typeface="Times New Roman" panose="02020603050405020304" pitchFamily="18" charset="0"/>
                <a:cs typeface="Times New Roman" panose="02020603050405020304" pitchFamily="18" charset="0"/>
              </a:rPr>
              <a:t>section</a:t>
            </a:r>
            <a:r>
              <a:rPr lang="en-US" sz="2000">
                <a:latin typeface="Times New Roman" panose="02020603050405020304" pitchFamily="18" charset="0"/>
                <a:cs typeface="Times New Roman" panose="02020603050405020304" pitchFamily="18" charset="0"/>
              </a:rPr>
              <a:t>)) ∪ </a:t>
            </a:r>
            <a:r>
              <a:rPr lang="en-US" sz="2000" i="1">
                <a:latin typeface="Times New Roman" panose="02020603050405020304" pitchFamily="18" charset="0"/>
                <a:cs typeface="Times New Roman" panose="02020603050405020304" pitchFamily="18" charset="0"/>
              </a:rPr>
              <a:t>course id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semester </a:t>
            </a:r>
            <a:r>
              <a:rPr lang="en-US" sz="2000">
                <a:latin typeface="Times New Roman" panose="02020603050405020304" pitchFamily="18" charset="0"/>
                <a:cs typeface="Times New Roman" panose="02020603050405020304" pitchFamily="18" charset="0"/>
              </a:rPr>
              <a:t>=“Spring” ∧ </a:t>
            </a:r>
            <a:r>
              <a:rPr lang="en-US" sz="2000" i="1">
                <a:latin typeface="Times New Roman" panose="02020603050405020304" pitchFamily="18" charset="0"/>
                <a:cs typeface="Times New Roman" panose="02020603050405020304" pitchFamily="18" charset="0"/>
              </a:rPr>
              <a:t>year</a:t>
            </a:r>
            <a:r>
              <a:rPr lang="en-US" sz="2000">
                <a:latin typeface="Times New Roman" panose="02020603050405020304" pitchFamily="18" charset="0"/>
                <a:cs typeface="Times New Roman" panose="02020603050405020304" pitchFamily="18" charset="0"/>
              </a:rPr>
              <a:t>=2010 (</a:t>
            </a:r>
            <a:r>
              <a:rPr lang="en-US" sz="2000" i="1">
                <a:latin typeface="Times New Roman" panose="02020603050405020304" pitchFamily="18" charset="0"/>
                <a:cs typeface="Times New Roman" panose="02020603050405020304" pitchFamily="18" charset="0"/>
              </a:rPr>
              <a:t>section</a:t>
            </a:r>
            <a:r>
              <a:rPr lang="en-US" sz="2000">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p:txBody>
      </p:sp>
      <p:pic>
        <p:nvPicPr>
          <p:cNvPr id="3" name="Picture 1">
            <a:extLst>
              <a:ext uri="{FF2B5EF4-FFF2-40B4-BE49-F238E27FC236}">
                <a16:creationId xmlns:a16="http://schemas.microsoft.com/office/drawing/2014/main" id="{F4624043-8BF7-4FD9-AC33-6A3BDE6D8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31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3B7B6548-4E7F-4A6C-AEA0-D36C43D64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691" y="1633934"/>
            <a:ext cx="2554288"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B65B5448-F827-4A6F-9869-19F665557B6D}"/>
              </a:ext>
            </a:extLst>
          </p:cNvPr>
          <p:cNvSpPr txBox="1">
            <a:spLocks noChangeArrowheads="1"/>
          </p:cNvSpPr>
          <p:nvPr/>
        </p:nvSpPr>
        <p:spPr>
          <a:xfrm>
            <a:off x="798513" y="1077913"/>
            <a:ext cx="6861175" cy="33496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Relations </a:t>
            </a:r>
            <a:r>
              <a:rPr lang="en-US" altLang="en-US" i="1">
                <a:latin typeface="Times New Roman" panose="02020603050405020304" pitchFamily="18" charset="0"/>
                <a:ea typeface="ＭＳ Ｐゴシック" panose="020B0600070205080204" pitchFamily="34" charset="-128"/>
                <a:cs typeface="Times New Roman" panose="02020603050405020304" pitchFamily="18" charset="0"/>
              </a:rPr>
              <a:t>r</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i="1">
                <a:latin typeface="Times New Roman" panose="02020603050405020304" pitchFamily="18" charset="0"/>
                <a:ea typeface="ＭＳ Ｐゴシック" panose="020B0600070205080204" pitchFamily="34" charset="-128"/>
                <a:cs typeface="Times New Roman" panose="02020603050405020304" pitchFamily="18" charset="0"/>
              </a:rPr>
              <a:t>s</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a:t>
            </a:r>
          </a:p>
        </p:txBody>
      </p:sp>
      <p:sp>
        <p:nvSpPr>
          <p:cNvPr id="5" name="Rectangle 3">
            <a:extLst>
              <a:ext uri="{FF2B5EF4-FFF2-40B4-BE49-F238E27FC236}">
                <a16:creationId xmlns:a16="http://schemas.microsoft.com/office/drawing/2014/main" id="{CE733361-5642-454F-9A0F-4457FC5F022E}"/>
              </a:ext>
            </a:extLst>
          </p:cNvPr>
          <p:cNvSpPr txBox="1">
            <a:spLocks noChangeArrowheads="1"/>
          </p:cNvSpPr>
          <p:nvPr/>
        </p:nvSpPr>
        <p:spPr>
          <a:xfrm>
            <a:off x="2104463" y="3436437"/>
            <a:ext cx="6861175" cy="33496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r – s </a:t>
            </a:r>
          </a:p>
        </p:txBody>
      </p:sp>
      <p:sp>
        <p:nvSpPr>
          <p:cNvPr id="6" name="Rectangle 2">
            <a:extLst>
              <a:ext uri="{FF2B5EF4-FFF2-40B4-BE49-F238E27FC236}">
                <a16:creationId xmlns:a16="http://schemas.microsoft.com/office/drawing/2014/main" id="{FB3B704C-AAA5-4E5F-9776-BEC3522A6586}"/>
              </a:ext>
            </a:extLst>
          </p:cNvPr>
          <p:cNvSpPr txBox="1">
            <a:spLocks noChangeArrowheads="1"/>
          </p:cNvSpPr>
          <p:nvPr/>
        </p:nvSpPr>
        <p:spPr>
          <a:xfrm>
            <a:off x="1766449" y="247254"/>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a:latin typeface="Times New Roman" panose="02020603050405020304" pitchFamily="18" charset="0"/>
                <a:cs typeface="Times New Roman" panose="02020603050405020304" pitchFamily="18" charset="0"/>
              </a:rPr>
              <a:t>Set difference of two relations</a:t>
            </a:r>
          </a:p>
        </p:txBody>
      </p:sp>
      <p:pic>
        <p:nvPicPr>
          <p:cNvPr id="7" name="Picture 1">
            <a:extLst>
              <a:ext uri="{FF2B5EF4-FFF2-40B4-BE49-F238E27FC236}">
                <a16:creationId xmlns:a16="http://schemas.microsoft.com/office/drawing/2014/main" id="{8240BCAA-0950-40E1-9403-2F5BB6C96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71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D21E32-AB8E-4D21-9912-604B4302330C}"/>
              </a:ext>
            </a:extLst>
          </p:cNvPr>
          <p:cNvSpPr txBox="1">
            <a:spLocks noChangeArrowheads="1"/>
          </p:cNvSpPr>
          <p:nvPr/>
        </p:nvSpPr>
        <p:spPr>
          <a:xfrm>
            <a:off x="3188346" y="412360"/>
            <a:ext cx="5320933"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200" b="1">
                <a:latin typeface="Times New Roman" panose="02020603050405020304" pitchFamily="18" charset="0"/>
                <a:cs typeface="Times New Roman" panose="02020603050405020304" pitchFamily="18" charset="0"/>
              </a:rPr>
              <a:t>Set intersection of two relations</a:t>
            </a:r>
          </a:p>
        </p:txBody>
      </p:sp>
      <p:pic>
        <p:nvPicPr>
          <p:cNvPr id="3" name="Picture 4">
            <a:extLst>
              <a:ext uri="{FF2B5EF4-FFF2-40B4-BE49-F238E27FC236}">
                <a16:creationId xmlns:a16="http://schemas.microsoft.com/office/drawing/2014/main" id="{54A0D24A-56EE-4394-A453-3BC692D7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338" y="1021960"/>
            <a:ext cx="2657475" cy="280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FB00921-53D8-4282-B7D7-0F34509F33F0}"/>
              </a:ext>
            </a:extLst>
          </p:cNvPr>
          <p:cNvSpPr txBox="1">
            <a:spLocks noChangeArrowheads="1"/>
          </p:cNvSpPr>
          <p:nvPr/>
        </p:nvSpPr>
        <p:spPr>
          <a:xfrm>
            <a:off x="798513" y="1200150"/>
            <a:ext cx="5544676" cy="381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Relation </a:t>
            </a:r>
            <a:r>
              <a:rPr lang="en-US" altLang="en-US" i="1">
                <a:latin typeface="Times New Roman" panose="02020603050405020304" pitchFamily="18" charset="0"/>
                <a:ea typeface="ＭＳ Ｐゴシック" panose="020B0600070205080204" pitchFamily="34" charset="-128"/>
                <a:cs typeface="Times New Roman" panose="02020603050405020304" pitchFamily="18" charset="0"/>
              </a:rPr>
              <a:t>r, s</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a:t>
            </a:r>
          </a:p>
          <a:p>
            <a:pPr>
              <a:buFont typeface="Monotype Sorts" charset="2"/>
              <a:buNone/>
            </a:pPr>
            <a:endParaRPr lang="en-US" altLang="en-US">
              <a:ea typeface="ＭＳ Ｐゴシック" panose="020B0600070205080204" pitchFamily="34" charset="-128"/>
            </a:endParaRPr>
          </a:p>
          <a:p>
            <a:endParaRPr lang="en-US" altLang="en-US" i="1">
              <a:ea typeface="ＭＳ Ｐゴシック" panose="020B0600070205080204" pitchFamily="34" charset="-128"/>
            </a:endParaRPr>
          </a:p>
          <a:p>
            <a:endParaRPr lang="en-US" altLang="en-US" i="1">
              <a:ea typeface="ＭＳ Ｐゴシック" panose="020B0600070205080204" pitchFamily="34" charset="-128"/>
            </a:endParaRPr>
          </a:p>
          <a:p>
            <a:pPr marL="0" indent="0">
              <a:buNone/>
            </a:pPr>
            <a:r>
              <a:rPr lang="en-US" altLang="en-US" i="1">
                <a:ea typeface="ＭＳ Ｐゴシック" panose="020B0600070205080204" pitchFamily="34" charset="-128"/>
              </a:rPr>
              <a:t>                            r</a:t>
            </a:r>
            <a:r>
              <a:rPr lang="en-US" altLang="en-US">
                <a:ea typeface="ＭＳ Ｐゴシック" panose="020B0600070205080204" pitchFamily="34" charset="-128"/>
              </a:rPr>
              <a:t> </a:t>
            </a:r>
            <a:r>
              <a:rPr lang="en-US" altLang="en-US">
                <a:ea typeface="ＭＳ Ｐゴシック" panose="020B0600070205080204" pitchFamily="34" charset="-128"/>
                <a:sym typeface="Symbol" panose="05050102010706020507" pitchFamily="18" charset="2"/>
              </a:rPr>
              <a:t> </a:t>
            </a:r>
            <a:r>
              <a:rPr lang="en-US" altLang="en-US" i="1">
                <a:ea typeface="ＭＳ Ｐゴシック" panose="020B0600070205080204" pitchFamily="34" charset="-128"/>
                <a:sym typeface="Symbol" panose="05050102010706020507" pitchFamily="18" charset="2"/>
              </a:rPr>
              <a:t>s</a:t>
            </a:r>
          </a:p>
          <a:p>
            <a:pPr marL="0" indent="0">
              <a:buNone/>
            </a:pPr>
            <a:endParaRPr lang="en-US" altLang="en-US" i="1">
              <a:ea typeface="ＭＳ Ｐゴシック" panose="020B0600070205080204" pitchFamily="34" charset="-128"/>
              <a:sym typeface="Symbol" panose="05050102010706020507" pitchFamily="18" charset="2"/>
            </a:endParaRPr>
          </a:p>
          <a:p>
            <a:r>
              <a:rPr lang="en-US" altLang="en-US">
                <a:latin typeface="Times New Roman" panose="02020603050405020304" pitchFamily="18" charset="0"/>
                <a:cs typeface="Times New Roman" panose="02020603050405020304" pitchFamily="18" charset="0"/>
              </a:rPr>
              <a:t>Note: </a:t>
            </a:r>
            <a:r>
              <a:rPr lang="en-US" altLang="en-US" i="1">
                <a:latin typeface="Times New Roman" panose="02020603050405020304" pitchFamily="18" charset="0"/>
                <a:cs typeface="Times New Roman" panose="02020603050405020304" pitchFamily="18" charset="0"/>
              </a:rPr>
              <a:t>r</a:t>
            </a:r>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s</a:t>
            </a:r>
            <a:r>
              <a:rPr lang="en-US" altLang="en-US">
                <a:latin typeface="Times New Roman" panose="02020603050405020304" pitchFamily="18" charset="0"/>
                <a:cs typeface="Times New Roman" panose="02020603050405020304" pitchFamily="18" charset="0"/>
              </a:rPr>
              <a:t> = </a:t>
            </a:r>
            <a:r>
              <a:rPr lang="en-US" altLang="en-US" i="1">
                <a:latin typeface="Times New Roman" panose="02020603050405020304" pitchFamily="18" charset="0"/>
                <a:cs typeface="Times New Roman" panose="02020603050405020304" pitchFamily="18" charset="0"/>
              </a:rPr>
              <a:t>r</a:t>
            </a:r>
            <a:r>
              <a:rPr lang="en-US" altLang="en-US">
                <a:latin typeface="Times New Roman" panose="02020603050405020304" pitchFamily="18" charset="0"/>
                <a:cs typeface="Times New Roman" panose="02020603050405020304" pitchFamily="18" charset="0"/>
              </a:rPr>
              <a:t> – (</a:t>
            </a:r>
            <a:r>
              <a:rPr lang="en-US" altLang="en-US" i="1">
                <a:latin typeface="Times New Roman" panose="02020603050405020304" pitchFamily="18" charset="0"/>
                <a:cs typeface="Times New Roman" panose="02020603050405020304" pitchFamily="18" charset="0"/>
              </a:rPr>
              <a:t>r</a:t>
            </a:r>
            <a:r>
              <a:rPr lang="en-US" altLang="en-US">
                <a:latin typeface="Times New Roman" panose="02020603050405020304" pitchFamily="18" charset="0"/>
                <a:cs typeface="Times New Roman" panose="02020603050405020304" pitchFamily="18" charset="0"/>
              </a:rPr>
              <a:t> – </a:t>
            </a:r>
            <a:r>
              <a:rPr lang="en-US" altLang="en-US" i="1">
                <a:latin typeface="Times New Roman" panose="02020603050405020304" pitchFamily="18" charset="0"/>
                <a:cs typeface="Times New Roman" panose="02020603050405020304" pitchFamily="18" charset="0"/>
              </a:rPr>
              <a:t>s</a:t>
            </a:r>
            <a:r>
              <a:rPr lang="en-US" altLang="en-US">
                <a:latin typeface="Times New Roman" panose="02020603050405020304" pitchFamily="18" charset="0"/>
                <a:cs typeface="Times New Roman" panose="02020603050405020304" pitchFamily="18" charset="0"/>
              </a:rPr>
              <a:t>)</a:t>
            </a:r>
          </a:p>
          <a:p>
            <a:endParaRPr lang="en-US" altLang="en-US" i="1">
              <a:ea typeface="ＭＳ Ｐゴシック" panose="020B0600070205080204" pitchFamily="34" charset="-128"/>
            </a:endParaRPr>
          </a:p>
        </p:txBody>
      </p:sp>
      <p:pic>
        <p:nvPicPr>
          <p:cNvPr id="5" name="Picture 1">
            <a:extLst>
              <a:ext uri="{FF2B5EF4-FFF2-40B4-BE49-F238E27FC236}">
                <a16:creationId xmlns:a16="http://schemas.microsoft.com/office/drawing/2014/main" id="{D36053B3-5800-43FA-ABAA-CA10DB0AE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699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9F437E6-FA7F-44F0-AEED-33FADFB98079}"/>
              </a:ext>
            </a:extLst>
          </p:cNvPr>
          <p:cNvSpPr txBox="1">
            <a:spLocks noChangeArrowheads="1"/>
          </p:cNvSpPr>
          <p:nvPr/>
        </p:nvSpPr>
        <p:spPr>
          <a:xfrm>
            <a:off x="4438740" y="99404"/>
            <a:ext cx="3684842"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200" b="1">
                <a:latin typeface="Times New Roman" panose="02020603050405020304" pitchFamily="18" charset="0"/>
                <a:cs typeface="Times New Roman" panose="02020603050405020304" pitchFamily="18" charset="0"/>
              </a:rPr>
              <a:t>Example Queries</a:t>
            </a:r>
          </a:p>
        </p:txBody>
      </p:sp>
      <p:sp>
        <p:nvSpPr>
          <p:cNvPr id="3" name="Rectangle 2">
            <a:extLst>
              <a:ext uri="{FF2B5EF4-FFF2-40B4-BE49-F238E27FC236}">
                <a16:creationId xmlns:a16="http://schemas.microsoft.com/office/drawing/2014/main" id="{77FB0474-D10A-4864-BDCC-32C23FD2A693}"/>
              </a:ext>
            </a:extLst>
          </p:cNvPr>
          <p:cNvSpPr/>
          <p:nvPr/>
        </p:nvSpPr>
        <p:spPr>
          <a:xfrm>
            <a:off x="1444488" y="520511"/>
            <a:ext cx="10535478" cy="5016758"/>
          </a:xfrm>
          <a:prstGeom prst="rect">
            <a:avLst/>
          </a:prstGeom>
        </p:spPr>
        <p:txBody>
          <a:bodyPr wrap="square">
            <a:spAutoFit/>
          </a:bodyPr>
          <a:lstStyle/>
          <a:p>
            <a:r>
              <a:rPr lang="en-IN" sz="2000">
                <a:latin typeface="Times New Roman" panose="02020603050405020304" pitchFamily="18" charset="0"/>
                <a:cs typeface="Times New Roman" panose="02020603050405020304" pitchFamily="18" charset="0"/>
              </a:rPr>
              <a:t>The following </a:t>
            </a:r>
            <a:r>
              <a:rPr lang="en-US" sz="2000">
                <a:latin typeface="Times New Roman" panose="02020603050405020304" pitchFamily="18" charset="0"/>
                <a:cs typeface="Times New Roman" panose="02020603050405020304" pitchFamily="18" charset="0"/>
              </a:rPr>
              <a:t>command creates a relation </a:t>
            </a:r>
            <a:r>
              <a:rPr lang="en-US" sz="2000" i="1">
                <a:latin typeface="Times New Roman" panose="02020603050405020304" pitchFamily="18" charset="0"/>
                <a:cs typeface="Times New Roman" panose="02020603050405020304" pitchFamily="18" charset="0"/>
              </a:rPr>
              <a:t>department </a:t>
            </a:r>
            <a:r>
              <a:rPr lang="en-US" sz="2000">
                <a:latin typeface="Times New Roman" panose="02020603050405020304" pitchFamily="18" charset="0"/>
                <a:cs typeface="Times New Roman" panose="02020603050405020304" pitchFamily="18" charset="0"/>
              </a:rPr>
              <a:t>in the database.</a:t>
            </a:r>
            <a:endParaRPr lang="en-IN" sz="2000" b="1">
              <a:latin typeface="Times New Roman" panose="02020603050405020304" pitchFamily="18" charset="0"/>
              <a:cs typeface="Times New Roman" panose="02020603050405020304" pitchFamily="18" charset="0"/>
            </a:endParaRPr>
          </a:p>
          <a:p>
            <a:endParaRPr lang="en-IN" sz="2000" b="1">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create table </a:t>
            </a:r>
            <a:r>
              <a:rPr lang="en-IN" sz="2000" i="1">
                <a:latin typeface="Times New Roman" panose="02020603050405020304" pitchFamily="18" charset="0"/>
                <a:cs typeface="Times New Roman" panose="02020603050405020304" pitchFamily="18" charset="0"/>
              </a:rPr>
              <a:t>department</a:t>
            </a:r>
          </a:p>
          <a:p>
            <a:r>
              <a:rPr lang="en-IN" sz="2000">
                <a:latin typeface="Times New Roman" panose="02020603050405020304" pitchFamily="18" charset="0"/>
                <a:cs typeface="Times New Roman" panose="02020603050405020304" pitchFamily="18" charset="0"/>
              </a:rPr>
              <a:t>(</a:t>
            </a:r>
            <a:r>
              <a:rPr lang="en-IN" sz="2000" i="1">
                <a:latin typeface="Times New Roman" panose="02020603050405020304" pitchFamily="18" charset="0"/>
                <a:cs typeface="Times New Roman" panose="02020603050405020304" pitchFamily="18" charset="0"/>
              </a:rPr>
              <a:t>dept name </a:t>
            </a:r>
            <a:r>
              <a:rPr lang="en-IN" sz="2000" b="1">
                <a:latin typeface="Times New Roman" panose="02020603050405020304" pitchFamily="18" charset="0"/>
                <a:cs typeface="Times New Roman" panose="02020603050405020304" pitchFamily="18" charset="0"/>
              </a:rPr>
              <a:t>varchar </a:t>
            </a:r>
            <a:r>
              <a:rPr lang="en-IN" sz="2000">
                <a:latin typeface="Times New Roman" panose="02020603050405020304" pitchFamily="18" charset="0"/>
                <a:cs typeface="Times New Roman" panose="02020603050405020304" pitchFamily="18" charset="0"/>
              </a:rPr>
              <a:t>(20),</a:t>
            </a:r>
          </a:p>
          <a:p>
            <a:r>
              <a:rPr lang="en-IN" sz="2000" i="1">
                <a:latin typeface="Times New Roman" panose="02020603050405020304" pitchFamily="18" charset="0"/>
                <a:cs typeface="Times New Roman" panose="02020603050405020304" pitchFamily="18" charset="0"/>
              </a:rPr>
              <a:t>building </a:t>
            </a:r>
            <a:r>
              <a:rPr lang="en-IN" sz="2000" b="1">
                <a:latin typeface="Times New Roman" panose="02020603050405020304" pitchFamily="18" charset="0"/>
                <a:cs typeface="Times New Roman" panose="02020603050405020304" pitchFamily="18" charset="0"/>
              </a:rPr>
              <a:t>varchar </a:t>
            </a:r>
            <a:r>
              <a:rPr lang="en-IN" sz="2000">
                <a:latin typeface="Times New Roman" panose="02020603050405020304" pitchFamily="18" charset="0"/>
                <a:cs typeface="Times New Roman" panose="02020603050405020304" pitchFamily="18" charset="0"/>
              </a:rPr>
              <a:t>(15),</a:t>
            </a:r>
          </a:p>
          <a:p>
            <a:r>
              <a:rPr lang="en-IN" sz="2000" i="1">
                <a:latin typeface="Times New Roman" panose="02020603050405020304" pitchFamily="18" charset="0"/>
                <a:cs typeface="Times New Roman" panose="02020603050405020304" pitchFamily="18" charset="0"/>
              </a:rPr>
              <a:t>budget </a:t>
            </a:r>
            <a:r>
              <a:rPr lang="en-IN" sz="2000" b="1">
                <a:latin typeface="Times New Roman" panose="02020603050405020304" pitchFamily="18" charset="0"/>
                <a:cs typeface="Times New Roman" panose="02020603050405020304" pitchFamily="18" charset="0"/>
              </a:rPr>
              <a:t>numeric </a:t>
            </a:r>
            <a:r>
              <a:rPr lang="en-IN" sz="2000">
                <a:latin typeface="Times New Roman" panose="02020603050405020304" pitchFamily="18" charset="0"/>
                <a:cs typeface="Times New Roman" panose="02020603050405020304" pitchFamily="18" charset="0"/>
              </a:rPr>
              <a:t>(12,2),</a:t>
            </a:r>
          </a:p>
          <a:p>
            <a:r>
              <a:rPr lang="en-IN" sz="2000" b="1">
                <a:latin typeface="Times New Roman" panose="02020603050405020304" pitchFamily="18" charset="0"/>
                <a:cs typeface="Times New Roman" panose="02020603050405020304" pitchFamily="18" charset="0"/>
              </a:rPr>
              <a:t>primary key </a:t>
            </a:r>
            <a:r>
              <a:rPr lang="en-IN" sz="2000">
                <a:latin typeface="Times New Roman" panose="02020603050405020304" pitchFamily="18" charset="0"/>
                <a:cs typeface="Times New Roman" panose="02020603050405020304" pitchFamily="18" charset="0"/>
              </a:rPr>
              <a:t>(</a:t>
            </a:r>
            <a:r>
              <a:rPr lang="en-IN" sz="2000" i="1">
                <a:latin typeface="Times New Roman" panose="02020603050405020304" pitchFamily="18" charset="0"/>
                <a:cs typeface="Times New Roman" panose="02020603050405020304" pitchFamily="18" charset="0"/>
              </a:rPr>
              <a:t>dept name</a:t>
            </a:r>
            <a:r>
              <a:rPr lang="en-IN" sz="2000">
                <a:latin typeface="Times New Roman" panose="02020603050405020304" pitchFamily="18" charset="0"/>
                <a:cs typeface="Times New Roman" panose="02020603050405020304" pitchFamily="18" charset="0"/>
              </a:rPr>
              <a:t>));</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Queries:  </a:t>
            </a:r>
            <a:r>
              <a:rPr lang="en-IN" sz="2000" b="1">
                <a:latin typeface="Times New Roman" panose="02020603050405020304" pitchFamily="18" charset="0"/>
                <a:cs typeface="Times New Roman" panose="02020603050405020304" pitchFamily="18" charset="0"/>
              </a:rPr>
              <a:t>“Find the names of all instructors.”</a:t>
            </a:r>
          </a:p>
          <a:p>
            <a:endParaRPr lang="en-IN"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 instructor’s name appears in the </a:t>
            </a:r>
            <a:r>
              <a:rPr lang="en-US" sz="2000" i="1">
                <a:latin typeface="Times New Roman" panose="02020603050405020304" pitchFamily="18" charset="0"/>
                <a:cs typeface="Times New Roman" panose="02020603050405020304" pitchFamily="18" charset="0"/>
              </a:rPr>
              <a:t>name </a:t>
            </a:r>
            <a:r>
              <a:rPr lang="en-US" sz="2000">
                <a:latin typeface="Times New Roman" panose="02020603050405020304" pitchFamily="18" charset="0"/>
                <a:cs typeface="Times New Roman" panose="02020603050405020304" pitchFamily="18" charset="0"/>
              </a:rPr>
              <a:t>attribute, so we put that in the </a:t>
            </a:r>
            <a:r>
              <a:rPr lang="en-US" sz="2000" b="1">
                <a:latin typeface="Times New Roman" panose="02020603050405020304" pitchFamily="18" charset="0"/>
                <a:cs typeface="Times New Roman" panose="02020603050405020304" pitchFamily="18" charset="0"/>
              </a:rPr>
              <a:t>select </a:t>
            </a:r>
            <a:r>
              <a:rPr lang="en-US" sz="2000">
                <a:latin typeface="Times New Roman" panose="02020603050405020304" pitchFamily="18" charset="0"/>
                <a:cs typeface="Times New Roman" panose="02020603050405020304" pitchFamily="18" charset="0"/>
              </a:rPr>
              <a:t>clause.</a:t>
            </a:r>
          </a:p>
          <a:p>
            <a:endParaRPr lang="en-US" sz="2000" b="1">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select </a:t>
            </a:r>
            <a:r>
              <a:rPr lang="en-IN" sz="2000" i="1">
                <a:latin typeface="Times New Roman" panose="02020603050405020304" pitchFamily="18" charset="0"/>
                <a:cs typeface="Times New Roman" panose="02020603050405020304" pitchFamily="18" charset="0"/>
              </a:rPr>
              <a:t>name </a:t>
            </a:r>
            <a:r>
              <a:rPr lang="en-IN" sz="2000" b="1">
                <a:latin typeface="Times New Roman" panose="02020603050405020304" pitchFamily="18" charset="0"/>
                <a:cs typeface="Times New Roman" panose="02020603050405020304" pitchFamily="18" charset="0"/>
              </a:rPr>
              <a:t>from </a:t>
            </a:r>
            <a:r>
              <a:rPr lang="en-IN" sz="2000" i="1">
                <a:latin typeface="Times New Roman" panose="02020603050405020304" pitchFamily="18" charset="0"/>
                <a:cs typeface="Times New Roman" panose="02020603050405020304" pitchFamily="18" charset="0"/>
              </a:rPr>
              <a:t>instructor</a:t>
            </a:r>
            <a:r>
              <a:rPr lang="en-IN"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Example query: “Find the department names of all instructors,”</a:t>
            </a:r>
          </a:p>
          <a:p>
            <a:endParaRPr lang="en-IN" sz="2000" b="1">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select </a:t>
            </a:r>
            <a:r>
              <a:rPr lang="en-IN" sz="2000" i="1">
                <a:latin typeface="Times New Roman" panose="02020603050405020304" pitchFamily="18" charset="0"/>
                <a:cs typeface="Times New Roman" panose="02020603050405020304" pitchFamily="18" charset="0"/>
              </a:rPr>
              <a:t>dept name </a:t>
            </a:r>
            <a:r>
              <a:rPr lang="en-IN" sz="2000" b="1">
                <a:latin typeface="Times New Roman" panose="02020603050405020304" pitchFamily="18" charset="0"/>
                <a:cs typeface="Times New Roman" panose="02020603050405020304" pitchFamily="18" charset="0"/>
              </a:rPr>
              <a:t>from </a:t>
            </a:r>
            <a:r>
              <a:rPr lang="en-IN" sz="2000" i="1">
                <a:latin typeface="Times New Roman" panose="02020603050405020304" pitchFamily="18" charset="0"/>
                <a:cs typeface="Times New Roman" panose="02020603050405020304" pitchFamily="18" charset="0"/>
              </a:rPr>
              <a:t>instructor</a:t>
            </a:r>
            <a:r>
              <a:rPr lang="en-IN" sz="2000">
                <a:latin typeface="Times New Roman" panose="02020603050405020304" pitchFamily="18" charset="0"/>
                <a:cs typeface="Times New Roman" panose="02020603050405020304" pitchFamily="18" charset="0"/>
              </a:rPr>
              <a:t>;</a:t>
            </a:r>
            <a:endParaRPr lang="en-IN" sz="2000" b="1">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5459276B-9705-4EAE-B397-7EAF3080C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570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A1EC87-90FA-4FE3-BED6-61EA5F750DC6}"/>
              </a:ext>
            </a:extLst>
          </p:cNvPr>
          <p:cNvSpPr/>
          <p:nvPr/>
        </p:nvSpPr>
        <p:spPr>
          <a:xfrm>
            <a:off x="492370" y="505490"/>
            <a:ext cx="11182796" cy="3477875"/>
          </a:xfrm>
          <a:prstGeom prst="rect">
            <a:avLst/>
          </a:prstGeom>
        </p:spPr>
        <p:txBody>
          <a:bodyPr wrap="square">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select clause is used to list the attributes desired in the result of a query. </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The from clause is a list of the relations to be accessed in the evaluation of the query.</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The where clause is a predicate involving attributes of the relation in the from clause.</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 typical SQL query has the form</a:t>
            </a:r>
          </a:p>
          <a:p>
            <a:endParaRPr lang="en-US" sz="2000">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select </a:t>
            </a:r>
            <a:r>
              <a:rPr lang="en-IN" sz="2000" i="1">
                <a:latin typeface="Times New Roman" panose="02020603050405020304" pitchFamily="18" charset="0"/>
                <a:cs typeface="Times New Roman" panose="02020603050405020304" pitchFamily="18" charset="0"/>
              </a:rPr>
              <a:t>A</a:t>
            </a:r>
            <a:r>
              <a:rPr lang="en-IN" sz="2000">
                <a:latin typeface="Times New Roman" panose="02020603050405020304" pitchFamily="18" charset="0"/>
                <a:cs typeface="Times New Roman" panose="02020603050405020304" pitchFamily="18" charset="0"/>
              </a:rPr>
              <a:t>1</a:t>
            </a:r>
            <a:r>
              <a:rPr lang="en-IN" sz="2000" i="1">
                <a:latin typeface="Times New Roman" panose="02020603050405020304" pitchFamily="18" charset="0"/>
                <a:cs typeface="Times New Roman" panose="02020603050405020304" pitchFamily="18" charset="0"/>
              </a:rPr>
              <a:t>, A</a:t>
            </a:r>
            <a:r>
              <a:rPr lang="en-IN" sz="2000">
                <a:latin typeface="Times New Roman" panose="02020603050405020304" pitchFamily="18" charset="0"/>
                <a:cs typeface="Times New Roman" panose="02020603050405020304" pitchFamily="18" charset="0"/>
              </a:rPr>
              <a:t>2</a:t>
            </a:r>
            <a:r>
              <a:rPr lang="en-IN" sz="2000" i="1">
                <a:latin typeface="Times New Roman" panose="02020603050405020304" pitchFamily="18" charset="0"/>
                <a:cs typeface="Times New Roman" panose="02020603050405020304" pitchFamily="18" charset="0"/>
              </a:rPr>
              <a:t>, . . . , An</a:t>
            </a:r>
          </a:p>
          <a:p>
            <a:r>
              <a:rPr lang="en-IN" sz="2000" b="1">
                <a:latin typeface="Times New Roman" panose="02020603050405020304" pitchFamily="18" charset="0"/>
                <a:cs typeface="Times New Roman" panose="02020603050405020304" pitchFamily="18" charset="0"/>
              </a:rPr>
              <a:t>from </a:t>
            </a:r>
            <a:r>
              <a:rPr lang="en-IN" sz="2000" i="1">
                <a:latin typeface="Times New Roman" panose="02020603050405020304" pitchFamily="18" charset="0"/>
                <a:cs typeface="Times New Roman" panose="02020603050405020304" pitchFamily="18" charset="0"/>
              </a:rPr>
              <a:t>r</a:t>
            </a:r>
            <a:r>
              <a:rPr lang="en-IN" sz="2000">
                <a:latin typeface="Times New Roman" panose="02020603050405020304" pitchFamily="18" charset="0"/>
                <a:cs typeface="Times New Roman" panose="02020603050405020304" pitchFamily="18" charset="0"/>
              </a:rPr>
              <a:t>1</a:t>
            </a:r>
            <a:r>
              <a:rPr lang="en-IN" sz="2000" i="1">
                <a:latin typeface="Times New Roman" panose="02020603050405020304" pitchFamily="18" charset="0"/>
                <a:cs typeface="Times New Roman" panose="02020603050405020304" pitchFamily="18" charset="0"/>
              </a:rPr>
              <a:t>, r</a:t>
            </a:r>
            <a:r>
              <a:rPr lang="en-IN" sz="2000">
                <a:latin typeface="Times New Roman" panose="02020603050405020304" pitchFamily="18" charset="0"/>
                <a:cs typeface="Times New Roman" panose="02020603050405020304" pitchFamily="18" charset="0"/>
              </a:rPr>
              <a:t>2</a:t>
            </a:r>
            <a:r>
              <a:rPr lang="en-IN" sz="2000" i="1">
                <a:latin typeface="Times New Roman" panose="02020603050405020304" pitchFamily="18" charset="0"/>
                <a:cs typeface="Times New Roman" panose="02020603050405020304" pitchFamily="18" charset="0"/>
              </a:rPr>
              <a:t>, . . . , rm</a:t>
            </a:r>
          </a:p>
          <a:p>
            <a:r>
              <a:rPr lang="en-IN" sz="2000" b="1">
                <a:latin typeface="Times New Roman" panose="02020603050405020304" pitchFamily="18" charset="0"/>
                <a:cs typeface="Times New Roman" panose="02020603050405020304" pitchFamily="18" charset="0"/>
              </a:rPr>
              <a:t>where </a:t>
            </a:r>
            <a:r>
              <a:rPr lang="en-IN" sz="2000" i="1">
                <a:latin typeface="Times New Roman" panose="02020603050405020304" pitchFamily="18" charset="0"/>
                <a:cs typeface="Times New Roman" panose="02020603050405020304" pitchFamily="18" charset="0"/>
              </a:rPr>
              <a:t>P</a:t>
            </a:r>
            <a:r>
              <a:rPr lang="en-IN" sz="2000">
                <a:latin typeface="Times New Roman" panose="02020603050405020304" pitchFamily="18" charset="0"/>
                <a:cs typeface="Times New Roman" panose="02020603050405020304" pitchFamily="18" charset="0"/>
              </a:rPr>
              <a:t>;</a:t>
            </a:r>
          </a:p>
        </p:txBody>
      </p:sp>
      <p:pic>
        <p:nvPicPr>
          <p:cNvPr id="3" name="Picture 1">
            <a:extLst>
              <a:ext uri="{FF2B5EF4-FFF2-40B4-BE49-F238E27FC236}">
                <a16:creationId xmlns:a16="http://schemas.microsoft.com/office/drawing/2014/main" id="{FBC408D1-D490-47A4-B279-16E31EAEE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90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eaLnBrk="1" hangingPunct="1"/>
            <a:endParaRPr lang="en-US" altLang="en-US" sz="1800"/>
          </a:p>
        </p:txBody>
      </p:sp>
      <p:sp>
        <p:nvSpPr>
          <p:cNvPr id="2" name="Rectangle 1">
            <a:extLst>
              <a:ext uri="{FF2B5EF4-FFF2-40B4-BE49-F238E27FC236}">
                <a16:creationId xmlns:a16="http://schemas.microsoft.com/office/drawing/2014/main" id="{618D0E23-B10A-4A31-8443-B2EB880A331E}"/>
              </a:ext>
            </a:extLst>
          </p:cNvPr>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76775340-5D50-4124-8F3D-655BA333BDD5}"/>
              </a:ext>
            </a:extLst>
          </p:cNvPr>
          <p:cNvSpPr txBox="1">
            <a:spLocks/>
          </p:cNvSpPr>
          <p:nvPr/>
        </p:nvSpPr>
        <p:spPr>
          <a:xfrm>
            <a:off x="597876" y="1140123"/>
            <a:ext cx="10996246" cy="50314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Relational Model Concepts</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Relational Model Constraints</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Relational Database Schemas</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Update operations, Transactions and dealing with constrain violation </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Relational Algebra: Unary and Binary relation operations</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Additional relational operations (aggregate, grouping, </a:t>
            </a:r>
            <a:r>
              <a:rPr lang="en-US" altLang="en-US" sz="2000" err="1">
                <a:latin typeface="Times New Roman" panose="02020603050405020304" pitchFamily="18" charset="0"/>
                <a:cs typeface="Times New Roman" panose="02020603050405020304" pitchFamily="18" charset="0"/>
              </a:rPr>
              <a:t>etc</a:t>
            </a:r>
            <a:r>
              <a:rPr lang="en-US" altLang="en-US" sz="200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Example queries in Relational algebra</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Relational database design using ER-to-relational mapping </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SQL: Data definition and data types, specifying constraints in SQL</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Retrieval queries in SQL</a:t>
            </a:r>
          </a:p>
          <a:p>
            <a:pPr algn="jus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Insert, Delete, and update statement in SQL</a:t>
            </a:r>
          </a:p>
          <a:p>
            <a:pPr marL="0" indent="0" algn="just">
              <a:buNone/>
            </a:pPr>
            <a:endParaRPr lang="en-US" altLang="en-US" sz="2400" b="1">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400" b="1">
              <a:latin typeface="Times New Roman" panose="02020603050405020304" pitchFamily="18" charset="0"/>
              <a:cs typeface="Times New Roman" panose="02020603050405020304" pitchFamily="18" charset="0"/>
            </a:endParaRPr>
          </a:p>
          <a:p>
            <a:pPr algn="just">
              <a:lnSpc>
                <a:spcPct val="100000"/>
              </a:lnSpc>
              <a:spcBef>
                <a:spcPct val="0"/>
              </a:spcBef>
              <a:buFont typeface="Wingdings" panose="05000000000000000000" pitchFamily="2" charset="2"/>
              <a:buChar char="Ø"/>
              <a:defRPr/>
            </a:pPr>
            <a:endParaRPr lang="en-US" sz="2400">
              <a:latin typeface="Verdana" panose="020B0604030504040204" pitchFamily="34" charset="0"/>
              <a:ea typeface="Verdana" panose="020B0604030504040204" pitchFamily="34" charset="0"/>
              <a:cs typeface="Verdana" panose="020B0604030504040204" pitchFamily="34" charset="0"/>
            </a:endParaRPr>
          </a:p>
          <a:p>
            <a:pPr marL="0" indent="0">
              <a:buFont typeface="Arial" panose="020B0604020202020204" pitchFamily="34" charset="0"/>
              <a:buNone/>
            </a:pPr>
            <a:r>
              <a:rPr lang="en-US" altLang="en-US" sz="2400">
                <a:solidFill>
                  <a:srgbClr val="002060"/>
                </a:solidFill>
                <a:latin typeface="Times New Roman" panose="02020603050405020304" pitchFamily="18" charset="0"/>
                <a:cs typeface="Times New Roman" panose="02020603050405020304" pitchFamily="18" charset="0"/>
              </a:rPr>
              <a:t> </a:t>
            </a:r>
            <a:endParaRPr lang="en-US" altLang="en-US">
              <a:solidFill>
                <a:srgbClr val="002060"/>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BD95EA3F-1BAC-415A-9332-3A4D03610266}"/>
              </a:ext>
            </a:extLst>
          </p:cNvPr>
          <p:cNvSpPr txBox="1">
            <a:spLocks/>
          </p:cNvSpPr>
          <p:nvPr/>
        </p:nvSpPr>
        <p:spPr>
          <a:xfrm>
            <a:off x="3869567" y="198347"/>
            <a:ext cx="3770143" cy="5845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a:solidFill>
                  <a:srgbClr val="C00000"/>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1793389285"/>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B8A44A-1A66-4870-A2BF-B3647260F496}"/>
              </a:ext>
            </a:extLst>
          </p:cNvPr>
          <p:cNvSpPr/>
          <p:nvPr/>
        </p:nvSpPr>
        <p:spPr>
          <a:xfrm>
            <a:off x="616226" y="698697"/>
            <a:ext cx="10959548" cy="4093428"/>
          </a:xfrm>
          <a:prstGeom prst="rect">
            <a:avLst/>
          </a:prstGeom>
        </p:spPr>
        <p:txBody>
          <a:bodyPr wrap="square">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An example arises in the query “Find the total number of instructors who teach a course in the Spring 2010 semester.”</a:t>
            </a:r>
          </a:p>
          <a:p>
            <a:pPr marL="342900" indent="-342900">
              <a:buFont typeface="Arial" panose="020B0604020202020204" pitchFamily="34" charset="0"/>
              <a:buChar char="•"/>
            </a:pPr>
            <a:endParaRPr lang="en-IN" sz="20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select count </a:t>
            </a:r>
            <a:r>
              <a:rPr lang="en-IN" sz="2000">
                <a:latin typeface="Times New Roman" panose="02020603050405020304" pitchFamily="18" charset="0"/>
                <a:cs typeface="Times New Roman" panose="02020603050405020304" pitchFamily="18" charset="0"/>
              </a:rPr>
              <a:t>(</a:t>
            </a:r>
            <a:r>
              <a:rPr lang="en-IN" sz="2000" b="1">
                <a:latin typeface="Times New Roman" panose="02020603050405020304" pitchFamily="18" charset="0"/>
                <a:cs typeface="Times New Roman" panose="02020603050405020304" pitchFamily="18" charset="0"/>
              </a:rPr>
              <a:t>distinct </a:t>
            </a:r>
            <a:r>
              <a:rPr lang="en-IN" sz="2000" i="1">
                <a:latin typeface="Times New Roman" panose="02020603050405020304" pitchFamily="18" charset="0"/>
                <a:cs typeface="Times New Roman" panose="02020603050405020304" pitchFamily="18" charset="0"/>
              </a:rPr>
              <a:t>ID</a:t>
            </a:r>
            <a:r>
              <a:rPr lang="en-IN" sz="2000">
                <a:latin typeface="Times New Roman" panose="02020603050405020304" pitchFamily="18" charset="0"/>
                <a:cs typeface="Times New Roman" panose="02020603050405020304" pitchFamily="18" charset="0"/>
              </a:rPr>
              <a:t>) </a:t>
            </a:r>
            <a:r>
              <a:rPr lang="en-IN" sz="2000" b="1">
                <a:latin typeface="Times New Roman" panose="02020603050405020304" pitchFamily="18" charset="0"/>
                <a:cs typeface="Times New Roman" panose="02020603050405020304" pitchFamily="18" charset="0"/>
              </a:rPr>
              <a:t>from </a:t>
            </a:r>
            <a:r>
              <a:rPr lang="en-IN" sz="2000" i="1">
                <a:latin typeface="Times New Roman" panose="02020603050405020304" pitchFamily="18" charset="0"/>
                <a:cs typeface="Times New Roman" panose="02020603050405020304" pitchFamily="18" charset="0"/>
              </a:rPr>
              <a:t>teaches</a:t>
            </a:r>
          </a:p>
          <a:p>
            <a:pPr lvl="1"/>
            <a:r>
              <a:rPr lang="en-US" sz="2000" b="1">
                <a:latin typeface="Times New Roman" panose="02020603050405020304" pitchFamily="18" charset="0"/>
                <a:cs typeface="Times New Roman" panose="02020603050405020304" pitchFamily="18" charset="0"/>
              </a:rPr>
              <a:t>where </a:t>
            </a:r>
            <a:r>
              <a:rPr lang="en-US" sz="2000" i="1">
                <a:latin typeface="Times New Roman" panose="02020603050405020304" pitchFamily="18" charset="0"/>
                <a:cs typeface="Times New Roman" panose="02020603050405020304" pitchFamily="18" charset="0"/>
              </a:rPr>
              <a:t>semester </a:t>
            </a:r>
            <a:r>
              <a:rPr lang="en-US" sz="2000">
                <a:latin typeface="Times New Roman" panose="02020603050405020304" pitchFamily="18" charset="0"/>
                <a:cs typeface="Times New Roman" panose="02020603050405020304" pitchFamily="18" charset="0"/>
              </a:rPr>
              <a:t>= ’Spring’ </a:t>
            </a:r>
            <a:r>
              <a:rPr lang="en-US" sz="2000" b="1">
                <a:latin typeface="Times New Roman" panose="02020603050405020304" pitchFamily="18" charset="0"/>
                <a:cs typeface="Times New Roman" panose="02020603050405020304" pitchFamily="18" charset="0"/>
              </a:rPr>
              <a:t>and </a:t>
            </a:r>
            <a:r>
              <a:rPr lang="en-US" sz="2000" i="1">
                <a:latin typeface="Times New Roman" panose="02020603050405020304" pitchFamily="18" charset="0"/>
                <a:cs typeface="Times New Roman" panose="02020603050405020304" pitchFamily="18" charset="0"/>
              </a:rPr>
              <a:t>year </a:t>
            </a:r>
            <a:r>
              <a:rPr lang="en-US" sz="2000">
                <a:latin typeface="Times New Roman" panose="02020603050405020304" pitchFamily="18" charset="0"/>
                <a:cs typeface="Times New Roman" panose="02020603050405020304" pitchFamily="18" charset="0"/>
              </a:rPr>
              <a:t>= 2010;</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consider the query “Find the average salary in each department.” We write this query as follows:</a:t>
            </a:r>
          </a:p>
          <a:p>
            <a:pPr lvl="1"/>
            <a:r>
              <a:rPr lang="en-US" sz="2000" b="1">
                <a:latin typeface="Times New Roman" panose="02020603050405020304" pitchFamily="18" charset="0"/>
                <a:cs typeface="Times New Roman" panose="02020603050405020304" pitchFamily="18" charset="0"/>
              </a:rPr>
              <a:t>select </a:t>
            </a:r>
            <a:r>
              <a:rPr lang="en-US" sz="2000" i="1">
                <a:latin typeface="Times New Roman" panose="02020603050405020304" pitchFamily="18" charset="0"/>
                <a:cs typeface="Times New Roman" panose="02020603050405020304" pitchFamily="18" charset="0"/>
              </a:rPr>
              <a:t>dept name</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avg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salary</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as </a:t>
            </a:r>
            <a:r>
              <a:rPr lang="en-US" sz="2000" i="1">
                <a:latin typeface="Times New Roman" panose="02020603050405020304" pitchFamily="18" charset="0"/>
                <a:cs typeface="Times New Roman" panose="02020603050405020304" pitchFamily="18" charset="0"/>
              </a:rPr>
              <a:t>avg salary</a:t>
            </a:r>
          </a:p>
          <a:p>
            <a:pPr lvl="1"/>
            <a:r>
              <a:rPr lang="en-IN" sz="2000" b="1">
                <a:latin typeface="Times New Roman" panose="02020603050405020304" pitchFamily="18" charset="0"/>
                <a:cs typeface="Times New Roman" panose="02020603050405020304" pitchFamily="18" charset="0"/>
              </a:rPr>
              <a:t>from </a:t>
            </a:r>
            <a:r>
              <a:rPr lang="en-IN" sz="2000" i="1">
                <a:latin typeface="Times New Roman" panose="02020603050405020304" pitchFamily="18" charset="0"/>
                <a:cs typeface="Times New Roman" panose="02020603050405020304" pitchFamily="18" charset="0"/>
              </a:rPr>
              <a:t>instructor</a:t>
            </a:r>
          </a:p>
          <a:p>
            <a:pPr lvl="1"/>
            <a:r>
              <a:rPr lang="en-IN" sz="2000" b="1">
                <a:latin typeface="Times New Roman" panose="02020603050405020304" pitchFamily="18" charset="0"/>
                <a:cs typeface="Times New Roman" panose="02020603050405020304" pitchFamily="18" charset="0"/>
              </a:rPr>
              <a:t>group by </a:t>
            </a:r>
            <a:r>
              <a:rPr lang="en-IN" sz="2000" i="1">
                <a:latin typeface="Times New Roman" panose="02020603050405020304" pitchFamily="18" charset="0"/>
                <a:cs typeface="Times New Roman" panose="02020603050405020304" pitchFamily="18" charset="0"/>
              </a:rPr>
              <a:t>dept name</a:t>
            </a:r>
            <a:r>
              <a:rPr lang="en-IN" sz="200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consider the query “Find the average salary of all instructors.” We write this query as follows:</a:t>
            </a:r>
          </a:p>
          <a:p>
            <a:pPr marL="342900" indent="-342900">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select </a:t>
            </a:r>
            <a:r>
              <a:rPr lang="en-IN" sz="2000" b="1" err="1">
                <a:latin typeface="Times New Roman" panose="02020603050405020304" pitchFamily="18" charset="0"/>
                <a:cs typeface="Times New Roman" panose="02020603050405020304" pitchFamily="18" charset="0"/>
              </a:rPr>
              <a:t>avg</a:t>
            </a:r>
            <a:r>
              <a:rPr lang="en-IN" sz="2000" b="1">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a:t>
            </a:r>
            <a:r>
              <a:rPr lang="en-IN" sz="2000" i="1">
                <a:latin typeface="Times New Roman" panose="02020603050405020304" pitchFamily="18" charset="0"/>
                <a:cs typeface="Times New Roman" panose="02020603050405020304" pitchFamily="18" charset="0"/>
              </a:rPr>
              <a:t>salary</a:t>
            </a:r>
            <a:r>
              <a:rPr lang="en-IN" sz="2000">
                <a:latin typeface="Times New Roman" panose="02020603050405020304" pitchFamily="18" charset="0"/>
                <a:cs typeface="Times New Roman" panose="02020603050405020304" pitchFamily="18" charset="0"/>
              </a:rPr>
              <a:t>) </a:t>
            </a:r>
            <a:r>
              <a:rPr lang="en-IN" sz="2000" b="1">
                <a:latin typeface="Times New Roman" panose="02020603050405020304" pitchFamily="18" charset="0"/>
                <a:cs typeface="Times New Roman" panose="02020603050405020304" pitchFamily="18" charset="0"/>
              </a:rPr>
              <a:t>from </a:t>
            </a:r>
            <a:r>
              <a:rPr lang="en-IN" sz="2000" i="1">
                <a:latin typeface="Times New Roman" panose="02020603050405020304" pitchFamily="18" charset="0"/>
                <a:cs typeface="Times New Roman" panose="02020603050405020304" pitchFamily="18" charset="0"/>
              </a:rPr>
              <a:t>instructor</a:t>
            </a:r>
            <a:r>
              <a:rPr lang="en-IN" sz="2000">
                <a:latin typeface="Times New Roman" panose="02020603050405020304" pitchFamily="18" charset="0"/>
                <a:cs typeface="Times New Roman" panose="02020603050405020304" pitchFamily="18" charset="0"/>
              </a:rPr>
              <a:t>;</a:t>
            </a:r>
          </a:p>
        </p:txBody>
      </p:sp>
      <p:pic>
        <p:nvPicPr>
          <p:cNvPr id="3" name="Picture 1">
            <a:extLst>
              <a:ext uri="{FF2B5EF4-FFF2-40B4-BE49-F238E27FC236}">
                <a16:creationId xmlns:a16="http://schemas.microsoft.com/office/drawing/2014/main" id="{51F013DC-3F43-4993-9AE9-B1EAA54F5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487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2267191" y="205713"/>
            <a:ext cx="8011360" cy="461665"/>
          </a:xfrm>
          <a:prstGeom prst="rect">
            <a:avLst/>
          </a:prstGeom>
        </p:spPr>
        <p:txBody>
          <a:bodyPr wrap="none">
            <a:spAutoFit/>
          </a:bodyPr>
          <a:lstStyle/>
          <a:p>
            <a:r>
              <a:rPr lang="en-US" altLang="en-US" sz="2400" b="1">
                <a:latin typeface="Times New Roman" panose="02020603050405020304" pitchFamily="18" charset="0"/>
                <a:cs typeface="Times New Roman" panose="02020603050405020304" pitchFamily="18" charset="0"/>
              </a:rPr>
              <a:t>Relational database design using ER-to-relational mapping </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4093428"/>
          </a:xfrm>
          <a:prstGeom prst="rect">
            <a:avLst/>
          </a:prstGeom>
        </p:spPr>
        <p:txBody>
          <a:bodyPr wrap="square" anchor="t">
            <a:spAutoFit/>
          </a:bodyPr>
          <a:lstStyle/>
          <a:p>
            <a:r>
              <a:rPr lang="en-US" sz="2000" b="1">
                <a:solidFill>
                  <a:srgbClr val="FF0000"/>
                </a:solidFill>
                <a:latin typeface="Times New Roman"/>
                <a:cs typeface="Times New Roman"/>
              </a:rPr>
              <a:t>Entity-Relationship Model</a:t>
            </a:r>
            <a:r>
              <a:rPr lang="en-US" sz="2000">
                <a:solidFill>
                  <a:srgbClr val="FF0000"/>
                </a:solidFill>
                <a:latin typeface="Times New Roman"/>
                <a:cs typeface="Times New Roman"/>
              </a:rPr>
              <a:t>.</a:t>
            </a:r>
            <a:r>
              <a:rPr lang="en-US" sz="2000">
                <a:solidFill>
                  <a:srgbClr val="000000"/>
                </a:solidFill>
                <a:latin typeface="Times New Roman"/>
                <a:cs typeface="Times New Roman"/>
              </a:rPr>
              <a:t> The entity-relationship (E-R) data model uses a collection of basic objects, called </a:t>
            </a:r>
            <a:r>
              <a:rPr lang="en-US" sz="2000" i="1">
                <a:solidFill>
                  <a:srgbClr val="000000"/>
                </a:solidFill>
                <a:latin typeface="Times New Roman"/>
                <a:cs typeface="Times New Roman"/>
              </a:rPr>
              <a:t>entities</a:t>
            </a:r>
            <a:r>
              <a:rPr lang="en-US" sz="2000">
                <a:solidFill>
                  <a:srgbClr val="000000"/>
                </a:solidFill>
                <a:latin typeface="Times New Roman"/>
                <a:cs typeface="Times New Roman"/>
              </a:rPr>
              <a:t>, and </a:t>
            </a:r>
            <a:r>
              <a:rPr lang="en-US" sz="2000" i="1">
                <a:solidFill>
                  <a:srgbClr val="000000"/>
                </a:solidFill>
                <a:latin typeface="Times New Roman"/>
                <a:cs typeface="Times New Roman"/>
              </a:rPr>
              <a:t>relationships </a:t>
            </a:r>
            <a:r>
              <a:rPr lang="en-US" sz="2000">
                <a:solidFill>
                  <a:srgbClr val="000000"/>
                </a:solidFill>
                <a:latin typeface="Times New Roman"/>
                <a:cs typeface="Times New Roman"/>
              </a:rPr>
              <a:t>among these objects. An entity is a “thing” or “object” in the real world that is distinguishable from other objects. The entity-relationship model is widely used in database </a:t>
            </a:r>
            <a:r>
              <a:rPr lang="en-IN" sz="2000">
                <a:solidFill>
                  <a:srgbClr val="000000"/>
                </a:solidFill>
                <a:latin typeface="Times New Roman"/>
                <a:cs typeface="Times New Roman"/>
              </a:rPr>
              <a:t>design.</a:t>
            </a:r>
          </a:p>
          <a:p>
            <a:endParaRPr lang="en-IN" sz="2000">
              <a:solidFill>
                <a:srgbClr val="000000"/>
              </a:solidFill>
              <a:latin typeface="Times New Roman"/>
              <a:cs typeface="Times New Roman"/>
            </a:endParaRPr>
          </a:p>
          <a:p>
            <a:pPr marL="342900" indent="-342900">
              <a:buFont typeface="Arial" panose="020B0604020202020204" pitchFamily="34" charset="0"/>
              <a:buChar char="•"/>
            </a:pPr>
            <a:r>
              <a:rPr lang="en-US" sz="2000">
                <a:solidFill>
                  <a:srgbClr val="000000"/>
                </a:solidFill>
                <a:latin typeface="Times New Roman"/>
                <a:cs typeface="Times New Roman"/>
              </a:rPr>
              <a:t>The entity-relationship (E-R) data model was developed to facilitate database  design by allowing specification of an enterprise schema that represents the overall logical structure of a database.</a:t>
            </a:r>
          </a:p>
          <a:p>
            <a:endParaRPr lang="en-US" sz="2000">
              <a:solidFill>
                <a:srgbClr val="000000"/>
              </a:solidFill>
              <a:latin typeface="Times New Roman"/>
              <a:cs typeface="Times New Roman"/>
            </a:endParaRPr>
          </a:p>
          <a:p>
            <a:pPr marL="342900" indent="-342900">
              <a:buFont typeface="Arial" panose="020B0604020202020204" pitchFamily="34" charset="0"/>
              <a:buChar char="•"/>
            </a:pPr>
            <a:r>
              <a:rPr lang="en-US" sz="2000">
                <a:solidFill>
                  <a:srgbClr val="000000"/>
                </a:solidFill>
                <a:latin typeface="Times New Roman"/>
                <a:cs typeface="Times New Roman"/>
              </a:rPr>
              <a:t>The E-R model is very useful in mapping the meanings and interactions of real-world enterprises onto a conceptual schema.</a:t>
            </a:r>
          </a:p>
          <a:p>
            <a:endParaRPr lang="en-US" sz="2000">
              <a:solidFill>
                <a:srgbClr val="000000"/>
              </a:solidFill>
              <a:latin typeface="Times New Roman"/>
              <a:cs typeface="Times New Roman"/>
            </a:endParaRPr>
          </a:p>
          <a:p>
            <a:pPr marL="342900" indent="-342900">
              <a:buFont typeface="Arial" panose="020B0604020202020204" pitchFamily="34" charset="0"/>
              <a:buChar char="•"/>
            </a:pPr>
            <a:r>
              <a:rPr lang="en-US" sz="2000">
                <a:solidFill>
                  <a:srgbClr val="000000"/>
                </a:solidFill>
                <a:latin typeface="Times New Roman"/>
                <a:cs typeface="Times New Roman"/>
              </a:rPr>
              <a:t>The E-R data model employs three basic concepts: entity sets, relationship sets, and attributes.</a:t>
            </a:r>
          </a:p>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434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2267191" y="205713"/>
            <a:ext cx="8011360" cy="461665"/>
          </a:xfrm>
          <a:prstGeom prst="rect">
            <a:avLst/>
          </a:prstGeom>
        </p:spPr>
        <p:txBody>
          <a:bodyPr wrap="none">
            <a:spAutoFit/>
          </a:bodyPr>
          <a:lstStyle/>
          <a:p>
            <a:r>
              <a:rPr lang="en-US" altLang="en-US" sz="2400" b="1">
                <a:latin typeface="Times New Roman" panose="02020603050405020304" pitchFamily="18" charset="0"/>
                <a:cs typeface="Times New Roman" panose="02020603050405020304" pitchFamily="18" charset="0"/>
              </a:rPr>
              <a:t>Relational database design using ER-to-relational mapping </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707886"/>
          </a:xfrm>
          <a:prstGeom prst="rect">
            <a:avLst/>
          </a:prstGeom>
        </p:spPr>
        <p:txBody>
          <a:bodyPr wrap="square">
            <a:spAutoFit/>
          </a:bodyPr>
          <a:lstStyle/>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0B39D9-9CA3-46A1-A1CB-EC702EBAB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567" y="667378"/>
            <a:ext cx="5909331" cy="567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83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2267191" y="205713"/>
            <a:ext cx="8011360" cy="461665"/>
          </a:xfrm>
          <a:prstGeom prst="rect">
            <a:avLst/>
          </a:prstGeom>
        </p:spPr>
        <p:txBody>
          <a:bodyPr wrap="none">
            <a:spAutoFit/>
          </a:bodyPr>
          <a:lstStyle/>
          <a:p>
            <a:r>
              <a:rPr lang="en-US" altLang="en-US" sz="2400" b="1">
                <a:latin typeface="Times New Roman" panose="02020603050405020304" pitchFamily="18" charset="0"/>
                <a:cs typeface="Times New Roman" panose="02020603050405020304" pitchFamily="18" charset="0"/>
              </a:rPr>
              <a:t>Relational database design using ER-to-relational mapping </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707886"/>
          </a:xfrm>
          <a:prstGeom prst="rect">
            <a:avLst/>
          </a:prstGeom>
        </p:spPr>
        <p:txBody>
          <a:bodyPr wrap="square">
            <a:spAutoFit/>
          </a:bodyPr>
          <a:lstStyle/>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588B2-70D5-4A95-B9B7-AFD63813C674}"/>
              </a:ext>
            </a:extLst>
          </p:cNvPr>
          <p:cNvSpPr txBox="1"/>
          <p:nvPr/>
        </p:nvSpPr>
        <p:spPr>
          <a:xfrm>
            <a:off x="523460" y="833735"/>
            <a:ext cx="11145080" cy="4985980"/>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Example COMPANY Database</a:t>
            </a:r>
          </a:p>
          <a:p>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We need to create a database schema design based on the following (simplified) requirements of the COMPANY Database: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company is organized into DEPARTMENTs. Each department has a name, number and an employee who manages the department. We keep track of the start date of the department manager. A department may have several locations.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Each department controls a number of PROJECTs. Each project has a unique name, unique number and is located at a single location.</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We store each EMPLOYEE’s social security number, address, salary, sex, and birthdate.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Each employee works for one department but may work on several projects.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We keep track of the number of hours per week that an employee currently works on each project.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We also keep track of the direct supervisor of each employee.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Each employee may have a number of DEPENDENTs.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For each dependent, we keep track of their name, sex, birthdate, and relationship to the employee</a:t>
            </a:r>
          </a:p>
          <a:p>
            <a:endParaRPr lang="en-US"/>
          </a:p>
        </p:txBody>
      </p:sp>
    </p:spTree>
    <p:extLst>
      <p:ext uri="{BB962C8B-B14F-4D97-AF65-F5344CB8AC3E}">
        <p14:creationId xmlns:p14="http://schemas.microsoft.com/office/powerpoint/2010/main" val="1480813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2267191" y="205713"/>
            <a:ext cx="8011360" cy="461665"/>
          </a:xfrm>
          <a:prstGeom prst="rect">
            <a:avLst/>
          </a:prstGeom>
        </p:spPr>
        <p:txBody>
          <a:bodyPr wrap="none">
            <a:spAutoFit/>
          </a:bodyPr>
          <a:lstStyle/>
          <a:p>
            <a:r>
              <a:rPr lang="en-US" altLang="en-US" sz="2400" b="1">
                <a:latin typeface="Times New Roman" panose="02020603050405020304" pitchFamily="18" charset="0"/>
                <a:cs typeface="Times New Roman" panose="02020603050405020304" pitchFamily="18" charset="0"/>
              </a:rPr>
              <a:t>Relational database design using ER-to-relational mapping </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707886"/>
          </a:xfrm>
          <a:prstGeom prst="rect">
            <a:avLst/>
          </a:prstGeom>
        </p:spPr>
        <p:txBody>
          <a:bodyPr wrap="square">
            <a:spAutoFit/>
          </a:bodyPr>
          <a:lstStyle/>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588B2-70D5-4A95-B9B7-AFD63813C674}"/>
              </a:ext>
            </a:extLst>
          </p:cNvPr>
          <p:cNvSpPr txBox="1"/>
          <p:nvPr/>
        </p:nvSpPr>
        <p:spPr>
          <a:xfrm>
            <a:off x="523460" y="833735"/>
            <a:ext cx="11145080" cy="4985980"/>
          </a:xfrm>
          <a:prstGeom prst="rect">
            <a:avLst/>
          </a:prstGeom>
          <a:noFill/>
        </p:spPr>
        <p:txBody>
          <a:bodyPr wrap="square">
            <a:spAutoFit/>
          </a:bodyPr>
          <a:lstStyle/>
          <a:p>
            <a:r>
              <a:rPr lang="en-US" sz="2000" b="1">
                <a:latin typeface="Times New Roman" panose="02020603050405020304" pitchFamily="18" charset="0"/>
                <a:cs typeface="Times New Roman" panose="02020603050405020304" pitchFamily="18" charset="0"/>
              </a:rPr>
              <a:t>Entities and Attributes</a:t>
            </a: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Entities </a:t>
            </a:r>
            <a:r>
              <a:rPr lang="en-US" sz="2000">
                <a:latin typeface="Times New Roman" panose="02020603050405020304" pitchFamily="18" charset="0"/>
                <a:cs typeface="Times New Roman" panose="02020603050405020304" pitchFamily="18" charset="0"/>
              </a:rPr>
              <a:t>are specific objects or things in the mini-world that are represented in the database.</a:t>
            </a:r>
          </a:p>
          <a:p>
            <a:r>
              <a:rPr lang="en-US" sz="2000">
                <a:latin typeface="Times New Roman" panose="02020603050405020304" pitchFamily="18" charset="0"/>
                <a:cs typeface="Times New Roman" panose="02020603050405020304" pitchFamily="18" charset="0"/>
              </a:rPr>
              <a:t>For example the EMPLOYEE John Smith, the Research DEPARTMENT, the </a:t>
            </a:r>
            <a:r>
              <a:rPr lang="en-US" sz="2000" err="1">
                <a:latin typeface="Times New Roman" panose="02020603050405020304" pitchFamily="18" charset="0"/>
                <a:cs typeface="Times New Roman" panose="02020603050405020304" pitchFamily="18" charset="0"/>
              </a:rPr>
              <a:t>ProductX</a:t>
            </a:r>
            <a:r>
              <a:rPr lang="en-US" sz="2000">
                <a:latin typeface="Times New Roman" panose="02020603050405020304" pitchFamily="18" charset="0"/>
                <a:cs typeface="Times New Roman" panose="02020603050405020304" pitchFamily="18" charset="0"/>
              </a:rPr>
              <a:t> PROJECT</a:t>
            </a: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Attributes</a:t>
            </a:r>
            <a:r>
              <a:rPr lang="en-US" sz="2000">
                <a:latin typeface="Times New Roman" panose="02020603050405020304" pitchFamily="18" charset="0"/>
                <a:cs typeface="Times New Roman" panose="02020603050405020304" pitchFamily="18" charset="0"/>
              </a:rPr>
              <a:t> are properties used to describe an entity.</a:t>
            </a:r>
          </a:p>
          <a:p>
            <a:r>
              <a:rPr lang="en-US" sz="2000">
                <a:latin typeface="Times New Roman" panose="02020603050405020304" pitchFamily="18" charset="0"/>
                <a:cs typeface="Times New Roman" panose="02020603050405020304" pitchFamily="18" charset="0"/>
              </a:rPr>
              <a:t>For example an EMPLOYEE entity may have the attributes Name, SSN, Address, Sex, </a:t>
            </a:r>
            <a:r>
              <a:rPr lang="en-US" sz="2000" err="1">
                <a:latin typeface="Times New Roman" panose="02020603050405020304" pitchFamily="18" charset="0"/>
                <a:cs typeface="Times New Roman" panose="02020603050405020304" pitchFamily="18" charset="0"/>
              </a:rPr>
              <a:t>BirthDate</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 specific entity will have a value for each of its attributes.</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For example a specific employee entity may have Name='John Smith', SSN='123456789', Address ='731, Fondren, Houston, TX', Sex='M', </a:t>
            </a:r>
            <a:r>
              <a:rPr lang="en-US" sz="2000" err="1">
                <a:latin typeface="Times New Roman" panose="02020603050405020304" pitchFamily="18" charset="0"/>
                <a:cs typeface="Times New Roman" panose="02020603050405020304" pitchFamily="18" charset="0"/>
              </a:rPr>
              <a:t>BirthDate</a:t>
            </a:r>
            <a:r>
              <a:rPr lang="en-US" sz="2000">
                <a:latin typeface="Times New Roman" panose="02020603050405020304" pitchFamily="18" charset="0"/>
                <a:cs typeface="Times New Roman" panose="02020603050405020304" pitchFamily="18" charset="0"/>
              </a:rPr>
              <a:t>='09-JAN-55‘</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Each attribute has a value set (or data type) associated with it – e.g. integer, string, subrange, enumerated type, </a:t>
            </a:r>
          </a:p>
          <a:p>
            <a:endParaRPr lang="en-US"/>
          </a:p>
        </p:txBody>
      </p:sp>
    </p:spTree>
    <p:extLst>
      <p:ext uri="{BB962C8B-B14F-4D97-AF65-F5344CB8AC3E}">
        <p14:creationId xmlns:p14="http://schemas.microsoft.com/office/powerpoint/2010/main" val="3182715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2267191" y="205713"/>
            <a:ext cx="8011360" cy="461665"/>
          </a:xfrm>
          <a:prstGeom prst="rect">
            <a:avLst/>
          </a:prstGeom>
        </p:spPr>
        <p:txBody>
          <a:bodyPr wrap="none">
            <a:spAutoFit/>
          </a:bodyPr>
          <a:lstStyle/>
          <a:p>
            <a:r>
              <a:rPr lang="en-US" altLang="en-US" sz="2400" b="1">
                <a:latin typeface="Times New Roman" panose="02020603050405020304" pitchFamily="18" charset="0"/>
                <a:cs typeface="Times New Roman" panose="02020603050405020304" pitchFamily="18" charset="0"/>
              </a:rPr>
              <a:t>Relational database design using ER-to-relational mapping </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707886"/>
          </a:xfrm>
          <a:prstGeom prst="rect">
            <a:avLst/>
          </a:prstGeom>
        </p:spPr>
        <p:txBody>
          <a:bodyPr wrap="square">
            <a:spAutoFit/>
          </a:bodyPr>
          <a:lstStyle/>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588B2-70D5-4A95-B9B7-AFD63813C674}"/>
              </a:ext>
            </a:extLst>
          </p:cNvPr>
          <p:cNvSpPr txBox="1"/>
          <p:nvPr/>
        </p:nvSpPr>
        <p:spPr>
          <a:xfrm>
            <a:off x="616226" y="742977"/>
            <a:ext cx="11145080" cy="3108543"/>
          </a:xfrm>
          <a:prstGeom prst="rect">
            <a:avLst/>
          </a:prstGeom>
          <a:noFill/>
        </p:spPr>
        <p:txBody>
          <a:bodyPr wrap="square">
            <a:spAutoFit/>
          </a:bodyPr>
          <a:lstStyle/>
          <a:p>
            <a:r>
              <a:rPr lang="en-US" sz="2000" b="1">
                <a:latin typeface="Times New Roman" panose="02020603050405020304" pitchFamily="18" charset="0"/>
                <a:cs typeface="Times New Roman" panose="02020603050405020304" pitchFamily="18" charset="0"/>
              </a:rPr>
              <a:t>Simple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Each entity has a single atomic value for the attribute. For example, SSN or Sex.</a:t>
            </a:r>
          </a:p>
          <a:p>
            <a:r>
              <a:rPr lang="en-US" sz="2000" b="1">
                <a:latin typeface="Times New Roman" panose="02020603050405020304" pitchFamily="18" charset="0"/>
                <a:cs typeface="Times New Roman" panose="02020603050405020304" pitchFamily="18" charset="0"/>
              </a:rPr>
              <a:t>Composite</a:t>
            </a:r>
          </a:p>
          <a:p>
            <a:r>
              <a:rPr lang="en-US" sz="2000">
                <a:latin typeface="Times New Roman" panose="02020603050405020304" pitchFamily="18" charset="0"/>
                <a:cs typeface="Times New Roman" panose="02020603050405020304" pitchFamily="18" charset="0"/>
              </a:rPr>
              <a:t>The attribute may be composed of several components. </a:t>
            </a:r>
          </a:p>
          <a:p>
            <a:r>
              <a:rPr lang="en-US" sz="2000">
                <a:latin typeface="Times New Roman" panose="02020603050405020304" pitchFamily="18" charset="0"/>
                <a:cs typeface="Times New Roman" panose="02020603050405020304" pitchFamily="18" charset="0"/>
              </a:rPr>
              <a:t>For example: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Address(Apt#, House#, Street, City, State, </a:t>
            </a:r>
            <a:r>
              <a:rPr lang="en-US" sz="2000" err="1">
                <a:latin typeface="Times New Roman" panose="02020603050405020304" pitchFamily="18" charset="0"/>
                <a:cs typeface="Times New Roman" panose="02020603050405020304" pitchFamily="18" charset="0"/>
              </a:rPr>
              <a:t>ZipCode</a:t>
            </a:r>
            <a:r>
              <a:rPr lang="en-US" sz="2000">
                <a:latin typeface="Times New Roman" panose="02020603050405020304" pitchFamily="18" charset="0"/>
                <a:cs typeface="Times New Roman" panose="02020603050405020304" pitchFamily="18" charset="0"/>
              </a:rPr>
              <a:t>, Country), or</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Name(FirstName, </a:t>
            </a:r>
            <a:r>
              <a:rPr lang="en-US" sz="2000" err="1">
                <a:latin typeface="Times New Roman" panose="02020603050405020304" pitchFamily="18" charset="0"/>
                <a:cs typeface="Times New Roman" panose="02020603050405020304" pitchFamily="18" charset="0"/>
              </a:rPr>
              <a:t>MiddleName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LastName</a:t>
            </a:r>
            <a:r>
              <a:rPr lang="en-US" sz="200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Composition may form a hierarchy where some components are themselves composite</a:t>
            </a:r>
            <a:r>
              <a:rPr lang="en-US" sz="2000" b="1">
                <a:latin typeface="Times New Roman" panose="02020603050405020304" pitchFamily="18" charset="0"/>
                <a:cs typeface="Times New Roman" panose="02020603050405020304" pitchFamily="18" charset="0"/>
              </a:rPr>
              <a:t>.</a:t>
            </a:r>
          </a:p>
          <a:p>
            <a:endParaRPr lang="en-US"/>
          </a:p>
          <a:p>
            <a:endParaRPr lang="en-US"/>
          </a:p>
        </p:txBody>
      </p:sp>
      <p:pic>
        <p:nvPicPr>
          <p:cNvPr id="6" name="Picture 4">
            <a:extLst>
              <a:ext uri="{FF2B5EF4-FFF2-40B4-BE49-F238E27FC236}">
                <a16:creationId xmlns:a16="http://schemas.microsoft.com/office/drawing/2014/main" id="{E3F16F92-9DD8-44AB-8D21-F2D561FED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91" y="3550856"/>
            <a:ext cx="6651522" cy="272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256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2267191" y="205713"/>
            <a:ext cx="8011360" cy="461665"/>
          </a:xfrm>
          <a:prstGeom prst="rect">
            <a:avLst/>
          </a:prstGeom>
        </p:spPr>
        <p:txBody>
          <a:bodyPr wrap="none">
            <a:spAutoFit/>
          </a:bodyPr>
          <a:lstStyle/>
          <a:p>
            <a:r>
              <a:rPr lang="en-US" altLang="en-US" sz="2400" b="1">
                <a:latin typeface="Times New Roman" panose="02020603050405020304" pitchFamily="18" charset="0"/>
                <a:cs typeface="Times New Roman" panose="02020603050405020304" pitchFamily="18" charset="0"/>
              </a:rPr>
              <a:t>Relational database design using ER-to-relational mapping </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707886"/>
          </a:xfrm>
          <a:prstGeom prst="rect">
            <a:avLst/>
          </a:prstGeom>
        </p:spPr>
        <p:txBody>
          <a:bodyPr wrap="square">
            <a:spAutoFit/>
          </a:bodyPr>
          <a:lstStyle/>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588B2-70D5-4A95-B9B7-AFD63813C674}"/>
              </a:ext>
            </a:extLst>
          </p:cNvPr>
          <p:cNvSpPr txBox="1"/>
          <p:nvPr/>
        </p:nvSpPr>
        <p:spPr>
          <a:xfrm>
            <a:off x="616226" y="742977"/>
            <a:ext cx="11145080" cy="4985980"/>
          </a:xfrm>
          <a:prstGeom prst="rect">
            <a:avLst/>
          </a:prstGeom>
          <a:noFill/>
        </p:spPr>
        <p:txBody>
          <a:bodyPr wrap="square" anchor="t">
            <a:spAutoFit/>
          </a:bodyPr>
          <a:lstStyle/>
          <a:p>
            <a:r>
              <a:rPr lang="en-US" sz="2000" b="1">
                <a:latin typeface="Times New Roman" panose="02020603050405020304" pitchFamily="18" charset="0"/>
                <a:cs typeface="Times New Roman" panose="02020603050405020304" pitchFamily="18" charset="0"/>
              </a:rPr>
              <a:t>Entity Types and Key Attributes </a:t>
            </a:r>
          </a:p>
          <a:p>
            <a:pPr marL="342900" indent="-342900">
              <a:buFont typeface="Arial" panose="020B0604020202020204" pitchFamily="34" charset="0"/>
              <a:buChar char="•"/>
            </a:pPr>
            <a:r>
              <a:rPr lang="en-US" sz="2000">
                <a:latin typeface="Times New Roman"/>
                <a:cs typeface="Times New Roman"/>
              </a:rPr>
              <a:t>Entities with the same basic attributes are grouped or typed into an entity type. </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a:cs typeface="Times New Roman"/>
              </a:rPr>
              <a:t>For example, the entity type EMPLOYEE and PROJECT.</a:t>
            </a:r>
          </a:p>
          <a:p>
            <a:pPr marL="342900" indent="-342900">
              <a:buFont typeface="Arial" panose="020B0604020202020204" pitchFamily="34" charset="0"/>
              <a:buChar char="•"/>
            </a:pPr>
            <a:r>
              <a:rPr lang="en-US" sz="2000">
                <a:latin typeface="Times New Roman"/>
                <a:cs typeface="Times New Roman"/>
              </a:rPr>
              <a:t>An attribute of an entity type for which each entity must have a unique value is called a key attribute of the entity type. </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a:cs typeface="Times New Roman"/>
              </a:rPr>
              <a:t>For example, SSN of EMPLOYEE.</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a:cs typeface="Times New Roman"/>
              </a:rPr>
              <a:t>A key attribute may be composite. </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err="1">
                <a:latin typeface="Times New Roman"/>
                <a:cs typeface="Times New Roman"/>
              </a:rPr>
              <a:t>VehicleTagNumber</a:t>
            </a:r>
            <a:r>
              <a:rPr lang="en-US" sz="2000">
                <a:latin typeface="Times New Roman"/>
                <a:cs typeface="Times New Roman"/>
              </a:rPr>
              <a:t> is a key of the CAR entity type with components (Number, State).</a:t>
            </a:r>
          </a:p>
          <a:p>
            <a:pPr marL="342900" indent="-342900">
              <a:buFont typeface="Arial" panose="020B0604020202020204" pitchFamily="34" charset="0"/>
              <a:buChar char="•"/>
            </a:pPr>
            <a:r>
              <a:rPr lang="en-US" sz="2000">
                <a:latin typeface="Times New Roman"/>
                <a:cs typeface="Times New Roman"/>
              </a:rPr>
              <a:t>An entity type may have more than one key. </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CAR entity type may have two keys:</a:t>
            </a:r>
          </a:p>
          <a:p>
            <a:pPr marL="342900" indent="-342900">
              <a:buFont typeface="Arial" panose="020B0604020202020204" pitchFamily="34" charset="0"/>
              <a:buChar char="•"/>
            </a:pPr>
            <a:r>
              <a:rPr lang="en-US" sz="2000" err="1">
                <a:latin typeface="Times New Roman"/>
                <a:cs typeface="Times New Roman"/>
              </a:rPr>
              <a:t>VehicleIdentificationNumber</a:t>
            </a:r>
            <a:r>
              <a:rPr lang="en-US" sz="2000">
                <a:latin typeface="Times New Roman"/>
                <a:cs typeface="Times New Roman"/>
              </a:rPr>
              <a:t> (popularly called VIN)</a:t>
            </a:r>
          </a:p>
          <a:p>
            <a:pPr marL="342900" indent="-342900">
              <a:buFont typeface="Arial" panose="020B0604020202020204" pitchFamily="34" charset="0"/>
              <a:buChar char="•"/>
            </a:pPr>
            <a:r>
              <a:rPr lang="en-US" sz="2000" err="1">
                <a:latin typeface="Times New Roman"/>
                <a:cs typeface="Times New Roman"/>
              </a:rPr>
              <a:t>VehicleTagNumber</a:t>
            </a:r>
            <a:r>
              <a:rPr lang="en-US" sz="2000">
                <a:latin typeface="Times New Roman"/>
                <a:cs typeface="Times New Roman"/>
              </a:rPr>
              <a:t> (Number, State), aka license plate number.</a:t>
            </a:r>
          </a:p>
          <a:p>
            <a:pPr marL="342900" indent="-342900">
              <a:buFont typeface="Arial" panose="020B0604020202020204" pitchFamily="34" charset="0"/>
              <a:buChar char="•"/>
            </a:pPr>
            <a:r>
              <a:rPr lang="en-US" sz="2000">
                <a:latin typeface="Times New Roman"/>
                <a:cs typeface="Times New Roman"/>
              </a:rPr>
              <a:t>Each key is underlined</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914362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2267191" y="205713"/>
            <a:ext cx="8011360" cy="461665"/>
          </a:xfrm>
          <a:prstGeom prst="rect">
            <a:avLst/>
          </a:prstGeom>
        </p:spPr>
        <p:txBody>
          <a:bodyPr wrap="none">
            <a:spAutoFit/>
          </a:bodyPr>
          <a:lstStyle/>
          <a:p>
            <a:r>
              <a:rPr lang="en-US" altLang="en-US" sz="2400" b="1">
                <a:latin typeface="Times New Roman" panose="02020603050405020304" pitchFamily="18" charset="0"/>
                <a:cs typeface="Times New Roman" panose="02020603050405020304" pitchFamily="18" charset="0"/>
              </a:rPr>
              <a:t>Relational database design using ER-to-relational mapping </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707886"/>
          </a:xfrm>
          <a:prstGeom prst="rect">
            <a:avLst/>
          </a:prstGeom>
        </p:spPr>
        <p:txBody>
          <a:bodyPr wrap="square">
            <a:spAutoFit/>
          </a:bodyPr>
          <a:lstStyle/>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588B2-70D5-4A95-B9B7-AFD63813C674}"/>
              </a:ext>
            </a:extLst>
          </p:cNvPr>
          <p:cNvSpPr txBox="1"/>
          <p:nvPr/>
        </p:nvSpPr>
        <p:spPr>
          <a:xfrm>
            <a:off x="616226" y="742977"/>
            <a:ext cx="11145080" cy="2831544"/>
          </a:xfrm>
          <a:prstGeom prst="rect">
            <a:avLst/>
          </a:prstGeom>
          <a:noFill/>
        </p:spPr>
        <p:txBody>
          <a:bodyPr wrap="square">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ER diagrams, an entity type is displayed in a rectangular box</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Attributes are displayed in ovals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Each attribute is connected to its entity type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Components of a composite attribute are connected to the oval representing the composite attribute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Each key attribute is underlined</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Multivalued attributes displayed in </a:t>
            </a:r>
          </a:p>
          <a:p>
            <a:r>
              <a:rPr lang="en-US" sz="2000">
                <a:latin typeface="Times New Roman" panose="02020603050405020304" pitchFamily="18" charset="0"/>
                <a:cs typeface="Times New Roman" panose="02020603050405020304" pitchFamily="18" charset="0"/>
              </a:rPr>
              <a:t>double ovals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See CAR example on next slide</a:t>
            </a:r>
          </a:p>
          <a:p>
            <a:pPr marL="342900" indent="-342900">
              <a:buFont typeface="Arial" panose="020B0604020202020204" pitchFamily="34" charset="0"/>
              <a:buChar char="•"/>
            </a:pPr>
            <a:endParaRPr lang="en-US"/>
          </a:p>
        </p:txBody>
      </p:sp>
      <p:pic>
        <p:nvPicPr>
          <p:cNvPr id="6" name="Picture 1028">
            <a:extLst>
              <a:ext uri="{FF2B5EF4-FFF2-40B4-BE49-F238E27FC236}">
                <a16:creationId xmlns:a16="http://schemas.microsoft.com/office/drawing/2014/main" id="{19D41EC1-9719-4CE2-B979-DADA76E14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924" y="2018929"/>
            <a:ext cx="6282083" cy="439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935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2267191" y="205713"/>
            <a:ext cx="8011360" cy="461665"/>
          </a:xfrm>
          <a:prstGeom prst="rect">
            <a:avLst/>
          </a:prstGeom>
        </p:spPr>
        <p:txBody>
          <a:bodyPr wrap="none">
            <a:spAutoFit/>
          </a:bodyPr>
          <a:lstStyle/>
          <a:p>
            <a:r>
              <a:rPr lang="en-US" altLang="en-US" sz="2400" b="1">
                <a:latin typeface="Times New Roman" panose="02020603050405020304" pitchFamily="18" charset="0"/>
                <a:cs typeface="Times New Roman" panose="02020603050405020304" pitchFamily="18" charset="0"/>
              </a:rPr>
              <a:t>Relational database design using ER-to-relational mapping </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707886"/>
          </a:xfrm>
          <a:prstGeom prst="rect">
            <a:avLst/>
          </a:prstGeom>
        </p:spPr>
        <p:txBody>
          <a:bodyPr wrap="square">
            <a:spAutoFit/>
          </a:bodyPr>
          <a:lstStyle/>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588B2-70D5-4A95-B9B7-AFD63813C674}"/>
              </a:ext>
            </a:extLst>
          </p:cNvPr>
          <p:cNvSpPr txBox="1"/>
          <p:nvPr/>
        </p:nvSpPr>
        <p:spPr>
          <a:xfrm>
            <a:off x="616226" y="742977"/>
            <a:ext cx="11145080" cy="5262979"/>
          </a:xfrm>
          <a:prstGeom prst="rect">
            <a:avLst/>
          </a:prstGeom>
          <a:noFill/>
        </p:spPr>
        <p:txBody>
          <a:bodyPr wrap="square" anchor="t">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Each entity type will have a collection of entities stored in the database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Called the entity set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Previous slide shows three CAR entity instances in the entity set for CAR</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Same name (CAR) used to refer to both the entity type and the entity set</a:t>
            </a:r>
          </a:p>
          <a:p>
            <a:pPr marL="342900" indent="-342900">
              <a:buFont typeface="Arial" panose="020B0604020202020204" pitchFamily="34" charset="0"/>
              <a:buChar char="•"/>
            </a:pPr>
            <a:r>
              <a:rPr lang="en-US" sz="2000">
                <a:latin typeface="Times New Roman"/>
                <a:cs typeface="Times New Roman"/>
              </a:rPr>
              <a:t>Entity set is the current state of the entities of that type that are stored in the database</a:t>
            </a:r>
          </a:p>
          <a:p>
            <a:pPr marL="342900" indent="-342900">
              <a:buFont typeface="Arial" panose="020B0604020202020204" pitchFamily="34" charset="0"/>
              <a:buChar char="•"/>
            </a:pPr>
            <a:endParaRPr lang="en-US" sz="2000">
              <a:latin typeface="Times New Roman"/>
              <a:cs typeface="Times New Roman"/>
            </a:endParaRPr>
          </a:p>
          <a:p>
            <a:pPr marL="342900" indent="-342900">
              <a:buFont typeface="Arial" panose="020B0604020202020204" pitchFamily="34" charset="0"/>
              <a:buChar char="•"/>
            </a:pPr>
            <a:endParaRPr lang="en-US" sz="2000">
              <a:latin typeface="Times New Roman"/>
              <a:cs typeface="Times New Roman"/>
            </a:endParaRPr>
          </a:p>
          <a:p>
            <a:r>
              <a:rPr lang="en-US" sz="2000">
                <a:latin typeface="Times New Roman" panose="02020603050405020304" pitchFamily="18" charset="0"/>
                <a:cs typeface="Times New Roman" panose="02020603050405020304" pitchFamily="18" charset="0"/>
              </a:rPr>
              <a:t>Based on the requirements, we can identify four initial entity types in the COMPANY database: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DEPARTMENT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PROJECT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EMPLOYEE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DEPENDENT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Their initial design is shown on the following slide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initial attributes shown are derived from the requirements description</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463668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1D26B-68FC-4077-806C-E44917B2F640}"/>
              </a:ext>
            </a:extLst>
          </p:cNvPr>
          <p:cNvSpPr/>
          <p:nvPr/>
        </p:nvSpPr>
        <p:spPr>
          <a:xfrm>
            <a:off x="1205948" y="205713"/>
            <a:ext cx="10277059" cy="830997"/>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Initial Design of Entity Types:</a:t>
            </a:r>
            <a:br>
              <a:rPr lang="en-US" altLang="en-US" sz="2400" b="1">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EMPLOYEE, DEPARTMENT, PROJECT, DEPENDENT</a:t>
            </a:r>
            <a:endParaRPr lang="en-IN" sz="2400"/>
          </a:p>
        </p:txBody>
      </p:sp>
      <p:sp>
        <p:nvSpPr>
          <p:cNvPr id="3" name="Rectangle 2">
            <a:extLst>
              <a:ext uri="{FF2B5EF4-FFF2-40B4-BE49-F238E27FC236}">
                <a16:creationId xmlns:a16="http://schemas.microsoft.com/office/drawing/2014/main" id="{EAC630E0-90BA-42A7-8860-5A0F3FE1092F}"/>
              </a:ext>
            </a:extLst>
          </p:cNvPr>
          <p:cNvSpPr/>
          <p:nvPr/>
        </p:nvSpPr>
        <p:spPr>
          <a:xfrm>
            <a:off x="616226" y="833735"/>
            <a:ext cx="10959548" cy="646331"/>
          </a:xfrm>
          <a:prstGeom prst="rect">
            <a:avLst/>
          </a:prstGeom>
        </p:spPr>
        <p:txBody>
          <a:bodyPr wrap="square">
            <a:spAutoFit/>
          </a:bodyPr>
          <a:lstStyle/>
          <a:p>
            <a:endParaRPr lang="en-IN" sz="3600"/>
          </a:p>
        </p:txBody>
      </p:sp>
      <p:sp>
        <p:nvSpPr>
          <p:cNvPr id="4" name="Rectangle 3">
            <a:extLst>
              <a:ext uri="{FF2B5EF4-FFF2-40B4-BE49-F238E27FC236}">
                <a16:creationId xmlns:a16="http://schemas.microsoft.com/office/drawing/2014/main" id="{71EBB1C8-F450-484B-B732-F26E27EE75E4}"/>
              </a:ext>
            </a:extLst>
          </p:cNvPr>
          <p:cNvSpPr/>
          <p:nvPr/>
        </p:nvSpPr>
        <p:spPr>
          <a:xfrm>
            <a:off x="523460" y="833735"/>
            <a:ext cx="10959547" cy="707886"/>
          </a:xfrm>
          <a:prstGeom prst="rect">
            <a:avLst/>
          </a:prstGeom>
        </p:spPr>
        <p:txBody>
          <a:bodyPr wrap="square">
            <a:spAutoFit/>
          </a:bodyPr>
          <a:lstStyle/>
          <a:p>
            <a:endParaRPr lang="en-IN" sz="2000">
              <a:solidFill>
                <a:srgbClr val="000000"/>
              </a:solidFill>
              <a:latin typeface="Palatino-Roman"/>
            </a:endParaRPr>
          </a:p>
          <a:p>
            <a:endParaRPr lang="en-IN" sz="2000"/>
          </a:p>
        </p:txBody>
      </p:sp>
      <p:pic>
        <p:nvPicPr>
          <p:cNvPr id="5" name="Picture 1">
            <a:extLst>
              <a:ext uri="{FF2B5EF4-FFF2-40B4-BE49-F238E27FC236}">
                <a16:creationId xmlns:a16="http://schemas.microsoft.com/office/drawing/2014/main" id="{8FA5BD35-90CE-4AC2-8D85-77C7DEC48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588B2-70D5-4A95-B9B7-AFD63813C674}"/>
              </a:ext>
            </a:extLst>
          </p:cNvPr>
          <p:cNvSpPr txBox="1"/>
          <p:nvPr/>
        </p:nvSpPr>
        <p:spPr>
          <a:xfrm>
            <a:off x="616226" y="742977"/>
            <a:ext cx="11145080" cy="954107"/>
          </a:xfrm>
          <a:prstGeom prst="rect">
            <a:avLst/>
          </a:prstGeom>
          <a:noFill/>
        </p:spPr>
        <p:txBody>
          <a:bodyPr wrap="square">
            <a:spAutoFit/>
          </a:bodyPr>
          <a:lstStyle/>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pic>
        <p:nvPicPr>
          <p:cNvPr id="6" name="Picture 4">
            <a:extLst>
              <a:ext uri="{FF2B5EF4-FFF2-40B4-BE49-F238E27FC236}">
                <a16:creationId xmlns:a16="http://schemas.microsoft.com/office/drawing/2014/main" id="{F4D295D4-054B-4D5E-8A03-1062F92DA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381" y="1010211"/>
            <a:ext cx="5510254" cy="544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74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A0300-7A62-4D8C-A2A8-58D60B137BB0}"/>
              </a:ext>
            </a:extLst>
          </p:cNvPr>
          <p:cNvSpPr/>
          <p:nvPr/>
        </p:nvSpPr>
        <p:spPr>
          <a:xfrm>
            <a:off x="477078" y="287501"/>
            <a:ext cx="11410122" cy="4647426"/>
          </a:xfrm>
          <a:prstGeom prst="rect">
            <a:avLst/>
          </a:prstGeom>
        </p:spPr>
        <p:txBody>
          <a:bodyPr wrap="square" anchor="t">
            <a:spAutoFit/>
          </a:bodyPr>
          <a:lstStyle/>
          <a:p>
            <a:r>
              <a:rPr lang="en-US" altLang="en-US" sz="2800" b="1" dirty="0">
                <a:latin typeface="Times New Roman"/>
                <a:cs typeface="Times New Roman"/>
              </a:rPr>
              <a:t>                                      </a:t>
            </a:r>
            <a:r>
              <a:rPr lang="en-US" altLang="en-US" sz="3600" b="1" dirty="0">
                <a:latin typeface="Times New Roman"/>
                <a:cs typeface="Times New Roman"/>
              </a:rPr>
              <a:t>Bridge Topics</a:t>
            </a:r>
            <a:endParaRPr lang="en-US" altLang="en-US"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a:cs typeface="Times New Roman"/>
            </a:endParaRPr>
          </a:p>
          <a:p>
            <a:pPr marL="342900" indent="-342900">
              <a:buFont typeface="Arial" panose="020B0604020202020204" pitchFamily="34" charset="0"/>
              <a:buChar char="•"/>
            </a:pPr>
            <a:endParaRPr lang="en-IN" sz="2000" dirty="0">
              <a:latin typeface="Times New Roman"/>
              <a:cs typeface="Times New Roman"/>
            </a:endParaRPr>
          </a:p>
          <a:p>
            <a:pPr marL="342900" indent="-342900">
              <a:buFont typeface="Arial" panose="020B0604020202020204" pitchFamily="34" charset="0"/>
              <a:buChar char="•"/>
            </a:pPr>
            <a:endParaRPr lang="en-IN" sz="2000" dirty="0">
              <a:latin typeface="Times New Roman"/>
              <a:cs typeface="Times New Roman"/>
            </a:endParaRPr>
          </a:p>
          <a:p>
            <a:pPr marL="342900" indent="-342900">
              <a:buFont typeface="Arial" panose="020B0604020202020204" pitchFamily="34" charset="0"/>
              <a:buChar char="•"/>
            </a:pPr>
            <a:r>
              <a:rPr lang="en-IN" sz="2000" dirty="0">
                <a:latin typeface="Times New Roman"/>
                <a:cs typeface="Times New Roman"/>
              </a:rPr>
              <a:t>File systems Vs Database system -  advantages and benefits by using Relation Database</a:t>
            </a:r>
          </a:p>
          <a:p>
            <a:pPr marL="342900" indent="-342900">
              <a:buFont typeface="Arial" panose="020B0604020202020204" pitchFamily="34" charset="0"/>
              <a:buChar char="•"/>
            </a:pPr>
            <a:endParaRPr lang="en-IN" sz="2000" dirty="0">
              <a:latin typeface="Times New Roman"/>
              <a:cs typeface="Times New Roman"/>
            </a:endParaRPr>
          </a:p>
          <a:p>
            <a:pPr marL="342900" indent="-342900">
              <a:buFont typeface="Arial" panose="020B0604020202020204" pitchFamily="34" charset="0"/>
              <a:buChar char="•"/>
            </a:pPr>
            <a:r>
              <a:rPr lang="en-IN" sz="2000" dirty="0">
                <a:latin typeface="Times New Roman"/>
                <a:cs typeface="Times New Roman"/>
              </a:rPr>
              <a:t>The Logical design can be understood by Entity Relation Model</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a:cs typeface="Times New Roman"/>
              </a:rPr>
              <a:t>How the SQL can easily manage and retrieve the </a:t>
            </a:r>
            <a:r>
              <a:rPr lang="en-IN" sz="2000" dirty="0" err="1">
                <a:latin typeface="Times New Roman"/>
                <a:cs typeface="Times New Roman"/>
              </a:rPr>
              <a:t>datas</a:t>
            </a:r>
            <a:r>
              <a:rPr lang="en-IN" sz="2000" dirty="0">
                <a:latin typeface="Times New Roman"/>
                <a:cs typeface="Times New Roman"/>
              </a:rPr>
              <a:t> in large database by referring to real time applications19,20, </a:t>
            </a:r>
            <a:r>
              <a:rPr lang="en-IN" sz="2000" dirty="0" err="1">
                <a:latin typeface="Times New Roman"/>
                <a:cs typeface="Times New Roman"/>
              </a:rPr>
              <a:t>udit,l,n</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3" name="Picture 1">
            <a:extLst>
              <a:ext uri="{FF2B5EF4-FFF2-40B4-BE49-F238E27FC236}">
                <a16:creationId xmlns:a16="http://schemas.microsoft.com/office/drawing/2014/main" id="{4B307006-2B94-4152-8DF2-ED61111EE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87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8EFB84-54BD-47BB-B878-D296C634ECEE}"/>
              </a:ext>
            </a:extLst>
          </p:cNvPr>
          <p:cNvSpPr/>
          <p:nvPr/>
        </p:nvSpPr>
        <p:spPr>
          <a:xfrm>
            <a:off x="1205575" y="103568"/>
            <a:ext cx="2451312" cy="461665"/>
          </a:xfrm>
          <a:prstGeom prst="rect">
            <a:avLst/>
          </a:prstGeom>
        </p:spPr>
        <p:txBody>
          <a:bodyPr wrap="none">
            <a:spAutoFit/>
          </a:bodyPr>
          <a:lstStyle/>
          <a:p>
            <a:r>
              <a:rPr lang="en-IN" sz="2400" b="1">
                <a:latin typeface="Times New Roman" panose="02020603050405020304" pitchFamily="18" charset="0"/>
                <a:cs typeface="Times New Roman" panose="02020603050405020304" pitchFamily="18" charset="0"/>
              </a:rPr>
              <a:t>Relationship Sets</a:t>
            </a:r>
            <a:endParaRPr lang="en-IN" sz="2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1F9A0A7-E2E3-478D-9D53-67D447A02DF9}"/>
              </a:ext>
            </a:extLst>
          </p:cNvPr>
          <p:cNvSpPr/>
          <p:nvPr/>
        </p:nvSpPr>
        <p:spPr>
          <a:xfrm>
            <a:off x="609601" y="868811"/>
            <a:ext cx="11237842" cy="4093428"/>
          </a:xfrm>
          <a:prstGeom prst="rect">
            <a:avLst/>
          </a:prstGeom>
        </p:spPr>
        <p:txBody>
          <a:bodyPr wrap="square">
            <a:spAutoFit/>
          </a:bodyPr>
          <a:lstStyle/>
          <a:p>
            <a:pPr marL="342900" indent="-342900">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A relationship relates two or more distinct entities with a specific meaning.</a:t>
            </a:r>
          </a:p>
          <a:p>
            <a:r>
              <a:rPr lang="en-US" sz="2000">
                <a:solidFill>
                  <a:srgbClr val="000000"/>
                </a:solidFill>
                <a:latin typeface="Times New Roman" panose="02020603050405020304" pitchFamily="18" charset="0"/>
                <a:cs typeface="Times New Roman" panose="02020603050405020304" pitchFamily="18" charset="0"/>
              </a:rPr>
              <a:t>For example,</a:t>
            </a:r>
          </a:p>
          <a:p>
            <a:r>
              <a:rPr lang="en-US" sz="2000">
                <a:solidFill>
                  <a:srgbClr val="000000"/>
                </a:solidFill>
                <a:latin typeface="Times New Roman" panose="02020603050405020304" pitchFamily="18" charset="0"/>
                <a:cs typeface="Times New Roman" panose="02020603050405020304" pitchFamily="18" charset="0"/>
              </a:rPr>
              <a:t>EMPLOYEE John Smith works on the </a:t>
            </a:r>
            <a:r>
              <a:rPr lang="en-US" sz="2000" err="1">
                <a:solidFill>
                  <a:srgbClr val="000000"/>
                </a:solidFill>
                <a:latin typeface="Times New Roman" panose="02020603050405020304" pitchFamily="18" charset="0"/>
                <a:cs typeface="Times New Roman" panose="02020603050405020304" pitchFamily="18" charset="0"/>
              </a:rPr>
              <a:t>ProductX</a:t>
            </a:r>
            <a:r>
              <a:rPr lang="en-US" sz="2000">
                <a:solidFill>
                  <a:srgbClr val="000000"/>
                </a:solidFill>
                <a:latin typeface="Times New Roman" panose="02020603050405020304" pitchFamily="18" charset="0"/>
                <a:cs typeface="Times New Roman" panose="02020603050405020304" pitchFamily="18" charset="0"/>
              </a:rPr>
              <a:t> PROJECT, or EMPLOYEE Franklin Wong manages the Research DEPARTMENT.</a:t>
            </a:r>
          </a:p>
          <a:p>
            <a:pPr marL="342900" indent="-342900">
              <a:buFont typeface="Arial" panose="020B0604020202020204" pitchFamily="34" charset="0"/>
              <a:buChar char="•"/>
            </a:pPr>
            <a:endParaRPr lang="en-US" sz="200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Relationships of the same type are grouped or typed into a relationship type.</a:t>
            </a:r>
          </a:p>
          <a:p>
            <a:r>
              <a:rPr lang="en-US" sz="2000">
                <a:solidFill>
                  <a:srgbClr val="000000"/>
                </a:solidFill>
                <a:latin typeface="Times New Roman" panose="02020603050405020304" pitchFamily="18" charset="0"/>
                <a:cs typeface="Times New Roman" panose="02020603050405020304" pitchFamily="18" charset="0"/>
              </a:rPr>
              <a:t>For example, </a:t>
            </a:r>
          </a:p>
          <a:p>
            <a:r>
              <a:rPr lang="en-US" sz="2000">
                <a:solidFill>
                  <a:srgbClr val="000000"/>
                </a:solidFill>
                <a:latin typeface="Times New Roman" panose="02020603050405020304" pitchFamily="18" charset="0"/>
                <a:cs typeface="Times New Roman" panose="02020603050405020304" pitchFamily="18" charset="0"/>
              </a:rPr>
              <a:t>the WORKS_ON relationship type in which EMPLOYEEs and PROJECTs participate, or the MANAGES relationship type in which EMPLOYEEs and DEPARTMENTs participate.</a:t>
            </a:r>
          </a:p>
          <a:p>
            <a:pPr marL="342900" indent="-342900">
              <a:buFont typeface="Arial" panose="020B0604020202020204" pitchFamily="34" charset="0"/>
              <a:buChar char="•"/>
            </a:pPr>
            <a:endParaRPr lang="en-US" sz="200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The degree of a relationship type is the number of participating entity types.</a:t>
            </a:r>
          </a:p>
          <a:p>
            <a:r>
              <a:rPr lang="en-US" sz="2000">
                <a:solidFill>
                  <a:srgbClr val="000000"/>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Both MANAGES and WORKS_ON are binary relationships</a:t>
            </a:r>
            <a:endParaRPr lang="en-US" i="1">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856917B-966F-4310-8DCA-EAB5EBFB2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692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8EFB84-54BD-47BB-B878-D296C634ECEE}"/>
              </a:ext>
            </a:extLst>
          </p:cNvPr>
          <p:cNvSpPr/>
          <p:nvPr/>
        </p:nvSpPr>
        <p:spPr>
          <a:xfrm>
            <a:off x="1205575" y="103568"/>
            <a:ext cx="9424439" cy="830997"/>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Relationship instances of the WORKS_FOR N:1 relationship between </a:t>
            </a:r>
          </a:p>
          <a:p>
            <a:r>
              <a:rPr lang="en-US" sz="2400" b="1">
                <a:latin typeface="Times New Roman" panose="02020603050405020304" pitchFamily="18" charset="0"/>
                <a:cs typeface="Times New Roman" panose="02020603050405020304" pitchFamily="18" charset="0"/>
              </a:rPr>
              <a:t>EMPLOYEE and DEPARTMENT</a:t>
            </a:r>
            <a:r>
              <a:rPr lang="en-IN" sz="2400" b="1">
                <a:latin typeface="Times New Roman" panose="02020603050405020304" pitchFamily="18" charset="0"/>
                <a:cs typeface="Times New Roman" panose="02020603050405020304" pitchFamily="18" charset="0"/>
              </a:rPr>
              <a:t> </a:t>
            </a:r>
            <a:endParaRPr lang="en-IN" sz="24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856917B-966F-4310-8DCA-EAB5EBFB2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1">
            <a:extLst>
              <a:ext uri="{FF2B5EF4-FFF2-40B4-BE49-F238E27FC236}">
                <a16:creationId xmlns:a16="http://schemas.microsoft.com/office/drawing/2014/main" id="{7CBBEBA3-1066-43ED-AB9A-5D70A8150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156" y="1562327"/>
            <a:ext cx="7924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407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SQL: Data definition and data types, specifying constraints in SQL</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3785652"/>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Data Definition, Constraints, and Schema Changes</a:t>
            </a:r>
          </a:p>
          <a:p>
            <a:r>
              <a:rPr lang="en-US" sz="2000">
                <a:latin typeface="Times New Roman" panose="02020603050405020304" pitchFamily="18" charset="0"/>
                <a:cs typeface="Times New Roman" panose="02020603050405020304" pitchFamily="18" charset="0"/>
              </a:rPr>
              <a:t>Used to CREATE, DROP, and ALTER the descriptions of the tables (relations) of a database</a:t>
            </a:r>
          </a:p>
          <a:p>
            <a:r>
              <a:rPr lang="en-US" sz="2000">
                <a:latin typeface="Times New Roman" panose="02020603050405020304" pitchFamily="18" charset="0"/>
                <a:cs typeface="Times New Roman" panose="02020603050405020304" pitchFamily="18" charset="0"/>
              </a:rPr>
              <a:t>Specifies a new base relation by giving it a name, and specifying each of its attributes and their data types (INTEGER, FLOAT, DECIMAL(</a:t>
            </a:r>
            <a:r>
              <a:rPr lang="en-US" sz="2000" err="1">
                <a:latin typeface="Times New Roman" panose="02020603050405020304" pitchFamily="18" charset="0"/>
                <a:cs typeface="Times New Roman" panose="02020603050405020304" pitchFamily="18" charset="0"/>
              </a:rPr>
              <a:t>i,j</a:t>
            </a:r>
            <a:r>
              <a:rPr lang="en-US" sz="2000">
                <a:latin typeface="Times New Roman" panose="02020603050405020304" pitchFamily="18" charset="0"/>
                <a:cs typeface="Times New Roman" panose="02020603050405020304" pitchFamily="18" charset="0"/>
              </a:rPr>
              <a:t>), CHAR(n), VARCHAR(n))</a:t>
            </a:r>
          </a:p>
          <a:p>
            <a:r>
              <a:rPr lang="en-US" sz="2000">
                <a:latin typeface="Times New Roman" panose="02020603050405020304" pitchFamily="18" charset="0"/>
                <a:cs typeface="Times New Roman" panose="02020603050405020304" pitchFamily="18" charset="0"/>
              </a:rPr>
              <a:t>A constraint NOT NULL may be specified on an attribute</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CREATE TABLE DEPARTMENT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DNAME			VARCHAR(10)	NOT NULL,</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DNUMBER		INTEGER		NOT NULL,</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MGRSSN		CHAR(9),</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MGRSTARTDATE	CHAR(9)  );</a:t>
            </a:r>
          </a:p>
          <a:p>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54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SQL: Data definition and data types, specifying constraints in SQL</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4093428"/>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In SQL2, can use the CREATE TABLE command for specifying the primary key attributes, secondary keys, and referential integrity constraints (foreign keys). </a:t>
            </a:r>
          </a:p>
          <a:p>
            <a:r>
              <a:rPr lang="en-US" sz="2000">
                <a:latin typeface="Times New Roman" panose="02020603050405020304" pitchFamily="18" charset="0"/>
                <a:cs typeface="Times New Roman" panose="02020603050405020304" pitchFamily="18" charset="0"/>
              </a:rPr>
              <a:t>Key attributes can be specified via the PRIMARY KEY and UNIQUE phrases</a:t>
            </a:r>
          </a:p>
          <a:p>
            <a:r>
              <a:rPr lang="en-US" sz="2000">
                <a:latin typeface="Times New Roman" panose="02020603050405020304" pitchFamily="18" charset="0"/>
                <a:cs typeface="Times New Roman" panose="02020603050405020304" pitchFamily="18" charset="0"/>
              </a:rPr>
              <a:t>CREATE TABLE DEPT (</a:t>
            </a:r>
          </a:p>
          <a:p>
            <a:r>
              <a:rPr lang="en-US" sz="2000">
                <a:latin typeface="Times New Roman" panose="02020603050405020304" pitchFamily="18" charset="0"/>
                <a:cs typeface="Times New Roman" panose="02020603050405020304" pitchFamily="18" charset="0"/>
              </a:rPr>
              <a:t>	DNAME		VARCHAR(10)	NOT NULL,</a:t>
            </a:r>
          </a:p>
          <a:p>
            <a:r>
              <a:rPr lang="en-US" sz="2000">
                <a:latin typeface="Times New Roman" panose="02020603050405020304" pitchFamily="18" charset="0"/>
                <a:cs typeface="Times New Roman" panose="02020603050405020304" pitchFamily="18" charset="0"/>
              </a:rPr>
              <a:t>	DNUMBER		 INTEGER	NOT NULL,</a:t>
            </a:r>
          </a:p>
          <a:p>
            <a:r>
              <a:rPr lang="en-US" sz="2000">
                <a:latin typeface="Times New Roman" panose="02020603050405020304" pitchFamily="18" charset="0"/>
                <a:cs typeface="Times New Roman" panose="02020603050405020304" pitchFamily="18" charset="0"/>
              </a:rPr>
              <a:t>	MGRSSN		CHAR(9),</a:t>
            </a:r>
          </a:p>
          <a:p>
            <a:r>
              <a:rPr lang="en-US" sz="2000">
                <a:latin typeface="Times New Roman" panose="02020603050405020304" pitchFamily="18" charset="0"/>
                <a:cs typeface="Times New Roman" panose="02020603050405020304" pitchFamily="18" charset="0"/>
              </a:rPr>
              <a:t>	MGRSTARTDATE	CHAR(9),</a:t>
            </a:r>
          </a:p>
          <a:p>
            <a:r>
              <a:rPr lang="en-US" sz="2000">
                <a:latin typeface="Times New Roman" panose="02020603050405020304" pitchFamily="18" charset="0"/>
                <a:cs typeface="Times New Roman" panose="02020603050405020304" pitchFamily="18" charset="0"/>
              </a:rPr>
              <a:t>	PRIMARY KEY (DNUMBER),</a:t>
            </a:r>
          </a:p>
          <a:p>
            <a:r>
              <a:rPr lang="en-US" sz="2000">
                <a:latin typeface="Times New Roman" panose="02020603050405020304" pitchFamily="18" charset="0"/>
                <a:cs typeface="Times New Roman" panose="02020603050405020304" pitchFamily="18" charset="0"/>
              </a:rPr>
              <a:t>	UNIQUE (DNAME),</a:t>
            </a:r>
          </a:p>
          <a:p>
            <a:r>
              <a:rPr lang="en-US" sz="2000">
                <a:latin typeface="Times New Roman" panose="02020603050405020304" pitchFamily="18" charset="0"/>
                <a:cs typeface="Times New Roman" panose="02020603050405020304" pitchFamily="18" charset="0"/>
              </a:rPr>
              <a:t>	FOREIGN KEY (MGRSSN) REFERENCES EMP  );</a:t>
            </a:r>
            <a:br>
              <a:rPr lang="en-US" sz="2000">
                <a:latin typeface="Times New Roman" panose="02020603050405020304" pitchFamily="18" charset="0"/>
                <a:cs typeface="Times New Roman" panose="02020603050405020304" pitchFamily="18" charset="0"/>
              </a:rPr>
            </a:br>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41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SQL: Data definition and data types, specifying constraints in SQL</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5940088"/>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DROP TABLE</a:t>
            </a:r>
          </a:p>
          <a:p>
            <a:r>
              <a:rPr lang="en-US" sz="2000">
                <a:latin typeface="Times New Roman" panose="02020603050405020304" pitchFamily="18" charset="0"/>
                <a:cs typeface="Times New Roman" panose="02020603050405020304" pitchFamily="18" charset="0"/>
              </a:rPr>
              <a:t>Used to remove a relation (base table) and its definition</a:t>
            </a:r>
          </a:p>
          <a:p>
            <a:r>
              <a:rPr lang="en-US" sz="2000">
                <a:latin typeface="Times New Roman" panose="02020603050405020304" pitchFamily="18" charset="0"/>
                <a:cs typeface="Times New Roman" panose="02020603050405020304" pitchFamily="18" charset="0"/>
              </a:rPr>
              <a:t>The relation can no longer be used in queries, updates, or any other commands since its description no longer exists</a:t>
            </a:r>
          </a:p>
          <a:p>
            <a:r>
              <a:rPr lang="en-US" sz="2000">
                <a:latin typeface="Times New Roman" panose="02020603050405020304" pitchFamily="18" charset="0"/>
                <a:cs typeface="Times New Roman" panose="02020603050405020304" pitchFamily="18" charset="0"/>
              </a:rPr>
              <a:t>Example:</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DROP TABLE  DEPENDENT;</a:t>
            </a: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ALTER TABLE</a:t>
            </a:r>
          </a:p>
          <a:p>
            <a:r>
              <a:rPr lang="en-US" sz="2000">
                <a:latin typeface="Times New Roman" panose="02020603050405020304" pitchFamily="18" charset="0"/>
                <a:cs typeface="Times New Roman" panose="02020603050405020304" pitchFamily="18" charset="0"/>
              </a:rPr>
              <a:t>Used to add an attribute to one of the base relations</a:t>
            </a:r>
          </a:p>
          <a:p>
            <a:r>
              <a:rPr lang="en-US" sz="2000">
                <a:latin typeface="Times New Roman" panose="02020603050405020304" pitchFamily="18" charset="0"/>
                <a:cs typeface="Times New Roman" panose="02020603050405020304" pitchFamily="18" charset="0"/>
              </a:rPr>
              <a:t>The new attribute will have NULLs in all the tuples of the relation right after the command is executed; hence, the NOT NULL constraint is not allowed  for such an attribute</a:t>
            </a:r>
          </a:p>
          <a:p>
            <a:r>
              <a:rPr lang="en-US" sz="2000">
                <a:latin typeface="Times New Roman" panose="02020603050405020304" pitchFamily="18" charset="0"/>
                <a:cs typeface="Times New Roman" panose="02020603050405020304" pitchFamily="18" charset="0"/>
              </a:rPr>
              <a:t>Example:</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ALTER TABLE EMPLOYEE ADD JOB VARCHAR(12);</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 database users must still enter a value for the new attribute JOB for each EMPLOYEE tuple.</a:t>
            </a:r>
          </a:p>
          <a:p>
            <a:r>
              <a:rPr lang="en-US" sz="2000">
                <a:latin typeface="Times New Roman" panose="02020603050405020304" pitchFamily="18" charset="0"/>
                <a:cs typeface="Times New Roman" panose="02020603050405020304" pitchFamily="18" charset="0"/>
              </a:rPr>
              <a:t>This can be done using the UPDATE command.</a:t>
            </a:r>
          </a:p>
          <a:p>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791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SQL: Data definition and data types, specifying constraints in SQL</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5324535"/>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CREATE SCHEMA</a:t>
            </a:r>
          </a:p>
          <a:p>
            <a:r>
              <a:rPr lang="en-US" sz="2000">
                <a:latin typeface="Times New Roman" panose="02020603050405020304" pitchFamily="18" charset="0"/>
                <a:cs typeface="Times New Roman" panose="02020603050405020304" pitchFamily="18" charset="0"/>
              </a:rPr>
              <a:t>Specifies a new database schema by giving it a name.</a:t>
            </a: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REFERENTIAL INTEGRITY OPTIONS</a:t>
            </a:r>
          </a:p>
          <a:p>
            <a:r>
              <a:rPr lang="en-US" sz="2000">
                <a:latin typeface="Times New Roman" panose="02020603050405020304" pitchFamily="18" charset="0"/>
                <a:cs typeface="Times New Roman" panose="02020603050405020304" pitchFamily="18" charset="0"/>
              </a:rPr>
              <a:t>We can specify RESTRICT, CASCADE, SET NULL or SET DEFAULT on referential integrity constraints (foreign keys)</a:t>
            </a:r>
          </a:p>
          <a:p>
            <a:r>
              <a:rPr lang="en-US" sz="2000">
                <a:latin typeface="Times New Roman" panose="02020603050405020304" pitchFamily="18" charset="0"/>
                <a:cs typeface="Times New Roman" panose="02020603050405020304" pitchFamily="18" charset="0"/>
              </a:rPr>
              <a:t>CREATE TABLE DEPT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DNAME		VARCHAR(10)	NOT NULL,</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DNUMBER		INTEGER	NOT NULL,</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MGRSSN		CHAR(9),</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MGRSTARTDATE	CHAR(9),</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PRIMARY KEY (DNUMBER),</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UNIQUE (DNAME),</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FOREIGN KEY (MGRSSN) REFERENCES EMP ON DELETE SET DEFAULT ON UPDATE CASCADE);</a:t>
            </a:r>
          </a:p>
          <a:p>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927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SQL: Data definition and data types, specifying constraints in SQL</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3477875"/>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Has DATE, TIME, and TIMESTAMP data types</a:t>
            </a:r>
          </a:p>
          <a:p>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DATE:</a:t>
            </a:r>
          </a:p>
          <a:p>
            <a:r>
              <a:rPr lang="en-US" sz="2000">
                <a:latin typeface="Times New Roman" panose="02020603050405020304" pitchFamily="18" charset="0"/>
                <a:cs typeface="Times New Roman" panose="02020603050405020304" pitchFamily="18" charset="0"/>
              </a:rPr>
              <a:t>Made up of year-month-day in the format </a:t>
            </a:r>
            <a:r>
              <a:rPr lang="en-US" sz="2000" err="1">
                <a:latin typeface="Times New Roman" panose="02020603050405020304" pitchFamily="18" charset="0"/>
                <a:cs typeface="Times New Roman" panose="02020603050405020304" pitchFamily="18" charset="0"/>
              </a:rPr>
              <a:t>yyyy</a:t>
            </a:r>
            <a:r>
              <a:rPr lang="en-US" sz="2000">
                <a:latin typeface="Times New Roman" panose="02020603050405020304" pitchFamily="18" charset="0"/>
                <a:cs typeface="Times New Roman" panose="02020603050405020304" pitchFamily="18" charset="0"/>
              </a:rPr>
              <a:t>-mm-dd</a:t>
            </a:r>
          </a:p>
          <a:p>
            <a:r>
              <a:rPr lang="en-US" sz="2000" b="1">
                <a:latin typeface="Times New Roman" panose="02020603050405020304" pitchFamily="18" charset="0"/>
                <a:cs typeface="Times New Roman" panose="02020603050405020304" pitchFamily="18" charset="0"/>
              </a:rPr>
              <a:t>TIME:</a:t>
            </a:r>
          </a:p>
          <a:p>
            <a:r>
              <a:rPr lang="en-US" sz="2000">
                <a:latin typeface="Times New Roman" panose="02020603050405020304" pitchFamily="18" charset="0"/>
                <a:cs typeface="Times New Roman" panose="02020603050405020304" pitchFamily="18" charset="0"/>
              </a:rPr>
              <a:t>Made up of </a:t>
            </a:r>
            <a:r>
              <a:rPr lang="en-US" sz="2000" err="1">
                <a:latin typeface="Times New Roman" panose="02020603050405020304" pitchFamily="18" charset="0"/>
                <a:cs typeface="Times New Roman" panose="02020603050405020304" pitchFamily="18" charset="0"/>
              </a:rPr>
              <a:t>hour:minute:second</a:t>
            </a:r>
            <a:r>
              <a:rPr lang="en-US" sz="2000">
                <a:latin typeface="Times New Roman" panose="02020603050405020304" pitchFamily="18" charset="0"/>
                <a:cs typeface="Times New Roman" panose="02020603050405020304" pitchFamily="18" charset="0"/>
              </a:rPr>
              <a:t> in the format </a:t>
            </a:r>
            <a:r>
              <a:rPr lang="en-US" sz="2000" err="1">
                <a:latin typeface="Times New Roman" panose="02020603050405020304" pitchFamily="18" charset="0"/>
                <a:cs typeface="Times New Roman" panose="02020603050405020304" pitchFamily="18" charset="0"/>
              </a:rPr>
              <a:t>hh:mm:ss</a:t>
            </a:r>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TIME(</a:t>
            </a:r>
            <a:r>
              <a:rPr lang="en-US" sz="2000" b="1" err="1">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Made up of </a:t>
            </a:r>
            <a:r>
              <a:rPr lang="en-US" sz="2000" err="1">
                <a:latin typeface="Times New Roman" panose="02020603050405020304" pitchFamily="18" charset="0"/>
                <a:cs typeface="Times New Roman" panose="02020603050405020304" pitchFamily="18" charset="0"/>
              </a:rPr>
              <a:t>hour:minute:second</a:t>
            </a:r>
            <a:r>
              <a:rPr lang="en-US" sz="2000">
                <a:latin typeface="Times New Roman" panose="02020603050405020304" pitchFamily="18" charset="0"/>
                <a:cs typeface="Times New Roman" panose="02020603050405020304" pitchFamily="18" charset="0"/>
              </a:rPr>
              <a:t> plus </a:t>
            </a:r>
            <a:r>
              <a:rPr lang="en-US" sz="2000" err="1">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 additional digits specifying fractions of a second</a:t>
            </a:r>
          </a:p>
          <a:p>
            <a:r>
              <a:rPr lang="en-US" sz="2000">
                <a:latin typeface="Times New Roman" panose="02020603050405020304" pitchFamily="18" charset="0"/>
                <a:cs typeface="Times New Roman" panose="02020603050405020304" pitchFamily="18" charset="0"/>
              </a:rPr>
              <a:t>format is </a:t>
            </a:r>
            <a:r>
              <a:rPr lang="en-US" sz="2000" err="1">
                <a:latin typeface="Times New Roman" panose="02020603050405020304" pitchFamily="18" charset="0"/>
                <a:cs typeface="Times New Roman" panose="02020603050405020304" pitchFamily="18" charset="0"/>
              </a:rPr>
              <a:t>hh:mm:ss:ii</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i</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575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SQL: Data definition and data types, specifying constraints in SQL</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5324535"/>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TIMESTAMP:</a:t>
            </a:r>
          </a:p>
          <a:p>
            <a:r>
              <a:rPr lang="en-US" sz="2000">
                <a:latin typeface="Times New Roman" panose="02020603050405020304" pitchFamily="18" charset="0"/>
                <a:cs typeface="Times New Roman" panose="02020603050405020304" pitchFamily="18" charset="0"/>
              </a:rPr>
              <a:t>Has both DATE and TIME components</a:t>
            </a:r>
          </a:p>
          <a:p>
            <a:r>
              <a:rPr lang="en-US" sz="2000" b="1">
                <a:latin typeface="Times New Roman" panose="02020603050405020304" pitchFamily="18" charset="0"/>
                <a:cs typeface="Times New Roman" panose="02020603050405020304" pitchFamily="18" charset="0"/>
              </a:rPr>
              <a:t>INTERVAL:</a:t>
            </a:r>
          </a:p>
          <a:p>
            <a:r>
              <a:rPr lang="en-US" sz="2000">
                <a:latin typeface="Times New Roman" panose="02020603050405020304" pitchFamily="18" charset="0"/>
                <a:cs typeface="Times New Roman" panose="02020603050405020304" pitchFamily="18" charset="0"/>
              </a:rPr>
              <a:t>Specifies a relative value rather than an absolute value</a:t>
            </a:r>
          </a:p>
          <a:p>
            <a:r>
              <a:rPr lang="en-US" sz="2000">
                <a:latin typeface="Times New Roman" panose="02020603050405020304" pitchFamily="18" charset="0"/>
                <a:cs typeface="Times New Roman" panose="02020603050405020304" pitchFamily="18" charset="0"/>
              </a:rPr>
              <a:t>Can be DAY/TIME intervals or YEAR/MONTH intervals</a:t>
            </a:r>
          </a:p>
          <a:p>
            <a:r>
              <a:rPr lang="en-US" sz="2000">
                <a:latin typeface="Times New Roman" panose="02020603050405020304" pitchFamily="18" charset="0"/>
                <a:cs typeface="Times New Roman" panose="02020603050405020304" pitchFamily="18" charset="0"/>
              </a:rPr>
              <a:t>Can be positive or negative when added to or subtracted from an absolute value, the result is an absolute value</a:t>
            </a: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Retrieval Queries in SQL</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SQL has one basic statement for retrieving information from a database; the SELECT statement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is not the same as the SELECT operation of the relational algebra</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Important distinction between SQL and the formal relational model:</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SQL allows a table (relation) to have two or more tuples that are identical in all their attribute values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Hence, an SQL relation (table) is  a multi-set  (sometimes called a bag) of tuples; it is not  a set of tuples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SQL relations can be constrained to be sets by specifying PRIMARY KEY or UNIQUE attributes, or by using the DISTINCT option in a query</a:t>
            </a:r>
          </a:p>
          <a:p>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82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SQL: Data definition and data types, specifying constraints in SQL</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3477875"/>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Basic form of the SQL SELECT statement is called a mapping or a SELECT-FROM-WHERE block</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SELECT &lt;attribute list&gt;</a:t>
            </a:r>
          </a:p>
          <a:p>
            <a:r>
              <a:rPr lang="en-US" sz="2000" b="1">
                <a:latin typeface="Times New Roman" panose="02020603050405020304" pitchFamily="18" charset="0"/>
                <a:cs typeface="Times New Roman" panose="02020603050405020304" pitchFamily="18" charset="0"/>
              </a:rPr>
              <a:t>	FROM 	&lt;table list&gt;</a:t>
            </a:r>
          </a:p>
          <a:p>
            <a:r>
              <a:rPr lang="en-US" sz="2000" b="1">
                <a:latin typeface="Times New Roman" panose="02020603050405020304" pitchFamily="18" charset="0"/>
                <a:cs typeface="Times New Roman" panose="02020603050405020304" pitchFamily="18" charset="0"/>
              </a:rPr>
              <a:t>	WHERE&lt;condition&gt;</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&lt;attribute list&gt; is a list of attribute names whose values are to be retrieved by the query</a:t>
            </a:r>
          </a:p>
          <a:p>
            <a:r>
              <a:rPr lang="en-US" sz="2000">
                <a:latin typeface="Times New Roman" panose="02020603050405020304" pitchFamily="18" charset="0"/>
                <a:cs typeface="Times New Roman" panose="02020603050405020304" pitchFamily="18" charset="0"/>
              </a:rPr>
              <a:t>&lt;table list&gt; is a list of the relation names required to process the query</a:t>
            </a:r>
          </a:p>
          <a:p>
            <a:r>
              <a:rPr lang="en-US" sz="2000">
                <a:latin typeface="Times New Roman" panose="02020603050405020304" pitchFamily="18" charset="0"/>
                <a:cs typeface="Times New Roman" panose="02020603050405020304" pitchFamily="18" charset="0"/>
              </a:rPr>
              <a:t>&lt;condition&gt; is a conditional (Boolean) expression that identifies the tuples to be retrieved by the query</a:t>
            </a:r>
          </a:p>
          <a:p>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32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			 Relational Database Schema</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707886"/>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7B873512-D25A-476F-AAE1-142C1BAE3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308225" y="1484540"/>
            <a:ext cx="7575550" cy="4802187"/>
          </a:xfrm>
          <a:prstGeom prst="rect">
            <a:avLst/>
          </a:prstGeom>
          <a:noFill/>
          <a:ln/>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37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A0300-7A62-4D8C-A2A8-58D60B137BB0}"/>
              </a:ext>
            </a:extLst>
          </p:cNvPr>
          <p:cNvSpPr/>
          <p:nvPr/>
        </p:nvSpPr>
        <p:spPr>
          <a:xfrm>
            <a:off x="477078" y="287501"/>
            <a:ext cx="11410122" cy="4955203"/>
          </a:xfrm>
          <a:prstGeom prst="rect">
            <a:avLst/>
          </a:prstGeom>
        </p:spPr>
        <p:txBody>
          <a:bodyPr wrap="square">
            <a:spAutoFit/>
          </a:bodyPr>
          <a:lstStyle/>
          <a:p>
            <a:r>
              <a:rPr lang="en-US" altLang="en-US" sz="2800" b="1">
                <a:latin typeface="Times New Roman" panose="02020603050405020304" pitchFamily="18" charset="0"/>
                <a:cs typeface="Times New Roman" panose="02020603050405020304" pitchFamily="18" charset="0"/>
              </a:rPr>
              <a:t>                                      </a:t>
            </a:r>
            <a:r>
              <a:rPr lang="en-US" altLang="en-US" sz="3600" b="1">
                <a:latin typeface="Times New Roman" panose="02020603050405020304" pitchFamily="18" charset="0"/>
                <a:cs typeface="Times New Roman" panose="02020603050405020304" pitchFamily="18" charset="0"/>
              </a:rPr>
              <a:t>Relational Model Concepts</a:t>
            </a:r>
            <a:endParaRPr lang="en-US" altLang="en-US" sz="28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table is called relation (or) simply, a table is a collections of related attributes and there is a relation among the attributes.</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relational model is today the primary data model for commercial data processing </a:t>
            </a:r>
            <a:r>
              <a:rPr lang="en-IN" sz="2000">
                <a:latin typeface="Times New Roman" panose="02020603050405020304" pitchFamily="18" charset="0"/>
                <a:cs typeface="Times New Roman" panose="02020603050405020304" pitchFamily="18" charset="0"/>
              </a:rPr>
              <a:t>applications.</a:t>
            </a:r>
          </a:p>
          <a:p>
            <a:pPr marL="342900" indent="-342900" algn="just">
              <a:buFont typeface="Arial" panose="020B0604020202020204" pitchFamily="34" charset="0"/>
              <a:buChar char="•"/>
            </a:pPr>
            <a:endParaRPr lang="en-IN"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relational database consists of a collection of </a:t>
            </a:r>
            <a:r>
              <a:rPr lang="en-US" sz="2000" b="1">
                <a:latin typeface="Times New Roman" panose="02020603050405020304" pitchFamily="18" charset="0"/>
                <a:cs typeface="Times New Roman" panose="02020603050405020304" pitchFamily="18" charset="0"/>
              </a:rPr>
              <a:t>tables</a:t>
            </a:r>
            <a:r>
              <a:rPr lang="en-US" sz="2000">
                <a:latin typeface="Times New Roman" panose="02020603050405020304" pitchFamily="18" charset="0"/>
                <a:cs typeface="Times New Roman" panose="02020603050405020304" pitchFamily="18" charset="0"/>
              </a:rPr>
              <a:t>, each of which is assigned a </a:t>
            </a:r>
            <a:r>
              <a:rPr lang="en-IN" sz="2000">
                <a:latin typeface="Times New Roman" panose="02020603050405020304" pitchFamily="18" charset="0"/>
                <a:cs typeface="Times New Roman" panose="02020603050405020304" pitchFamily="18" charset="0"/>
              </a:rPr>
              <a:t>unique name.</a:t>
            </a:r>
          </a:p>
          <a:p>
            <a:pPr marL="342900" indent="-342900" algn="just">
              <a:buFont typeface="Arial" panose="020B0604020202020204" pitchFamily="34" charset="0"/>
              <a:buChar char="•"/>
            </a:pPr>
            <a:endParaRPr lang="en-IN"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row in a table represents a relationship among a set of values. Since a table is a collection of such relationships, there is a close correspondence between the concept of table and the mathematical concept of relation, from which the relational data model takes its name. </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Thus, in the relational model the term relation is used to refer to a table, while the term tuple is used to refer to a row. Similarly, the term attribute refers to a column of a table.</a:t>
            </a:r>
            <a:endParaRPr lang="en-IN" sz="2000">
              <a:latin typeface="Times New Roman" panose="02020603050405020304" pitchFamily="18" charset="0"/>
              <a:cs typeface="Times New Roman" panose="02020603050405020304" pitchFamily="18" charset="0"/>
            </a:endParaRPr>
          </a:p>
        </p:txBody>
      </p:sp>
      <p:pic>
        <p:nvPicPr>
          <p:cNvPr id="3" name="Picture 1">
            <a:extLst>
              <a:ext uri="{FF2B5EF4-FFF2-40B4-BE49-F238E27FC236}">
                <a16:creationId xmlns:a16="http://schemas.microsoft.com/office/drawing/2014/main" id="{4B307006-2B94-4152-8DF2-ED61111EE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017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			 Relational Database Schema</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707886"/>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2177221E-747F-4A9B-80C4-C439C9631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733261" y="683623"/>
            <a:ext cx="6954078" cy="6041738"/>
          </a:xfrm>
          <a:prstGeom prst="rect">
            <a:avLst/>
          </a:prstGeom>
          <a:noFill/>
          <a:ln/>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4560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			 Relational Database Schema</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707886"/>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8298A6-2C96-4BD9-891D-150883BE02B0}"/>
              </a:ext>
            </a:extLst>
          </p:cNvPr>
          <p:cNvSpPr txBox="1"/>
          <p:nvPr/>
        </p:nvSpPr>
        <p:spPr>
          <a:xfrm>
            <a:off x="755374" y="1106192"/>
            <a:ext cx="10681251" cy="5078313"/>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Basic SQL queries correspond to using the following operations of the relational algebra:</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SELECT</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PROJECT</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JOIN</a:t>
            </a:r>
          </a:p>
          <a:p>
            <a:r>
              <a:rPr lang="en-US">
                <a:latin typeface="Times New Roman" panose="02020603050405020304" pitchFamily="18" charset="0"/>
                <a:cs typeface="Times New Roman" panose="02020603050405020304" pitchFamily="18" charset="0"/>
              </a:rPr>
              <a:t>All subsequent examples use the COMPANY database</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Example of a simple query on one  relation</a:t>
            </a:r>
          </a:p>
          <a:p>
            <a:r>
              <a:rPr lang="en-US">
                <a:latin typeface="Times New Roman" panose="02020603050405020304" pitchFamily="18" charset="0"/>
                <a:cs typeface="Times New Roman" panose="02020603050405020304" pitchFamily="18" charset="0"/>
              </a:rPr>
              <a:t>Query 0: Retrieve the birthdate and address of the employee whose name is 'John B. Smith'.</a:t>
            </a:r>
          </a:p>
          <a:p>
            <a:r>
              <a:rPr lang="en-US">
                <a:latin typeface="Times New Roman" panose="02020603050405020304" pitchFamily="18" charset="0"/>
                <a:cs typeface="Times New Roman" panose="02020603050405020304" pitchFamily="18" charset="0"/>
              </a:rPr>
              <a:t>Q0:	SELECT 	BDATE, ADDRESS</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FROM 	EMPLOYEE</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WHERE	FNAME='John' AND MINIT='B’</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AND LNAME='Smith’</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Similar to a SELECT-PROJECT pair of relational algebra operations:</a:t>
            </a:r>
          </a:p>
          <a:p>
            <a:r>
              <a:rPr lang="en-US">
                <a:latin typeface="Times New Roman" panose="02020603050405020304" pitchFamily="18" charset="0"/>
                <a:cs typeface="Times New Roman" panose="02020603050405020304" pitchFamily="18" charset="0"/>
              </a:rPr>
              <a:t>The SELECT-clause specifies the projection attributes and the WHERE-clause specifies the selection condition</a:t>
            </a:r>
          </a:p>
          <a:p>
            <a:r>
              <a:rPr lang="en-US">
                <a:latin typeface="Times New Roman" panose="02020603050405020304" pitchFamily="18" charset="0"/>
                <a:cs typeface="Times New Roman" panose="02020603050405020304" pitchFamily="18" charset="0"/>
              </a:rPr>
              <a:t>However, the result of the query may contain  duplicate tuples</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443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044BE-3A1D-40EA-83EA-7BE2F4D85D09}"/>
              </a:ext>
            </a:extLst>
          </p:cNvPr>
          <p:cNvSpPr/>
          <p:nvPr/>
        </p:nvSpPr>
        <p:spPr>
          <a:xfrm>
            <a:off x="1674055" y="221958"/>
            <a:ext cx="9158068" cy="461665"/>
          </a:xfrm>
          <a:prstGeom prst="rect">
            <a:avLst/>
          </a:prstGeom>
        </p:spPr>
        <p:txBody>
          <a:bodyPr wrap="square">
            <a:spAutoFit/>
          </a:bodyPr>
          <a:lstStyle/>
          <a:p>
            <a:r>
              <a:rPr lang="en-US" altLang="en-US" sz="2400" b="1">
                <a:latin typeface="Times New Roman" panose="02020603050405020304" pitchFamily="18" charset="0"/>
                <a:cs typeface="Times New Roman" panose="02020603050405020304" pitchFamily="18" charset="0"/>
              </a:rPr>
              <a:t>			 Relational Database Schema</a:t>
            </a:r>
            <a:endParaRPr lang="en-IN" sz="2400"/>
          </a:p>
        </p:txBody>
      </p:sp>
      <p:sp>
        <p:nvSpPr>
          <p:cNvPr id="3" name="Rectangle 2">
            <a:extLst>
              <a:ext uri="{FF2B5EF4-FFF2-40B4-BE49-F238E27FC236}">
                <a16:creationId xmlns:a16="http://schemas.microsoft.com/office/drawing/2014/main" id="{5E90A71E-ED9E-47A7-8B20-6171F620AB82}"/>
              </a:ext>
            </a:extLst>
          </p:cNvPr>
          <p:cNvSpPr/>
          <p:nvPr/>
        </p:nvSpPr>
        <p:spPr>
          <a:xfrm>
            <a:off x="311426" y="644527"/>
            <a:ext cx="11569148" cy="707886"/>
          </a:xfrm>
          <a:prstGeom prst="rect">
            <a:avLst/>
          </a:prstGeom>
        </p:spPr>
        <p:txBody>
          <a:bodyPr wrap="square">
            <a:spAutoFit/>
          </a:bodyPr>
          <a:lstStyle/>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44879B5-FD8B-4876-906D-C92CD868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8298A6-2C96-4BD9-891D-150883BE02B0}"/>
              </a:ext>
            </a:extLst>
          </p:cNvPr>
          <p:cNvSpPr txBox="1"/>
          <p:nvPr/>
        </p:nvSpPr>
        <p:spPr>
          <a:xfrm>
            <a:off x="755374" y="1106192"/>
            <a:ext cx="10681251" cy="5078313"/>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Basic SQL queries correspond to using the following operations of the relational algebra:</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SELECT</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PROJECT</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JOIN</a:t>
            </a:r>
          </a:p>
          <a:p>
            <a:r>
              <a:rPr lang="en-US">
                <a:latin typeface="Times New Roman" panose="02020603050405020304" pitchFamily="18" charset="0"/>
                <a:cs typeface="Times New Roman" panose="02020603050405020304" pitchFamily="18" charset="0"/>
              </a:rPr>
              <a:t>All subsequent examples use the COMPANY database</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Example of a simple query on one  relation</a:t>
            </a:r>
          </a:p>
          <a:p>
            <a:r>
              <a:rPr lang="en-US">
                <a:latin typeface="Times New Roman" panose="02020603050405020304" pitchFamily="18" charset="0"/>
                <a:cs typeface="Times New Roman" panose="02020603050405020304" pitchFamily="18" charset="0"/>
              </a:rPr>
              <a:t>Query 0: Retrieve the birthdate and address of the employee whose name is 'John B. Smith'.</a:t>
            </a:r>
          </a:p>
          <a:p>
            <a:r>
              <a:rPr lang="en-US">
                <a:latin typeface="Times New Roman" panose="02020603050405020304" pitchFamily="18" charset="0"/>
                <a:cs typeface="Times New Roman" panose="02020603050405020304" pitchFamily="18" charset="0"/>
              </a:rPr>
              <a:t>Q0:	SELECT 	BDATE, ADDRESS</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FROM 	EMPLOYEE</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WHERE	FNAME='John' AND MINIT='B’</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AND LNAME='Smith’</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Similar to a SELECT-PROJECT pair of relational algebra operations:</a:t>
            </a:r>
          </a:p>
          <a:p>
            <a:r>
              <a:rPr lang="en-US">
                <a:latin typeface="Times New Roman" panose="02020603050405020304" pitchFamily="18" charset="0"/>
                <a:cs typeface="Times New Roman" panose="02020603050405020304" pitchFamily="18" charset="0"/>
              </a:rPr>
              <a:t>The SELECT-clause specifies the projection attributes and the WHERE-clause specifies the selection condition</a:t>
            </a:r>
          </a:p>
          <a:p>
            <a:r>
              <a:rPr lang="en-US">
                <a:latin typeface="Times New Roman" panose="02020603050405020304" pitchFamily="18" charset="0"/>
                <a:cs typeface="Times New Roman" panose="02020603050405020304" pitchFamily="18" charset="0"/>
              </a:rPr>
              <a:t>However, the result of the query may contain  duplicate tuples</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5426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F17F2-27D2-48E4-845D-BF4ED6C129EA}"/>
              </a:ext>
            </a:extLst>
          </p:cNvPr>
          <p:cNvSpPr/>
          <p:nvPr/>
        </p:nvSpPr>
        <p:spPr>
          <a:xfrm>
            <a:off x="589721" y="872194"/>
            <a:ext cx="11012557" cy="5324535"/>
          </a:xfrm>
          <a:prstGeom prst="rect">
            <a:avLst/>
          </a:prstGeom>
        </p:spPr>
        <p:txBody>
          <a:bodyPr wrap="square" anchor="t">
            <a:spAutoFit/>
          </a:bodyPr>
          <a:lstStyle/>
          <a:p>
            <a:pPr algn="just"/>
            <a:r>
              <a:rPr lang="en-US" sz="2000">
                <a:latin typeface="Times New Roman" panose="02020603050405020304" pitchFamily="18" charset="0"/>
                <a:cs typeface="Times New Roman" panose="02020603050405020304" pitchFamily="18" charset="0"/>
              </a:rPr>
              <a:t>In SQL, we can use the same name for two (or more) attributes as long as the attributes are in different relations</a:t>
            </a:r>
          </a:p>
          <a:p>
            <a:pPr algn="just"/>
            <a:r>
              <a:rPr lang="en-US" sz="2000">
                <a:latin typeface="Times New Roman" panose="02020603050405020304" pitchFamily="18" charset="0"/>
                <a:cs typeface="Times New Roman" panose="02020603050405020304" pitchFamily="18" charset="0"/>
              </a:rPr>
              <a:t>A query that refers to two or more attributes with the same name must qualify the attribute name with the relation name by prefixing the relation name to the attribute name</a:t>
            </a:r>
          </a:p>
          <a:p>
            <a:pPr algn="just"/>
            <a:r>
              <a:rPr lang="en-US" sz="2000">
                <a:latin typeface="Times New Roman" panose="02020603050405020304" pitchFamily="18" charset="0"/>
                <a:cs typeface="Times New Roman" panose="02020603050405020304" pitchFamily="18" charset="0"/>
              </a:rPr>
              <a:t>Example: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EMPLOYEE.LNAME, DEPARTMENT.DNAME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Some queries need to refer to the same relation twice</a:t>
            </a:r>
          </a:p>
          <a:p>
            <a:pPr marL="342900" indent="-342900">
              <a:buFont typeface="Arial" panose="020B0604020202020204" pitchFamily="34" charset="0"/>
              <a:buChar char="•"/>
            </a:pPr>
            <a:r>
              <a:rPr lang="en-US" sz="2000" dirty="0">
                <a:latin typeface="Times New Roman"/>
                <a:cs typeface="Times New Roman"/>
              </a:rPr>
              <a:t>In this case, aliases are given to the relation name</a:t>
            </a:r>
          </a:p>
          <a:p>
            <a:endParaRPr lang="en-US" sz="2000" dirty="0">
              <a:latin typeface="Times New Roman"/>
              <a:cs typeface="Times New Roman"/>
            </a:endParaRPr>
          </a:p>
          <a:p>
            <a:r>
              <a:rPr lang="en-US" sz="2000">
                <a:latin typeface="Times New Roman"/>
                <a:cs typeface="Times New Roman"/>
              </a:rPr>
              <a:t>In the given query which of the keyword </a:t>
            </a:r>
            <a:r>
              <a:rPr lang="en-US" sz="2000" dirty="0">
                <a:latin typeface="Times New Roman"/>
                <a:cs typeface="Times New Roman"/>
              </a:rPr>
              <a:t>has to be inserted?</a:t>
            </a:r>
            <a:endParaRPr lang="en-US" sz="2000">
              <a:latin typeface="Times New Roman"/>
              <a:ea typeface="+mn-lt"/>
              <a:cs typeface="Times New Roman"/>
            </a:endParaRPr>
          </a:p>
          <a:p>
            <a:r>
              <a:rPr lang="en-US" sz="2000">
                <a:latin typeface="Times New Roman" panose="02020603050405020304" pitchFamily="18" charset="0"/>
                <a:cs typeface="Times New Roman" panose="02020603050405020304" pitchFamily="18" charset="0"/>
              </a:rPr>
              <a:t>INSERT INTO employee _____ (1002,Joey,2000);</a:t>
            </a:r>
            <a:endParaRPr lang="en-US" sz="2000">
              <a:ea typeface="+mn-lt"/>
              <a:cs typeface="+mn-lt"/>
            </a:endParaRPr>
          </a:p>
          <a:p>
            <a:r>
              <a:rPr lang="en-US" sz="2000">
                <a:latin typeface="Times New Roman" panose="02020603050405020304" pitchFamily="18" charset="0"/>
                <a:cs typeface="Times New Roman" panose="02020603050405020304" pitchFamily="18" charset="0"/>
              </a:rPr>
              <a:t>a) Table</a:t>
            </a:r>
            <a:endParaRPr lang="en-US" sz="2000">
              <a:ea typeface="+mn-lt"/>
              <a:cs typeface="+mn-lt"/>
            </a:endParaRPr>
          </a:p>
          <a:p>
            <a:r>
              <a:rPr lang="en-US" sz="2000">
                <a:latin typeface="Times New Roman" panose="02020603050405020304" pitchFamily="18" charset="0"/>
                <a:cs typeface="Times New Roman" panose="02020603050405020304" pitchFamily="18" charset="0"/>
              </a:rPr>
              <a:t>b) Values*</a:t>
            </a:r>
            <a:endParaRPr lang="en-US" sz="2000">
              <a:ea typeface="+mn-lt"/>
              <a:cs typeface="+mn-lt"/>
            </a:endParaRPr>
          </a:p>
          <a:p>
            <a:r>
              <a:rPr lang="en-US" sz="2000">
                <a:latin typeface="Times New Roman" panose="02020603050405020304" pitchFamily="18" charset="0"/>
                <a:cs typeface="Times New Roman" panose="02020603050405020304" pitchFamily="18" charset="0"/>
              </a:rPr>
              <a:t>c) Relation</a:t>
            </a:r>
            <a:endParaRPr lang="en-US" sz="2000">
              <a:ea typeface="+mn-lt"/>
              <a:cs typeface="+mn-lt"/>
            </a:endParaRPr>
          </a:p>
          <a:p>
            <a:r>
              <a:rPr lang="en-US" sz="2000">
                <a:latin typeface="Times New Roman" panose="02020603050405020304" pitchFamily="18" charset="0"/>
                <a:cs typeface="Times New Roman" panose="02020603050405020304" pitchFamily="18" charset="0"/>
              </a:rPr>
              <a:t>d) Field</a:t>
            </a:r>
            <a:endParaRPr lang="en-US" sz="2000">
              <a:ea typeface="+mn-lt"/>
              <a:cs typeface="+mn-lt"/>
            </a:endParaRPr>
          </a:p>
          <a:p>
            <a:endParaRPr lang="en-US" sz="2000" dirty="0">
              <a:latin typeface="Times New Roman" panose="02020603050405020304" pitchFamily="18" charset="0"/>
              <a:cs typeface="Times New Roman" panose="02020603050405020304" pitchFamily="18" charset="0"/>
            </a:endParaRPr>
          </a:p>
        </p:txBody>
      </p:sp>
      <p:pic>
        <p:nvPicPr>
          <p:cNvPr id="3" name="Picture 1">
            <a:extLst>
              <a:ext uri="{FF2B5EF4-FFF2-40B4-BE49-F238E27FC236}">
                <a16:creationId xmlns:a16="http://schemas.microsoft.com/office/drawing/2014/main" id="{832686E3-70D9-407D-AC62-172DB4822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92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F17F2-27D2-48E4-845D-BF4ED6C129EA}"/>
              </a:ext>
            </a:extLst>
          </p:cNvPr>
          <p:cNvSpPr/>
          <p:nvPr/>
        </p:nvSpPr>
        <p:spPr>
          <a:xfrm>
            <a:off x="589721" y="872194"/>
            <a:ext cx="11012557" cy="5940088"/>
          </a:xfrm>
          <a:prstGeom prst="rect">
            <a:avLst/>
          </a:prstGeom>
        </p:spPr>
        <p:txBody>
          <a:bodyPr wrap="square" anchor="t">
            <a:spAutoFit/>
          </a:bodyPr>
          <a:lstStyle/>
          <a:p>
            <a:r>
              <a:rPr lang="en-US" sz="2000" dirty="0">
                <a:latin typeface="Times New Roman"/>
                <a:cs typeface="Times New Roman"/>
              </a:rPr>
              <a:t>Query 8: For each employee, retrieve the employee's name, and the name of his or her immediate supervisor.</a:t>
            </a:r>
            <a:br>
              <a:rPr lang="en-US" sz="2000" dirty="0">
                <a:latin typeface="Times New Roman" panose="02020603050405020304" pitchFamily="18" charset="0"/>
                <a:cs typeface="Times New Roman" panose="02020603050405020304" pitchFamily="18" charset="0"/>
              </a:rPr>
            </a:br>
            <a:r>
              <a:rPr lang="en-US" sz="2000" dirty="0">
                <a:latin typeface="Times New Roman"/>
                <a:cs typeface="Times New Roman"/>
              </a:rPr>
              <a:t>	SELECT E.FNAME, E.LNAME, S.FNAME, S.LNAME</a:t>
            </a:r>
            <a:br>
              <a:rPr lang="en-US" sz="2000" dirty="0">
                <a:latin typeface="Times New Roman" panose="02020603050405020304" pitchFamily="18" charset="0"/>
                <a:cs typeface="Times New Roman" panose="02020603050405020304" pitchFamily="18" charset="0"/>
              </a:rPr>
            </a:br>
            <a:r>
              <a:rPr lang="en-US" sz="2000" dirty="0">
                <a:latin typeface="Times New Roman"/>
                <a:cs typeface="Times New Roman"/>
              </a:rPr>
              <a:t>	FROM 	EMPLOYEE E S</a:t>
            </a:r>
            <a:br>
              <a:rPr lang="en-US" sz="2000" dirty="0">
                <a:latin typeface="Times New Roman" panose="02020603050405020304" pitchFamily="18" charset="0"/>
                <a:cs typeface="Times New Roman" panose="02020603050405020304" pitchFamily="18" charset="0"/>
              </a:rPr>
            </a:br>
            <a:r>
              <a:rPr lang="en-US" sz="2000" dirty="0">
                <a:latin typeface="Times New Roman"/>
                <a:cs typeface="Times New Roman"/>
              </a:rPr>
              <a:t>	WHERE	  E.SUPERSSN=S.SSN</a:t>
            </a:r>
            <a:br>
              <a:rPr lang="en-US" sz="2000" dirty="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a:p>
            <a:pPr algn="just"/>
            <a:r>
              <a:rPr lang="en-US" sz="2000" dirty="0">
                <a:latin typeface="Times New Roman"/>
                <a:cs typeface="Times New Roman"/>
              </a:rPr>
              <a:t>In Q8, the alternate relation names E and S are called aliases or tuple variables for the EMPLOYEE relation</a:t>
            </a:r>
          </a:p>
          <a:p>
            <a:pPr algn="just"/>
            <a:r>
              <a:rPr lang="en-US" sz="2000" dirty="0">
                <a:latin typeface="Times New Roman"/>
                <a:cs typeface="Times New Roman"/>
              </a:rPr>
              <a:t>We can think of E and S as two different copies of EMPLOYEE; E represents employees in role of supervisees and S represents employees in role of supervisors</a:t>
            </a:r>
          </a:p>
          <a:p>
            <a:pPr algn="just"/>
            <a:endParaRPr lang="en-US" sz="2000" dirty="0">
              <a:latin typeface="Times New Roman" panose="02020603050405020304" pitchFamily="18" charset="0"/>
              <a:cs typeface="Times New Roman" panose="02020603050405020304" pitchFamily="18" charset="0"/>
            </a:endParaRPr>
          </a:p>
          <a:p>
            <a:r>
              <a:rPr lang="en-US" sz="2000" dirty="0">
                <a:latin typeface="Times New Roman"/>
                <a:cs typeface="Times New Roman"/>
              </a:rPr>
              <a:t>SELECT * FROM employee WHERE </a:t>
            </a:r>
            <a:r>
              <a:rPr lang="en-US" sz="2000" dirty="0" err="1">
                <a:latin typeface="Times New Roman"/>
                <a:cs typeface="Times New Roman"/>
              </a:rPr>
              <a:t>dept_name</a:t>
            </a:r>
            <a:r>
              <a:rPr lang="en-US" sz="2000" dirty="0">
                <a:latin typeface="Times New Roman"/>
                <a:cs typeface="Times New Roman"/>
              </a:rPr>
              <a:t>="Comp Sci";</a:t>
            </a:r>
            <a:endParaRPr lang="en-US" sz="2000" dirty="0">
              <a:latin typeface="Times New Roman"/>
              <a:ea typeface="+mn-lt"/>
              <a:cs typeface="Times New Roman"/>
            </a:endParaRPr>
          </a:p>
          <a:p>
            <a:r>
              <a:rPr lang="en-US" sz="2000" dirty="0">
                <a:latin typeface="Times New Roman"/>
                <a:cs typeface="Times New Roman"/>
              </a:rPr>
              <a:t>In the SQL given above there is an error . Identify the error.</a:t>
            </a:r>
            <a:endParaRPr lang="en-US" sz="2000" dirty="0">
              <a:latin typeface="Times New Roman"/>
              <a:ea typeface="+mn-lt"/>
              <a:cs typeface="Times New Roman"/>
            </a:endParaRPr>
          </a:p>
          <a:p>
            <a:r>
              <a:rPr lang="en-US" sz="2000" dirty="0">
                <a:latin typeface="Times New Roman"/>
                <a:cs typeface="Times New Roman"/>
              </a:rPr>
              <a:t>a) </a:t>
            </a:r>
            <a:r>
              <a:rPr lang="en-US" sz="2000" dirty="0" err="1">
                <a:latin typeface="Times New Roman"/>
                <a:cs typeface="Times New Roman"/>
              </a:rPr>
              <a:t>Dept_name</a:t>
            </a:r>
            <a:endParaRPr lang="en-US" sz="2000" dirty="0" err="1">
              <a:latin typeface="Times New Roman"/>
              <a:ea typeface="+mn-lt"/>
              <a:cs typeface="Times New Roman"/>
            </a:endParaRPr>
          </a:p>
          <a:p>
            <a:r>
              <a:rPr lang="en-US" sz="2000" dirty="0">
                <a:latin typeface="Times New Roman"/>
                <a:cs typeface="Times New Roman"/>
              </a:rPr>
              <a:t>b) Employee</a:t>
            </a:r>
            <a:endParaRPr lang="en-US" sz="2000" dirty="0">
              <a:latin typeface="Times New Roman"/>
              <a:ea typeface="+mn-lt"/>
              <a:cs typeface="Times New Roman"/>
            </a:endParaRPr>
          </a:p>
          <a:p>
            <a:r>
              <a:rPr lang="en-US" sz="2000" dirty="0">
                <a:latin typeface="Times New Roman"/>
                <a:cs typeface="Times New Roman"/>
              </a:rPr>
              <a:t>c) “Comp Sci”*</a:t>
            </a:r>
            <a:endParaRPr lang="en-US" sz="2000" dirty="0">
              <a:latin typeface="Times New Roman"/>
              <a:ea typeface="+mn-lt"/>
              <a:cs typeface="Times New Roman"/>
            </a:endParaRPr>
          </a:p>
          <a:p>
            <a:r>
              <a:rPr lang="en-US" sz="2000" dirty="0">
                <a:latin typeface="Times New Roman"/>
                <a:cs typeface="Times New Roman"/>
              </a:rPr>
              <a:t>d) From</a:t>
            </a:r>
            <a:endParaRPr lang="en-US" sz="2000" dirty="0">
              <a:latin typeface="Times New Roman"/>
              <a:ea typeface="+mn-lt"/>
              <a:cs typeface="Times New Roman"/>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pic>
        <p:nvPicPr>
          <p:cNvPr id="3" name="Picture 1">
            <a:extLst>
              <a:ext uri="{FF2B5EF4-FFF2-40B4-BE49-F238E27FC236}">
                <a16:creationId xmlns:a16="http://schemas.microsoft.com/office/drawing/2014/main" id="{832686E3-70D9-407D-AC62-172DB4822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546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3276327" y="121307"/>
            <a:ext cx="6005105"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Relationship type vs. relationship set </a:t>
            </a:r>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4216539"/>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Relationship Type:</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Is the schema description of a relationship</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Identifies the relationship name and the participating entity types</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Also identifies certain relationship constraints</a:t>
            </a: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Relationship Set:</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current set of relationship instances represented in the database</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current state of a relationship type</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Each instance in the set relates individual participating entities – one from each participating entity type</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ER diagrams, we represent the relationship type as follows:</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Diamond-shaped box is used to display a relationship type</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Connected to the participating entity types via straight lines</a:t>
            </a:r>
          </a:p>
          <a:p>
            <a:pPr marL="285750" indent="-285750">
              <a:buFont typeface="Arial" panose="020B0604020202020204" pitchFamily="34" charset="0"/>
              <a:buChar char="•"/>
            </a:pPr>
            <a:endParaRPr lang="en-IN" sz="28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6733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3276327" y="121307"/>
            <a:ext cx="6005105"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Relationship type vs. relationship set </a:t>
            </a:r>
          </a:p>
        </p:txBody>
      </p:sp>
      <p:sp>
        <p:nvSpPr>
          <p:cNvPr id="3" name="Rectangle 2">
            <a:extLst>
              <a:ext uri="{FF2B5EF4-FFF2-40B4-BE49-F238E27FC236}">
                <a16:creationId xmlns:a16="http://schemas.microsoft.com/office/drawing/2014/main" id="{18C0CF3C-9F9F-4FB6-BF0E-3210BDDC1C63}"/>
              </a:ext>
            </a:extLst>
          </p:cNvPr>
          <p:cNvSpPr/>
          <p:nvPr/>
        </p:nvSpPr>
        <p:spPr>
          <a:xfrm>
            <a:off x="494305" y="816805"/>
            <a:ext cx="11569148" cy="3293209"/>
          </a:xfrm>
          <a:prstGeom prst="rect">
            <a:avLst/>
          </a:prstGeom>
        </p:spPr>
        <p:txBody>
          <a:bodyPr wrap="square">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By examining the requirements, six relationship types are identified</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All are binary relationships( degree 2)</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Listed below with their participating entity types:</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WORKS_FOR (between EMPLOYEE, DEPARTMENT)</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MANAGES (also between EMPLOYEE, DEPARTMENT)</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CONTROLS (between DEPARTMENT, PROJECT)</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WORKS_ON (between EMPLOYEE, PROJECT)</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SUPERVISION (between EMPLOYEE (as subordinate), EMPLOYEE (as supervisor))</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DEPENDENTS_OF (between EMPLOYEE, DEPENDENT)</a:t>
            </a:r>
          </a:p>
          <a:p>
            <a:endParaRPr lang="en-IN" sz="28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653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937128" y="121307"/>
            <a:ext cx="10683502" cy="707886"/>
          </a:xfrm>
          <a:prstGeom prst="rect">
            <a:avLst/>
          </a:prstGeom>
        </p:spPr>
        <p:txBody>
          <a:bodyPr wrap="none">
            <a:spAutoFit/>
          </a:bodyPr>
          <a:lstStyle/>
          <a:p>
            <a:pPr algn="just"/>
            <a:r>
              <a:rPr lang="en-US" altLang="en-US" sz="2000" b="1">
                <a:latin typeface="Times New Roman" panose="02020603050405020304" pitchFamily="18" charset="0"/>
                <a:cs typeface="Times New Roman" panose="02020603050405020304" pitchFamily="18" charset="0"/>
              </a:rPr>
              <a:t>ER DIAGRAM – Relationship Types are:</a:t>
            </a:r>
            <a:br>
              <a:rPr lang="en-US" altLang="en-US" sz="2000" b="1">
                <a:latin typeface="Times New Roman" panose="02020603050405020304" pitchFamily="18" charset="0"/>
                <a:cs typeface="Times New Roman" panose="02020603050405020304" pitchFamily="18" charset="0"/>
              </a:rPr>
            </a:br>
            <a:r>
              <a:rPr lang="en-US" altLang="en-US" sz="2000" b="1">
                <a:latin typeface="Times New Roman" panose="02020603050405020304" pitchFamily="18" charset="0"/>
                <a:cs typeface="Times New Roman" panose="02020603050405020304" pitchFamily="18" charset="0"/>
              </a:rPr>
              <a:t>WORKS_FOR, MANAGES, WORKS_ON, CONTROLS, SUPERVISION, DEPENDENTS_OF</a:t>
            </a: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A4463388-A9AC-4483-A0FB-57FD71C08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116" y="1105611"/>
            <a:ext cx="5842292" cy="563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1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2732076" y="121307"/>
            <a:ext cx="7093609"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Insert, Delete, and update statement in SQL</a:t>
            </a:r>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4985980"/>
          </a:xfrm>
          <a:prstGeom prst="rect">
            <a:avLst/>
          </a:prstGeom>
        </p:spPr>
        <p:txBody>
          <a:bodyPr wrap="square">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To insert data into a relation, we either specify a tuple to be inserted or write a Query whose result is a set of tuples to be inserted.</a:t>
            </a:r>
          </a:p>
          <a:p>
            <a:r>
              <a:rPr lang="en-IN" sz="2000" b="1">
                <a:latin typeface="Times New Roman" panose="02020603050405020304" pitchFamily="18" charset="0"/>
                <a:cs typeface="Times New Roman" panose="02020603050405020304" pitchFamily="18" charset="0"/>
              </a:rPr>
              <a:t>insert into </a:t>
            </a:r>
            <a:r>
              <a:rPr lang="en-IN" sz="2000" i="1">
                <a:latin typeface="Times New Roman" panose="02020603050405020304" pitchFamily="18" charset="0"/>
                <a:cs typeface="Times New Roman" panose="02020603050405020304" pitchFamily="18" charset="0"/>
              </a:rPr>
              <a:t>course</a:t>
            </a:r>
          </a:p>
          <a:p>
            <a:r>
              <a:rPr lang="en-IN" sz="2000" b="1">
                <a:latin typeface="Times New Roman" panose="02020603050405020304" pitchFamily="18" charset="0"/>
                <a:cs typeface="Times New Roman" panose="02020603050405020304" pitchFamily="18" charset="0"/>
              </a:rPr>
              <a:t>values </a:t>
            </a:r>
            <a:r>
              <a:rPr lang="en-IN" sz="2000">
                <a:latin typeface="Times New Roman" panose="02020603050405020304" pitchFamily="18" charset="0"/>
                <a:cs typeface="Times New Roman" panose="02020603050405020304" pitchFamily="18" charset="0"/>
              </a:rPr>
              <a:t>(’CS-437’, ’Database Systems’, ’Comp. Sci.’, 4);</a:t>
            </a:r>
          </a:p>
          <a:p>
            <a:r>
              <a:rPr lang="en-IN" sz="2000">
                <a:latin typeface="Times New Roman" panose="02020603050405020304" pitchFamily="18" charset="0"/>
                <a:cs typeface="Times New Roman" panose="02020603050405020304" pitchFamily="18" charset="0"/>
              </a:rPr>
              <a:t>(OR)</a:t>
            </a:r>
          </a:p>
          <a:p>
            <a:r>
              <a:rPr lang="en-US" sz="2000" b="1">
                <a:latin typeface="Times New Roman" panose="02020603050405020304" pitchFamily="18" charset="0"/>
                <a:cs typeface="Times New Roman" panose="02020603050405020304" pitchFamily="18" charset="0"/>
              </a:rPr>
              <a:t>insert into </a:t>
            </a:r>
            <a:r>
              <a:rPr lang="en-US" sz="2000" i="1">
                <a:latin typeface="Times New Roman" panose="02020603050405020304" pitchFamily="18" charset="0"/>
                <a:cs typeface="Times New Roman" panose="02020603050405020304" pitchFamily="18" charset="0"/>
              </a:rPr>
              <a:t>course </a:t>
            </a:r>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course id</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title</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dept name</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credits</a:t>
            </a:r>
            <a:r>
              <a:rPr lang="en-US" sz="2000">
                <a:latin typeface="Times New Roman" panose="02020603050405020304" pitchFamily="18" charset="0"/>
                <a:cs typeface="Times New Roman" panose="02020603050405020304" pitchFamily="18" charset="0"/>
              </a:rPr>
              <a:t>)</a:t>
            </a:r>
          </a:p>
          <a:p>
            <a:r>
              <a:rPr lang="en-IN" sz="2000" b="1">
                <a:latin typeface="Times New Roman" panose="02020603050405020304" pitchFamily="18" charset="0"/>
                <a:cs typeface="Times New Roman" panose="02020603050405020304" pitchFamily="18" charset="0"/>
              </a:rPr>
              <a:t>values </a:t>
            </a:r>
            <a:r>
              <a:rPr lang="en-IN" sz="2000">
                <a:latin typeface="Times New Roman" panose="02020603050405020304" pitchFamily="18" charset="0"/>
                <a:cs typeface="Times New Roman" panose="02020603050405020304" pitchFamily="18" charset="0"/>
              </a:rPr>
              <a:t>(’CS-437’, ’Database Systems’, ’Comp. Sci.’, 4);</a:t>
            </a:r>
          </a:p>
          <a:p>
            <a:endParaRPr lang="en-IN"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certain situations, we may wish to change a value in a tuple without changing  </a:t>
            </a:r>
            <a:r>
              <a:rPr lang="en-US" sz="2000" i="1">
                <a:latin typeface="Times New Roman" panose="02020603050405020304" pitchFamily="18" charset="0"/>
                <a:cs typeface="Times New Roman" panose="02020603050405020304" pitchFamily="18" charset="0"/>
              </a:rPr>
              <a:t>all </a:t>
            </a:r>
            <a:r>
              <a:rPr lang="en-US" sz="2000">
                <a:latin typeface="Times New Roman" panose="02020603050405020304" pitchFamily="18" charset="0"/>
                <a:cs typeface="Times New Roman" panose="02020603050405020304" pitchFamily="18" charset="0"/>
              </a:rPr>
              <a:t>values in the tuple. For this purpose, the </a:t>
            </a:r>
            <a:r>
              <a:rPr lang="en-US" sz="2000" b="1">
                <a:latin typeface="Times New Roman" panose="02020603050405020304" pitchFamily="18" charset="0"/>
                <a:cs typeface="Times New Roman" panose="02020603050405020304" pitchFamily="18" charset="0"/>
              </a:rPr>
              <a:t>update </a:t>
            </a:r>
            <a:r>
              <a:rPr lang="en-US" sz="2000">
                <a:latin typeface="Times New Roman" panose="02020603050405020304" pitchFamily="18" charset="0"/>
                <a:cs typeface="Times New Roman" panose="02020603050405020304" pitchFamily="18" charset="0"/>
              </a:rPr>
              <a:t>statement can be used.</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Suppose that annual salary increases are being made, and salaries of all instructors are to be increased by 5 percent. We write:</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update </a:t>
            </a:r>
            <a:r>
              <a:rPr lang="en-IN" sz="2000" i="1">
                <a:latin typeface="Times New Roman" panose="02020603050405020304" pitchFamily="18" charset="0"/>
                <a:cs typeface="Times New Roman" panose="02020603050405020304" pitchFamily="18" charset="0"/>
              </a:rPr>
              <a:t>instructor</a:t>
            </a:r>
          </a:p>
          <a:p>
            <a:r>
              <a:rPr lang="en-IN" sz="2000" b="1">
                <a:latin typeface="Times New Roman" panose="02020603050405020304" pitchFamily="18" charset="0"/>
                <a:cs typeface="Times New Roman" panose="02020603050405020304" pitchFamily="18" charset="0"/>
              </a:rPr>
              <a:t>set </a:t>
            </a:r>
            <a:r>
              <a:rPr lang="en-IN" sz="2000" i="1">
                <a:latin typeface="Times New Roman" panose="02020603050405020304" pitchFamily="18" charset="0"/>
                <a:cs typeface="Times New Roman" panose="02020603050405020304" pitchFamily="18" charset="0"/>
              </a:rPr>
              <a:t>salary</a:t>
            </a:r>
            <a:r>
              <a:rPr lang="en-IN" sz="2000">
                <a:latin typeface="Times New Roman" panose="02020603050405020304" pitchFamily="18" charset="0"/>
                <a:cs typeface="Times New Roman" panose="02020603050405020304" pitchFamily="18" charset="0"/>
              </a:rPr>
              <a:t>= </a:t>
            </a:r>
            <a:r>
              <a:rPr lang="en-IN" sz="2000" i="1">
                <a:latin typeface="Times New Roman" panose="02020603050405020304" pitchFamily="18" charset="0"/>
                <a:cs typeface="Times New Roman" panose="02020603050405020304" pitchFamily="18" charset="0"/>
              </a:rPr>
              <a:t>salary </a:t>
            </a:r>
            <a:r>
              <a:rPr lang="en-IN" sz="2000">
                <a:latin typeface="Times New Roman" panose="02020603050405020304" pitchFamily="18" charset="0"/>
                <a:cs typeface="Times New Roman" panose="02020603050405020304" pitchFamily="18" charset="0"/>
              </a:rPr>
              <a:t>* 1.05;</a:t>
            </a:r>
            <a:endParaRPr lang="en-IN" sz="28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702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5624954" y="121307"/>
            <a:ext cx="1307859"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MCQ’s</a:t>
            </a:r>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7417415"/>
          </a:xfrm>
          <a:prstGeom prst="rect">
            <a:avLst/>
          </a:prstGeom>
        </p:spPr>
        <p:txBody>
          <a:bodyPr wrap="square">
            <a:spAutoFit/>
          </a:bodyPr>
          <a:lstStyle/>
          <a:p>
            <a:r>
              <a:rPr lang="en-US" sz="1400">
                <a:latin typeface="Times New Roman" panose="02020603050405020304" pitchFamily="18" charset="0"/>
                <a:cs typeface="Times New Roman" panose="02020603050405020304" pitchFamily="18" charset="0"/>
              </a:rPr>
              <a:t>1. A relational database consists of a collection of</a:t>
            </a:r>
          </a:p>
          <a:p>
            <a:r>
              <a:rPr lang="en-US" sz="1400">
                <a:latin typeface="Times New Roman" panose="02020603050405020304" pitchFamily="18" charset="0"/>
                <a:cs typeface="Times New Roman" panose="02020603050405020304" pitchFamily="18" charset="0"/>
              </a:rPr>
              <a:t>a) Tables*</a:t>
            </a:r>
          </a:p>
          <a:p>
            <a:r>
              <a:rPr lang="en-US" sz="1400">
                <a:latin typeface="Times New Roman" panose="02020603050405020304" pitchFamily="18" charset="0"/>
                <a:cs typeface="Times New Roman" panose="02020603050405020304" pitchFamily="18" charset="0"/>
              </a:rPr>
              <a:t>b) Fields</a:t>
            </a:r>
          </a:p>
          <a:p>
            <a:r>
              <a:rPr lang="en-US" sz="1400">
                <a:latin typeface="Times New Roman" panose="02020603050405020304" pitchFamily="18" charset="0"/>
                <a:cs typeface="Times New Roman" panose="02020603050405020304" pitchFamily="18" charset="0"/>
              </a:rPr>
              <a:t>c) Records</a:t>
            </a:r>
          </a:p>
          <a:p>
            <a:r>
              <a:rPr lang="en-US" sz="1400">
                <a:latin typeface="Times New Roman" panose="02020603050405020304" pitchFamily="18" charset="0"/>
                <a:cs typeface="Times New Roman" panose="02020603050405020304" pitchFamily="18" charset="0"/>
              </a:rPr>
              <a:t>d) Keys</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 The term _______ is used to refer to a row.</a:t>
            </a:r>
          </a:p>
          <a:p>
            <a:r>
              <a:rPr lang="en-US" sz="1400">
                <a:latin typeface="Times New Roman" panose="02020603050405020304" pitchFamily="18" charset="0"/>
                <a:cs typeface="Times New Roman" panose="02020603050405020304" pitchFamily="18" charset="0"/>
              </a:rPr>
              <a:t>a) Attribute</a:t>
            </a:r>
          </a:p>
          <a:p>
            <a:r>
              <a:rPr lang="en-US" sz="1400">
                <a:latin typeface="Times New Roman" panose="02020603050405020304" pitchFamily="18" charset="0"/>
                <a:cs typeface="Times New Roman" panose="02020603050405020304" pitchFamily="18" charset="0"/>
              </a:rPr>
              <a:t>b) Tuple*</a:t>
            </a:r>
          </a:p>
          <a:p>
            <a:r>
              <a:rPr lang="en-US" sz="1400">
                <a:latin typeface="Times New Roman" panose="02020603050405020304" pitchFamily="18" charset="0"/>
                <a:cs typeface="Times New Roman" panose="02020603050405020304" pitchFamily="18" charset="0"/>
              </a:rPr>
              <a:t>c) Field</a:t>
            </a:r>
          </a:p>
          <a:p>
            <a:r>
              <a:rPr lang="en-US" sz="1400">
                <a:latin typeface="Times New Roman" panose="02020603050405020304" pitchFamily="18" charset="0"/>
                <a:cs typeface="Times New Roman" panose="02020603050405020304" pitchFamily="18" charset="0"/>
              </a:rPr>
              <a:t>d) Instance</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3. Course(</a:t>
            </a:r>
            <a:r>
              <a:rPr lang="en-US" sz="1400" err="1">
                <a:latin typeface="Times New Roman" panose="02020603050405020304" pitchFamily="18" charset="0"/>
                <a:cs typeface="Times New Roman" panose="02020603050405020304" pitchFamily="18" charset="0"/>
              </a:rPr>
              <a:t>course_id,sec_id,semester</a:t>
            </a:r>
            <a:r>
              <a:rPr lang="en-US" sz="1400">
                <a:latin typeface="Times New Roman" panose="02020603050405020304" pitchFamily="18" charset="0"/>
                <a:cs typeface="Times New Roman" panose="02020603050405020304" pitchFamily="18" charset="0"/>
              </a:rPr>
              <a:t>) Here the </a:t>
            </a:r>
            <a:r>
              <a:rPr lang="en-US" sz="1400" err="1">
                <a:latin typeface="Times New Roman" panose="02020603050405020304" pitchFamily="18" charset="0"/>
                <a:cs typeface="Times New Roman" panose="02020603050405020304" pitchFamily="18" charset="0"/>
              </a:rPr>
              <a:t>course_id,sec_id</a:t>
            </a:r>
            <a:r>
              <a:rPr lang="en-US" sz="1400">
                <a:latin typeface="Times New Roman" panose="02020603050405020304" pitchFamily="18" charset="0"/>
                <a:cs typeface="Times New Roman" panose="02020603050405020304" pitchFamily="18" charset="0"/>
              </a:rPr>
              <a:t> and semester are __________ and course is a _________</a:t>
            </a:r>
          </a:p>
          <a:p>
            <a:r>
              <a:rPr lang="en-US" sz="1400">
                <a:latin typeface="Times New Roman" panose="02020603050405020304" pitchFamily="18" charset="0"/>
                <a:cs typeface="Times New Roman" panose="02020603050405020304" pitchFamily="18" charset="0"/>
              </a:rPr>
              <a:t>a) Relations, Attribute</a:t>
            </a:r>
          </a:p>
          <a:p>
            <a:r>
              <a:rPr lang="en-US" sz="1400">
                <a:latin typeface="Times New Roman" panose="02020603050405020304" pitchFamily="18" charset="0"/>
                <a:cs typeface="Times New Roman" panose="02020603050405020304" pitchFamily="18" charset="0"/>
              </a:rPr>
              <a:t>b) Attributes, Relation*</a:t>
            </a:r>
          </a:p>
          <a:p>
            <a:r>
              <a:rPr lang="en-US" sz="1400">
                <a:latin typeface="Times New Roman" panose="02020603050405020304" pitchFamily="18" charset="0"/>
                <a:cs typeface="Times New Roman" panose="02020603050405020304" pitchFamily="18" charset="0"/>
              </a:rPr>
              <a:t>c) Tuple, Relation</a:t>
            </a:r>
          </a:p>
          <a:p>
            <a:r>
              <a:rPr lang="en-US" sz="1400">
                <a:latin typeface="Times New Roman" panose="02020603050405020304" pitchFamily="18" charset="0"/>
                <a:cs typeface="Times New Roman" panose="02020603050405020304" pitchFamily="18" charset="0"/>
              </a:rPr>
              <a:t>d) Tuple, Attributes</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4. A domain is atomic if elements of the domain are considered to be ____________ units.</a:t>
            </a:r>
          </a:p>
          <a:p>
            <a:r>
              <a:rPr lang="en-US" sz="1400">
                <a:latin typeface="Times New Roman" panose="02020603050405020304" pitchFamily="18" charset="0"/>
                <a:cs typeface="Times New Roman" panose="02020603050405020304" pitchFamily="18" charset="0"/>
              </a:rPr>
              <a:t>a) Different</a:t>
            </a:r>
          </a:p>
          <a:p>
            <a:r>
              <a:rPr lang="en-US" sz="1400">
                <a:latin typeface="Times New Roman" panose="02020603050405020304" pitchFamily="18" charset="0"/>
                <a:cs typeface="Times New Roman" panose="02020603050405020304" pitchFamily="18" charset="0"/>
              </a:rPr>
              <a:t>b) </a:t>
            </a:r>
            <a:r>
              <a:rPr lang="en-US" sz="1400" err="1">
                <a:latin typeface="Times New Roman" panose="02020603050405020304" pitchFamily="18" charset="0"/>
                <a:cs typeface="Times New Roman" panose="02020603050405020304" pitchFamily="18" charset="0"/>
              </a:rPr>
              <a:t>Indivisbile</a:t>
            </a:r>
            <a:r>
              <a:rPr lang="en-US" sz="1400">
                <a:latin typeface="Times New Roman" panose="02020603050405020304" pitchFamily="18" charset="0"/>
                <a:cs typeface="Times New Roman" panose="02020603050405020304" pitchFamily="18" charset="0"/>
              </a:rPr>
              <a:t>*</a:t>
            </a:r>
          </a:p>
          <a:p>
            <a:r>
              <a:rPr lang="en-US" sz="1400">
                <a:latin typeface="Times New Roman" panose="02020603050405020304" pitchFamily="18" charset="0"/>
                <a:cs typeface="Times New Roman" panose="02020603050405020304" pitchFamily="18" charset="0"/>
              </a:rPr>
              <a:t>c) Constant</a:t>
            </a:r>
          </a:p>
          <a:p>
            <a:r>
              <a:rPr lang="en-US" sz="1400">
                <a:latin typeface="Times New Roman" panose="02020603050405020304" pitchFamily="18" charset="0"/>
                <a:cs typeface="Times New Roman" panose="02020603050405020304" pitchFamily="18" charset="0"/>
              </a:rPr>
              <a:t>d) Divisible</a:t>
            </a:r>
          </a:p>
          <a:p>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63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E4054C2-BA6B-4F3A-9039-D6BF506147A9}"/>
              </a:ext>
            </a:extLst>
          </p:cNvPr>
          <p:cNvSpPr txBox="1">
            <a:spLocks noChangeArrowheads="1"/>
          </p:cNvSpPr>
          <p:nvPr/>
        </p:nvSpPr>
        <p:spPr>
          <a:xfrm>
            <a:off x="3293842" y="159678"/>
            <a:ext cx="560431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Example of a Relation</a:t>
            </a:r>
          </a:p>
        </p:txBody>
      </p:sp>
      <p:pic>
        <p:nvPicPr>
          <p:cNvPr id="3" name="Picture 3" descr="2">
            <a:extLst>
              <a:ext uri="{FF2B5EF4-FFF2-40B4-BE49-F238E27FC236}">
                <a16:creationId xmlns:a16="http://schemas.microsoft.com/office/drawing/2014/main" id="{07E873C3-B956-42FE-8902-7AD6F4137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30" y="1842820"/>
            <a:ext cx="5291137"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a:extLst>
              <a:ext uri="{FF2B5EF4-FFF2-40B4-BE49-F238E27FC236}">
                <a16:creationId xmlns:a16="http://schemas.microsoft.com/office/drawing/2014/main" id="{F36C8355-A880-4C71-AD87-816B2CCD2B1C}"/>
              </a:ext>
            </a:extLst>
          </p:cNvPr>
          <p:cNvSpPr txBox="1">
            <a:spLocks noChangeArrowheads="1"/>
          </p:cNvSpPr>
          <p:nvPr/>
        </p:nvSpPr>
        <p:spPr bwMode="auto">
          <a:xfrm>
            <a:off x="9301955" y="1250682"/>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attributes</a:t>
            </a:r>
          </a:p>
          <a:p>
            <a:pPr algn="ctr"/>
            <a:r>
              <a:rPr lang="en-US" altLang="en-US" sz="1800"/>
              <a:t>(or columns)</a:t>
            </a:r>
            <a:endParaRPr lang="en-US" altLang="en-US"/>
          </a:p>
        </p:txBody>
      </p:sp>
      <p:sp>
        <p:nvSpPr>
          <p:cNvPr id="5" name="Line 5">
            <a:extLst>
              <a:ext uri="{FF2B5EF4-FFF2-40B4-BE49-F238E27FC236}">
                <a16:creationId xmlns:a16="http://schemas.microsoft.com/office/drawing/2014/main" id="{563B6263-08AB-42EE-A0E4-9C4205CBE01B}"/>
              </a:ext>
            </a:extLst>
          </p:cNvPr>
          <p:cNvSpPr>
            <a:spLocks noChangeShapeType="1"/>
          </p:cNvSpPr>
          <p:nvPr/>
        </p:nvSpPr>
        <p:spPr bwMode="auto">
          <a:xfrm flipH="1">
            <a:off x="5499892" y="1455470"/>
            <a:ext cx="3889375"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 name="Line 6">
            <a:extLst>
              <a:ext uri="{FF2B5EF4-FFF2-40B4-BE49-F238E27FC236}">
                <a16:creationId xmlns:a16="http://schemas.microsoft.com/office/drawing/2014/main" id="{94EE7A75-662E-416C-A593-B82335215743}"/>
              </a:ext>
            </a:extLst>
          </p:cNvPr>
          <p:cNvSpPr>
            <a:spLocks noChangeShapeType="1"/>
          </p:cNvSpPr>
          <p:nvPr/>
        </p:nvSpPr>
        <p:spPr bwMode="auto">
          <a:xfrm flipH="1">
            <a:off x="6869905" y="1509445"/>
            <a:ext cx="2557462"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 name="Line 7">
            <a:extLst>
              <a:ext uri="{FF2B5EF4-FFF2-40B4-BE49-F238E27FC236}">
                <a16:creationId xmlns:a16="http://schemas.microsoft.com/office/drawing/2014/main" id="{1DAB12D9-3987-4544-AE66-1FE9DA8592ED}"/>
              </a:ext>
            </a:extLst>
          </p:cNvPr>
          <p:cNvSpPr>
            <a:spLocks noChangeShapeType="1"/>
          </p:cNvSpPr>
          <p:nvPr/>
        </p:nvSpPr>
        <p:spPr bwMode="auto">
          <a:xfrm flipH="1">
            <a:off x="8081167" y="1482457"/>
            <a:ext cx="13208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 name="Text Box 8">
            <a:extLst>
              <a:ext uri="{FF2B5EF4-FFF2-40B4-BE49-F238E27FC236}">
                <a16:creationId xmlns:a16="http://schemas.microsoft.com/office/drawing/2014/main" id="{DB5E5657-2BE4-4846-984D-7BE17D2C44E6}"/>
              </a:ext>
            </a:extLst>
          </p:cNvPr>
          <p:cNvSpPr txBox="1">
            <a:spLocks noChangeArrowheads="1"/>
          </p:cNvSpPr>
          <p:nvPr/>
        </p:nvSpPr>
        <p:spPr bwMode="auto">
          <a:xfrm>
            <a:off x="8898157" y="2781826"/>
            <a:ext cx="108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tuples</a:t>
            </a:r>
          </a:p>
          <a:p>
            <a:pPr algn="ctr"/>
            <a:r>
              <a:rPr lang="en-US" altLang="en-US" sz="1800"/>
              <a:t>(or rows)</a:t>
            </a:r>
            <a:endParaRPr lang="en-US" altLang="en-US"/>
          </a:p>
        </p:txBody>
      </p:sp>
      <p:sp>
        <p:nvSpPr>
          <p:cNvPr id="9" name="Line 9">
            <a:extLst>
              <a:ext uri="{FF2B5EF4-FFF2-40B4-BE49-F238E27FC236}">
                <a16:creationId xmlns:a16="http://schemas.microsoft.com/office/drawing/2014/main" id="{2AA8D764-77BB-45B2-AEB2-C0AD90CE32EE}"/>
              </a:ext>
            </a:extLst>
          </p:cNvPr>
          <p:cNvSpPr>
            <a:spLocks noChangeShapeType="1"/>
          </p:cNvSpPr>
          <p:nvPr/>
        </p:nvSpPr>
        <p:spPr bwMode="auto">
          <a:xfrm flipH="1" flipV="1">
            <a:off x="8652094" y="2746901"/>
            <a:ext cx="432410" cy="1852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 name="Line 10">
            <a:extLst>
              <a:ext uri="{FF2B5EF4-FFF2-40B4-BE49-F238E27FC236}">
                <a16:creationId xmlns:a16="http://schemas.microsoft.com/office/drawing/2014/main" id="{104EAC61-0BBF-418B-98BD-985B54869169}"/>
              </a:ext>
            </a:extLst>
          </p:cNvPr>
          <p:cNvSpPr>
            <a:spLocks noChangeShapeType="1"/>
          </p:cNvSpPr>
          <p:nvPr/>
        </p:nvSpPr>
        <p:spPr bwMode="auto">
          <a:xfrm flipH="1">
            <a:off x="8639395" y="2965976"/>
            <a:ext cx="369887" cy="11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 name="Line 11">
            <a:extLst>
              <a:ext uri="{FF2B5EF4-FFF2-40B4-BE49-F238E27FC236}">
                <a16:creationId xmlns:a16="http://schemas.microsoft.com/office/drawing/2014/main" id="{9A32EFDF-7C1F-4DAA-98DD-019902888FB3}"/>
              </a:ext>
            </a:extLst>
          </p:cNvPr>
          <p:cNvSpPr>
            <a:spLocks noChangeShapeType="1"/>
          </p:cNvSpPr>
          <p:nvPr/>
        </p:nvSpPr>
        <p:spPr bwMode="auto">
          <a:xfrm flipH="1">
            <a:off x="8628282" y="2977088"/>
            <a:ext cx="392113" cy="312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 name="Line 12">
            <a:extLst>
              <a:ext uri="{FF2B5EF4-FFF2-40B4-BE49-F238E27FC236}">
                <a16:creationId xmlns:a16="http://schemas.microsoft.com/office/drawing/2014/main" id="{9DCD2B60-2B8B-496E-AD0A-CDC7AC4901B1}"/>
              </a:ext>
            </a:extLst>
          </p:cNvPr>
          <p:cNvSpPr>
            <a:spLocks noChangeShapeType="1"/>
          </p:cNvSpPr>
          <p:nvPr/>
        </p:nvSpPr>
        <p:spPr bwMode="auto">
          <a:xfrm flipH="1">
            <a:off x="8639395" y="2986613"/>
            <a:ext cx="381000" cy="555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pic>
        <p:nvPicPr>
          <p:cNvPr id="13" name="Picture 1">
            <a:extLst>
              <a:ext uri="{FF2B5EF4-FFF2-40B4-BE49-F238E27FC236}">
                <a16:creationId xmlns:a16="http://schemas.microsoft.com/office/drawing/2014/main" id="{AF0894C9-8F77-46D2-B1A7-FDBCE4DE2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509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5355312"/>
          </a:xfrm>
          <a:prstGeom prst="rect">
            <a:avLst/>
          </a:prstGeom>
        </p:spPr>
        <p:txBody>
          <a:bodyPr wrap="square">
            <a:spAutoFit/>
          </a:bodyPr>
          <a:lstStyle/>
          <a:p>
            <a:r>
              <a:rPr lang="en-US" sz="1400">
                <a:latin typeface="Times New Roman" panose="02020603050405020304" pitchFamily="18" charset="0"/>
                <a:cs typeface="Times New Roman" panose="02020603050405020304" pitchFamily="18" charset="0"/>
              </a:rPr>
              <a:t>5.Using which language can a user request information from a database?</a:t>
            </a:r>
          </a:p>
          <a:p>
            <a:r>
              <a:rPr lang="en-US" sz="1400">
                <a:latin typeface="Times New Roman" panose="02020603050405020304" pitchFamily="18" charset="0"/>
                <a:cs typeface="Times New Roman" panose="02020603050405020304" pitchFamily="18" charset="0"/>
              </a:rPr>
              <a:t>a) Query*</a:t>
            </a:r>
          </a:p>
          <a:p>
            <a:r>
              <a:rPr lang="en-US" sz="1400">
                <a:latin typeface="Times New Roman" panose="02020603050405020304" pitchFamily="18" charset="0"/>
                <a:cs typeface="Times New Roman" panose="02020603050405020304" pitchFamily="18" charset="0"/>
              </a:rPr>
              <a:t>b) Relational</a:t>
            </a:r>
          </a:p>
          <a:p>
            <a:r>
              <a:rPr lang="en-US" sz="1400">
                <a:latin typeface="Times New Roman" panose="02020603050405020304" pitchFamily="18" charset="0"/>
                <a:cs typeface="Times New Roman" panose="02020603050405020304" pitchFamily="18" charset="0"/>
              </a:rPr>
              <a:t>c) Structural</a:t>
            </a:r>
          </a:p>
          <a:p>
            <a:r>
              <a:rPr lang="en-US" sz="1400">
                <a:latin typeface="Times New Roman" panose="02020603050405020304" pitchFamily="18" charset="0"/>
                <a:cs typeface="Times New Roman" panose="02020603050405020304" pitchFamily="18" charset="0"/>
              </a:rPr>
              <a:t>d) Compiler</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6.Which one of the following is a procedural language?</a:t>
            </a:r>
          </a:p>
          <a:p>
            <a:r>
              <a:rPr lang="en-US" sz="1400">
                <a:latin typeface="Times New Roman" panose="02020603050405020304" pitchFamily="18" charset="0"/>
                <a:cs typeface="Times New Roman" panose="02020603050405020304" pitchFamily="18" charset="0"/>
              </a:rPr>
              <a:t>a) Domain relational calculus</a:t>
            </a:r>
          </a:p>
          <a:p>
            <a:r>
              <a:rPr lang="en-US" sz="1400">
                <a:latin typeface="Times New Roman" panose="02020603050405020304" pitchFamily="18" charset="0"/>
                <a:cs typeface="Times New Roman" panose="02020603050405020304" pitchFamily="18" charset="0"/>
              </a:rPr>
              <a:t>b) Tuple relational calculus</a:t>
            </a:r>
          </a:p>
          <a:p>
            <a:r>
              <a:rPr lang="en-US" sz="1400">
                <a:latin typeface="Times New Roman" panose="02020603050405020304" pitchFamily="18" charset="0"/>
                <a:cs typeface="Times New Roman" panose="02020603050405020304" pitchFamily="18" charset="0"/>
              </a:rPr>
              <a:t>c) Relational algebra*</a:t>
            </a:r>
          </a:p>
          <a:p>
            <a:r>
              <a:rPr lang="en-US" sz="1400">
                <a:latin typeface="Times New Roman" panose="02020603050405020304" pitchFamily="18" charset="0"/>
                <a:cs typeface="Times New Roman" panose="02020603050405020304" pitchFamily="18" charset="0"/>
              </a:rPr>
              <a:t>d) Query language</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7.The_____ operation allows the combining of two relations by merging pairs of tuples, one from each relation, into a single tuple.</a:t>
            </a:r>
          </a:p>
          <a:p>
            <a:r>
              <a:rPr lang="en-US" sz="1400">
                <a:latin typeface="Times New Roman" panose="02020603050405020304" pitchFamily="18" charset="0"/>
                <a:cs typeface="Times New Roman" panose="02020603050405020304" pitchFamily="18" charset="0"/>
              </a:rPr>
              <a:t>a) Select</a:t>
            </a:r>
          </a:p>
          <a:p>
            <a:r>
              <a:rPr lang="en-US" sz="1400">
                <a:latin typeface="Times New Roman" panose="02020603050405020304" pitchFamily="18" charset="0"/>
                <a:cs typeface="Times New Roman" panose="02020603050405020304" pitchFamily="18" charset="0"/>
              </a:rPr>
              <a:t>b) Join*</a:t>
            </a:r>
          </a:p>
          <a:p>
            <a:r>
              <a:rPr lang="en-US" sz="1400">
                <a:latin typeface="Times New Roman" panose="02020603050405020304" pitchFamily="18" charset="0"/>
                <a:cs typeface="Times New Roman" panose="02020603050405020304" pitchFamily="18" charset="0"/>
              </a:rPr>
              <a:t>c) Union</a:t>
            </a:r>
          </a:p>
          <a:p>
            <a:r>
              <a:rPr lang="en-US" sz="1400">
                <a:latin typeface="Times New Roman" panose="02020603050405020304" pitchFamily="18" charset="0"/>
                <a:cs typeface="Times New Roman" panose="02020603050405020304" pitchFamily="18" charset="0"/>
              </a:rPr>
              <a:t>d) Intersection</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8.The result which operation contains all pairs of tuples from the two relations, regardless of whether their attribute values match.</a:t>
            </a:r>
          </a:p>
          <a:p>
            <a:r>
              <a:rPr lang="en-US" sz="1400">
                <a:latin typeface="Times New Roman" panose="02020603050405020304" pitchFamily="18" charset="0"/>
                <a:cs typeface="Times New Roman" panose="02020603050405020304" pitchFamily="18" charset="0"/>
              </a:rPr>
              <a:t>a) Join</a:t>
            </a:r>
          </a:p>
          <a:p>
            <a:r>
              <a:rPr lang="en-US" sz="1400">
                <a:latin typeface="Times New Roman" panose="02020603050405020304" pitchFamily="18" charset="0"/>
                <a:cs typeface="Times New Roman" panose="02020603050405020304" pitchFamily="18" charset="0"/>
              </a:rPr>
              <a:t>b) Cartesian product*</a:t>
            </a:r>
          </a:p>
          <a:p>
            <a:r>
              <a:rPr lang="en-US" sz="1400">
                <a:latin typeface="Times New Roman" panose="02020603050405020304" pitchFamily="18" charset="0"/>
                <a:cs typeface="Times New Roman" panose="02020603050405020304" pitchFamily="18" charset="0"/>
              </a:rPr>
              <a:t>c) Intersection</a:t>
            </a:r>
          </a:p>
          <a:p>
            <a:r>
              <a:rPr lang="en-US" sz="1400">
                <a:latin typeface="Times New Roman" panose="02020603050405020304" pitchFamily="18" charset="0"/>
                <a:cs typeface="Times New Roman" panose="02020603050405020304" pitchFamily="18" charset="0"/>
              </a:rPr>
              <a:t>d) Set difference</a:t>
            </a:r>
          </a:p>
          <a:p>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4766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4555093"/>
          </a:xfrm>
          <a:prstGeom prst="rect">
            <a:avLst/>
          </a:prstGeom>
        </p:spPr>
        <p:txBody>
          <a:bodyPr wrap="square">
            <a:spAutoFit/>
          </a:bodyPr>
          <a:lstStyle/>
          <a:p>
            <a:r>
              <a:rPr lang="en-US" sz="1600">
                <a:latin typeface="Times New Roman" panose="02020603050405020304" pitchFamily="18" charset="0"/>
                <a:cs typeface="Times New Roman" panose="02020603050405020304" pitchFamily="18" charset="0"/>
              </a:rPr>
              <a:t> </a:t>
            </a:r>
          </a:p>
          <a:p>
            <a:endParaRPr lang="en-US" sz="16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9. The _______operation performs a set union of two “similarly structured” tables</a:t>
            </a:r>
          </a:p>
          <a:p>
            <a:r>
              <a:rPr lang="en-US" sz="1400">
                <a:latin typeface="Times New Roman" panose="02020603050405020304" pitchFamily="18" charset="0"/>
                <a:cs typeface="Times New Roman" panose="02020603050405020304" pitchFamily="18" charset="0"/>
              </a:rPr>
              <a:t>a) Union*</a:t>
            </a:r>
          </a:p>
          <a:p>
            <a:r>
              <a:rPr lang="en-US" sz="1400">
                <a:latin typeface="Times New Roman" panose="02020603050405020304" pitchFamily="18" charset="0"/>
                <a:cs typeface="Times New Roman" panose="02020603050405020304" pitchFamily="18" charset="0"/>
              </a:rPr>
              <a:t>b) Join</a:t>
            </a:r>
          </a:p>
          <a:p>
            <a:r>
              <a:rPr lang="en-US" sz="1400">
                <a:latin typeface="Times New Roman" panose="02020603050405020304" pitchFamily="18" charset="0"/>
                <a:cs typeface="Times New Roman" panose="02020603050405020304" pitchFamily="18" charset="0"/>
              </a:rPr>
              <a:t>c) Product</a:t>
            </a:r>
          </a:p>
          <a:p>
            <a:r>
              <a:rPr lang="en-US" sz="1400">
                <a:latin typeface="Times New Roman" panose="02020603050405020304" pitchFamily="18" charset="0"/>
                <a:cs typeface="Times New Roman" panose="02020603050405020304" pitchFamily="18" charset="0"/>
              </a:rPr>
              <a:t>d) Intersect</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10. The _______ operator takes the results of two queries and returns only rows that appear in both result sets.</a:t>
            </a:r>
          </a:p>
          <a:p>
            <a:r>
              <a:rPr lang="en-US" sz="1400">
                <a:latin typeface="Times New Roman" panose="02020603050405020304" pitchFamily="18" charset="0"/>
                <a:cs typeface="Times New Roman" panose="02020603050405020304" pitchFamily="18" charset="0"/>
              </a:rPr>
              <a:t>a) Union</a:t>
            </a:r>
          </a:p>
          <a:p>
            <a:r>
              <a:rPr lang="en-US" sz="1400">
                <a:latin typeface="Times New Roman" panose="02020603050405020304" pitchFamily="18" charset="0"/>
                <a:cs typeface="Times New Roman" panose="02020603050405020304" pitchFamily="18" charset="0"/>
              </a:rPr>
              <a:t>b) Intersect*</a:t>
            </a:r>
          </a:p>
          <a:p>
            <a:r>
              <a:rPr lang="en-US" sz="1400">
                <a:latin typeface="Times New Roman" panose="02020603050405020304" pitchFamily="18" charset="0"/>
                <a:cs typeface="Times New Roman" panose="02020603050405020304" pitchFamily="18" charset="0"/>
              </a:rPr>
              <a:t>c) Difference</a:t>
            </a:r>
          </a:p>
          <a:p>
            <a:r>
              <a:rPr lang="en-US" sz="1400">
                <a:latin typeface="Times New Roman" panose="02020603050405020304" pitchFamily="18" charset="0"/>
                <a:cs typeface="Times New Roman" panose="02020603050405020304" pitchFamily="18" charset="0"/>
              </a:rPr>
              <a:t>d) Projection</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11.A ________ is a pictorial depiction of the schema of a database that shows the relations in the database, their attributes, and primary keys and foreign keys.</a:t>
            </a:r>
          </a:p>
          <a:p>
            <a:r>
              <a:rPr lang="en-US" sz="1400">
                <a:latin typeface="Times New Roman" panose="02020603050405020304" pitchFamily="18" charset="0"/>
                <a:cs typeface="Times New Roman" panose="02020603050405020304" pitchFamily="18" charset="0"/>
              </a:rPr>
              <a:t>a) Schema diagram*</a:t>
            </a:r>
          </a:p>
          <a:p>
            <a:r>
              <a:rPr lang="en-US" sz="1400">
                <a:latin typeface="Times New Roman" panose="02020603050405020304" pitchFamily="18" charset="0"/>
                <a:cs typeface="Times New Roman" panose="02020603050405020304" pitchFamily="18" charset="0"/>
              </a:rPr>
              <a:t>b) Relational algebra</a:t>
            </a:r>
          </a:p>
          <a:p>
            <a:r>
              <a:rPr lang="en-US" sz="1400">
                <a:latin typeface="Times New Roman" panose="02020603050405020304" pitchFamily="18" charset="0"/>
                <a:cs typeface="Times New Roman" panose="02020603050405020304" pitchFamily="18" charset="0"/>
              </a:rPr>
              <a:t>c) Database diagram</a:t>
            </a:r>
          </a:p>
          <a:p>
            <a:r>
              <a:rPr lang="en-US" sz="1400">
                <a:latin typeface="Times New Roman" panose="02020603050405020304" pitchFamily="18" charset="0"/>
                <a:cs typeface="Times New Roman" panose="02020603050405020304" pitchFamily="18" charset="0"/>
              </a:rPr>
              <a:t>d) Schema flow</a:t>
            </a:r>
          </a:p>
          <a:p>
            <a:pPr marL="285750" indent="-285750">
              <a:buFont typeface="Arial" panose="020B0604020202020204" pitchFamily="34" charset="0"/>
              <a:buChar char="•"/>
            </a:pPr>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36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2732076" y="121307"/>
            <a:ext cx="7093609"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Insert, Delete, and update statement in SQL</a:t>
            </a:r>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4616648"/>
          </a:xfrm>
          <a:prstGeom prst="rect">
            <a:avLst/>
          </a:prstGeom>
        </p:spPr>
        <p:txBody>
          <a:bodyPr wrap="square">
            <a:spAutoFit/>
          </a:bodyPr>
          <a:lstStyle/>
          <a:p>
            <a:r>
              <a:rPr lang="en-US" sz="1400">
                <a:latin typeface="Times New Roman" panose="02020603050405020304" pitchFamily="18" charset="0"/>
                <a:cs typeface="Times New Roman" panose="02020603050405020304" pitchFamily="18" charset="0"/>
              </a:rPr>
              <a:t>12.Here which of the following displays the unique values of the column?</a:t>
            </a:r>
          </a:p>
          <a:p>
            <a:r>
              <a:rPr lang="en-US" sz="1400">
                <a:latin typeface="Times New Roman" panose="02020603050405020304" pitchFamily="18" charset="0"/>
                <a:cs typeface="Times New Roman" panose="02020603050405020304" pitchFamily="18" charset="0"/>
              </a:rPr>
              <a:t>   SELECT ________ </a:t>
            </a:r>
            <a:r>
              <a:rPr lang="en-US" sz="1400" err="1">
                <a:latin typeface="Times New Roman" panose="02020603050405020304" pitchFamily="18" charset="0"/>
                <a:cs typeface="Times New Roman" panose="02020603050405020304" pitchFamily="18" charset="0"/>
              </a:rPr>
              <a:t>dept_name</a:t>
            </a:r>
            <a:r>
              <a:rPr lang="en-US" sz="1400">
                <a:latin typeface="Times New Roman" panose="02020603050405020304" pitchFamily="18" charset="0"/>
                <a:cs typeface="Times New Roman" panose="02020603050405020304" pitchFamily="18" charset="0"/>
              </a:rPr>
              <a:t> FROM instructor;</a:t>
            </a:r>
          </a:p>
          <a:p>
            <a:r>
              <a:rPr lang="en-US" sz="1400">
                <a:latin typeface="Times New Roman" panose="02020603050405020304" pitchFamily="18" charset="0"/>
                <a:cs typeface="Times New Roman" panose="02020603050405020304" pitchFamily="18" charset="0"/>
              </a:rPr>
              <a:t>a) All</a:t>
            </a:r>
          </a:p>
          <a:p>
            <a:r>
              <a:rPr lang="en-US" sz="1400">
                <a:latin typeface="Times New Roman" panose="02020603050405020304" pitchFamily="18" charset="0"/>
                <a:cs typeface="Times New Roman" panose="02020603050405020304" pitchFamily="18" charset="0"/>
              </a:rPr>
              <a:t>b) From</a:t>
            </a:r>
          </a:p>
          <a:p>
            <a:r>
              <a:rPr lang="en-US" sz="1400">
                <a:latin typeface="Times New Roman" panose="02020603050405020304" pitchFamily="18" charset="0"/>
                <a:cs typeface="Times New Roman" panose="02020603050405020304" pitchFamily="18" charset="0"/>
              </a:rPr>
              <a:t>c) Distinct*</a:t>
            </a:r>
          </a:p>
          <a:p>
            <a:r>
              <a:rPr lang="en-US" sz="1400">
                <a:latin typeface="Times New Roman" panose="02020603050405020304" pitchFamily="18" charset="0"/>
                <a:cs typeface="Times New Roman" panose="02020603050405020304" pitchFamily="18" charset="0"/>
              </a:rPr>
              <a:t>d) Name</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13.The ______ clause allows us to select only those rows in the result relation of the ____ clause that satisfy a specified predicate.</a:t>
            </a:r>
          </a:p>
          <a:p>
            <a:r>
              <a:rPr lang="en-US" sz="1400">
                <a:latin typeface="Times New Roman" panose="02020603050405020304" pitchFamily="18" charset="0"/>
                <a:cs typeface="Times New Roman" panose="02020603050405020304" pitchFamily="18" charset="0"/>
              </a:rPr>
              <a:t>a) Where, from*</a:t>
            </a:r>
          </a:p>
          <a:p>
            <a:r>
              <a:rPr lang="en-US" sz="1400">
                <a:latin typeface="Times New Roman" panose="02020603050405020304" pitchFamily="18" charset="0"/>
                <a:cs typeface="Times New Roman" panose="02020603050405020304" pitchFamily="18" charset="0"/>
              </a:rPr>
              <a:t>b) From, select</a:t>
            </a:r>
          </a:p>
          <a:p>
            <a:r>
              <a:rPr lang="en-US" sz="1400">
                <a:latin typeface="Times New Roman" panose="02020603050405020304" pitchFamily="18" charset="0"/>
                <a:cs typeface="Times New Roman" panose="02020603050405020304" pitchFamily="18" charset="0"/>
              </a:rPr>
              <a:t>c) Select, from</a:t>
            </a:r>
          </a:p>
          <a:p>
            <a:r>
              <a:rPr lang="en-US" sz="1400">
                <a:latin typeface="Times New Roman" panose="02020603050405020304" pitchFamily="18" charset="0"/>
                <a:cs typeface="Times New Roman" panose="02020603050405020304" pitchFamily="18" charset="0"/>
              </a:rPr>
              <a:t>d) From, where</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14.he query given below will not give an error. Which one of the following has to be replaced to get the desired output?</a:t>
            </a:r>
          </a:p>
          <a:p>
            <a:r>
              <a:rPr lang="en-US" sz="1400">
                <a:latin typeface="Times New Roman" panose="02020603050405020304" pitchFamily="18" charset="0"/>
                <a:cs typeface="Times New Roman" panose="02020603050405020304" pitchFamily="18" charset="0"/>
              </a:rPr>
              <a:t>SELECT ID, name, dept name, salary * 1.1   WHERE instructor;</a:t>
            </a:r>
          </a:p>
          <a:p>
            <a:r>
              <a:rPr lang="en-US" sz="1400">
                <a:latin typeface="Times New Roman" panose="02020603050405020304" pitchFamily="18" charset="0"/>
                <a:cs typeface="Times New Roman" panose="02020603050405020304" pitchFamily="18" charset="0"/>
              </a:rPr>
              <a:t>a) Salary*1.1</a:t>
            </a:r>
          </a:p>
          <a:p>
            <a:r>
              <a:rPr lang="en-US" sz="1400">
                <a:latin typeface="Times New Roman" panose="02020603050405020304" pitchFamily="18" charset="0"/>
                <a:cs typeface="Times New Roman" panose="02020603050405020304" pitchFamily="18" charset="0"/>
              </a:rPr>
              <a:t>b) ID</a:t>
            </a:r>
          </a:p>
          <a:p>
            <a:r>
              <a:rPr lang="en-US" sz="1400">
                <a:latin typeface="Times New Roman" panose="02020603050405020304" pitchFamily="18" charset="0"/>
                <a:cs typeface="Times New Roman" panose="02020603050405020304" pitchFamily="18" charset="0"/>
              </a:rPr>
              <a:t>c) Where*</a:t>
            </a:r>
          </a:p>
          <a:p>
            <a:r>
              <a:rPr lang="en-US" sz="1400">
                <a:latin typeface="Times New Roman" panose="02020603050405020304" pitchFamily="18" charset="0"/>
                <a:cs typeface="Times New Roman" panose="02020603050405020304" pitchFamily="18" charset="0"/>
              </a:rPr>
              <a:t>d) Instructor</a:t>
            </a:r>
          </a:p>
          <a:p>
            <a:endParaRPr lang="en-US" sz="1400">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0324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2732076" y="121307"/>
            <a:ext cx="7093609"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Insert, Delete, and update statement in SQL</a:t>
            </a:r>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3847207"/>
          </a:xfrm>
          <a:prstGeom prst="rect">
            <a:avLst/>
          </a:prstGeom>
        </p:spPr>
        <p:txBody>
          <a:bodyPr wrap="square">
            <a:spAutoFit/>
          </a:bodyPr>
          <a:lstStyle/>
          <a:p>
            <a:r>
              <a:rPr lang="en-US" sz="1600">
                <a:latin typeface="Times New Roman" panose="02020603050405020304" pitchFamily="18" charset="0"/>
                <a:cs typeface="Times New Roman" panose="02020603050405020304" pitchFamily="18" charset="0"/>
              </a:rPr>
              <a:t>15.This Query can be replaced by which one of the following?</a:t>
            </a:r>
          </a:p>
          <a:p>
            <a:r>
              <a:rPr lang="en-US" sz="1600">
                <a:latin typeface="Times New Roman" panose="02020603050405020304" pitchFamily="18" charset="0"/>
                <a:cs typeface="Times New Roman" panose="02020603050405020304" pitchFamily="18" charset="0"/>
              </a:rPr>
              <a:t>   SELECT name, </a:t>
            </a:r>
            <a:r>
              <a:rPr lang="en-US" sz="1600" err="1">
                <a:latin typeface="Times New Roman" panose="02020603050405020304" pitchFamily="18" charset="0"/>
                <a:cs typeface="Times New Roman" panose="02020603050405020304" pitchFamily="18" charset="0"/>
              </a:rPr>
              <a:t>course_id</a:t>
            </a:r>
            <a:r>
              <a:rPr lang="en-US" sz="1600">
                <a:latin typeface="Times New Roman" panose="02020603050405020304" pitchFamily="18" charset="0"/>
                <a:cs typeface="Times New Roman" panose="02020603050405020304" pitchFamily="18" charset="0"/>
              </a:rPr>
              <a:t> FROM instructor, teaches  WHERE </a:t>
            </a:r>
            <a:r>
              <a:rPr lang="en-US" sz="1600" err="1">
                <a:latin typeface="Times New Roman" panose="02020603050405020304" pitchFamily="18" charset="0"/>
                <a:cs typeface="Times New Roman" panose="02020603050405020304" pitchFamily="18" charset="0"/>
              </a:rPr>
              <a:t>instructor_ID</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teaches_ID</a:t>
            </a:r>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a) Select </a:t>
            </a:r>
            <a:r>
              <a:rPr lang="en-US" sz="1600" err="1">
                <a:latin typeface="Times New Roman" panose="02020603050405020304" pitchFamily="18" charset="0"/>
                <a:cs typeface="Times New Roman" panose="02020603050405020304" pitchFamily="18" charset="0"/>
              </a:rPr>
              <a:t>name,course_id</a:t>
            </a:r>
            <a:r>
              <a:rPr lang="en-US" sz="1600">
                <a:latin typeface="Times New Roman" panose="02020603050405020304" pitchFamily="18" charset="0"/>
                <a:cs typeface="Times New Roman" panose="02020603050405020304" pitchFamily="18" charset="0"/>
              </a:rPr>
              <a:t> from </a:t>
            </a:r>
            <a:r>
              <a:rPr lang="en-US" sz="1600" err="1">
                <a:latin typeface="Times New Roman" panose="02020603050405020304" pitchFamily="18" charset="0"/>
                <a:cs typeface="Times New Roman" panose="02020603050405020304" pitchFamily="18" charset="0"/>
              </a:rPr>
              <a:t>teaches,instructor</a:t>
            </a:r>
            <a:r>
              <a:rPr lang="en-US" sz="1600">
                <a:latin typeface="Times New Roman" panose="02020603050405020304" pitchFamily="18" charset="0"/>
                <a:cs typeface="Times New Roman" panose="02020603050405020304" pitchFamily="18" charset="0"/>
              </a:rPr>
              <a:t> where </a:t>
            </a:r>
            <a:r>
              <a:rPr lang="en-US" sz="1600" err="1">
                <a:latin typeface="Times New Roman" panose="02020603050405020304" pitchFamily="18" charset="0"/>
                <a:cs typeface="Times New Roman" panose="02020603050405020304" pitchFamily="18" charset="0"/>
              </a:rPr>
              <a:t>instructor_id</a:t>
            </a:r>
            <a:r>
              <a:rPr lang="en-US" sz="1600">
                <a:latin typeface="Times New Roman" panose="02020603050405020304" pitchFamily="18" charset="0"/>
                <a:cs typeface="Times New Roman" panose="02020603050405020304" pitchFamily="18" charset="0"/>
              </a:rPr>
              <a:t>=</a:t>
            </a:r>
            <a:r>
              <a:rPr lang="en-US" sz="1600" err="1">
                <a:latin typeface="Times New Roman" panose="02020603050405020304" pitchFamily="18" charset="0"/>
                <a:cs typeface="Times New Roman" panose="02020603050405020304" pitchFamily="18" charset="0"/>
              </a:rPr>
              <a:t>course_id</a:t>
            </a:r>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b) Select name, </a:t>
            </a:r>
            <a:r>
              <a:rPr lang="en-US" sz="1600" err="1">
                <a:latin typeface="Times New Roman" panose="02020603050405020304" pitchFamily="18" charset="0"/>
                <a:cs typeface="Times New Roman" panose="02020603050405020304" pitchFamily="18" charset="0"/>
              </a:rPr>
              <a:t>course_id</a:t>
            </a:r>
            <a:r>
              <a:rPr lang="en-US" sz="1600">
                <a:latin typeface="Times New Roman" panose="02020603050405020304" pitchFamily="18" charset="0"/>
                <a:cs typeface="Times New Roman" panose="02020603050405020304" pitchFamily="18" charset="0"/>
              </a:rPr>
              <a:t> from instructor natural join teaches;*</a:t>
            </a:r>
          </a:p>
          <a:p>
            <a:r>
              <a:rPr lang="en-US" sz="1600">
                <a:latin typeface="Times New Roman" panose="02020603050405020304" pitchFamily="18" charset="0"/>
                <a:cs typeface="Times New Roman" panose="02020603050405020304" pitchFamily="18" charset="0"/>
              </a:rPr>
              <a:t>c) Select name, </a:t>
            </a:r>
            <a:r>
              <a:rPr lang="en-US" sz="1600" err="1">
                <a:latin typeface="Times New Roman" panose="02020603050405020304" pitchFamily="18" charset="0"/>
                <a:cs typeface="Times New Roman" panose="02020603050405020304" pitchFamily="18" charset="0"/>
              </a:rPr>
              <a:t>course_id</a:t>
            </a:r>
            <a:r>
              <a:rPr lang="en-US" sz="1600">
                <a:latin typeface="Times New Roman" panose="02020603050405020304" pitchFamily="18" charset="0"/>
                <a:cs typeface="Times New Roman" panose="02020603050405020304" pitchFamily="18" charset="0"/>
              </a:rPr>
              <a:t> from instructor;</a:t>
            </a:r>
          </a:p>
          <a:p>
            <a:r>
              <a:rPr lang="en-US" sz="1600">
                <a:latin typeface="Times New Roman" panose="02020603050405020304" pitchFamily="18" charset="0"/>
                <a:cs typeface="Times New Roman" panose="02020603050405020304" pitchFamily="18" charset="0"/>
              </a:rPr>
              <a:t>d) Select </a:t>
            </a:r>
            <a:r>
              <a:rPr lang="en-US" sz="1600" err="1">
                <a:latin typeface="Times New Roman" panose="02020603050405020304" pitchFamily="18" charset="0"/>
                <a:cs typeface="Times New Roman" panose="02020603050405020304" pitchFamily="18" charset="0"/>
              </a:rPr>
              <a:t>course_id</a:t>
            </a:r>
            <a:r>
              <a:rPr lang="en-US" sz="1600">
                <a:latin typeface="Times New Roman" panose="02020603050405020304" pitchFamily="18" charset="0"/>
                <a:cs typeface="Times New Roman" panose="02020603050405020304" pitchFamily="18" charset="0"/>
              </a:rPr>
              <a:t> from instructor join teaches;</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16.SELECT * FROM employee WHERE salary&gt;10000 AND </a:t>
            </a:r>
            <a:r>
              <a:rPr lang="en-US" sz="1600" err="1">
                <a:latin typeface="Times New Roman" panose="02020603050405020304" pitchFamily="18" charset="0"/>
                <a:cs typeface="Times New Roman" panose="02020603050405020304" pitchFamily="18" charset="0"/>
              </a:rPr>
              <a:t>dept_id</a:t>
            </a:r>
            <a:r>
              <a:rPr lang="en-US" sz="1600">
                <a:latin typeface="Times New Roman" panose="02020603050405020304" pitchFamily="18" charset="0"/>
                <a:cs typeface="Times New Roman" panose="02020603050405020304" pitchFamily="18" charset="0"/>
              </a:rPr>
              <a:t>=101;</a:t>
            </a:r>
          </a:p>
          <a:p>
            <a:r>
              <a:rPr lang="en-US" sz="1600">
                <a:latin typeface="Times New Roman" panose="02020603050405020304" pitchFamily="18" charset="0"/>
                <a:cs typeface="Times New Roman" panose="02020603050405020304" pitchFamily="18" charset="0"/>
              </a:rPr>
              <a:t>Which of the following fields are displayed as output?</a:t>
            </a:r>
          </a:p>
          <a:p>
            <a:r>
              <a:rPr lang="en-US" sz="1600">
                <a:latin typeface="Times New Roman" panose="02020603050405020304" pitchFamily="18" charset="0"/>
                <a:cs typeface="Times New Roman" panose="02020603050405020304" pitchFamily="18" charset="0"/>
              </a:rPr>
              <a:t>a) Salary, </a:t>
            </a:r>
            <a:r>
              <a:rPr lang="en-US" sz="1600" err="1">
                <a:latin typeface="Times New Roman" panose="02020603050405020304" pitchFamily="18" charset="0"/>
                <a:cs typeface="Times New Roman" panose="02020603050405020304" pitchFamily="18" charset="0"/>
              </a:rPr>
              <a:t>dept_id</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b) Employee</a:t>
            </a:r>
          </a:p>
          <a:p>
            <a:r>
              <a:rPr lang="en-US" sz="1600">
                <a:latin typeface="Times New Roman" panose="02020603050405020304" pitchFamily="18" charset="0"/>
                <a:cs typeface="Times New Roman" panose="02020603050405020304" pitchFamily="18" charset="0"/>
              </a:rPr>
              <a:t>c) Salary</a:t>
            </a:r>
          </a:p>
          <a:p>
            <a:r>
              <a:rPr lang="en-US" sz="1600">
                <a:latin typeface="Times New Roman" panose="02020603050405020304" pitchFamily="18" charset="0"/>
                <a:cs typeface="Times New Roman" panose="02020603050405020304" pitchFamily="18" charset="0"/>
              </a:rPr>
              <a:t>d) All the field of employee relation*</a:t>
            </a:r>
          </a:p>
          <a:p>
            <a:endParaRPr lang="en-US" sz="16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6763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2732076" y="121307"/>
            <a:ext cx="7093609"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Insert, Delete, and update statement in SQL</a:t>
            </a:r>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4739759"/>
          </a:xfrm>
          <a:prstGeom prst="rect">
            <a:avLst/>
          </a:prstGeom>
        </p:spPr>
        <p:txBody>
          <a:bodyPr wrap="square">
            <a:spAutoFit/>
          </a:bodyPr>
          <a:lstStyle/>
          <a:p>
            <a:endParaRPr lang="en-US" sz="16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17.   </a:t>
            </a:r>
            <a:r>
              <a:rPr lang="en-US" sz="1400" err="1">
                <a:latin typeface="Times New Roman" panose="02020603050405020304" pitchFamily="18" charset="0"/>
                <a:cs typeface="Times New Roman" panose="02020603050405020304" pitchFamily="18" charset="0"/>
              </a:rPr>
              <a:t>Employee_id</a:t>
            </a:r>
            <a:r>
              <a:rPr lang="en-US" sz="1400">
                <a:latin typeface="Times New Roman" panose="02020603050405020304" pitchFamily="18" charset="0"/>
                <a:cs typeface="Times New Roman" panose="02020603050405020304" pitchFamily="18" charset="0"/>
              </a:rPr>
              <a:t>	Name	Salary</a:t>
            </a:r>
          </a:p>
          <a:p>
            <a:r>
              <a:rPr lang="en-US" sz="1400">
                <a:latin typeface="Times New Roman" panose="02020603050405020304" pitchFamily="18" charset="0"/>
                <a:cs typeface="Times New Roman" panose="02020603050405020304" pitchFamily="18" charset="0"/>
              </a:rPr>
              <a:t>               1001	Annie	6000</a:t>
            </a:r>
          </a:p>
          <a:p>
            <a:r>
              <a:rPr lang="en-US" sz="1400">
                <a:latin typeface="Times New Roman" panose="02020603050405020304" pitchFamily="18" charset="0"/>
                <a:cs typeface="Times New Roman" panose="02020603050405020304" pitchFamily="18" charset="0"/>
              </a:rPr>
              <a:t>               1009	Ross	4500</a:t>
            </a:r>
          </a:p>
          <a:p>
            <a:r>
              <a:rPr lang="en-US" sz="1400">
                <a:latin typeface="Times New Roman" panose="02020603050405020304" pitchFamily="18" charset="0"/>
                <a:cs typeface="Times New Roman" panose="02020603050405020304" pitchFamily="18" charset="0"/>
              </a:rPr>
              <a:t>               1018	</a:t>
            </a:r>
            <a:r>
              <a:rPr lang="en-US" sz="1400" err="1">
                <a:latin typeface="Times New Roman" panose="02020603050405020304" pitchFamily="18" charset="0"/>
                <a:cs typeface="Times New Roman" panose="02020603050405020304" pitchFamily="18" charset="0"/>
              </a:rPr>
              <a:t>Zeith</a:t>
            </a:r>
            <a:r>
              <a:rPr lang="en-US" sz="1400">
                <a:latin typeface="Times New Roman" panose="02020603050405020304" pitchFamily="18" charset="0"/>
                <a:cs typeface="Times New Roman" panose="02020603050405020304" pitchFamily="18" charset="0"/>
              </a:rPr>
              <a:t>	7000</a:t>
            </a:r>
          </a:p>
          <a:p>
            <a:r>
              <a:rPr lang="en-US" sz="1400">
                <a:latin typeface="Times New Roman" panose="02020603050405020304" pitchFamily="18" charset="0"/>
                <a:cs typeface="Times New Roman" panose="02020603050405020304" pitchFamily="18" charset="0"/>
              </a:rPr>
              <a:t>This is Employee table.</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Which of the following </a:t>
            </a:r>
            <a:r>
              <a:rPr lang="en-US" sz="1400" err="1">
                <a:latin typeface="Times New Roman" panose="02020603050405020304" pitchFamily="18" charset="0"/>
                <a:cs typeface="Times New Roman" panose="02020603050405020304" pitchFamily="18" charset="0"/>
              </a:rPr>
              <a:t>employee_id</a:t>
            </a:r>
            <a:r>
              <a:rPr lang="en-US" sz="1400">
                <a:latin typeface="Times New Roman" panose="02020603050405020304" pitchFamily="18" charset="0"/>
                <a:cs typeface="Times New Roman" panose="02020603050405020304" pitchFamily="18" charset="0"/>
              </a:rPr>
              <a:t> will be displayed for the given query? </a:t>
            </a:r>
          </a:p>
          <a:p>
            <a:r>
              <a:rPr lang="en-US" sz="1400">
                <a:latin typeface="Times New Roman" panose="02020603050405020304" pitchFamily="18" charset="0"/>
                <a:cs typeface="Times New Roman" panose="02020603050405020304" pitchFamily="18" charset="0"/>
              </a:rPr>
              <a:t>SELECT * FROM employee WHERE </a:t>
            </a:r>
            <a:r>
              <a:rPr lang="en-US" sz="1400" err="1">
                <a:latin typeface="Times New Roman" panose="02020603050405020304" pitchFamily="18" charset="0"/>
                <a:cs typeface="Times New Roman" panose="02020603050405020304" pitchFamily="18" charset="0"/>
              </a:rPr>
              <a:t>employee_id</a:t>
            </a:r>
            <a:r>
              <a:rPr lang="en-US" sz="1400">
                <a:latin typeface="Times New Roman" panose="02020603050405020304" pitchFamily="18" charset="0"/>
                <a:cs typeface="Times New Roman" panose="02020603050405020304" pitchFamily="18" charset="0"/>
              </a:rPr>
              <a:t>&gt;1009;</a:t>
            </a:r>
          </a:p>
          <a:p>
            <a:r>
              <a:rPr lang="en-US" sz="1400">
                <a:latin typeface="Times New Roman" panose="02020603050405020304" pitchFamily="18" charset="0"/>
                <a:cs typeface="Times New Roman" panose="02020603050405020304" pitchFamily="18" charset="0"/>
              </a:rPr>
              <a:t>a) 1009, 1001, 1018</a:t>
            </a:r>
          </a:p>
          <a:p>
            <a:r>
              <a:rPr lang="en-US" sz="1400">
                <a:latin typeface="Times New Roman" panose="02020603050405020304" pitchFamily="18" charset="0"/>
                <a:cs typeface="Times New Roman" panose="02020603050405020304" pitchFamily="18" charset="0"/>
              </a:rPr>
              <a:t>b) 1009, 1018</a:t>
            </a:r>
          </a:p>
          <a:p>
            <a:r>
              <a:rPr lang="en-US" sz="1400">
                <a:latin typeface="Times New Roman" panose="02020603050405020304" pitchFamily="18" charset="0"/>
                <a:cs typeface="Times New Roman" panose="02020603050405020304" pitchFamily="18" charset="0"/>
              </a:rPr>
              <a:t>c) 1001</a:t>
            </a:r>
          </a:p>
          <a:p>
            <a:r>
              <a:rPr lang="en-US" sz="1400">
                <a:latin typeface="Times New Roman" panose="02020603050405020304" pitchFamily="18" charset="0"/>
                <a:cs typeface="Times New Roman" panose="02020603050405020304" pitchFamily="18" charset="0"/>
              </a:rPr>
              <a:t>d) 1018*</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18.Which of the following statements contains an error?</a:t>
            </a:r>
          </a:p>
          <a:p>
            <a:r>
              <a:rPr lang="en-US" sz="1400">
                <a:latin typeface="Times New Roman" panose="02020603050405020304" pitchFamily="18" charset="0"/>
                <a:cs typeface="Times New Roman" panose="02020603050405020304" pitchFamily="18" charset="0"/>
              </a:rPr>
              <a:t>a) Select * from emp where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 10003;</a:t>
            </a:r>
          </a:p>
          <a:p>
            <a:r>
              <a:rPr lang="en-US" sz="1400">
                <a:latin typeface="Times New Roman" panose="02020603050405020304" pitchFamily="18" charset="0"/>
                <a:cs typeface="Times New Roman" panose="02020603050405020304" pitchFamily="18" charset="0"/>
              </a:rPr>
              <a:t>b) Select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from emp where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 10006;</a:t>
            </a:r>
          </a:p>
          <a:p>
            <a:r>
              <a:rPr lang="en-US" sz="1400">
                <a:latin typeface="Times New Roman" panose="02020603050405020304" pitchFamily="18" charset="0"/>
                <a:cs typeface="Times New Roman" panose="02020603050405020304" pitchFamily="18" charset="0"/>
              </a:rPr>
              <a:t>c) Select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from emp;</a:t>
            </a:r>
          </a:p>
          <a:p>
            <a:r>
              <a:rPr lang="en-US" sz="1400">
                <a:latin typeface="Times New Roman" panose="02020603050405020304" pitchFamily="18" charset="0"/>
                <a:cs typeface="Times New Roman" panose="02020603050405020304" pitchFamily="18" charset="0"/>
              </a:rPr>
              <a:t>d) Select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where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 1009 and </a:t>
            </a:r>
            <a:r>
              <a:rPr lang="en-US" sz="1400" err="1">
                <a:latin typeface="Times New Roman" panose="02020603050405020304" pitchFamily="18" charset="0"/>
                <a:cs typeface="Times New Roman" panose="02020603050405020304" pitchFamily="18" charset="0"/>
              </a:rPr>
              <a:t>lastname</a:t>
            </a:r>
            <a:r>
              <a:rPr lang="en-US" sz="1400">
                <a:latin typeface="Times New Roman" panose="02020603050405020304" pitchFamily="18" charset="0"/>
                <a:cs typeface="Times New Roman" panose="02020603050405020304" pitchFamily="18" charset="0"/>
              </a:rPr>
              <a:t> = ‘GELLER’;*</a:t>
            </a:r>
          </a:p>
          <a:p>
            <a:endParaRPr lang="en-US" sz="14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2598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4675717" y="121307"/>
            <a:ext cx="3206327" cy="523220"/>
          </a:xfrm>
          <a:prstGeom prst="rect">
            <a:avLst/>
          </a:prstGeom>
        </p:spPr>
        <p:txBody>
          <a:bodyPr wrap="none" anchor="t">
            <a:spAutoFit/>
          </a:bodyPr>
          <a:lstStyle/>
          <a:p>
            <a:pPr algn="just"/>
            <a:r>
              <a:rPr lang="en-US" altLang="en-US" sz="2800" b="1" dirty="0">
                <a:latin typeface="Times New Roman"/>
                <a:cs typeface="Times New Roman"/>
              </a:rPr>
              <a:t>QUESTION BANK</a:t>
            </a:r>
            <a:endParaRPr lang="en-US" dirty="0"/>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5509200"/>
          </a:xfrm>
          <a:prstGeom prst="rect">
            <a:avLst/>
          </a:prstGeom>
        </p:spPr>
        <p:txBody>
          <a:bodyPr wrap="square" anchor="t">
            <a:spAutoFit/>
          </a:bodyPr>
          <a:lstStyle/>
          <a:p>
            <a:r>
              <a:rPr lang="en-US" sz="1600" dirty="0">
                <a:latin typeface="Times New Roman"/>
                <a:ea typeface="+mn-lt"/>
                <a:cs typeface="+mn-lt"/>
              </a:rPr>
              <a:t>1. Explain the various update operations involved in the Relational model.</a:t>
            </a:r>
            <a:endParaRPr lang="en-US" dirty="0">
              <a:latin typeface="Times New Roman"/>
              <a:cs typeface="Times New Roman"/>
            </a:endParaRPr>
          </a:p>
          <a:p>
            <a:r>
              <a:rPr lang="en-US" sz="1600" dirty="0">
                <a:latin typeface="Times New Roman"/>
                <a:ea typeface="+mn-lt"/>
                <a:cs typeface="+mn-lt"/>
              </a:rPr>
              <a:t>2. Explain the steps involved in ER mapping to relational mapping taking a suitable example.</a:t>
            </a:r>
            <a:endParaRPr lang="en-US" dirty="0">
              <a:latin typeface="Times New Roman"/>
              <a:cs typeface="Times New Roman"/>
            </a:endParaRPr>
          </a:p>
          <a:p>
            <a:r>
              <a:rPr lang="en-US" sz="1600" dirty="0">
                <a:latin typeface="Times New Roman"/>
                <a:ea typeface="+mn-lt"/>
                <a:cs typeface="+mn-lt"/>
              </a:rPr>
              <a:t>3. Discuss entity integrity and referential integrity constraints. Why is each considered important?</a:t>
            </a:r>
            <a:endParaRPr lang="en-US" dirty="0">
              <a:latin typeface="Times New Roman"/>
              <a:cs typeface="Times New Roman"/>
            </a:endParaRPr>
          </a:p>
          <a:p>
            <a:r>
              <a:rPr lang="en-US" sz="1600" dirty="0">
                <a:latin typeface="Times New Roman"/>
                <a:ea typeface="+mn-lt"/>
                <a:cs typeface="+mn-lt"/>
              </a:rPr>
              <a:t>4. Discuss the different relational algebra operations.</a:t>
            </a:r>
            <a:endParaRPr lang="en-US" dirty="0">
              <a:latin typeface="Times New Roman"/>
              <a:cs typeface="Times New Roman"/>
            </a:endParaRPr>
          </a:p>
          <a:p>
            <a:r>
              <a:rPr lang="en-US" sz="1600" dirty="0">
                <a:latin typeface="Times New Roman"/>
                <a:ea typeface="+mn-lt"/>
                <a:cs typeface="+mn-lt"/>
              </a:rPr>
              <a:t>5. Explain the different relational model constraints &amp; possible violation during an update operation.</a:t>
            </a:r>
            <a:endParaRPr lang="en-US" dirty="0">
              <a:latin typeface="Times New Roman"/>
              <a:cs typeface="Times New Roman"/>
            </a:endParaRPr>
          </a:p>
          <a:p>
            <a:r>
              <a:rPr lang="en-US" sz="1600" dirty="0">
                <a:latin typeface="Times New Roman"/>
                <a:ea typeface="+mn-lt"/>
                <a:cs typeface="+mn-lt"/>
              </a:rPr>
              <a:t>6. With an example explain clearly JOIN and UNION operations in relational algebra. Bring out the difference between natural JOIN and OUTER JOIN.</a:t>
            </a:r>
            <a:endParaRPr lang="en-US" dirty="0">
              <a:latin typeface="Times New Roman"/>
              <a:cs typeface="Times New Roman"/>
            </a:endParaRPr>
          </a:p>
          <a:p>
            <a:r>
              <a:rPr lang="en-US" sz="1600" dirty="0">
                <a:latin typeface="Times New Roman"/>
                <a:ea typeface="+mn-lt"/>
                <a:cs typeface="+mn-lt"/>
              </a:rPr>
              <a:t>7. Define different set operations in relational algebra. Give one example of each.</a:t>
            </a:r>
            <a:endParaRPr lang="en-US" dirty="0">
              <a:latin typeface="Times New Roman"/>
              <a:cs typeface="Times New Roman"/>
            </a:endParaRPr>
          </a:p>
          <a:p>
            <a:r>
              <a:rPr lang="en-US" sz="1600" dirty="0">
                <a:latin typeface="Times New Roman"/>
                <a:cs typeface="Times New Roman"/>
              </a:rPr>
              <a:t>8. </a:t>
            </a:r>
            <a:r>
              <a:rPr lang="en-US" sz="1600" dirty="0">
                <a:latin typeface="Times New Roman"/>
                <a:ea typeface="+mn-lt"/>
                <a:cs typeface="+mn-lt"/>
              </a:rPr>
              <a:t>With respect to ER model explain with example.</a:t>
            </a:r>
          </a:p>
          <a:p>
            <a:r>
              <a:rPr lang="en-US" sz="1600" dirty="0">
                <a:latin typeface="Times New Roman"/>
                <a:cs typeface="Calibri"/>
              </a:rPr>
              <a:t>9.</a:t>
            </a:r>
            <a:r>
              <a:rPr lang="en-US" sz="1600" dirty="0">
                <a:latin typeface="Times New Roman"/>
                <a:ea typeface="+mn-lt"/>
                <a:cs typeface="+mn-lt"/>
              </a:rPr>
              <a:t>What is meant by partial key? Explain.</a:t>
            </a:r>
          </a:p>
          <a:p>
            <a:r>
              <a:rPr lang="en-US" sz="1600" dirty="0">
                <a:latin typeface="Times New Roman"/>
                <a:cs typeface="Calibri"/>
              </a:rPr>
              <a:t>10.</a:t>
            </a:r>
            <a:r>
              <a:rPr lang="en-US" sz="1600" dirty="0">
                <a:latin typeface="Times New Roman"/>
                <a:ea typeface="+mn-lt"/>
                <a:cs typeface="+mn-lt"/>
              </a:rPr>
              <a:t>Define an entity and an attribute, explain the different types of attributes that occur in an ER diagram </a:t>
            </a:r>
            <a:r>
              <a:rPr lang="en-US" sz="1600" dirty="0" err="1">
                <a:latin typeface="Times New Roman"/>
                <a:ea typeface="+mn-lt"/>
                <a:cs typeface="+mn-lt"/>
              </a:rPr>
              <a:t>model,with</a:t>
            </a:r>
            <a:r>
              <a:rPr lang="en-US" sz="1600" dirty="0">
                <a:latin typeface="Times New Roman"/>
                <a:ea typeface="+mn-lt"/>
                <a:cs typeface="+mn-lt"/>
              </a:rPr>
              <a:t> an example</a:t>
            </a:r>
          </a:p>
          <a:p>
            <a:r>
              <a:rPr lang="en-US" sz="1600" dirty="0">
                <a:latin typeface="Times New Roman"/>
                <a:cs typeface="Calibri"/>
              </a:rPr>
              <a:t>11. </a:t>
            </a:r>
            <a:r>
              <a:rPr lang="en-US" sz="1600" dirty="0">
                <a:latin typeface="Times New Roman"/>
                <a:ea typeface="+mn-lt"/>
                <a:cs typeface="+mn-lt"/>
              </a:rPr>
              <a:t>Design an ER Diagram for keeping track of Information about Bank </a:t>
            </a:r>
            <a:r>
              <a:rPr lang="en-US" sz="1600" dirty="0" err="1">
                <a:latin typeface="Times New Roman"/>
                <a:ea typeface="+mn-lt"/>
                <a:cs typeface="+mn-lt"/>
              </a:rPr>
              <a:t>Database,Taking</a:t>
            </a:r>
            <a:r>
              <a:rPr lang="en-US" sz="1600" dirty="0">
                <a:latin typeface="Times New Roman"/>
                <a:ea typeface="+mn-lt"/>
                <a:cs typeface="+mn-lt"/>
              </a:rPr>
              <a:t> into account 4 entities?</a:t>
            </a:r>
          </a:p>
          <a:p>
            <a:r>
              <a:rPr lang="en-US" sz="1600" dirty="0">
                <a:latin typeface="Times New Roman"/>
                <a:cs typeface="Calibri"/>
              </a:rPr>
              <a:t>12.</a:t>
            </a:r>
            <a:r>
              <a:rPr lang="en-US" sz="1600" dirty="0">
                <a:latin typeface="Times New Roman"/>
                <a:ea typeface="+mn-lt"/>
                <a:cs typeface="+mn-lt"/>
              </a:rPr>
              <a:t>Define referential integrity constraint. Explain the importance of referential integrity constraint. How is this constraint implemented in SQL</a:t>
            </a:r>
          </a:p>
          <a:p>
            <a:r>
              <a:rPr lang="en-US" sz="1600" dirty="0">
                <a:latin typeface="Times New Roman"/>
                <a:cs typeface="Calibri"/>
              </a:rPr>
              <a:t>13.</a:t>
            </a:r>
            <a:r>
              <a:rPr lang="en-US" sz="1600" dirty="0">
                <a:latin typeface="Times New Roman"/>
                <a:ea typeface="+mn-lt"/>
                <a:cs typeface="+mn-lt"/>
              </a:rPr>
              <a:t>Discuss the characteristics of a relation, with an example</a:t>
            </a:r>
          </a:p>
          <a:p>
            <a:r>
              <a:rPr lang="en-US" sz="1600" dirty="0">
                <a:latin typeface="Times New Roman"/>
                <a:ea typeface="+mn-lt"/>
                <a:cs typeface="+mn-lt"/>
              </a:rPr>
              <a:t>14.Briefly discuss the different types of update operations on relational database. show an example of a violation </a:t>
            </a:r>
            <a:r>
              <a:rPr lang="en-US" sz="1600" dirty="0" err="1">
                <a:latin typeface="Times New Roman"/>
                <a:ea typeface="+mn-lt"/>
                <a:cs typeface="+mn-lt"/>
              </a:rPr>
              <a:t>ofreferential</a:t>
            </a:r>
            <a:r>
              <a:rPr lang="en-US" sz="1600" dirty="0">
                <a:latin typeface="Times New Roman"/>
                <a:ea typeface="+mn-lt"/>
                <a:cs typeface="+mn-lt"/>
              </a:rPr>
              <a:t> integrity in each of the update operation</a:t>
            </a:r>
          </a:p>
          <a:p>
            <a:r>
              <a:rPr lang="en-US" sz="1600" dirty="0">
                <a:latin typeface="Times New Roman"/>
                <a:ea typeface="+mn-lt"/>
                <a:cs typeface="+mn-lt"/>
              </a:rPr>
              <a:t>15. Explain Foreign key and its importance. Can foreign key exist, only for single table explain? </a:t>
            </a:r>
          </a:p>
          <a:p>
            <a:r>
              <a:rPr lang="en-US" sz="1600" dirty="0">
                <a:latin typeface="Times New Roman"/>
                <a:ea typeface="+mn-lt"/>
                <a:cs typeface="+mn-lt"/>
              </a:rPr>
              <a:t>16. Write queries in Relational Algebra?</a:t>
            </a:r>
          </a:p>
          <a:p>
            <a:r>
              <a:rPr lang="en-US" sz="1600" dirty="0">
                <a:latin typeface="Times New Roman"/>
                <a:ea typeface="+mn-lt"/>
                <a:cs typeface="+mn-lt"/>
              </a:rPr>
              <a:t>17.How does E.FNAME=DEPENDENT_NAME) SQL </a:t>
            </a:r>
            <a:r>
              <a:rPr lang="en-US" sz="1600" dirty="0" err="1">
                <a:latin typeface="Times New Roman"/>
                <a:ea typeface="+mn-lt"/>
                <a:cs typeface="+mn-lt"/>
              </a:rPr>
              <a:t>inplement</a:t>
            </a:r>
            <a:r>
              <a:rPr lang="en-US" sz="1600" dirty="0">
                <a:latin typeface="Times New Roman"/>
                <a:ea typeface="+mn-lt"/>
                <a:cs typeface="+mn-lt"/>
              </a:rPr>
              <a:t> the entity integrity constraints of relational Data </a:t>
            </a:r>
            <a:r>
              <a:rPr lang="en-US" sz="1600" dirty="0" err="1">
                <a:latin typeface="Times New Roman"/>
                <a:ea typeface="+mn-lt"/>
                <a:cs typeface="+mn-lt"/>
              </a:rPr>
              <a:t>Model?Explain</a:t>
            </a:r>
            <a:r>
              <a:rPr lang="en-US" sz="1600" dirty="0">
                <a:latin typeface="Times New Roman"/>
                <a:ea typeface="+mn-lt"/>
                <a:cs typeface="+mn-lt"/>
              </a:rPr>
              <a:t> with an example? </a:t>
            </a:r>
            <a:endParaRPr lang="en-US" sz="1600">
              <a:latin typeface="Times New Roman"/>
              <a:ea typeface="+mn-lt"/>
              <a:cs typeface="+mn-lt"/>
            </a:endParaRPr>
          </a:p>
          <a:p>
            <a:endParaRPr lang="en-US" sz="1600" dirty="0">
              <a:latin typeface="Times New Roman"/>
              <a:ea typeface="+mn-lt"/>
              <a:cs typeface="+mn-lt"/>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385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3093919" y="121307"/>
            <a:ext cx="5104720" cy="523220"/>
          </a:xfrm>
          <a:prstGeom prst="rect">
            <a:avLst/>
          </a:prstGeom>
        </p:spPr>
        <p:txBody>
          <a:bodyPr wrap="square" anchor="t">
            <a:spAutoFit/>
          </a:bodyPr>
          <a:lstStyle/>
          <a:p>
            <a:pPr algn="just"/>
            <a:r>
              <a:rPr lang="en-US" altLang="en-US" sz="2800" b="1" dirty="0">
                <a:latin typeface="Times New Roman"/>
                <a:cs typeface="Times New Roman"/>
              </a:rPr>
              <a:t>Innovative Content link</a:t>
            </a:r>
            <a:endParaRPr lang="en-US" dirty="0"/>
          </a:p>
        </p:txBody>
      </p:sp>
      <p:sp>
        <p:nvSpPr>
          <p:cNvPr id="3" name="Rectangle 2">
            <a:extLst>
              <a:ext uri="{FF2B5EF4-FFF2-40B4-BE49-F238E27FC236}">
                <a16:creationId xmlns:a16="http://schemas.microsoft.com/office/drawing/2014/main" id="{18C0CF3C-9F9F-4FB6-BF0E-3210BDDC1C63}"/>
              </a:ext>
            </a:extLst>
          </p:cNvPr>
          <p:cNvSpPr/>
          <p:nvPr/>
        </p:nvSpPr>
        <p:spPr>
          <a:xfrm>
            <a:off x="138897" y="1435282"/>
            <a:ext cx="11569148" cy="3724096"/>
          </a:xfrm>
          <a:prstGeom prst="rect">
            <a:avLst/>
          </a:prstGeom>
        </p:spPr>
        <p:txBody>
          <a:bodyPr wrap="square" anchor="t">
            <a:spAutoFit/>
          </a:bodyPr>
          <a:lstStyle/>
          <a:p>
            <a:r>
              <a:rPr lang="en-US" sz="2000" b="1" dirty="0">
                <a:latin typeface="Times New Roman"/>
                <a:cs typeface="Times New Roman"/>
              </a:rPr>
              <a:t>Catalog Views / Data Dictionary Views</a:t>
            </a:r>
            <a:endParaRPr lang="en-US" sz="2000">
              <a:latin typeface="Times New Roman"/>
              <a:cs typeface="Times New Roman"/>
            </a:endParaRPr>
          </a:p>
          <a:p>
            <a:endParaRPr lang="en-US" sz="2000" b="1" dirty="0">
              <a:latin typeface="Times New Roman"/>
              <a:ea typeface="+mn-lt"/>
              <a:cs typeface="Times New Roman"/>
            </a:endParaRPr>
          </a:p>
          <a:p>
            <a:endParaRPr lang="en-US" sz="2000" b="1" dirty="0">
              <a:latin typeface="Times New Roman"/>
              <a:ea typeface="+mn-lt"/>
              <a:cs typeface="Times New Roman"/>
            </a:endParaRPr>
          </a:p>
          <a:p>
            <a:r>
              <a:rPr lang="en-US" sz="2000" dirty="0">
                <a:latin typeface="Times New Roman"/>
                <a:ea typeface="+mn-lt"/>
                <a:cs typeface="+mn-lt"/>
              </a:rPr>
              <a:t>The data dictionary views, also known as catalog views, let you monitor the state of the database in real time:</a:t>
            </a:r>
            <a:endParaRPr lang="en-US" sz="2000">
              <a:latin typeface="Times New Roman"/>
              <a:cs typeface="Times New Roman"/>
            </a:endParaRPr>
          </a:p>
          <a:p>
            <a:endParaRPr lang="en-US" sz="2000" dirty="0">
              <a:latin typeface="Times New Roman"/>
              <a:ea typeface="+mn-lt"/>
              <a:cs typeface="+mn-lt"/>
            </a:endParaRPr>
          </a:p>
          <a:p>
            <a:pPr marL="285750" indent="-285750">
              <a:buFont typeface="Arial"/>
              <a:buChar char="•"/>
            </a:pPr>
            <a:r>
              <a:rPr lang="en-US" sz="2000" dirty="0">
                <a:latin typeface="Times New Roman"/>
                <a:ea typeface="+mn-lt"/>
                <a:cs typeface="+mn-lt"/>
              </a:rPr>
              <a:t>The </a:t>
            </a:r>
            <a:r>
              <a:rPr lang="en-US" sz="2000" dirty="0">
                <a:latin typeface="Times New Roman"/>
                <a:ea typeface="+mn-lt"/>
                <a:cs typeface="+mn-lt"/>
                <a:hlinkClick r:id="rId2"/>
              </a:rPr>
              <a:t>USER</a:t>
            </a:r>
            <a:r>
              <a:rPr lang="en-US" sz="2000" dirty="0">
                <a:latin typeface="Times New Roman"/>
                <a:ea typeface="+mn-lt"/>
                <a:cs typeface="+mn-lt"/>
              </a:rPr>
              <a:t>, </a:t>
            </a:r>
            <a:r>
              <a:rPr lang="en-US" sz="2000" dirty="0">
                <a:latin typeface="Times New Roman"/>
                <a:ea typeface="+mn-lt"/>
                <a:cs typeface="+mn-lt"/>
                <a:hlinkClick r:id="rId3"/>
              </a:rPr>
              <a:t>ALL</a:t>
            </a:r>
            <a:r>
              <a:rPr lang="en-US" sz="2000" dirty="0">
                <a:latin typeface="Times New Roman"/>
                <a:ea typeface="+mn-lt"/>
                <a:cs typeface="+mn-lt"/>
              </a:rPr>
              <a:t>, and </a:t>
            </a:r>
            <a:r>
              <a:rPr lang="en-US" sz="2000" dirty="0">
                <a:latin typeface="Times New Roman"/>
                <a:ea typeface="+mn-lt"/>
                <a:cs typeface="+mn-lt"/>
                <a:hlinkClick r:id="rId4"/>
              </a:rPr>
              <a:t>DBA</a:t>
            </a:r>
            <a:r>
              <a:rPr lang="en-US" sz="2000" dirty="0">
                <a:latin typeface="Times New Roman"/>
                <a:ea typeface="+mn-lt"/>
                <a:cs typeface="+mn-lt"/>
              </a:rPr>
              <a:t>, views show information about schema objects that are accessible to you, </a:t>
            </a:r>
            <a:endParaRPr lang="en-US" sz="2000">
              <a:latin typeface="Times New Roman"/>
              <a:ea typeface="+mn-lt"/>
              <a:cs typeface="Times New Roman"/>
            </a:endParaRPr>
          </a:p>
          <a:p>
            <a:r>
              <a:rPr lang="en-US" sz="2000" dirty="0">
                <a:latin typeface="Times New Roman"/>
                <a:ea typeface="+mn-lt"/>
                <a:cs typeface="+mn-lt"/>
              </a:rPr>
              <a:t>at different levels of privilege.</a:t>
            </a:r>
            <a:endParaRPr lang="en-US" sz="2000">
              <a:latin typeface="Times New Roman"/>
              <a:cs typeface="Times New Roman"/>
            </a:endParaRPr>
          </a:p>
          <a:p>
            <a:endParaRPr lang="en-US" sz="2000" dirty="0">
              <a:latin typeface="Times New Roman"/>
              <a:ea typeface="+mn-lt"/>
              <a:cs typeface="+mn-lt"/>
            </a:endParaRPr>
          </a:p>
          <a:p>
            <a:pPr marL="285750" indent="-285750">
              <a:buFont typeface="Arial"/>
              <a:buChar char="•"/>
            </a:pPr>
            <a:r>
              <a:rPr lang="en-US" sz="2000" dirty="0">
                <a:latin typeface="Times New Roman"/>
                <a:ea typeface="+mn-lt"/>
                <a:cs typeface="+mn-lt"/>
              </a:rPr>
              <a:t>The V$ views show performance-related information.</a:t>
            </a:r>
            <a:endParaRPr lang="en-US" sz="2000">
              <a:latin typeface="Times New Roman"/>
              <a:cs typeface="Times New Roman"/>
            </a:endParaRPr>
          </a:p>
          <a:p>
            <a:pPr marL="285750" indent="-285750">
              <a:buFont typeface="Arial"/>
              <a:buChar char="•"/>
            </a:pPr>
            <a:endParaRPr lang="en-US" sz="2000" dirty="0">
              <a:latin typeface="Times New Roman"/>
              <a:ea typeface="+mn-lt"/>
              <a:cs typeface="+mn-lt"/>
            </a:endParaRPr>
          </a:p>
          <a:p>
            <a:pPr marL="285750" indent="-285750">
              <a:buFont typeface="Arial"/>
              <a:buChar char="•"/>
            </a:pPr>
            <a:r>
              <a:rPr lang="en-US" sz="2000" dirty="0">
                <a:latin typeface="Times New Roman"/>
                <a:ea typeface="+mn-lt"/>
                <a:cs typeface="+mn-lt"/>
              </a:rPr>
              <a:t>The </a:t>
            </a:r>
            <a:r>
              <a:rPr lang="en-US" sz="2000" dirty="0">
                <a:latin typeface="Times New Roman"/>
                <a:ea typeface="+mn-lt"/>
                <a:cs typeface="+mn-lt"/>
                <a:hlinkClick r:id="rId5"/>
              </a:rPr>
              <a:t>_PRIVS</a:t>
            </a:r>
            <a:r>
              <a:rPr lang="en-US" sz="2000" dirty="0">
                <a:latin typeface="Times New Roman"/>
                <a:ea typeface="+mn-lt"/>
                <a:cs typeface="+mn-lt"/>
              </a:rPr>
              <a:t> views show privilege information for different combinations of users, roles, and objects.</a:t>
            </a:r>
            <a:endParaRPr lang="en-US" sz="2000">
              <a:latin typeface="Times New Roman"/>
              <a:cs typeface="Times New Roman"/>
            </a:endParaRPr>
          </a:p>
          <a:p>
            <a:endParaRPr lang="en-US" sz="1600" dirty="0">
              <a:latin typeface="Times New Roman"/>
              <a:ea typeface="+mn-lt"/>
              <a:cs typeface="+mn-lt"/>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0743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2732076" y="121307"/>
            <a:ext cx="7093609"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Insert, Delete, and update statement in SQL</a:t>
            </a:r>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4739759"/>
          </a:xfrm>
          <a:prstGeom prst="rect">
            <a:avLst/>
          </a:prstGeom>
        </p:spPr>
        <p:txBody>
          <a:bodyPr wrap="square">
            <a:spAutoFit/>
          </a:bodyPr>
          <a:lstStyle/>
          <a:p>
            <a:endParaRPr lang="en-US" sz="16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17.   </a:t>
            </a:r>
            <a:r>
              <a:rPr lang="en-US" sz="1400" err="1">
                <a:latin typeface="Times New Roman" panose="02020603050405020304" pitchFamily="18" charset="0"/>
                <a:cs typeface="Times New Roman" panose="02020603050405020304" pitchFamily="18" charset="0"/>
              </a:rPr>
              <a:t>Employee_id</a:t>
            </a:r>
            <a:r>
              <a:rPr lang="en-US" sz="1400">
                <a:latin typeface="Times New Roman" panose="02020603050405020304" pitchFamily="18" charset="0"/>
                <a:cs typeface="Times New Roman" panose="02020603050405020304" pitchFamily="18" charset="0"/>
              </a:rPr>
              <a:t>	Name	Salary</a:t>
            </a:r>
          </a:p>
          <a:p>
            <a:r>
              <a:rPr lang="en-US" sz="1400">
                <a:latin typeface="Times New Roman" panose="02020603050405020304" pitchFamily="18" charset="0"/>
                <a:cs typeface="Times New Roman" panose="02020603050405020304" pitchFamily="18" charset="0"/>
              </a:rPr>
              <a:t>               1001	Annie	6000</a:t>
            </a:r>
          </a:p>
          <a:p>
            <a:r>
              <a:rPr lang="en-US" sz="1400">
                <a:latin typeface="Times New Roman" panose="02020603050405020304" pitchFamily="18" charset="0"/>
                <a:cs typeface="Times New Roman" panose="02020603050405020304" pitchFamily="18" charset="0"/>
              </a:rPr>
              <a:t>               1009	Ross	4500</a:t>
            </a:r>
          </a:p>
          <a:p>
            <a:r>
              <a:rPr lang="en-US" sz="1400">
                <a:latin typeface="Times New Roman" panose="02020603050405020304" pitchFamily="18" charset="0"/>
                <a:cs typeface="Times New Roman" panose="02020603050405020304" pitchFamily="18" charset="0"/>
              </a:rPr>
              <a:t>               1018	</a:t>
            </a:r>
            <a:r>
              <a:rPr lang="en-US" sz="1400" err="1">
                <a:latin typeface="Times New Roman" panose="02020603050405020304" pitchFamily="18" charset="0"/>
                <a:cs typeface="Times New Roman" panose="02020603050405020304" pitchFamily="18" charset="0"/>
              </a:rPr>
              <a:t>Zeith</a:t>
            </a:r>
            <a:r>
              <a:rPr lang="en-US" sz="1400">
                <a:latin typeface="Times New Roman" panose="02020603050405020304" pitchFamily="18" charset="0"/>
                <a:cs typeface="Times New Roman" panose="02020603050405020304" pitchFamily="18" charset="0"/>
              </a:rPr>
              <a:t>	7000</a:t>
            </a:r>
          </a:p>
          <a:p>
            <a:r>
              <a:rPr lang="en-US" sz="1400">
                <a:latin typeface="Times New Roman" panose="02020603050405020304" pitchFamily="18" charset="0"/>
                <a:cs typeface="Times New Roman" panose="02020603050405020304" pitchFamily="18" charset="0"/>
              </a:rPr>
              <a:t>This is Employee table.</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Which of the following </a:t>
            </a:r>
            <a:r>
              <a:rPr lang="en-US" sz="1400" err="1">
                <a:latin typeface="Times New Roman" panose="02020603050405020304" pitchFamily="18" charset="0"/>
                <a:cs typeface="Times New Roman" panose="02020603050405020304" pitchFamily="18" charset="0"/>
              </a:rPr>
              <a:t>employee_id</a:t>
            </a:r>
            <a:r>
              <a:rPr lang="en-US" sz="1400">
                <a:latin typeface="Times New Roman" panose="02020603050405020304" pitchFamily="18" charset="0"/>
                <a:cs typeface="Times New Roman" panose="02020603050405020304" pitchFamily="18" charset="0"/>
              </a:rPr>
              <a:t> will be displayed for the given query? </a:t>
            </a:r>
          </a:p>
          <a:p>
            <a:r>
              <a:rPr lang="en-US" sz="1400">
                <a:latin typeface="Times New Roman" panose="02020603050405020304" pitchFamily="18" charset="0"/>
                <a:cs typeface="Times New Roman" panose="02020603050405020304" pitchFamily="18" charset="0"/>
              </a:rPr>
              <a:t>SELECT * FROM employee WHERE </a:t>
            </a:r>
            <a:r>
              <a:rPr lang="en-US" sz="1400" err="1">
                <a:latin typeface="Times New Roman" panose="02020603050405020304" pitchFamily="18" charset="0"/>
                <a:cs typeface="Times New Roman" panose="02020603050405020304" pitchFamily="18" charset="0"/>
              </a:rPr>
              <a:t>employee_id</a:t>
            </a:r>
            <a:r>
              <a:rPr lang="en-US" sz="1400">
                <a:latin typeface="Times New Roman" panose="02020603050405020304" pitchFamily="18" charset="0"/>
                <a:cs typeface="Times New Roman" panose="02020603050405020304" pitchFamily="18" charset="0"/>
              </a:rPr>
              <a:t>&gt;1009;</a:t>
            </a:r>
          </a:p>
          <a:p>
            <a:r>
              <a:rPr lang="en-US" sz="1400">
                <a:latin typeface="Times New Roman" panose="02020603050405020304" pitchFamily="18" charset="0"/>
                <a:cs typeface="Times New Roman" panose="02020603050405020304" pitchFamily="18" charset="0"/>
              </a:rPr>
              <a:t>a) 1009, 1001, 1018</a:t>
            </a:r>
          </a:p>
          <a:p>
            <a:r>
              <a:rPr lang="en-US" sz="1400">
                <a:latin typeface="Times New Roman" panose="02020603050405020304" pitchFamily="18" charset="0"/>
                <a:cs typeface="Times New Roman" panose="02020603050405020304" pitchFamily="18" charset="0"/>
              </a:rPr>
              <a:t>b) 1009, 1018</a:t>
            </a:r>
          </a:p>
          <a:p>
            <a:r>
              <a:rPr lang="en-US" sz="1400">
                <a:latin typeface="Times New Roman" panose="02020603050405020304" pitchFamily="18" charset="0"/>
                <a:cs typeface="Times New Roman" panose="02020603050405020304" pitchFamily="18" charset="0"/>
              </a:rPr>
              <a:t>c) 1001</a:t>
            </a:r>
          </a:p>
          <a:p>
            <a:r>
              <a:rPr lang="en-US" sz="1400">
                <a:latin typeface="Times New Roman" panose="02020603050405020304" pitchFamily="18" charset="0"/>
                <a:cs typeface="Times New Roman" panose="02020603050405020304" pitchFamily="18" charset="0"/>
              </a:rPr>
              <a:t>d) 1018*</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18.Which of the following statements contains an error?</a:t>
            </a:r>
          </a:p>
          <a:p>
            <a:r>
              <a:rPr lang="en-US" sz="1400">
                <a:latin typeface="Times New Roman" panose="02020603050405020304" pitchFamily="18" charset="0"/>
                <a:cs typeface="Times New Roman" panose="02020603050405020304" pitchFamily="18" charset="0"/>
              </a:rPr>
              <a:t>a) Select * from emp where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 10003;</a:t>
            </a:r>
          </a:p>
          <a:p>
            <a:r>
              <a:rPr lang="en-US" sz="1400">
                <a:latin typeface="Times New Roman" panose="02020603050405020304" pitchFamily="18" charset="0"/>
                <a:cs typeface="Times New Roman" panose="02020603050405020304" pitchFamily="18" charset="0"/>
              </a:rPr>
              <a:t>b) Select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from emp where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 10006;</a:t>
            </a:r>
          </a:p>
          <a:p>
            <a:r>
              <a:rPr lang="en-US" sz="1400">
                <a:latin typeface="Times New Roman" panose="02020603050405020304" pitchFamily="18" charset="0"/>
                <a:cs typeface="Times New Roman" panose="02020603050405020304" pitchFamily="18" charset="0"/>
              </a:rPr>
              <a:t>c) Select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from emp;</a:t>
            </a:r>
          </a:p>
          <a:p>
            <a:r>
              <a:rPr lang="en-US" sz="1400">
                <a:latin typeface="Times New Roman" panose="02020603050405020304" pitchFamily="18" charset="0"/>
                <a:cs typeface="Times New Roman" panose="02020603050405020304" pitchFamily="18" charset="0"/>
              </a:rPr>
              <a:t>d) Select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where </a:t>
            </a:r>
            <a:r>
              <a:rPr lang="en-US" sz="1400" err="1">
                <a:latin typeface="Times New Roman" panose="02020603050405020304" pitchFamily="18" charset="0"/>
                <a:cs typeface="Times New Roman" panose="02020603050405020304" pitchFamily="18" charset="0"/>
              </a:rPr>
              <a:t>empid</a:t>
            </a:r>
            <a:r>
              <a:rPr lang="en-US" sz="1400">
                <a:latin typeface="Times New Roman" panose="02020603050405020304" pitchFamily="18" charset="0"/>
                <a:cs typeface="Times New Roman" panose="02020603050405020304" pitchFamily="18" charset="0"/>
              </a:rPr>
              <a:t> = 1009 and </a:t>
            </a:r>
            <a:r>
              <a:rPr lang="en-US" sz="1400" err="1">
                <a:latin typeface="Times New Roman" panose="02020603050405020304" pitchFamily="18" charset="0"/>
                <a:cs typeface="Times New Roman" panose="02020603050405020304" pitchFamily="18" charset="0"/>
              </a:rPr>
              <a:t>lastname</a:t>
            </a:r>
            <a:r>
              <a:rPr lang="en-US" sz="1400">
                <a:latin typeface="Times New Roman" panose="02020603050405020304" pitchFamily="18" charset="0"/>
                <a:cs typeface="Times New Roman" panose="02020603050405020304" pitchFamily="18" charset="0"/>
              </a:rPr>
              <a:t> = ‘GELLER’;*</a:t>
            </a:r>
          </a:p>
          <a:p>
            <a:endParaRPr lang="en-US" sz="14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1677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5213525" y="121307"/>
            <a:ext cx="2130711" cy="523220"/>
          </a:xfrm>
          <a:prstGeom prst="rect">
            <a:avLst/>
          </a:prstGeom>
        </p:spPr>
        <p:txBody>
          <a:bodyPr wrap="none" anchor="t">
            <a:spAutoFit/>
          </a:bodyPr>
          <a:lstStyle/>
          <a:p>
            <a:pPr algn="just"/>
            <a:r>
              <a:rPr lang="en-US" altLang="en-US" sz="2800" b="1" dirty="0">
                <a:latin typeface="Times New Roman"/>
                <a:cs typeface="Times New Roman"/>
              </a:rPr>
              <a:t>Case Studies</a:t>
            </a:r>
          </a:p>
        </p:txBody>
      </p:sp>
      <p:sp>
        <p:nvSpPr>
          <p:cNvPr id="3" name="Rectangle 2">
            <a:extLst>
              <a:ext uri="{FF2B5EF4-FFF2-40B4-BE49-F238E27FC236}">
                <a16:creationId xmlns:a16="http://schemas.microsoft.com/office/drawing/2014/main" id="{18C0CF3C-9F9F-4FB6-BF0E-3210BDDC1C63}"/>
              </a:ext>
            </a:extLst>
          </p:cNvPr>
          <p:cNvSpPr/>
          <p:nvPr/>
        </p:nvSpPr>
        <p:spPr>
          <a:xfrm>
            <a:off x="383313" y="1320263"/>
            <a:ext cx="11569148" cy="3170099"/>
          </a:xfrm>
          <a:prstGeom prst="rect">
            <a:avLst/>
          </a:prstGeom>
        </p:spPr>
        <p:txBody>
          <a:bodyPr wrap="square" anchor="t">
            <a:spAutoFit/>
          </a:bodyPr>
          <a:lstStyle/>
          <a:p>
            <a:r>
              <a:rPr lang="en-US" sz="2000" dirty="0">
                <a:latin typeface="Times New Roman"/>
                <a:ea typeface="+mn-lt"/>
                <a:cs typeface="+mn-lt"/>
              </a:rPr>
              <a:t> Case Study 1: A customized solution was needed to handle their expanding business. Homegrown systems were being used to enter and process orders, manage books offered, and track customers. Day to day operation was becoming inefficient and unorganized. A re-organization of the systems used for operations was needed. The company also wanted to build an E-commerce website to generate additional business and allow existing and new customers to place orders online.</a:t>
            </a:r>
            <a:endParaRPr lang="en-US" sz="2000" dirty="0">
              <a:latin typeface="Times New Roman"/>
              <a:cs typeface="Times New Roman"/>
            </a:endParaRPr>
          </a:p>
          <a:p>
            <a:endParaRPr lang="en-US" sz="2000" dirty="0">
              <a:latin typeface="Times New Roman"/>
              <a:cs typeface="Times New Roman"/>
            </a:endParaRPr>
          </a:p>
          <a:p>
            <a:r>
              <a:rPr lang="en-US" sz="2000" dirty="0">
                <a:latin typeface="Times New Roman"/>
                <a:cs typeface="Times New Roman"/>
              </a:rPr>
              <a:t>Case Study 2: </a:t>
            </a:r>
            <a:r>
              <a:rPr lang="en-US" sz="2000" dirty="0">
                <a:latin typeface="Times New Roman"/>
                <a:ea typeface="+mn-lt"/>
                <a:cs typeface="+mn-lt"/>
              </a:rPr>
              <a:t>The company manages many different types of construction projects. Each project type has a different set of tasks that need to be completed. Goldmine Customer Relationship Manager (CRM) was being used by their Project Managers to track projects. As the business grew, Goldmine became inefficient and a customized system was needed to enable their Project Managers to work effectively</a:t>
            </a:r>
            <a:endParaRPr lang="en-US" sz="2000">
              <a:latin typeface="Times New Roman"/>
              <a:cs typeface="Times New Roman"/>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7933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38A21-ED42-4607-9F19-5C006589715F}"/>
              </a:ext>
            </a:extLst>
          </p:cNvPr>
          <p:cNvSpPr/>
          <p:nvPr/>
        </p:nvSpPr>
        <p:spPr>
          <a:xfrm>
            <a:off x="2732076" y="121307"/>
            <a:ext cx="7093609" cy="523220"/>
          </a:xfrm>
          <a:prstGeom prst="rect">
            <a:avLst/>
          </a:prstGeom>
        </p:spPr>
        <p:txBody>
          <a:bodyPr wrap="none">
            <a:spAutoFit/>
          </a:bodyPr>
          <a:lstStyle/>
          <a:p>
            <a:pPr algn="just"/>
            <a:r>
              <a:rPr lang="en-US" altLang="en-US" sz="2800" b="1">
                <a:latin typeface="Times New Roman" panose="02020603050405020304" pitchFamily="18" charset="0"/>
                <a:cs typeface="Times New Roman" panose="02020603050405020304" pitchFamily="18" charset="0"/>
              </a:rPr>
              <a:t>Insert, Delete, and update statement in SQL</a:t>
            </a:r>
          </a:p>
        </p:txBody>
      </p:sp>
      <p:sp>
        <p:nvSpPr>
          <p:cNvPr id="3" name="Rectangle 2">
            <a:extLst>
              <a:ext uri="{FF2B5EF4-FFF2-40B4-BE49-F238E27FC236}">
                <a16:creationId xmlns:a16="http://schemas.microsoft.com/office/drawing/2014/main" id="{18C0CF3C-9F9F-4FB6-BF0E-3210BDDC1C63}"/>
              </a:ext>
            </a:extLst>
          </p:cNvPr>
          <p:cNvSpPr/>
          <p:nvPr/>
        </p:nvSpPr>
        <p:spPr>
          <a:xfrm>
            <a:off x="311426" y="644527"/>
            <a:ext cx="11569148" cy="5642570"/>
          </a:xfrm>
          <a:prstGeom prst="rect">
            <a:avLst/>
          </a:prstGeom>
        </p:spPr>
        <p:txBody>
          <a:bodyPr wrap="square" anchor="t">
            <a:spAutoFit/>
          </a:bodyPr>
          <a:lstStyle/>
          <a:p>
            <a:endParaRPr lang="en-US" sz="1400">
              <a:latin typeface="Times New Roman" panose="02020603050405020304" pitchFamily="18" charset="0"/>
              <a:cs typeface="Times New Roman" panose="02020603050405020304" pitchFamily="18" charset="0"/>
            </a:endParaRPr>
          </a:p>
          <a:p>
            <a:r>
              <a:rPr lang="en-US" sz="2000">
                <a:latin typeface="Times New Roman"/>
                <a:cs typeface="Times New Roman"/>
              </a:rPr>
              <a:t>References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pPr marL="285750" indent="-285750">
              <a:lnSpc>
                <a:spcPct val="90000"/>
              </a:lnSpc>
              <a:spcBef>
                <a:spcPts val="1000"/>
              </a:spcBef>
              <a:buFont typeface="Arial"/>
              <a:buChar char="•"/>
            </a:pPr>
            <a:r>
              <a:rPr lang="en-US" sz="2000" err="1">
                <a:latin typeface="Times New Roman"/>
                <a:cs typeface="Times New Roman"/>
              </a:rPr>
              <a:t>Elmasri</a:t>
            </a:r>
            <a:r>
              <a:rPr lang="en-US" sz="2000">
                <a:latin typeface="Times New Roman"/>
                <a:cs typeface="Times New Roman"/>
              </a:rPr>
              <a:t> and </a:t>
            </a:r>
            <a:r>
              <a:rPr lang="en-US" sz="2000" err="1">
                <a:latin typeface="Times New Roman"/>
                <a:cs typeface="Times New Roman"/>
              </a:rPr>
              <a:t>Navathe</a:t>
            </a:r>
            <a:r>
              <a:rPr lang="en-US" sz="2000">
                <a:latin typeface="Times New Roman"/>
                <a:cs typeface="Times New Roman"/>
              </a:rPr>
              <a:t>: Fundamentals of Database Systems, 5th Edition, Pearson Education, 2007 (Chapters 1, 2, 3 except 3.8, 5, 6.1 to </a:t>
            </a:r>
            <a:r>
              <a:rPr lang="en-US" sz="2000">
                <a:latin typeface="Segoe UI"/>
                <a:cs typeface="Segoe UI"/>
              </a:rPr>
              <a:t> </a:t>
            </a:r>
            <a:r>
              <a:rPr lang="en-US" sz="2000">
                <a:latin typeface="Times New Roman"/>
                <a:cs typeface="Times New Roman"/>
              </a:rPr>
              <a:t>6.5, 7.1, 8, 9.1, 9.2 except SQLJ, 9.4, 10) </a:t>
            </a:r>
            <a:endParaRPr lang="en-US" sz="2000">
              <a:latin typeface="Calibri"/>
              <a:cs typeface="Calibri"/>
            </a:endParaRPr>
          </a:p>
          <a:p>
            <a:pPr marL="285750" indent="-285750">
              <a:lnSpc>
                <a:spcPct val="90000"/>
              </a:lnSpc>
              <a:spcBef>
                <a:spcPts val="1000"/>
              </a:spcBef>
              <a:buFont typeface="Arial"/>
              <a:buChar char="•"/>
            </a:pPr>
            <a:r>
              <a:rPr lang="en-US" sz="2000">
                <a:latin typeface="Times New Roman"/>
                <a:cs typeface="Times New Roman"/>
              </a:rPr>
              <a:t>Raghu Ramakrishnan and Johannes Gehrke: Database Management Systems, 3rd Edition, McGraw-Hill, 2003. (Chapters 16, 17.1, </a:t>
            </a:r>
            <a:r>
              <a:rPr lang="en-US" sz="2000">
                <a:latin typeface="Segoe UI"/>
                <a:cs typeface="Segoe UI"/>
              </a:rPr>
              <a:t> </a:t>
            </a:r>
            <a:r>
              <a:rPr lang="en-US" sz="2000">
                <a:latin typeface="Times New Roman"/>
                <a:cs typeface="Times New Roman"/>
              </a:rPr>
              <a:t>17.2, 18) </a:t>
            </a:r>
            <a:endParaRPr lang="en-US" sz="2000">
              <a:ea typeface="+mn-lt"/>
              <a:cs typeface="+mn-lt"/>
            </a:endParaRPr>
          </a:p>
          <a:p>
            <a:pPr marL="285750" indent="-285750">
              <a:lnSpc>
                <a:spcPct val="90000"/>
              </a:lnSpc>
              <a:spcBef>
                <a:spcPts val="1000"/>
              </a:spcBef>
              <a:buFont typeface="Arial"/>
              <a:buChar char="•"/>
            </a:pPr>
            <a:endParaRPr lang="en-US" sz="2000">
              <a:latin typeface="Times New Roman" panose="02020603050405020304" pitchFamily="18" charset="0"/>
              <a:cs typeface="Times New Roman" panose="02020603050405020304" pitchFamily="18" charset="0"/>
            </a:endParaRPr>
          </a:p>
          <a:p>
            <a:pPr marL="285750" indent="-285750">
              <a:lnSpc>
                <a:spcPct val="90000"/>
              </a:lnSpc>
              <a:spcBef>
                <a:spcPts val="1000"/>
              </a:spcBef>
              <a:buFont typeface="Arial"/>
              <a:buChar char="•"/>
            </a:pPr>
            <a:r>
              <a:rPr lang="en-US" sz="2000">
                <a:latin typeface="Times New Roman"/>
                <a:ea typeface="+mn-lt"/>
                <a:cs typeface="+mn-lt"/>
                <a:hlinkClick r:id="rId2"/>
              </a:rPr>
              <a:t>https://www.w3schools.com/sql/</a:t>
            </a:r>
            <a:endParaRPr lang="en-US" sz="2000">
              <a:latin typeface="Times New Roman"/>
              <a:cs typeface="Calibri"/>
            </a:endParaRPr>
          </a:p>
          <a:p>
            <a:pPr marL="285750" indent="-285750">
              <a:lnSpc>
                <a:spcPct val="90000"/>
              </a:lnSpc>
              <a:spcBef>
                <a:spcPts val="1000"/>
              </a:spcBef>
              <a:buFont typeface="Arial"/>
              <a:buChar char="•"/>
            </a:pPr>
            <a:endParaRPr lang="en-US" sz="2000">
              <a:latin typeface="Times New Roman"/>
              <a:cs typeface="Calibri"/>
            </a:endParaRPr>
          </a:p>
          <a:p>
            <a:pPr marL="285750" indent="-285750">
              <a:lnSpc>
                <a:spcPct val="90000"/>
              </a:lnSpc>
              <a:spcBef>
                <a:spcPts val="1000"/>
              </a:spcBef>
              <a:buFont typeface="Arial"/>
              <a:buChar char="•"/>
            </a:pPr>
            <a:r>
              <a:rPr lang="en-US" sz="2000">
                <a:latin typeface="Times New Roman"/>
                <a:ea typeface="+mn-lt"/>
                <a:cs typeface="+mn-lt"/>
                <a:hlinkClick r:id="rId3"/>
              </a:rPr>
              <a:t>https://nptel.ac.in/courses/106/104/106104135/</a:t>
            </a:r>
            <a:endParaRPr lang="en-US" sz="2000">
              <a:latin typeface="Times New Roman"/>
              <a:cs typeface="Calibri"/>
            </a:endParaRPr>
          </a:p>
          <a:p>
            <a:pPr marL="285750" indent="-285750">
              <a:lnSpc>
                <a:spcPct val="90000"/>
              </a:lnSpc>
              <a:spcBef>
                <a:spcPts val="1000"/>
              </a:spcBef>
              <a:buFont typeface="Arial"/>
              <a:buChar char="•"/>
            </a:pPr>
            <a:endParaRPr lang="en-US" sz="2000">
              <a:latin typeface="Times New Roman"/>
              <a:cs typeface="Calibri"/>
            </a:endParaRPr>
          </a:p>
          <a:p>
            <a:pPr marL="285750" indent="-285750">
              <a:lnSpc>
                <a:spcPct val="90000"/>
              </a:lnSpc>
              <a:spcBef>
                <a:spcPts val="1000"/>
              </a:spcBef>
              <a:buFont typeface="Arial"/>
              <a:buChar char="•"/>
            </a:pPr>
            <a:endParaRPr lang="en-US" sz="2000">
              <a:latin typeface="Calibri"/>
              <a:cs typeface="Calibri"/>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5794EDC-73CD-4C04-A9FF-E334C3F7B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58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FBC60F-74FA-42B9-B451-A797DF3FCF43}"/>
              </a:ext>
            </a:extLst>
          </p:cNvPr>
          <p:cNvSpPr/>
          <p:nvPr/>
        </p:nvSpPr>
        <p:spPr>
          <a:xfrm>
            <a:off x="409433" y="139616"/>
            <a:ext cx="11684705" cy="5324535"/>
          </a:xfrm>
          <a:prstGeom prst="rect">
            <a:avLst/>
          </a:prstGeom>
        </p:spPr>
        <p:txBody>
          <a:bodyPr wrap="square">
            <a:spAutoFit/>
          </a:bodyPr>
          <a:lstStyle/>
          <a:p>
            <a:pPr algn="ctr"/>
            <a:r>
              <a:rPr lang="en-IN" sz="3600" b="1">
                <a:latin typeface="Times New Roman" panose="02020603050405020304" pitchFamily="18" charset="0"/>
                <a:cs typeface="Times New Roman" panose="02020603050405020304" pitchFamily="18" charset="0"/>
              </a:rPr>
              <a:t>Basic structure</a:t>
            </a:r>
            <a:endParaRPr lang="en-IN" sz="3200" b="1">
              <a:latin typeface="Times New Roman" panose="02020603050405020304" pitchFamily="18" charset="0"/>
              <a:cs typeface="Times New Roman" panose="02020603050405020304" pitchFamily="18" charset="0"/>
            </a:endParaRPr>
          </a:p>
          <a:p>
            <a:pPr algn="ctr"/>
            <a:endParaRPr lang="en-IN" sz="24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Formally, given sets D1, D2, …. </a:t>
            </a:r>
            <a:r>
              <a:rPr lang="en-IN" sz="2000" err="1">
                <a:latin typeface="Times New Roman" panose="02020603050405020304" pitchFamily="18" charset="0"/>
                <a:cs typeface="Times New Roman" panose="02020603050405020304" pitchFamily="18" charset="0"/>
              </a:rPr>
              <a:t>Dn</a:t>
            </a:r>
            <a:r>
              <a:rPr lang="en-IN" sz="2000">
                <a:latin typeface="Times New Roman" panose="02020603050405020304" pitchFamily="18" charset="0"/>
                <a:cs typeface="Times New Roman" panose="02020603050405020304" pitchFamily="18" charset="0"/>
              </a:rPr>
              <a:t>, a relation r is a subset of D1 x D2 x … x. </a:t>
            </a:r>
            <a:r>
              <a:rPr lang="en-IN" sz="2000" err="1">
                <a:latin typeface="Times New Roman" panose="02020603050405020304" pitchFamily="18" charset="0"/>
                <a:cs typeface="Times New Roman" panose="02020603050405020304" pitchFamily="18" charset="0"/>
              </a:rPr>
              <a:t>Dn</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Thus a relation is a set of n-tuples (a1, a2, …, an) where  each ai ∈ Di</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Example: if</a:t>
            </a:r>
          </a:p>
          <a:p>
            <a:r>
              <a:rPr lang="en-IN" sz="2000">
                <a:latin typeface="Times New Roman" panose="02020603050405020304" pitchFamily="18" charset="0"/>
                <a:cs typeface="Times New Roman" panose="02020603050405020304" pitchFamily="18" charset="0"/>
              </a:rPr>
              <a:t>	customer-name = {Jones, Smith, Curry, Lindsay}</a:t>
            </a:r>
          </a:p>
          <a:p>
            <a:r>
              <a:rPr lang="en-IN" sz="2000">
                <a:latin typeface="Times New Roman" panose="02020603050405020304" pitchFamily="18" charset="0"/>
                <a:cs typeface="Times New Roman" panose="02020603050405020304" pitchFamily="18" charset="0"/>
              </a:rPr>
              <a:t>	customer-street = {Main, North, Park}</a:t>
            </a:r>
          </a:p>
          <a:p>
            <a:r>
              <a:rPr lang="en-IN" sz="2000">
                <a:latin typeface="Times New Roman" panose="02020603050405020304" pitchFamily="18" charset="0"/>
                <a:cs typeface="Times New Roman" panose="02020603050405020304" pitchFamily="18" charset="0"/>
              </a:rPr>
              <a:t>	customer-city = {Harrison, Rye, Pittsfield}</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Then r = { (Jones, Main, Harrison),</a:t>
            </a:r>
          </a:p>
          <a:p>
            <a:r>
              <a:rPr lang="en-IN" sz="2000">
                <a:latin typeface="Times New Roman" panose="02020603050405020304" pitchFamily="18" charset="0"/>
                <a:cs typeface="Times New Roman" panose="02020603050405020304" pitchFamily="18" charset="0"/>
              </a:rPr>
              <a:t>	(Smith, North, Rye),</a:t>
            </a:r>
          </a:p>
          <a:p>
            <a:r>
              <a:rPr lang="en-IN" sz="2000">
                <a:latin typeface="Times New Roman" panose="02020603050405020304" pitchFamily="18" charset="0"/>
                <a:cs typeface="Times New Roman" panose="02020603050405020304" pitchFamily="18" charset="0"/>
              </a:rPr>
              <a:t>	(Curry, North, Rye),</a:t>
            </a:r>
          </a:p>
          <a:p>
            <a:r>
              <a:rPr lang="en-IN" sz="2000">
                <a:latin typeface="Times New Roman" panose="02020603050405020304" pitchFamily="18" charset="0"/>
                <a:cs typeface="Times New Roman" panose="02020603050405020304" pitchFamily="18" charset="0"/>
              </a:rPr>
              <a:t>	(Lindsay, Park, Pittsfield)}</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is a relation over customer-name x customer-street x customer-city</a:t>
            </a:r>
            <a:endParaRPr lang="en-IN" sz="24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17401037-1513-4ED6-B73D-90D6FE20D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2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15E141-4AC5-47A8-8502-C1199A4AB0E2}"/>
              </a:ext>
            </a:extLst>
          </p:cNvPr>
          <p:cNvSpPr txBox="1">
            <a:spLocks noChangeArrowheads="1"/>
          </p:cNvSpPr>
          <p:nvPr/>
        </p:nvSpPr>
        <p:spPr>
          <a:xfrm>
            <a:off x="768350" y="117475"/>
            <a:ext cx="80772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a:latin typeface="Times New Roman" panose="02020603050405020304" pitchFamily="18" charset="0"/>
                <a:cs typeface="Times New Roman" panose="02020603050405020304" pitchFamily="18" charset="0"/>
              </a:rPr>
              <a:t>            Attribute Types</a:t>
            </a:r>
          </a:p>
        </p:txBody>
      </p:sp>
      <p:sp>
        <p:nvSpPr>
          <p:cNvPr id="3" name="Rectangle 3">
            <a:extLst>
              <a:ext uri="{FF2B5EF4-FFF2-40B4-BE49-F238E27FC236}">
                <a16:creationId xmlns:a16="http://schemas.microsoft.com/office/drawing/2014/main" id="{6AAEBEA0-48BB-4E67-97BB-97351998C8DB}"/>
              </a:ext>
            </a:extLst>
          </p:cNvPr>
          <p:cNvSpPr txBox="1">
            <a:spLocks noChangeArrowheads="1"/>
          </p:cNvSpPr>
          <p:nvPr/>
        </p:nvSpPr>
        <p:spPr>
          <a:xfrm>
            <a:off x="768350" y="1545102"/>
            <a:ext cx="10882361" cy="5195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Each attribute of a relation has a name</a:t>
            </a:r>
            <a:endPar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rPr>
              <a:t>The set of allowed values for each attribute is called the </a:t>
            </a:r>
            <a:r>
              <a:rPr lang="en-US" altLang="en-US" sz="2400" b="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domain</a:t>
            </a:r>
            <a:r>
              <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rPr>
              <a:t> of the attribute</a:t>
            </a:r>
          </a:p>
          <a:p>
            <a:r>
              <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rPr>
              <a:t>Attribute values are (normally) required to be </a:t>
            </a:r>
            <a:r>
              <a:rPr lang="en-US" altLang="en-US" sz="2400" b="1">
                <a:solidFill>
                  <a:srgbClr val="000099"/>
                </a:solidFill>
                <a:latin typeface="Times New Roman" panose="02020603050405020304" pitchFamily="18" charset="0"/>
                <a:ea typeface="ＭＳ Ｐゴシック" panose="020B0600070205080204" pitchFamily="34" charset="-128"/>
                <a:cs typeface="Times New Roman" panose="02020603050405020304" pitchFamily="18" charset="0"/>
              </a:rPr>
              <a:t>atomic</a:t>
            </a:r>
            <a:r>
              <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rPr>
              <a:t>; that is, indivisible</a:t>
            </a:r>
          </a:p>
          <a:p>
            <a:pPr lvl="1"/>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E.g. multivalued attribute values are not atomic</a:t>
            </a:r>
          </a:p>
          <a:p>
            <a:pPr lvl="1"/>
            <a:r>
              <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rPr>
              <a:t>E.g. composite attribute values are not atomic</a:t>
            </a:r>
          </a:p>
          <a:p>
            <a:r>
              <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rPr>
              <a:t>The special value</a:t>
            </a:r>
            <a:r>
              <a:rPr lang="en-US" altLang="en-US" sz="2400" b="1">
                <a:solidFill>
                  <a:schemeClr val="tx2"/>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b="1" i="1">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null</a:t>
            </a:r>
            <a:r>
              <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rPr>
              <a:t>  is a member of every domain. Indicated that the value is “unknown”</a:t>
            </a:r>
          </a:p>
          <a:p>
            <a:r>
              <a:rPr lang="en-US" altLang="en-US" sz="2400">
                <a:latin typeface="Times New Roman" panose="02020603050405020304" pitchFamily="18" charset="0"/>
                <a:ea typeface="ＭＳ Ｐゴシック" panose="020B0600070205080204" pitchFamily="34" charset="-128"/>
                <a:cs typeface="Times New Roman" panose="02020603050405020304" pitchFamily="18" charset="0"/>
              </a:rPr>
              <a:t>The null value causes complications in the definition of many operations</a:t>
            </a:r>
          </a:p>
          <a:p>
            <a:pPr lvl="1"/>
            <a:r>
              <a:rPr lang="en-US" sz="2000">
                <a:latin typeface="Times New Roman" panose="02020603050405020304" pitchFamily="18" charset="0"/>
                <a:cs typeface="Times New Roman" panose="02020603050405020304" pitchFamily="18" charset="0"/>
              </a:rPr>
              <a:t>we shall ignore the effect of null values in our main presentation and consider their effect later</a:t>
            </a: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 name="Picture 1">
            <a:extLst>
              <a:ext uri="{FF2B5EF4-FFF2-40B4-BE49-F238E27FC236}">
                <a16:creationId xmlns:a16="http://schemas.microsoft.com/office/drawing/2014/main" id="{B2A21AC0-BDFC-42ED-A67E-B8C9C1A42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01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8462</Words>
  <Application>Microsoft Office PowerPoint</Application>
  <PresentationFormat>Widescreen</PresentationFormat>
  <Paragraphs>872</Paragraphs>
  <Slides>79</Slides>
  <Notes>4</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SANCHARI SAHA</dc:creator>
  <cp:lastModifiedBy>P RACHITHA</cp:lastModifiedBy>
  <cp:revision>108</cp:revision>
  <dcterms:modified xsi:type="dcterms:W3CDTF">2021-11-13T06:17:40Z</dcterms:modified>
</cp:coreProperties>
</file>