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15"/>
  </p:notesMasterIdLst>
  <p:sldIdLst>
    <p:sldId id="463" r:id="rId2"/>
    <p:sldId id="319" r:id="rId3"/>
    <p:sldId id="320" r:id="rId4"/>
    <p:sldId id="321" r:id="rId5"/>
    <p:sldId id="322" r:id="rId6"/>
    <p:sldId id="323" r:id="rId7"/>
    <p:sldId id="324" r:id="rId8"/>
    <p:sldId id="325" r:id="rId9"/>
    <p:sldId id="326" r:id="rId10"/>
    <p:sldId id="479"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482"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481" r:id="rId58"/>
    <p:sldId id="372" r:id="rId59"/>
    <p:sldId id="373" r:id="rId60"/>
    <p:sldId id="374" r:id="rId61"/>
    <p:sldId id="480" r:id="rId62"/>
    <p:sldId id="375" r:id="rId63"/>
    <p:sldId id="376" r:id="rId64"/>
    <p:sldId id="377" r:id="rId65"/>
    <p:sldId id="378" r:id="rId66"/>
    <p:sldId id="379" r:id="rId67"/>
    <p:sldId id="380" r:id="rId68"/>
    <p:sldId id="381" r:id="rId69"/>
    <p:sldId id="382"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 id="456" r:id="rId86"/>
    <p:sldId id="457" r:id="rId87"/>
    <p:sldId id="458" r:id="rId88"/>
    <p:sldId id="459" r:id="rId89"/>
    <p:sldId id="460" r:id="rId90"/>
    <p:sldId id="461" r:id="rId91"/>
    <p:sldId id="462" r:id="rId92"/>
    <p:sldId id="843" r:id="rId93"/>
    <p:sldId id="844" r:id="rId94"/>
    <p:sldId id="845" r:id="rId95"/>
    <p:sldId id="846" r:id="rId96"/>
    <p:sldId id="847" r:id="rId97"/>
    <p:sldId id="848" r:id="rId98"/>
    <p:sldId id="849" r:id="rId99"/>
    <p:sldId id="850" r:id="rId100"/>
    <p:sldId id="851" r:id="rId101"/>
    <p:sldId id="855" r:id="rId102"/>
    <p:sldId id="856" r:id="rId103"/>
    <p:sldId id="857" r:id="rId104"/>
    <p:sldId id="858" r:id="rId105"/>
    <p:sldId id="859" r:id="rId106"/>
    <p:sldId id="860" r:id="rId107"/>
    <p:sldId id="861" r:id="rId108"/>
    <p:sldId id="852" r:id="rId109"/>
    <p:sldId id="862" r:id="rId110"/>
    <p:sldId id="863" r:id="rId111"/>
    <p:sldId id="864" r:id="rId112"/>
    <p:sldId id="853" r:id="rId113"/>
    <p:sldId id="854" r:id="rId114"/>
  </p:sldIdLst>
  <p:sldSz cx="9144000" cy="6515100"/>
  <p:notesSz cx="9144000" cy="6515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270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27025"/>
          </a:xfrm>
          <a:prstGeom prst="rect">
            <a:avLst/>
          </a:prstGeom>
        </p:spPr>
        <p:txBody>
          <a:bodyPr vert="horz" lIns="91440" tIns="45720" rIns="91440" bIns="45720" rtlCol="0"/>
          <a:lstStyle>
            <a:lvl1pPr algn="r">
              <a:defRPr sz="1200"/>
            </a:lvl1pPr>
          </a:lstStyle>
          <a:p>
            <a:fld id="{3DDDB2C5-84FF-4C0F-BF25-34E29CF36D61}" type="datetimeFigureOut">
              <a:rPr lang="en-IN" smtClean="0"/>
              <a:t>21-01-2022</a:t>
            </a:fld>
            <a:endParaRPr lang="en-IN"/>
          </a:p>
        </p:txBody>
      </p:sp>
      <p:sp>
        <p:nvSpPr>
          <p:cNvPr id="4" name="Slide Image Placeholder 3"/>
          <p:cNvSpPr>
            <a:spLocks noGrp="1" noRot="1" noChangeAspect="1"/>
          </p:cNvSpPr>
          <p:nvPr>
            <p:ph type="sldImg" idx="2"/>
          </p:nvPr>
        </p:nvSpPr>
        <p:spPr>
          <a:xfrm>
            <a:off x="3028950" y="814388"/>
            <a:ext cx="3086100" cy="21986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135313"/>
            <a:ext cx="7315200" cy="2565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188075"/>
            <a:ext cx="3962400" cy="3270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188075"/>
            <a:ext cx="3962400" cy="327025"/>
          </a:xfrm>
          <a:prstGeom prst="rect">
            <a:avLst/>
          </a:prstGeom>
        </p:spPr>
        <p:txBody>
          <a:bodyPr vert="horz" lIns="91440" tIns="45720" rIns="91440" bIns="45720" rtlCol="0" anchor="b"/>
          <a:lstStyle>
            <a:lvl1pPr algn="r">
              <a:defRPr sz="1200"/>
            </a:lvl1pPr>
          </a:lstStyle>
          <a:p>
            <a:fld id="{FA2C3811-7CF0-45FA-9B65-DA392C25E097}" type="slidenum">
              <a:rPr lang="en-IN" smtClean="0"/>
              <a:t>‹#›</a:t>
            </a:fld>
            <a:endParaRPr lang="en-IN"/>
          </a:p>
        </p:txBody>
      </p:sp>
    </p:spTree>
    <p:extLst>
      <p:ext uri="{BB962C8B-B14F-4D97-AF65-F5344CB8AC3E}">
        <p14:creationId xmlns:p14="http://schemas.microsoft.com/office/powerpoint/2010/main" val="24431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3904"/>
            <a:ext cx="7772400" cy="1396524"/>
          </a:xfrm>
        </p:spPr>
        <p:txBody>
          <a:bodyPr/>
          <a:lstStyle/>
          <a:p>
            <a:r>
              <a:rPr lang="en-US"/>
              <a:t>Click to edit Master title style</a:t>
            </a:r>
          </a:p>
        </p:txBody>
      </p:sp>
      <p:sp>
        <p:nvSpPr>
          <p:cNvPr id="3" name="Subtitle 2"/>
          <p:cNvSpPr>
            <a:spLocks noGrp="1"/>
          </p:cNvSpPr>
          <p:nvPr>
            <p:ph type="subTitle" idx="1"/>
          </p:nvPr>
        </p:nvSpPr>
        <p:spPr>
          <a:xfrm>
            <a:off x="1371600" y="3691890"/>
            <a:ext cx="6400800" cy="1664970"/>
          </a:xfrm>
        </p:spPr>
        <p:txBody>
          <a:bodyPr/>
          <a:lstStyle>
            <a:lvl1pPr marL="0" indent="0" algn="ctr">
              <a:buNone/>
              <a:defRPr>
                <a:solidFill>
                  <a:schemeClr val="tx1">
                    <a:tint val="75000"/>
                  </a:schemeClr>
                </a:solidFill>
              </a:defRPr>
            </a:lvl1pPr>
            <a:lvl2pPr marL="434340" indent="0" algn="ctr">
              <a:buNone/>
              <a:defRPr>
                <a:solidFill>
                  <a:schemeClr val="tx1">
                    <a:tint val="75000"/>
                  </a:schemeClr>
                </a:solidFill>
              </a:defRPr>
            </a:lvl2pPr>
            <a:lvl3pPr marL="868680" indent="0" algn="ctr">
              <a:buNone/>
              <a:defRPr>
                <a:solidFill>
                  <a:schemeClr val="tx1">
                    <a:tint val="75000"/>
                  </a:schemeClr>
                </a:solidFill>
              </a:defRPr>
            </a:lvl3pPr>
            <a:lvl4pPr marL="1303020" indent="0" algn="ctr">
              <a:buNone/>
              <a:defRPr>
                <a:solidFill>
                  <a:schemeClr val="tx1">
                    <a:tint val="75000"/>
                  </a:schemeClr>
                </a:solidFill>
              </a:defRPr>
            </a:lvl4pPr>
            <a:lvl5pPr marL="1737360" indent="0" algn="ctr">
              <a:buNone/>
              <a:defRPr>
                <a:solidFill>
                  <a:schemeClr val="tx1">
                    <a:tint val="75000"/>
                  </a:schemeClr>
                </a:solidFill>
              </a:defRPr>
            </a:lvl5pPr>
            <a:lvl6pPr marL="2171700" indent="0" algn="ctr">
              <a:buNone/>
              <a:defRPr>
                <a:solidFill>
                  <a:schemeClr val="tx1">
                    <a:tint val="75000"/>
                  </a:schemeClr>
                </a:solidFill>
              </a:defRPr>
            </a:lvl6pPr>
            <a:lvl7pPr marL="2606040" indent="0" algn="ctr">
              <a:buNone/>
              <a:defRPr>
                <a:solidFill>
                  <a:schemeClr val="tx1">
                    <a:tint val="75000"/>
                  </a:schemeClr>
                </a:solidFill>
              </a:defRPr>
            </a:lvl7pPr>
            <a:lvl8pPr marL="3040380" indent="0" algn="ctr">
              <a:buNone/>
              <a:defRPr>
                <a:solidFill>
                  <a:schemeClr val="tx1">
                    <a:tint val="75000"/>
                  </a:schemeClr>
                </a:solidFill>
              </a:defRPr>
            </a:lvl8pPr>
            <a:lvl9pPr marL="34747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264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978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0906"/>
            <a:ext cx="2057400" cy="555894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60906"/>
            <a:ext cx="6019800" cy="555894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06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482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186556"/>
            <a:ext cx="7772400" cy="1293971"/>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722313" y="2761378"/>
            <a:ext cx="7772400" cy="1425178"/>
          </a:xfrm>
        </p:spPr>
        <p:txBody>
          <a:bodyPr anchor="b"/>
          <a:lstStyle>
            <a:lvl1pPr marL="0" indent="0">
              <a:buNone/>
              <a:defRPr sz="1900">
                <a:solidFill>
                  <a:schemeClr val="tx1">
                    <a:tint val="75000"/>
                  </a:schemeClr>
                </a:solidFill>
              </a:defRPr>
            </a:lvl1pPr>
            <a:lvl2pPr marL="434340" indent="0">
              <a:buNone/>
              <a:defRPr sz="1710">
                <a:solidFill>
                  <a:schemeClr val="tx1">
                    <a:tint val="75000"/>
                  </a:schemeClr>
                </a:solidFill>
              </a:defRPr>
            </a:lvl2pPr>
            <a:lvl3pPr marL="868680" indent="0">
              <a:buNone/>
              <a:defRPr sz="1520">
                <a:solidFill>
                  <a:schemeClr val="tx1">
                    <a:tint val="75000"/>
                  </a:schemeClr>
                </a:solidFill>
              </a:defRPr>
            </a:lvl3pPr>
            <a:lvl4pPr marL="1303020" indent="0">
              <a:buNone/>
              <a:defRPr sz="1330">
                <a:solidFill>
                  <a:schemeClr val="tx1">
                    <a:tint val="75000"/>
                  </a:schemeClr>
                </a:solidFill>
              </a:defRPr>
            </a:lvl4pPr>
            <a:lvl5pPr marL="1737360" indent="0">
              <a:buNone/>
              <a:defRPr sz="1330">
                <a:solidFill>
                  <a:schemeClr val="tx1">
                    <a:tint val="75000"/>
                  </a:schemeClr>
                </a:solidFill>
              </a:defRPr>
            </a:lvl5pPr>
            <a:lvl6pPr marL="2171700" indent="0">
              <a:buNone/>
              <a:defRPr sz="1330">
                <a:solidFill>
                  <a:schemeClr val="tx1">
                    <a:tint val="75000"/>
                  </a:schemeClr>
                </a:solidFill>
              </a:defRPr>
            </a:lvl6pPr>
            <a:lvl7pPr marL="2606040" indent="0">
              <a:buNone/>
              <a:defRPr sz="1330">
                <a:solidFill>
                  <a:schemeClr val="tx1">
                    <a:tint val="75000"/>
                  </a:schemeClr>
                </a:solidFill>
              </a:defRPr>
            </a:lvl7pPr>
            <a:lvl8pPr marL="3040380" indent="0">
              <a:buNone/>
              <a:defRPr sz="1330">
                <a:solidFill>
                  <a:schemeClr val="tx1">
                    <a:tint val="75000"/>
                  </a:schemeClr>
                </a:solidFill>
              </a:defRPr>
            </a:lvl8pPr>
            <a:lvl9pPr marL="3474720" indent="0">
              <a:buNone/>
              <a:defRPr sz="133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447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0190"/>
            <a:ext cx="4038600" cy="4299665"/>
          </a:xfrm>
        </p:spPr>
        <p:txBody>
          <a:bodyPr/>
          <a:lstStyle>
            <a:lvl1pPr>
              <a:defRPr sz="2660"/>
            </a:lvl1pPr>
            <a:lvl2pPr>
              <a:defRPr sz="2280"/>
            </a:lvl2pPr>
            <a:lvl3pPr>
              <a:defRPr sz="1900"/>
            </a:lvl3pPr>
            <a:lvl4pPr>
              <a:defRPr sz="1710"/>
            </a:lvl4pPr>
            <a:lvl5pPr>
              <a:defRPr sz="1710"/>
            </a:lvl5pPr>
            <a:lvl6pPr>
              <a:defRPr sz="1710"/>
            </a:lvl6pPr>
            <a:lvl7pPr>
              <a:defRPr sz="1710"/>
            </a:lvl7pPr>
            <a:lvl8pPr>
              <a:defRPr sz="1710"/>
            </a:lvl8pPr>
            <a:lvl9pPr>
              <a:defRPr sz="171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0190"/>
            <a:ext cx="4038600" cy="4299665"/>
          </a:xfrm>
        </p:spPr>
        <p:txBody>
          <a:bodyPr/>
          <a:lstStyle>
            <a:lvl1pPr>
              <a:defRPr sz="2660"/>
            </a:lvl1pPr>
            <a:lvl2pPr>
              <a:defRPr sz="2280"/>
            </a:lvl2pPr>
            <a:lvl3pPr>
              <a:defRPr sz="1900"/>
            </a:lvl3pPr>
            <a:lvl4pPr>
              <a:defRPr sz="1710"/>
            </a:lvl4pPr>
            <a:lvl5pPr>
              <a:defRPr sz="1710"/>
            </a:lvl5pPr>
            <a:lvl6pPr>
              <a:defRPr sz="1710"/>
            </a:lvl6pPr>
            <a:lvl7pPr>
              <a:defRPr sz="1710"/>
            </a:lvl7pPr>
            <a:lvl8pPr>
              <a:defRPr sz="1710"/>
            </a:lvl8pPr>
            <a:lvl9pPr>
              <a:defRPr sz="171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34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458357"/>
            <a:ext cx="4040188" cy="607774"/>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Edit Master text styles</a:t>
            </a:r>
          </a:p>
        </p:txBody>
      </p:sp>
      <p:sp>
        <p:nvSpPr>
          <p:cNvPr id="4" name="Content Placeholder 3"/>
          <p:cNvSpPr>
            <a:spLocks noGrp="1"/>
          </p:cNvSpPr>
          <p:nvPr>
            <p:ph sz="half" idx="2"/>
          </p:nvPr>
        </p:nvSpPr>
        <p:spPr>
          <a:xfrm>
            <a:off x="457200" y="2066131"/>
            <a:ext cx="4040188" cy="3753724"/>
          </a:xfrm>
        </p:spPr>
        <p:txBody>
          <a:bodyPr/>
          <a:lstStyle>
            <a:lvl1pPr>
              <a:defRPr sz="2280"/>
            </a:lvl1pPr>
            <a:lvl2pPr>
              <a:defRPr sz="1900"/>
            </a:lvl2pPr>
            <a:lvl3pPr>
              <a:defRPr sz="1710"/>
            </a:lvl3pPr>
            <a:lvl4pPr>
              <a:defRPr sz="1520"/>
            </a:lvl4pPr>
            <a:lvl5pPr>
              <a:defRPr sz="1520"/>
            </a:lvl5pPr>
            <a:lvl6pPr>
              <a:defRPr sz="1520"/>
            </a:lvl6pPr>
            <a:lvl7pPr>
              <a:defRPr sz="1520"/>
            </a:lvl7pPr>
            <a:lvl8pPr>
              <a:defRPr sz="1520"/>
            </a:lvl8pPr>
            <a:lvl9pPr>
              <a:defRPr sz="15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458357"/>
            <a:ext cx="4041775" cy="607774"/>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Edit Master text styles</a:t>
            </a:r>
          </a:p>
        </p:txBody>
      </p:sp>
      <p:sp>
        <p:nvSpPr>
          <p:cNvPr id="6" name="Content Placeholder 5"/>
          <p:cNvSpPr>
            <a:spLocks noGrp="1"/>
          </p:cNvSpPr>
          <p:nvPr>
            <p:ph sz="quarter" idx="4"/>
          </p:nvPr>
        </p:nvSpPr>
        <p:spPr>
          <a:xfrm>
            <a:off x="4645026" y="2066131"/>
            <a:ext cx="4041775" cy="3753724"/>
          </a:xfrm>
        </p:spPr>
        <p:txBody>
          <a:bodyPr/>
          <a:lstStyle>
            <a:lvl1pPr>
              <a:defRPr sz="2280"/>
            </a:lvl1pPr>
            <a:lvl2pPr>
              <a:defRPr sz="1900"/>
            </a:lvl2pPr>
            <a:lvl3pPr>
              <a:defRPr sz="1710"/>
            </a:lvl3pPr>
            <a:lvl4pPr>
              <a:defRPr sz="1520"/>
            </a:lvl4pPr>
            <a:lvl5pPr>
              <a:defRPr sz="1520"/>
            </a:lvl5pPr>
            <a:lvl6pPr>
              <a:defRPr sz="1520"/>
            </a:lvl6pPr>
            <a:lvl7pPr>
              <a:defRPr sz="1520"/>
            </a:lvl7pPr>
            <a:lvl8pPr>
              <a:defRPr sz="1520"/>
            </a:lvl8pPr>
            <a:lvl9pPr>
              <a:defRPr sz="15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41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918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31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59397"/>
            <a:ext cx="3008313" cy="1103948"/>
          </a:xfrm>
        </p:spPr>
        <p:txBody>
          <a:bodyPr anchor="b"/>
          <a:lstStyle>
            <a:lvl1pPr algn="l">
              <a:defRPr sz="1900" b="1"/>
            </a:lvl1pPr>
          </a:lstStyle>
          <a:p>
            <a:r>
              <a:rPr lang="en-US"/>
              <a:t>Click to edit Master title style</a:t>
            </a:r>
          </a:p>
        </p:txBody>
      </p:sp>
      <p:sp>
        <p:nvSpPr>
          <p:cNvPr id="3" name="Content Placeholder 2"/>
          <p:cNvSpPr>
            <a:spLocks noGrp="1"/>
          </p:cNvSpPr>
          <p:nvPr>
            <p:ph idx="1"/>
          </p:nvPr>
        </p:nvSpPr>
        <p:spPr>
          <a:xfrm>
            <a:off x="3575050" y="259398"/>
            <a:ext cx="5111750" cy="5560457"/>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363345"/>
            <a:ext cx="3008313" cy="4456510"/>
          </a:xfrm>
        </p:spPr>
        <p:txBody>
          <a:bodyPr/>
          <a:lstStyle>
            <a:lvl1pPr marL="0" indent="0">
              <a:buNone/>
              <a:defRPr sz="1330"/>
            </a:lvl1pPr>
            <a:lvl2pPr marL="434340" indent="0">
              <a:buNone/>
              <a:defRPr sz="1140"/>
            </a:lvl2pPr>
            <a:lvl3pPr marL="868680" indent="0">
              <a:buNone/>
              <a:defRPr sz="950"/>
            </a:lvl3pPr>
            <a:lvl4pPr marL="1303020" indent="0">
              <a:buNone/>
              <a:defRPr sz="855"/>
            </a:lvl4pPr>
            <a:lvl5pPr marL="1737360" indent="0">
              <a:buNone/>
              <a:defRPr sz="855"/>
            </a:lvl5pPr>
            <a:lvl6pPr marL="2171700" indent="0">
              <a:buNone/>
              <a:defRPr sz="855"/>
            </a:lvl6pPr>
            <a:lvl7pPr marL="2606040" indent="0">
              <a:buNone/>
              <a:defRPr sz="855"/>
            </a:lvl7pPr>
            <a:lvl8pPr marL="3040380" indent="0">
              <a:buNone/>
              <a:defRPr sz="855"/>
            </a:lvl8pPr>
            <a:lvl9pPr marL="3474720" indent="0">
              <a:buNone/>
              <a:defRPr sz="85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447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560570"/>
            <a:ext cx="5486400" cy="538401"/>
          </a:xfrm>
        </p:spPr>
        <p:txBody>
          <a:bodyPr anchor="b"/>
          <a:lstStyle>
            <a:lvl1pPr algn="l">
              <a:defRPr sz="1900" b="1"/>
            </a:lvl1pPr>
          </a:lstStyle>
          <a:p>
            <a:r>
              <a:rPr lang="en-US"/>
              <a:t>Click to edit Master title style</a:t>
            </a:r>
          </a:p>
        </p:txBody>
      </p:sp>
      <p:sp>
        <p:nvSpPr>
          <p:cNvPr id="3" name="Picture Placeholder 2"/>
          <p:cNvSpPr>
            <a:spLocks noGrp="1"/>
          </p:cNvSpPr>
          <p:nvPr>
            <p:ph type="pic" idx="1"/>
          </p:nvPr>
        </p:nvSpPr>
        <p:spPr>
          <a:xfrm>
            <a:off x="1792288" y="582136"/>
            <a:ext cx="5486400" cy="3909060"/>
          </a:xfrm>
        </p:spPr>
        <p:txBody>
          <a:bodyPr/>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p>
        </p:txBody>
      </p:sp>
      <p:sp>
        <p:nvSpPr>
          <p:cNvPr id="4" name="Text Placeholder 3"/>
          <p:cNvSpPr>
            <a:spLocks noGrp="1"/>
          </p:cNvSpPr>
          <p:nvPr>
            <p:ph type="body" sz="half" idx="2"/>
          </p:nvPr>
        </p:nvSpPr>
        <p:spPr>
          <a:xfrm>
            <a:off x="1792288" y="5098971"/>
            <a:ext cx="5486400" cy="764619"/>
          </a:xfrm>
        </p:spPr>
        <p:txBody>
          <a:bodyPr/>
          <a:lstStyle>
            <a:lvl1pPr marL="0" indent="0">
              <a:buNone/>
              <a:defRPr sz="1330"/>
            </a:lvl1pPr>
            <a:lvl2pPr marL="434340" indent="0">
              <a:buNone/>
              <a:defRPr sz="1140"/>
            </a:lvl2pPr>
            <a:lvl3pPr marL="868680" indent="0">
              <a:buNone/>
              <a:defRPr sz="950"/>
            </a:lvl3pPr>
            <a:lvl4pPr marL="1303020" indent="0">
              <a:buNone/>
              <a:defRPr sz="855"/>
            </a:lvl4pPr>
            <a:lvl5pPr marL="1737360" indent="0">
              <a:buNone/>
              <a:defRPr sz="855"/>
            </a:lvl5pPr>
            <a:lvl6pPr marL="2171700" indent="0">
              <a:buNone/>
              <a:defRPr sz="855"/>
            </a:lvl6pPr>
            <a:lvl7pPr marL="2606040" indent="0">
              <a:buNone/>
              <a:defRPr sz="855"/>
            </a:lvl7pPr>
            <a:lvl8pPr marL="3040380" indent="0">
              <a:buNone/>
              <a:defRPr sz="855"/>
            </a:lvl8pPr>
            <a:lvl9pPr marL="3474720" indent="0">
              <a:buNone/>
              <a:defRPr sz="85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063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0906"/>
            <a:ext cx="8229600" cy="10858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520190"/>
            <a:ext cx="8229600" cy="42996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038533"/>
            <a:ext cx="2133600" cy="346869"/>
          </a:xfrm>
          <a:prstGeom prst="rect">
            <a:avLst/>
          </a:prstGeom>
        </p:spPr>
        <p:txBody>
          <a:bodyPr vert="horz" lIns="91440" tIns="45720" rIns="91440" bIns="45720" rtlCol="0" anchor="ctr"/>
          <a:lstStyle>
            <a:lvl1pPr algn="l">
              <a:defRPr sz="1140">
                <a:solidFill>
                  <a:schemeClr val="tx1">
                    <a:tint val="75000"/>
                  </a:schemeClr>
                </a:solidFill>
              </a:defRPr>
            </a:lvl1pPr>
          </a:lstStyle>
          <a:p>
            <a:fld id="{1D8BD707-D9CF-40AE-B4C6-C98DA3205C09}" type="datetimeFigureOut">
              <a:rPr lang="en-US" smtClean="0"/>
              <a:pPr/>
              <a:t>1/21/2022</a:t>
            </a:fld>
            <a:endParaRPr lang="en-US"/>
          </a:p>
        </p:txBody>
      </p:sp>
      <p:sp>
        <p:nvSpPr>
          <p:cNvPr id="5" name="Footer Placeholder 4"/>
          <p:cNvSpPr>
            <a:spLocks noGrp="1"/>
          </p:cNvSpPr>
          <p:nvPr>
            <p:ph type="ftr" sz="quarter" idx="3"/>
          </p:nvPr>
        </p:nvSpPr>
        <p:spPr>
          <a:xfrm>
            <a:off x="3124200" y="6038533"/>
            <a:ext cx="2895600" cy="346869"/>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038533"/>
            <a:ext cx="2133600" cy="346869"/>
          </a:xfrm>
          <a:prstGeom prst="rect">
            <a:avLst/>
          </a:prstGeom>
        </p:spPr>
        <p:txBody>
          <a:bodyPr vert="horz" lIns="91440" tIns="45720" rIns="91440" bIns="45720" rtlCol="0" anchor="ctr"/>
          <a:lstStyle>
            <a:lvl1pPr algn="r">
              <a:defRPr sz="114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9581197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defTabSz="868680" rtl="0" eaLnBrk="1" latinLnBrk="0" hangingPunct="1">
        <a:spcBef>
          <a:spcPct val="0"/>
        </a:spcBef>
        <a:buNone/>
        <a:defRPr sz="4180" kern="1200">
          <a:solidFill>
            <a:schemeClr val="tx1"/>
          </a:solidFill>
          <a:latin typeface="+mj-lt"/>
          <a:ea typeface="+mj-ea"/>
          <a:cs typeface="+mj-cs"/>
        </a:defRPr>
      </a:lvl1pPr>
    </p:titleStyle>
    <p:bodyStyle>
      <a:lvl1pPr marL="325755" indent="-325755" algn="l" defTabSz="868680" rtl="0" eaLnBrk="1" latinLnBrk="0" hangingPunct="1">
        <a:spcBef>
          <a:spcPct val="20000"/>
        </a:spcBef>
        <a:buFont typeface="Arial" pitchFamily="34" charset="0"/>
        <a:buChar char="•"/>
        <a:defRPr sz="3040" kern="1200">
          <a:solidFill>
            <a:schemeClr val="tx1"/>
          </a:solidFill>
          <a:latin typeface="+mn-lt"/>
          <a:ea typeface="+mn-ea"/>
          <a:cs typeface="+mn-cs"/>
        </a:defRPr>
      </a:lvl1pPr>
      <a:lvl2pPr marL="705803" indent="-271463" algn="l" defTabSz="868680" rtl="0" eaLnBrk="1" latinLnBrk="0" hangingPunct="1">
        <a:spcBef>
          <a:spcPct val="20000"/>
        </a:spcBef>
        <a:buFont typeface="Arial" pitchFamily="34" charset="0"/>
        <a:buChar char="–"/>
        <a:defRPr sz="2660" kern="1200">
          <a:solidFill>
            <a:schemeClr val="tx1"/>
          </a:solidFill>
          <a:latin typeface="+mn-lt"/>
          <a:ea typeface="+mn-ea"/>
          <a:cs typeface="+mn-cs"/>
        </a:defRPr>
      </a:lvl2pPr>
      <a:lvl3pPr marL="1085850" indent="-217170" algn="l" defTabSz="868680" rtl="0" eaLnBrk="1" latinLnBrk="0" hangingPunct="1">
        <a:spcBef>
          <a:spcPct val="20000"/>
        </a:spcBef>
        <a:buFont typeface="Arial" pitchFamily="34" charset="0"/>
        <a:buChar char="•"/>
        <a:defRPr sz="2280" kern="1200">
          <a:solidFill>
            <a:schemeClr val="tx1"/>
          </a:solidFill>
          <a:latin typeface="+mn-lt"/>
          <a:ea typeface="+mn-ea"/>
          <a:cs typeface="+mn-cs"/>
        </a:defRPr>
      </a:lvl3pPr>
      <a:lvl4pPr marL="1520190" indent="-217170" algn="l" defTabSz="868680"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54530" indent="-217170" algn="l" defTabSz="868680"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88870" indent="-217170" algn="l" defTabSz="86868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3210" indent="-217170" algn="l" defTabSz="86868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7550" indent="-217170" algn="l" defTabSz="86868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1890" indent="-217170" algn="l" defTabSz="86868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funwebdev.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maps.googleapis.com/maps/api/geocode/xml?address=B" TargetMode="External"/><Relationship Id="rId2" Type="http://schemas.openxmlformats.org/officeDocument/2006/relationships/hyperlink" Target="http://maps.googleapis.com/maps/api/geocode/xml?address"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dev.virtualearth.net/REST/v1/Locations?o=xml&amp;quer"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579120"/>
            <a:ext cx="7696200" cy="3785652"/>
          </a:xfrm>
          <a:prstGeom prst="rect">
            <a:avLst/>
          </a:prstGeom>
        </p:spPr>
        <p:txBody>
          <a:bodyPr wrap="square">
            <a:spAutoFit/>
          </a:bodyPr>
          <a:lstStyle/>
          <a:p>
            <a:pPr>
              <a:lnSpc>
                <a:spcPct val="200000"/>
              </a:lnSpc>
            </a:pPr>
            <a:r>
              <a:rPr lang="en-US" altLang="en-US" sz="2400" b="1" dirty="0">
                <a:latin typeface="Times New Roman" pitchFamily="18" charset="0"/>
                <a:cs typeface="Times New Roman" pitchFamily="18" charset="0"/>
              </a:rPr>
              <a:t>SUBJECT NAME: </a:t>
            </a:r>
            <a:r>
              <a:rPr lang="en-US" sz="2400" b="1" dirty="0">
                <a:latin typeface="Times New Roman" pitchFamily="18" charset="0"/>
                <a:cs typeface="Times New Roman" pitchFamily="18" charset="0"/>
              </a:rPr>
              <a:t>WEB TECHNOLOGY</a:t>
            </a:r>
            <a:br>
              <a:rPr lang="en-US" altLang="en-US" sz="2400" b="1" dirty="0">
                <a:latin typeface="Times New Roman" pitchFamily="18" charset="0"/>
                <a:cs typeface="Times New Roman" pitchFamily="18" charset="0"/>
              </a:rPr>
            </a:br>
            <a:r>
              <a:rPr lang="en-US" altLang="en-US" sz="2400" b="1" dirty="0">
                <a:latin typeface="Times New Roman" pitchFamily="18" charset="0"/>
                <a:cs typeface="Times New Roman" pitchFamily="18" charset="0"/>
              </a:rPr>
              <a:t>TOPIC: MODULE V</a:t>
            </a:r>
          </a:p>
          <a:p>
            <a:pPr>
              <a:lnSpc>
                <a:spcPct val="200000"/>
              </a:lnSpc>
            </a:pPr>
            <a:r>
              <a:rPr lang="en-US" sz="2400" b="1" dirty="0">
                <a:latin typeface="Times New Roman" pitchFamily="18" charset="0"/>
                <a:cs typeface="Times New Roman" pitchFamily="18" charset="0"/>
              </a:rPr>
              <a:t>SUBJECT CODE:19cs54</a:t>
            </a:r>
          </a:p>
          <a:p>
            <a:pPr>
              <a:lnSpc>
                <a:spcPct val="200000"/>
              </a:lnSpc>
            </a:pPr>
            <a:r>
              <a:rPr lang="en-US" sz="2400" b="1" dirty="0">
                <a:latin typeface="Times New Roman" pitchFamily="18" charset="0"/>
                <a:cs typeface="Times New Roman" pitchFamily="18" charset="0"/>
              </a:rPr>
              <a:t>DEPARTMENT:COMPUTER SCIENCE AND ENGINEERING</a:t>
            </a:r>
          </a:p>
        </p:txBody>
      </p:sp>
      <p:sp>
        <p:nvSpPr>
          <p:cNvPr id="7" name="Rectangle 6"/>
          <p:cNvSpPr/>
          <p:nvPr/>
        </p:nvSpPr>
        <p:spPr>
          <a:xfrm>
            <a:off x="2133600" y="3495310"/>
            <a:ext cx="6629400" cy="873572"/>
          </a:xfrm>
          <a:prstGeom prst="rect">
            <a:avLst/>
          </a:prstGeom>
        </p:spPr>
        <p:txBody>
          <a:bodyPr wrap="square">
            <a:spAutoFit/>
          </a:bodyPr>
          <a:lstStyle/>
          <a:p>
            <a:pPr>
              <a:lnSpc>
                <a:spcPct val="150000"/>
              </a:lnSpc>
            </a:pPr>
            <a:r>
              <a:rPr lang="en-IN" b="1" dirty="0">
                <a:latin typeface="Times New Roman" pitchFamily="18" charset="0"/>
                <a:cs typeface="Times New Roman" pitchFamily="18" charset="0"/>
              </a:rPr>
              <a:t>	</a:t>
            </a:r>
          </a:p>
          <a:p>
            <a:pPr>
              <a:lnSpc>
                <a:spcPct val="150000"/>
              </a:lnSpc>
            </a:pP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48253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7026909" cy="505908"/>
          </a:xfrm>
          <a:prstGeom prst="rect">
            <a:avLst/>
          </a:prstGeom>
        </p:spPr>
        <p:txBody>
          <a:bodyPr vert="horz" wrap="square" lIns="0" tIns="13335" rIns="0" bIns="0" rtlCol="0">
            <a:spAutoFit/>
          </a:bodyPr>
          <a:lstStyle/>
          <a:p>
            <a:pPr marL="12700">
              <a:lnSpc>
                <a:spcPct val="100000"/>
              </a:lnSpc>
              <a:spcBef>
                <a:spcPts val="105"/>
              </a:spcBef>
            </a:pPr>
            <a:r>
              <a:rPr sz="3200" b="1" spc="-215" dirty="0">
                <a:latin typeface="Times New Roman" pitchFamily="18" charset="0"/>
                <a:cs typeface="Times New Roman" pitchFamily="18" charset="0"/>
              </a:rPr>
              <a:t>Emulate </a:t>
            </a:r>
            <a:r>
              <a:rPr sz="3200" b="1" spc="-405" dirty="0">
                <a:latin typeface="Times New Roman" pitchFamily="18" charset="0"/>
                <a:cs typeface="Times New Roman" pitchFamily="18" charset="0"/>
              </a:rPr>
              <a:t>Classes </a:t>
            </a:r>
            <a:r>
              <a:rPr sz="3200" b="1" spc="25" dirty="0">
                <a:latin typeface="Times New Roman" pitchFamily="18" charset="0"/>
                <a:cs typeface="Times New Roman" pitchFamily="18" charset="0"/>
              </a:rPr>
              <a:t>with</a:t>
            </a:r>
            <a:r>
              <a:rPr sz="3200" b="1" spc="-85" dirty="0">
                <a:latin typeface="Times New Roman" pitchFamily="18" charset="0"/>
                <a:cs typeface="Times New Roman" pitchFamily="18" charset="0"/>
              </a:rPr>
              <a:t> </a:t>
            </a:r>
            <a:r>
              <a:rPr sz="3200" b="1" spc="-110" dirty="0">
                <a:latin typeface="Times New Roman" pitchFamily="18" charset="0"/>
                <a:cs typeface="Times New Roman" pitchFamily="18" charset="0"/>
              </a:rPr>
              <a:t>functions</a:t>
            </a:r>
          </a:p>
        </p:txBody>
      </p:sp>
      <p:sp>
        <p:nvSpPr>
          <p:cNvPr id="4" name="object 4"/>
          <p:cNvSpPr txBox="1"/>
          <p:nvPr/>
        </p:nvSpPr>
        <p:spPr>
          <a:xfrm>
            <a:off x="917250" y="4552950"/>
            <a:ext cx="4999355" cy="530915"/>
          </a:xfrm>
          <a:prstGeom prst="rect">
            <a:avLst/>
          </a:prstGeom>
        </p:spPr>
        <p:txBody>
          <a:bodyPr vert="horz" wrap="square" lIns="0" tIns="68580" rIns="0" bIns="0" rtlCol="0">
            <a:spAutoFit/>
          </a:bodyPr>
          <a:lstStyle/>
          <a:p>
            <a:pPr marL="12700" marR="5080">
              <a:lnSpc>
                <a:spcPts val="1820"/>
              </a:lnSpc>
              <a:spcBef>
                <a:spcPts val="540"/>
              </a:spcBef>
            </a:pPr>
            <a:r>
              <a:rPr sz="1900" b="1" spc="-125" dirty="0">
                <a:latin typeface="Arial"/>
                <a:cs typeface="Arial"/>
              </a:rPr>
              <a:t>var oneDie </a:t>
            </a:r>
            <a:r>
              <a:rPr sz="1900" b="1" spc="-170" dirty="0">
                <a:latin typeface="Arial"/>
                <a:cs typeface="Arial"/>
              </a:rPr>
              <a:t>= </a:t>
            </a:r>
            <a:r>
              <a:rPr sz="1900" b="1" spc="-110" dirty="0">
                <a:latin typeface="Arial"/>
                <a:cs typeface="Arial"/>
              </a:rPr>
              <a:t>new </a:t>
            </a:r>
            <a:r>
              <a:rPr sz="1900" b="1" spc="-120" dirty="0">
                <a:latin typeface="Arial"/>
                <a:cs typeface="Arial"/>
              </a:rPr>
              <a:t>Die("0000FF");  </a:t>
            </a:r>
            <a:r>
              <a:rPr sz="1900" b="1" spc="-130" dirty="0">
                <a:latin typeface="Arial"/>
                <a:cs typeface="Arial"/>
              </a:rPr>
              <a:t>console.log(oneDie.</a:t>
            </a:r>
            <a:r>
              <a:rPr sz="1900" b="1" spc="-130" dirty="0">
                <a:solidFill>
                  <a:srgbClr val="CE2932"/>
                </a:solidFill>
                <a:latin typeface="Arial"/>
                <a:cs typeface="Arial"/>
              </a:rPr>
              <a:t>randomRoll() </a:t>
            </a:r>
            <a:r>
              <a:rPr sz="1900" b="1" spc="-170" dirty="0">
                <a:latin typeface="Arial"/>
                <a:cs typeface="Arial"/>
              </a:rPr>
              <a:t>+ </a:t>
            </a:r>
            <a:r>
              <a:rPr sz="1900" b="1" spc="-70" dirty="0">
                <a:latin typeface="Arial"/>
                <a:cs typeface="Arial"/>
              </a:rPr>
              <a:t>" </a:t>
            </a:r>
            <a:r>
              <a:rPr sz="1900" b="1" spc="-170" dirty="0">
                <a:latin typeface="Arial"/>
                <a:cs typeface="Arial"/>
              </a:rPr>
              <a:t>was</a:t>
            </a:r>
            <a:r>
              <a:rPr sz="1900" b="1" spc="50" dirty="0">
                <a:latin typeface="Arial"/>
                <a:cs typeface="Arial"/>
              </a:rPr>
              <a:t> </a:t>
            </a:r>
            <a:r>
              <a:rPr sz="1900" b="1" spc="-95" dirty="0">
                <a:latin typeface="Arial"/>
                <a:cs typeface="Arial"/>
              </a:rPr>
              <a:t>rolled");</a:t>
            </a:r>
            <a:endParaRPr sz="1900">
              <a:latin typeface="Arial"/>
              <a:cs typeface="Arial"/>
            </a:endParaRPr>
          </a:p>
        </p:txBody>
      </p:sp>
      <p:sp>
        <p:nvSpPr>
          <p:cNvPr id="5" name="object 5"/>
          <p:cNvSpPr/>
          <p:nvPr/>
        </p:nvSpPr>
        <p:spPr>
          <a:xfrm>
            <a:off x="990600" y="1352550"/>
            <a:ext cx="7079376" cy="270173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1E15-3559-41C1-B2A8-6813AA3841B3}"/>
              </a:ext>
            </a:extLst>
          </p:cNvPr>
          <p:cNvSpPr>
            <a:spLocks noGrp="1"/>
          </p:cNvSpPr>
          <p:nvPr>
            <p:ph type="title"/>
          </p:nvPr>
        </p:nvSpPr>
        <p:spPr/>
        <p:txBody>
          <a:bodyPr>
            <a:normAutofit/>
          </a:bodyPr>
          <a:lstStyle/>
          <a:p>
            <a:r>
              <a:rPr lang="en-IN" sz="2700" b="1" dirty="0"/>
              <a:t>Difference between a web service and web application</a:t>
            </a:r>
          </a:p>
        </p:txBody>
      </p:sp>
      <p:sp>
        <p:nvSpPr>
          <p:cNvPr id="3" name="Content Placeholder 2">
            <a:extLst>
              <a:ext uri="{FF2B5EF4-FFF2-40B4-BE49-F238E27FC236}">
                <a16:creationId xmlns:a16="http://schemas.microsoft.com/office/drawing/2014/main" id="{A780B244-1E31-4260-AC84-1A20708CF3AE}"/>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N" b="0" i="0" dirty="0">
                <a:effectLst/>
                <a:latin typeface="Roboto" panose="02000000000000000000" pitchFamily="2" charset="0"/>
              </a:rPr>
              <a:t>Web applications are meant for users and to be accessed in browser having human readable format whereas web services are meant for applications to access data in the format of XML, JSON etc.</a:t>
            </a:r>
          </a:p>
          <a:p>
            <a:pPr algn="l">
              <a:buFont typeface="Arial" panose="020B0604020202020204" pitchFamily="34" charset="0"/>
              <a:buChar char="•"/>
            </a:pPr>
            <a:r>
              <a:rPr lang="en-IN" b="0" i="0" dirty="0">
                <a:effectLst/>
                <a:latin typeface="Roboto" panose="02000000000000000000" pitchFamily="2" charset="0"/>
              </a:rPr>
              <a:t>Web applications always use HTTP/HTTPS protocol whereas traditional web services use SOAP protocol. Recently REST is getting popularity that is an architecture style and almost all times run on HTTP/HTTPS protocol.</a:t>
            </a:r>
          </a:p>
          <a:p>
            <a:pPr algn="l">
              <a:buFont typeface="Arial" panose="020B0604020202020204" pitchFamily="34" charset="0"/>
              <a:buChar char="•"/>
            </a:pPr>
            <a:r>
              <a:rPr lang="en-IN" b="0" i="0" dirty="0">
                <a:effectLst/>
                <a:latin typeface="Roboto" panose="02000000000000000000" pitchFamily="2" charset="0"/>
              </a:rPr>
              <a:t>Web applications are not meant for reusability whereas this is one of the benefit of web services. A single web service can be used by different kinds of applications.</a:t>
            </a:r>
          </a:p>
          <a:p>
            <a:pPr algn="l">
              <a:buFont typeface="Arial" panose="020B0604020202020204" pitchFamily="34" charset="0"/>
              <a:buChar char="•"/>
            </a:pPr>
            <a:r>
              <a:rPr lang="en-IN" b="0" i="0" dirty="0">
                <a:effectLst/>
                <a:latin typeface="Roboto" panose="02000000000000000000" pitchFamily="2" charset="0"/>
              </a:rPr>
              <a:t>Web application can access web services to access some data or to perform some tasks, web services can’t access web applications to fetch some data.</a:t>
            </a:r>
          </a:p>
          <a:p>
            <a:pPr algn="l">
              <a:buFont typeface="Arial" panose="020B0604020202020204" pitchFamily="34" charset="0"/>
              <a:buChar char="•"/>
            </a:pPr>
            <a:r>
              <a:rPr lang="en-IN" b="0" i="0" dirty="0">
                <a:effectLst/>
                <a:latin typeface="Roboto" panose="02000000000000000000" pitchFamily="2" charset="0"/>
              </a:rPr>
              <a:t>Web applications are capable to maintain user session, web services are stateless.</a:t>
            </a:r>
          </a:p>
          <a:p>
            <a:endParaRPr lang="en-IN" dirty="0"/>
          </a:p>
        </p:txBody>
      </p:sp>
    </p:spTree>
    <p:extLst>
      <p:ext uri="{BB962C8B-B14F-4D97-AF65-F5344CB8AC3E}">
        <p14:creationId xmlns:p14="http://schemas.microsoft.com/office/powerpoint/2010/main" val="18876569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A1B0-8A4A-4095-89D8-C47E4E68C6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4DC626-C93D-41D8-B04F-FEB92402ECDB}"/>
              </a:ext>
            </a:extLst>
          </p:cNvPr>
          <p:cNvSpPr>
            <a:spLocks noGrp="1"/>
          </p:cNvSpPr>
          <p:nvPr>
            <p:ph idx="1"/>
          </p:nvPr>
        </p:nvSpPr>
        <p:spPr/>
        <p:txBody>
          <a:bodyPr/>
          <a:lstStyle/>
          <a:p>
            <a:pPr algn="just"/>
            <a:r>
              <a:rPr lang="en-IN" b="0" i="0" dirty="0">
                <a:solidFill>
                  <a:srgbClr val="000000"/>
                </a:solidFill>
                <a:effectLst/>
                <a:latin typeface="Arial" panose="020B0604020202020204" pitchFamily="34" charset="0"/>
              </a:rPr>
              <a:t>The basic web services platform is XML + HTTP. All the standard web services work using the following components −</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(Simple Object Access Protocol)</a:t>
            </a:r>
          </a:p>
          <a:p>
            <a:pPr algn="just">
              <a:buFont typeface="Arial" panose="020B0604020202020204" pitchFamily="34" charset="0"/>
              <a:buChar char="•"/>
            </a:pPr>
            <a:r>
              <a:rPr lang="en-IN" b="0" i="0" dirty="0">
                <a:solidFill>
                  <a:srgbClr val="000000"/>
                </a:solidFill>
                <a:effectLst/>
                <a:latin typeface="Arial" panose="020B0604020202020204" pitchFamily="34" charset="0"/>
              </a:rPr>
              <a:t>UDDI (Universal Description, Discovery and Integration)</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(Web Services Description Language)</a:t>
            </a:r>
          </a:p>
          <a:p>
            <a:endParaRPr lang="en-IN" dirty="0"/>
          </a:p>
        </p:txBody>
      </p:sp>
    </p:spTree>
    <p:extLst>
      <p:ext uri="{BB962C8B-B14F-4D97-AF65-F5344CB8AC3E}">
        <p14:creationId xmlns:p14="http://schemas.microsoft.com/office/powerpoint/2010/main" val="20911106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B15-19FD-4AB3-A443-C52E0683945F}"/>
              </a:ext>
            </a:extLst>
          </p:cNvPr>
          <p:cNvSpPr>
            <a:spLocks noGrp="1"/>
          </p:cNvSpPr>
          <p:nvPr>
            <p:ph type="title"/>
          </p:nvPr>
        </p:nvSpPr>
        <p:spPr/>
        <p:txBody>
          <a:bodyPr>
            <a:normAutofit fontScale="90000"/>
          </a:bodyPr>
          <a:lstStyle/>
          <a:p>
            <a:r>
              <a:rPr lang="en-IN" b="0" i="0" dirty="0">
                <a:effectLst/>
                <a:latin typeface="Arial" panose="020B0604020202020204" pitchFamily="34" charset="0"/>
              </a:rPr>
              <a:t>How Does a Web Service Work?</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57926B6-8D1F-4EBE-A6A3-344446AF2575}"/>
              </a:ext>
            </a:extLst>
          </p:cNvPr>
          <p:cNvSpPr>
            <a:spLocks noGrp="1"/>
          </p:cNvSpPr>
          <p:nvPr>
            <p:ph idx="1"/>
          </p:nvPr>
        </p:nvSpPr>
        <p:spPr/>
        <p:txBody>
          <a:bodyPr/>
          <a:lstStyle/>
          <a:p>
            <a:pPr algn="just"/>
            <a:r>
              <a:rPr lang="en-IN" b="0" i="0" dirty="0">
                <a:solidFill>
                  <a:srgbClr val="000000"/>
                </a:solidFill>
                <a:effectLst/>
                <a:latin typeface="Arial" panose="020B0604020202020204" pitchFamily="34" charset="0"/>
              </a:rPr>
              <a:t>A web service enables communication among various applications by using open standards such as HTML, XML, WSDL, and SOAP. A web service takes the help of −</a:t>
            </a:r>
          </a:p>
          <a:p>
            <a:pPr algn="just">
              <a:buFont typeface="Arial" panose="020B0604020202020204" pitchFamily="34" charset="0"/>
              <a:buChar char="•"/>
            </a:pPr>
            <a:r>
              <a:rPr lang="en-IN" b="0" i="0" dirty="0">
                <a:solidFill>
                  <a:srgbClr val="000000"/>
                </a:solidFill>
                <a:effectLst/>
                <a:latin typeface="Arial" panose="020B0604020202020204" pitchFamily="34" charset="0"/>
              </a:rPr>
              <a:t>XML to tag the data</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to transfer a message</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to describe the availability of service.</a:t>
            </a:r>
          </a:p>
          <a:p>
            <a:endParaRPr lang="en-IN" dirty="0"/>
          </a:p>
        </p:txBody>
      </p:sp>
    </p:spTree>
    <p:extLst>
      <p:ext uri="{BB962C8B-B14F-4D97-AF65-F5344CB8AC3E}">
        <p14:creationId xmlns:p14="http://schemas.microsoft.com/office/powerpoint/2010/main" val="1080015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F6FD-14F2-4FB5-860B-B7AF8B28C12E}"/>
              </a:ext>
            </a:extLst>
          </p:cNvPr>
          <p:cNvSpPr>
            <a:spLocks noGrp="1"/>
          </p:cNvSpPr>
          <p:nvPr>
            <p:ph type="title"/>
          </p:nvPr>
        </p:nvSpPr>
        <p:spPr/>
        <p:txBody>
          <a:bodyPr>
            <a:normAutofit fontScale="90000"/>
          </a:bodyPr>
          <a:lstStyle/>
          <a:p>
            <a:r>
              <a:rPr lang="en-IN" b="0" i="0" dirty="0">
                <a:effectLst/>
                <a:latin typeface="Arial" panose="020B0604020202020204" pitchFamily="34" charset="0"/>
              </a:rPr>
              <a:t>Example</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55C639E-E810-4801-AB7B-A0B6FEC264B8}"/>
              </a:ext>
            </a:extLst>
          </p:cNvPr>
          <p:cNvSpPr>
            <a:spLocks noGrp="1"/>
          </p:cNvSpPr>
          <p:nvPr>
            <p:ph idx="1"/>
          </p:nvPr>
        </p:nvSpPr>
        <p:spPr/>
        <p:txBody>
          <a:bodyPr>
            <a:normAutofit fontScale="92500" lnSpcReduction="20000"/>
          </a:bodyPr>
          <a:lstStyle/>
          <a:p>
            <a:pPr algn="just"/>
            <a:r>
              <a:rPr lang="en-IN" b="0" i="0" dirty="0">
                <a:solidFill>
                  <a:srgbClr val="000000"/>
                </a:solidFill>
                <a:effectLst/>
                <a:latin typeface="Arial" panose="020B0604020202020204" pitchFamily="34" charset="0"/>
              </a:rPr>
              <a:t>Consider a simple account-management and order processing system. The accounting personnel use a client application built with Visual Basic or JSP to create new accounts and enter new customer orders.</a:t>
            </a:r>
          </a:p>
          <a:p>
            <a:pPr algn="just"/>
            <a:r>
              <a:rPr lang="en-IN" b="0" i="0" dirty="0">
                <a:solidFill>
                  <a:srgbClr val="000000"/>
                </a:solidFill>
                <a:effectLst/>
                <a:latin typeface="Arial" panose="020B0604020202020204" pitchFamily="34" charset="0"/>
              </a:rPr>
              <a:t>The processing logic for this system is written in Java and resides on a Solaris machine, which also interacts with a database to store information.</a:t>
            </a:r>
          </a:p>
          <a:p>
            <a:r>
              <a:rPr lang="en-IN" b="0" i="0" dirty="0">
                <a:solidFill>
                  <a:srgbClr val="000000"/>
                </a:solidFill>
                <a:effectLst/>
                <a:latin typeface="Arial" panose="020B0604020202020204" pitchFamily="34" charset="0"/>
              </a:rPr>
              <a:t>The steps to perform this operation are as follows −</a:t>
            </a:r>
            <a:endParaRPr lang="en-IN" dirty="0"/>
          </a:p>
        </p:txBody>
      </p:sp>
    </p:spTree>
    <p:extLst>
      <p:ext uri="{BB962C8B-B14F-4D97-AF65-F5344CB8AC3E}">
        <p14:creationId xmlns:p14="http://schemas.microsoft.com/office/powerpoint/2010/main" val="13729187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074F-F728-42F3-A52C-2DCAE7F10D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E069DD-3683-45CA-8BC1-22680C7FDF39}"/>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IN" b="0" i="0" dirty="0">
                <a:solidFill>
                  <a:srgbClr val="000000"/>
                </a:solidFill>
                <a:effectLst/>
                <a:latin typeface="Arial" panose="020B0604020202020204" pitchFamily="34" charset="0"/>
              </a:rPr>
              <a:t>The client program bundles the account registration information into a SOAP message.</a:t>
            </a:r>
          </a:p>
          <a:p>
            <a:pPr algn="just">
              <a:buFont typeface="Arial" panose="020B0604020202020204" pitchFamily="34" charset="0"/>
              <a:buChar char="•"/>
            </a:pPr>
            <a:r>
              <a:rPr lang="en-IN" b="0" i="0" dirty="0">
                <a:solidFill>
                  <a:srgbClr val="000000"/>
                </a:solidFill>
                <a:effectLst/>
                <a:latin typeface="Arial" panose="020B0604020202020204" pitchFamily="34" charset="0"/>
              </a:rPr>
              <a:t>This SOAP message is sent to the web service as the body of an HTTP POST request.</a:t>
            </a:r>
          </a:p>
          <a:p>
            <a:pPr algn="just">
              <a:buFont typeface="Arial" panose="020B0604020202020204" pitchFamily="34" charset="0"/>
              <a:buChar char="•"/>
            </a:pPr>
            <a:r>
              <a:rPr lang="en-IN" b="0" i="0" dirty="0">
                <a:solidFill>
                  <a:srgbClr val="000000"/>
                </a:solidFill>
                <a:effectLst/>
                <a:latin typeface="Arial" panose="020B0604020202020204" pitchFamily="34" charset="0"/>
              </a:rPr>
              <a:t>The web service unpacks the SOAP request and converts it into a command that the application can understand.</a:t>
            </a:r>
          </a:p>
          <a:p>
            <a:pPr algn="just">
              <a:buFont typeface="Arial" panose="020B0604020202020204" pitchFamily="34" charset="0"/>
              <a:buChar char="•"/>
            </a:pPr>
            <a:r>
              <a:rPr lang="en-IN" b="0" i="0" dirty="0">
                <a:solidFill>
                  <a:srgbClr val="000000"/>
                </a:solidFill>
                <a:effectLst/>
                <a:latin typeface="Arial" panose="020B0604020202020204" pitchFamily="34" charset="0"/>
              </a:rPr>
              <a:t>The application processes the information as required and responds with a new unique account number for that customer.</a:t>
            </a:r>
          </a:p>
          <a:p>
            <a:pPr algn="just">
              <a:buFont typeface="Arial" panose="020B0604020202020204" pitchFamily="34" charset="0"/>
              <a:buChar char="•"/>
            </a:pPr>
            <a:r>
              <a:rPr lang="en-IN" b="0" i="0" dirty="0">
                <a:solidFill>
                  <a:srgbClr val="000000"/>
                </a:solidFill>
                <a:effectLst/>
                <a:latin typeface="Arial" panose="020B0604020202020204" pitchFamily="34" charset="0"/>
              </a:rPr>
              <a:t>Next, the web service packages the response into another SOAP message, which it sends back to the client program in response to its HTTP request.</a:t>
            </a:r>
          </a:p>
          <a:p>
            <a:pPr algn="just">
              <a:buFont typeface="Arial" panose="020B0604020202020204" pitchFamily="34" charset="0"/>
              <a:buChar char="•"/>
            </a:pPr>
            <a:r>
              <a:rPr lang="en-IN" b="0" i="0" dirty="0">
                <a:solidFill>
                  <a:srgbClr val="000000"/>
                </a:solidFill>
                <a:effectLst/>
                <a:latin typeface="Arial" panose="020B0604020202020204" pitchFamily="34" charset="0"/>
              </a:rPr>
              <a:t>The client program unpacks the SOAP message to obtain the results of the account registration process.</a:t>
            </a:r>
          </a:p>
          <a:p>
            <a:endParaRPr lang="en-IN" dirty="0"/>
          </a:p>
        </p:txBody>
      </p:sp>
    </p:spTree>
    <p:extLst>
      <p:ext uri="{BB962C8B-B14F-4D97-AF65-F5344CB8AC3E}">
        <p14:creationId xmlns:p14="http://schemas.microsoft.com/office/powerpoint/2010/main" val="10101953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C748-D582-41B0-A3C9-B7AB55B93BB5}"/>
              </a:ext>
            </a:extLst>
          </p:cNvPr>
          <p:cNvSpPr>
            <a:spLocks noGrp="1"/>
          </p:cNvSpPr>
          <p:nvPr>
            <p:ph type="title"/>
          </p:nvPr>
        </p:nvSpPr>
        <p:spPr/>
        <p:txBody>
          <a:bodyPr>
            <a:normAutofit fontScale="90000"/>
          </a:bodyPr>
          <a:lstStyle/>
          <a:p>
            <a:r>
              <a:rPr lang="en-IN" b="0" i="0" dirty="0">
                <a:solidFill>
                  <a:srgbClr val="000000"/>
                </a:solidFill>
                <a:effectLst/>
                <a:latin typeface="Arial" panose="020B0604020202020204" pitchFamily="34" charset="0"/>
              </a:rPr>
              <a:t>Web services have the following special behavioural characteristics −</a:t>
            </a:r>
            <a:endParaRPr lang="en-IN" dirty="0"/>
          </a:p>
        </p:txBody>
      </p:sp>
      <p:sp>
        <p:nvSpPr>
          <p:cNvPr id="3" name="Content Placeholder 2">
            <a:extLst>
              <a:ext uri="{FF2B5EF4-FFF2-40B4-BE49-F238E27FC236}">
                <a16:creationId xmlns:a16="http://schemas.microsoft.com/office/drawing/2014/main" id="{8D3D6D89-94A8-414A-8608-27B0FAF02207}"/>
              </a:ext>
            </a:extLst>
          </p:cNvPr>
          <p:cNvSpPr>
            <a:spLocks noGrp="1"/>
          </p:cNvSpPr>
          <p:nvPr>
            <p:ph idx="1"/>
          </p:nvPr>
        </p:nvSpPr>
        <p:spPr/>
        <p:txBody>
          <a:bodyPr>
            <a:normAutofit fontScale="55000" lnSpcReduction="20000"/>
          </a:bodyPr>
          <a:lstStyle/>
          <a:p>
            <a:r>
              <a:rPr lang="en-IN" b="0" i="0" dirty="0">
                <a:effectLst/>
                <a:latin typeface="Arial" panose="020B0604020202020204" pitchFamily="34" charset="0"/>
              </a:rPr>
              <a:t>XML-Based</a:t>
            </a:r>
          </a:p>
          <a:p>
            <a:r>
              <a:rPr lang="en-IN" b="0" i="0" dirty="0">
                <a:effectLst/>
                <a:latin typeface="Arial" panose="020B0604020202020204" pitchFamily="34" charset="0"/>
              </a:rPr>
              <a:t>Loosely Coupled</a:t>
            </a:r>
          </a:p>
          <a:p>
            <a:pPr marL="0" indent="0">
              <a:buNone/>
            </a:pPr>
            <a:r>
              <a:rPr lang="en-IN" dirty="0"/>
              <a:t>       </a:t>
            </a:r>
            <a:r>
              <a:rPr lang="en-IN" b="0" i="0" dirty="0">
                <a:solidFill>
                  <a:srgbClr val="000000"/>
                </a:solidFill>
                <a:effectLst/>
                <a:latin typeface="Arial" panose="020B0604020202020204" pitchFamily="34" charset="0"/>
              </a:rPr>
              <a:t>A consumer of a web service is not tied to that web service directly. The web service interface can change over time without compromising the client's ability to interact with the service. A tightly coupled system implies that the client and server logic are closely tied to one another, implying that if one interface changes, the other must be updated.</a:t>
            </a:r>
          </a:p>
          <a:p>
            <a:pPr marL="0" indent="0">
              <a:buNone/>
            </a:pPr>
            <a:r>
              <a:rPr lang="en-IN" b="0" i="0" dirty="0">
                <a:effectLst/>
                <a:latin typeface="Arial" panose="020B0604020202020204" pitchFamily="34" charset="0"/>
              </a:rPr>
              <a:t>Supports Remote Procedure Calls(RPCs)</a:t>
            </a:r>
          </a:p>
          <a:p>
            <a:pPr algn="just"/>
            <a:r>
              <a:rPr lang="en-IN" b="0" i="0" dirty="0">
                <a:solidFill>
                  <a:srgbClr val="000000"/>
                </a:solidFill>
                <a:effectLst/>
                <a:latin typeface="Arial" panose="020B0604020202020204" pitchFamily="34" charset="0"/>
              </a:rPr>
              <a:t>Web services allow clients to invoke procedures, functions, and methods on remote objects using an XML-based protocol. Remote procedures expose input and output parameters that a web service must support.</a:t>
            </a:r>
          </a:p>
          <a:p>
            <a:pPr algn="just"/>
            <a:r>
              <a:rPr lang="en-IN" b="0" i="0" dirty="0">
                <a:solidFill>
                  <a:srgbClr val="000000"/>
                </a:solidFill>
                <a:effectLst/>
                <a:latin typeface="Arial" panose="020B0604020202020204" pitchFamily="34" charset="0"/>
              </a:rPr>
              <a:t>Component development through Enterprise JavaBeans (EJBs) and .NET Components has increasingly become a part of architectures and enterprise deployments over the past couple of years. Both technologies are distributed and accessible through a variety of RPC mechanisms.</a:t>
            </a:r>
          </a:p>
          <a:p>
            <a:pPr algn="just"/>
            <a:r>
              <a:rPr lang="en-IN" b="0" i="0" dirty="0">
                <a:solidFill>
                  <a:srgbClr val="000000"/>
                </a:solidFill>
                <a:effectLst/>
                <a:latin typeface="Arial" panose="020B0604020202020204" pitchFamily="34" charset="0"/>
              </a:rPr>
              <a:t>A web service supports RPC by providing services of its own, equivalent to those of a traditional component, or by translating incoming invocations into an invocation of an EJB or a .NET component.</a:t>
            </a:r>
          </a:p>
          <a:p>
            <a:pPr marL="0" indent="0">
              <a:buNone/>
            </a:pPr>
            <a:endParaRPr lang="en-IN" b="0" i="0" dirty="0">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762663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6A99-A054-4476-8918-ED2AD90899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30BA07-6708-47D1-828D-7E001577116A}"/>
              </a:ext>
            </a:extLst>
          </p:cNvPr>
          <p:cNvSpPr>
            <a:spLocks noGrp="1"/>
          </p:cNvSpPr>
          <p:nvPr>
            <p:ph idx="1"/>
          </p:nvPr>
        </p:nvSpPr>
        <p:spPr/>
        <p:txBody>
          <a:bodyPr>
            <a:normAutofit fontScale="70000" lnSpcReduction="20000"/>
          </a:bodyPr>
          <a:lstStyle/>
          <a:p>
            <a:r>
              <a:rPr lang="en-IN" b="0" i="0" dirty="0">
                <a:effectLst/>
                <a:latin typeface="Arial" panose="020B0604020202020204" pitchFamily="34" charset="0"/>
              </a:rPr>
              <a:t>Supports Document Exchange</a:t>
            </a:r>
          </a:p>
          <a:p>
            <a:pPr marL="0" indent="0">
              <a:buNone/>
            </a:pPr>
            <a:r>
              <a:rPr lang="en-IN" b="0" i="0" dirty="0">
                <a:solidFill>
                  <a:srgbClr val="000000"/>
                </a:solidFill>
                <a:effectLst/>
                <a:latin typeface="Arial" panose="020B0604020202020204" pitchFamily="34" charset="0"/>
              </a:rPr>
              <a:t>One of the key advantages of XML is its generic way of representing not only data, but also complex documents.</a:t>
            </a:r>
          </a:p>
          <a:p>
            <a:pPr marL="0" indent="0">
              <a:buNone/>
            </a:pPr>
            <a:r>
              <a:rPr lang="en-IN" b="1" i="0" dirty="0">
                <a:effectLst/>
                <a:latin typeface="Arial" panose="020B0604020202020204" pitchFamily="34" charset="0"/>
              </a:rPr>
              <a:t>Web Service Roles</a:t>
            </a:r>
          </a:p>
          <a:p>
            <a:pPr algn="just"/>
            <a:r>
              <a:rPr lang="en-IN" b="0" i="0" dirty="0">
                <a:solidFill>
                  <a:srgbClr val="000000"/>
                </a:solidFill>
                <a:effectLst/>
                <a:latin typeface="Arial" panose="020B0604020202020204" pitchFamily="34" charset="0"/>
              </a:rPr>
              <a:t>There are three major roles within the web service architecture −</a:t>
            </a:r>
          </a:p>
          <a:p>
            <a:pPr marL="0" indent="0">
              <a:buNone/>
            </a:pPr>
            <a:r>
              <a:rPr lang="en-IN" b="0" i="0" dirty="0">
                <a:effectLst/>
                <a:latin typeface="Arial" panose="020B0604020202020204" pitchFamily="34" charset="0"/>
              </a:rPr>
              <a:t>Service Provider</a:t>
            </a:r>
          </a:p>
          <a:p>
            <a:pPr algn="just"/>
            <a:r>
              <a:rPr lang="en-IN" b="0" i="0" dirty="0">
                <a:solidFill>
                  <a:srgbClr val="000000"/>
                </a:solidFill>
                <a:effectLst/>
                <a:latin typeface="Arial" panose="020B0604020202020204" pitchFamily="34" charset="0"/>
              </a:rPr>
              <a:t>This is the provider of the web service. The service provider implements the service and makes it available on the Internet.</a:t>
            </a:r>
          </a:p>
          <a:p>
            <a:pPr marL="0" indent="0">
              <a:buNone/>
            </a:pPr>
            <a:r>
              <a:rPr lang="en-IN" b="0" i="0" dirty="0">
                <a:effectLst/>
                <a:latin typeface="Arial" panose="020B0604020202020204" pitchFamily="34" charset="0"/>
              </a:rPr>
              <a:t>Service Requestor</a:t>
            </a:r>
          </a:p>
          <a:p>
            <a:pPr algn="just"/>
            <a:r>
              <a:rPr lang="en-IN" b="0" i="0" dirty="0">
                <a:solidFill>
                  <a:srgbClr val="000000"/>
                </a:solidFill>
                <a:effectLst/>
                <a:latin typeface="Arial" panose="020B0604020202020204" pitchFamily="34" charset="0"/>
              </a:rPr>
              <a:t>This is any consumer of the web service. The requestor utilizes an existing web service by opening a network connection and sending an XML request.</a:t>
            </a:r>
          </a:p>
          <a:p>
            <a:pPr marL="0" indent="0">
              <a:buNone/>
            </a:pPr>
            <a:endParaRPr lang="en-IN" dirty="0"/>
          </a:p>
        </p:txBody>
      </p:sp>
    </p:spTree>
    <p:extLst>
      <p:ext uri="{BB962C8B-B14F-4D97-AF65-F5344CB8AC3E}">
        <p14:creationId xmlns:p14="http://schemas.microsoft.com/office/powerpoint/2010/main" val="19123685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FB1A-1CE0-4431-869A-975233026A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44136B-3F5D-41C7-8214-65FCA402BCE9}"/>
              </a:ext>
            </a:extLst>
          </p:cNvPr>
          <p:cNvSpPr>
            <a:spLocks noGrp="1"/>
          </p:cNvSpPr>
          <p:nvPr>
            <p:ph idx="1"/>
          </p:nvPr>
        </p:nvSpPr>
        <p:spPr/>
        <p:txBody>
          <a:bodyPr/>
          <a:lstStyle/>
          <a:p>
            <a:pPr marL="0" indent="0">
              <a:buNone/>
            </a:pPr>
            <a:r>
              <a:rPr lang="en-IN" b="0" i="0" dirty="0">
                <a:effectLst/>
                <a:latin typeface="Arial" panose="020B0604020202020204" pitchFamily="34" charset="0"/>
              </a:rPr>
              <a:t>Service Registry</a:t>
            </a:r>
          </a:p>
          <a:p>
            <a:pPr algn="just"/>
            <a:r>
              <a:rPr lang="en-IN" b="0" i="0" dirty="0">
                <a:solidFill>
                  <a:srgbClr val="000000"/>
                </a:solidFill>
                <a:effectLst/>
                <a:latin typeface="Arial" panose="020B0604020202020204" pitchFamily="34" charset="0"/>
              </a:rPr>
              <a:t>This is a logically centralized directory of services. The registry provides a central place where developers can publish new services or find existing ones. It therefore serves as a centralized clearing house for companies and their services.</a:t>
            </a:r>
          </a:p>
          <a:p>
            <a:pPr marL="0" indent="0" algn="just">
              <a:buNone/>
            </a:pPr>
            <a:endParaRPr lang="en-IN"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296984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6140-8A00-4CD8-A6A4-3600B0396294}"/>
              </a:ext>
            </a:extLst>
          </p:cNvPr>
          <p:cNvSpPr>
            <a:spLocks noGrp="1"/>
          </p:cNvSpPr>
          <p:nvPr>
            <p:ph type="title"/>
          </p:nvPr>
        </p:nvSpPr>
        <p:spPr/>
        <p:txBody>
          <a:bodyPr>
            <a:normAutofit fontScale="90000"/>
          </a:bodyPr>
          <a:lstStyle/>
          <a:p>
            <a:r>
              <a:rPr lang="en-IN" b="1" i="0" dirty="0">
                <a:effectLst/>
                <a:latin typeface="var(--font-family--heading)"/>
              </a:rPr>
              <a:t>Types of Web Services</a:t>
            </a:r>
            <a:br>
              <a:rPr lang="en-IN" b="1" i="0" dirty="0">
                <a:effectLst/>
                <a:latin typeface="var(--font-family--heading)"/>
              </a:rPr>
            </a:br>
            <a:endParaRPr lang="en-IN" dirty="0"/>
          </a:p>
        </p:txBody>
      </p:sp>
      <p:sp>
        <p:nvSpPr>
          <p:cNvPr id="3" name="Content Placeholder 2">
            <a:extLst>
              <a:ext uri="{FF2B5EF4-FFF2-40B4-BE49-F238E27FC236}">
                <a16:creationId xmlns:a16="http://schemas.microsoft.com/office/drawing/2014/main" id="{E29192A5-5CE3-4D04-B1F8-3BDD33E78CC8}"/>
              </a:ext>
            </a:extLst>
          </p:cNvPr>
          <p:cNvSpPr>
            <a:spLocks noGrp="1"/>
          </p:cNvSpPr>
          <p:nvPr>
            <p:ph idx="1"/>
          </p:nvPr>
        </p:nvSpPr>
        <p:spPr/>
        <p:txBody>
          <a:bodyPr>
            <a:normAutofit fontScale="77500" lnSpcReduction="20000"/>
          </a:bodyPr>
          <a:lstStyle/>
          <a:p>
            <a:pPr algn="l"/>
            <a:r>
              <a:rPr lang="en-IN" b="0" i="0" dirty="0">
                <a:effectLst/>
                <a:latin typeface="Roboto" panose="02000000000000000000" pitchFamily="2" charset="0"/>
              </a:rPr>
              <a:t>There are two types of web services.</a:t>
            </a:r>
          </a:p>
          <a:p>
            <a:pPr algn="l">
              <a:buFont typeface="+mj-lt"/>
              <a:buAutoNum type="arabicPeriod"/>
            </a:pPr>
            <a:r>
              <a:rPr lang="en-IN" b="0" i="0" dirty="0">
                <a:effectLst/>
                <a:latin typeface="Roboto" panose="02000000000000000000" pitchFamily="2" charset="0"/>
              </a:rPr>
              <a:t>SOAP: SOAP stands for Simple Object Access Protocol. SOAP is an XML based industry standard protocol for designing and developing web services. Since it’s XML based, it’s platform and language independent. So our server can be based on JAVA and client can be on .NET, PHP etc. and vice versa.</a:t>
            </a:r>
          </a:p>
          <a:p>
            <a:pPr algn="l">
              <a:buFont typeface="+mj-lt"/>
              <a:buAutoNum type="arabicPeriod"/>
            </a:pPr>
            <a:r>
              <a:rPr lang="en-IN" b="0" i="0" dirty="0">
                <a:effectLst/>
                <a:latin typeface="Roboto" panose="02000000000000000000" pitchFamily="2" charset="0"/>
              </a:rPr>
              <a:t>REST: REST is an architectural style for developing web services. It’s getting popularity recently because it has small learning curve when compared to SOAP. Resources are core concepts of Restful web services and they are uniquely identified by their URIs.</a:t>
            </a:r>
          </a:p>
          <a:p>
            <a:endParaRPr lang="en-IN" dirty="0"/>
          </a:p>
        </p:txBody>
      </p:sp>
    </p:spTree>
    <p:extLst>
      <p:ext uri="{BB962C8B-B14F-4D97-AF65-F5344CB8AC3E}">
        <p14:creationId xmlns:p14="http://schemas.microsoft.com/office/powerpoint/2010/main" val="6882532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538B-5040-48D5-94F7-A3840A65A074}"/>
              </a:ext>
            </a:extLst>
          </p:cNvPr>
          <p:cNvSpPr>
            <a:spLocks noGrp="1"/>
          </p:cNvSpPr>
          <p:nvPr>
            <p:ph type="title"/>
          </p:nvPr>
        </p:nvSpPr>
        <p:spPr/>
        <p:txBody>
          <a:bodyPr/>
          <a:lstStyle/>
          <a:p>
            <a:r>
              <a:rPr lang="en-IN" b="1" dirty="0"/>
              <a:t>SOAP</a:t>
            </a:r>
          </a:p>
        </p:txBody>
      </p:sp>
      <p:sp>
        <p:nvSpPr>
          <p:cNvPr id="3" name="Content Placeholder 2">
            <a:extLst>
              <a:ext uri="{FF2B5EF4-FFF2-40B4-BE49-F238E27FC236}">
                <a16:creationId xmlns:a16="http://schemas.microsoft.com/office/drawing/2014/main" id="{EA89EA21-0E62-45FB-8F3E-AA6DA3EBDB7D}"/>
              </a:ext>
            </a:extLst>
          </p:cNvPr>
          <p:cNvSpPr>
            <a:spLocks noGrp="1"/>
          </p:cNvSpPr>
          <p:nvPr>
            <p:ph idx="1"/>
          </p:nvPr>
        </p:nvSpPr>
        <p:spPr/>
        <p:txBody>
          <a:bodyPr>
            <a:normAutofit fontScale="85000" lnSpcReduction="20000"/>
          </a:bodyPr>
          <a:lstStyle/>
          <a:p>
            <a:pPr marL="0" indent="0" algn="just">
              <a:buNone/>
            </a:pPr>
            <a:r>
              <a:rPr lang="en-IN" b="0" i="0" dirty="0">
                <a:solidFill>
                  <a:srgbClr val="000000"/>
                </a:solidFill>
                <a:effectLst/>
                <a:latin typeface="Arial" panose="020B0604020202020204" pitchFamily="34" charset="0"/>
              </a:rPr>
              <a:t>SOAP is an XML-based protocol for exchanging information between computers.</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is a communication protocol.</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is for communication between applications.</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is a format for sending messages.</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is designed to communicate via Internet.</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is platform independent.</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is language independent.</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is simple and extensible.</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allows you to get around firewalls.</a:t>
            </a:r>
          </a:p>
          <a:p>
            <a:pPr algn="just">
              <a:buFont typeface="Arial" panose="020B0604020202020204" pitchFamily="34" charset="0"/>
              <a:buChar char="•"/>
            </a:pPr>
            <a:r>
              <a:rPr lang="en-IN" b="0" i="0" dirty="0">
                <a:solidFill>
                  <a:srgbClr val="000000"/>
                </a:solidFill>
                <a:effectLst/>
                <a:latin typeface="Arial" panose="020B0604020202020204" pitchFamily="34" charset="0"/>
              </a:rPr>
              <a:t>SOAP will be developed as a W3C standard.</a:t>
            </a:r>
          </a:p>
          <a:p>
            <a:endParaRPr lang="en-IN" dirty="0"/>
          </a:p>
        </p:txBody>
      </p:sp>
    </p:spTree>
    <p:extLst>
      <p:ext uri="{BB962C8B-B14F-4D97-AF65-F5344CB8AC3E}">
        <p14:creationId xmlns:p14="http://schemas.microsoft.com/office/powerpoint/2010/main" val="84557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7026909" cy="505908"/>
          </a:xfrm>
          <a:prstGeom prst="rect">
            <a:avLst/>
          </a:prstGeom>
        </p:spPr>
        <p:txBody>
          <a:bodyPr vert="horz" wrap="square" lIns="0" tIns="13335" rIns="0" bIns="0" rtlCol="0">
            <a:spAutoFit/>
          </a:bodyPr>
          <a:lstStyle/>
          <a:p>
            <a:pPr marL="12700">
              <a:lnSpc>
                <a:spcPct val="100000"/>
              </a:lnSpc>
              <a:spcBef>
                <a:spcPts val="105"/>
              </a:spcBef>
            </a:pPr>
            <a:r>
              <a:rPr sz="3200" b="1" spc="-215" dirty="0">
                <a:latin typeface="Times New Roman" pitchFamily="18" charset="0"/>
                <a:cs typeface="Times New Roman" pitchFamily="18" charset="0"/>
              </a:rPr>
              <a:t>Emulate </a:t>
            </a:r>
            <a:r>
              <a:rPr sz="3200" b="1" spc="-405" dirty="0">
                <a:latin typeface="Times New Roman" pitchFamily="18" charset="0"/>
                <a:cs typeface="Times New Roman" pitchFamily="18" charset="0"/>
              </a:rPr>
              <a:t>Classes </a:t>
            </a:r>
            <a:r>
              <a:rPr sz="3200" b="1" spc="25" dirty="0">
                <a:latin typeface="Times New Roman" pitchFamily="18" charset="0"/>
                <a:cs typeface="Times New Roman" pitchFamily="18" charset="0"/>
              </a:rPr>
              <a:t>with</a:t>
            </a:r>
            <a:r>
              <a:rPr sz="3200" b="1" spc="-85" dirty="0">
                <a:latin typeface="Times New Roman" pitchFamily="18" charset="0"/>
                <a:cs typeface="Times New Roman" pitchFamily="18" charset="0"/>
              </a:rPr>
              <a:t> </a:t>
            </a:r>
            <a:r>
              <a:rPr sz="3200" b="1" spc="-110" dirty="0">
                <a:latin typeface="Times New Roman" pitchFamily="18" charset="0"/>
                <a:cs typeface="Times New Roman" pitchFamily="18" charset="0"/>
              </a:rPr>
              <a:t>functions</a:t>
            </a:r>
          </a:p>
        </p:txBody>
      </p:sp>
      <p:sp>
        <p:nvSpPr>
          <p:cNvPr id="3" name="object 3"/>
          <p:cNvSpPr txBox="1"/>
          <p:nvPr/>
        </p:nvSpPr>
        <p:spPr>
          <a:xfrm>
            <a:off x="917250" y="1464305"/>
            <a:ext cx="7080250" cy="1474891"/>
          </a:xfrm>
          <a:prstGeom prst="rect">
            <a:avLst/>
          </a:prstGeom>
        </p:spPr>
        <p:txBody>
          <a:bodyPr vert="horz" wrap="square" lIns="0" tIns="12065" rIns="0" bIns="0" rtlCol="0">
            <a:spAutoFit/>
          </a:bodyPr>
          <a:lstStyle/>
          <a:p>
            <a:pPr marL="12700" marR="5080" algn="just">
              <a:lnSpc>
                <a:spcPct val="150000"/>
              </a:lnSpc>
              <a:spcBef>
                <a:spcPts val="95"/>
              </a:spcBef>
              <a:buSzPct val="95454"/>
              <a:buChar char="•"/>
              <a:tabLst>
                <a:tab pos="111760" algn="l"/>
              </a:tabLst>
            </a:pPr>
            <a:r>
              <a:rPr sz="2200" spc="-145" dirty="0">
                <a:latin typeface="Times New Roman" pitchFamily="18" charset="0"/>
                <a:cs typeface="Times New Roman" pitchFamily="18" charset="0"/>
              </a:rPr>
              <a:t>This </a:t>
            </a:r>
            <a:r>
              <a:rPr sz="2200" spc="-114" dirty="0">
                <a:latin typeface="Times New Roman" pitchFamily="18" charset="0"/>
                <a:cs typeface="Times New Roman" pitchFamily="18" charset="0"/>
              </a:rPr>
              <a:t>mechanism </a:t>
            </a:r>
            <a:r>
              <a:rPr sz="2200" spc="-10" dirty="0">
                <a:latin typeface="Times New Roman" pitchFamily="18" charset="0"/>
                <a:cs typeface="Times New Roman" pitchFamily="18" charset="0"/>
              </a:rPr>
              <a:t>for </a:t>
            </a:r>
            <a:r>
              <a:rPr sz="2200" spc="-80" dirty="0">
                <a:latin typeface="Times New Roman" pitchFamily="18" charset="0"/>
                <a:cs typeface="Times New Roman" pitchFamily="18" charset="0"/>
              </a:rPr>
              <a:t>methods </a:t>
            </a:r>
            <a:r>
              <a:rPr sz="2200" spc="-30" dirty="0">
                <a:latin typeface="Times New Roman" pitchFamily="18" charset="0"/>
                <a:cs typeface="Times New Roman" pitchFamily="18" charset="0"/>
              </a:rPr>
              <a:t>in </a:t>
            </a:r>
            <a:r>
              <a:rPr sz="2200" spc="-60" dirty="0">
                <a:latin typeface="Times New Roman" pitchFamily="18" charset="0"/>
                <a:cs typeface="Times New Roman" pitchFamily="18" charset="0"/>
              </a:rPr>
              <a:t>effective, </a:t>
            </a:r>
            <a:r>
              <a:rPr sz="2200" spc="65" dirty="0">
                <a:latin typeface="Times New Roman" pitchFamily="18" charset="0"/>
                <a:cs typeface="Times New Roman" pitchFamily="18" charset="0"/>
              </a:rPr>
              <a:t>it </a:t>
            </a:r>
            <a:r>
              <a:rPr sz="2200" spc="-114" dirty="0">
                <a:latin typeface="Times New Roman" pitchFamily="18" charset="0"/>
                <a:cs typeface="Times New Roman" pitchFamily="18" charset="0"/>
              </a:rPr>
              <a:t>is </a:t>
            </a:r>
            <a:r>
              <a:rPr sz="2200" spc="-10" dirty="0">
                <a:latin typeface="Times New Roman" pitchFamily="18" charset="0"/>
                <a:cs typeface="Times New Roman" pitchFamily="18" charset="0"/>
              </a:rPr>
              <a:t>not </a:t>
            </a:r>
            <a:r>
              <a:rPr sz="2200" spc="-175" dirty="0">
                <a:latin typeface="Times New Roman" pitchFamily="18" charset="0"/>
                <a:cs typeface="Times New Roman" pitchFamily="18" charset="0"/>
              </a:rPr>
              <a:t>a </a:t>
            </a:r>
            <a:r>
              <a:rPr sz="2200" spc="-70" dirty="0">
                <a:latin typeface="Times New Roman" pitchFamily="18" charset="0"/>
                <a:cs typeface="Times New Roman" pitchFamily="18" charset="0"/>
              </a:rPr>
              <a:t>memory  </a:t>
            </a:r>
            <a:r>
              <a:rPr sz="2200" spc="-35" dirty="0">
                <a:latin typeface="Times New Roman" pitchFamily="18" charset="0"/>
                <a:cs typeface="Times New Roman" pitchFamily="18" charset="0"/>
              </a:rPr>
              <a:t>efficient </a:t>
            </a:r>
            <a:r>
              <a:rPr sz="2200" spc="-100" dirty="0">
                <a:latin typeface="Times New Roman" pitchFamily="18" charset="0"/>
                <a:cs typeface="Times New Roman" pitchFamily="18" charset="0"/>
              </a:rPr>
              <a:t>approach </a:t>
            </a:r>
            <a:r>
              <a:rPr sz="2200" spc="-150" dirty="0">
                <a:latin typeface="Times New Roman" pitchFamily="18" charset="0"/>
                <a:cs typeface="Times New Roman" pitchFamily="18" charset="0"/>
              </a:rPr>
              <a:t>because </a:t>
            </a:r>
            <a:r>
              <a:rPr sz="2200" spc="-135" dirty="0">
                <a:latin typeface="Times New Roman" pitchFamily="18" charset="0"/>
                <a:cs typeface="Times New Roman" pitchFamily="18" charset="0"/>
              </a:rPr>
              <a:t>each </a:t>
            </a:r>
            <a:r>
              <a:rPr sz="2200" spc="-45" dirty="0">
                <a:latin typeface="Times New Roman" pitchFamily="18" charset="0"/>
                <a:cs typeface="Times New Roman" pitchFamily="18" charset="0"/>
              </a:rPr>
              <a:t>inline </a:t>
            </a:r>
            <a:r>
              <a:rPr sz="2200" spc="-55" dirty="0">
                <a:latin typeface="Times New Roman" pitchFamily="18" charset="0"/>
                <a:cs typeface="Times New Roman" pitchFamily="18" charset="0"/>
              </a:rPr>
              <a:t>method </a:t>
            </a:r>
            <a:r>
              <a:rPr sz="2200" spc="-114" dirty="0">
                <a:latin typeface="Times New Roman" pitchFamily="18" charset="0"/>
                <a:cs typeface="Times New Roman" pitchFamily="18" charset="0"/>
              </a:rPr>
              <a:t>is </a:t>
            </a:r>
            <a:r>
              <a:rPr sz="2200" spc="-65" dirty="0">
                <a:latin typeface="Times New Roman" pitchFamily="18" charset="0"/>
                <a:cs typeface="Times New Roman" pitchFamily="18" charset="0"/>
              </a:rPr>
              <a:t>redefined  </a:t>
            </a:r>
            <a:r>
              <a:rPr sz="2200" spc="-10" dirty="0">
                <a:latin typeface="Times New Roman" pitchFamily="18" charset="0"/>
                <a:cs typeface="Times New Roman" pitchFamily="18" charset="0"/>
              </a:rPr>
              <a:t>for </a:t>
            </a:r>
            <a:r>
              <a:rPr sz="2200" spc="-140" dirty="0">
                <a:latin typeface="Times New Roman" pitchFamily="18" charset="0"/>
                <a:cs typeface="Times New Roman" pitchFamily="18" charset="0"/>
              </a:rPr>
              <a:t>each </a:t>
            </a:r>
            <a:r>
              <a:rPr sz="2200" spc="-85" dirty="0">
                <a:latin typeface="Times New Roman" pitchFamily="18" charset="0"/>
                <a:cs typeface="Times New Roman" pitchFamily="18" charset="0"/>
              </a:rPr>
              <a:t>new</a:t>
            </a:r>
            <a:r>
              <a:rPr sz="2200" spc="-180" dirty="0">
                <a:latin typeface="Times New Roman" pitchFamily="18" charset="0"/>
                <a:cs typeface="Times New Roman" pitchFamily="18" charset="0"/>
              </a:rPr>
              <a:t> </a:t>
            </a:r>
            <a:r>
              <a:rPr sz="2200" spc="-55" dirty="0">
                <a:latin typeface="Times New Roman" pitchFamily="18" charset="0"/>
                <a:cs typeface="Times New Roman" pitchFamily="18" charset="0"/>
              </a:rPr>
              <a:t>object</a:t>
            </a:r>
            <a:endParaRPr sz="2200" dirty="0">
              <a:latin typeface="Times New Roman" pitchFamily="18" charset="0"/>
              <a:cs typeface="Times New Roman" pitchFamily="18" charset="0"/>
            </a:endParaRPr>
          </a:p>
        </p:txBody>
      </p:sp>
      <p:sp>
        <p:nvSpPr>
          <p:cNvPr id="4" name="object 4"/>
          <p:cNvSpPr txBox="1"/>
          <p:nvPr/>
        </p:nvSpPr>
        <p:spPr>
          <a:xfrm>
            <a:off x="993454" y="842513"/>
            <a:ext cx="1529080" cy="254000"/>
          </a:xfrm>
          <a:prstGeom prst="rect">
            <a:avLst/>
          </a:prstGeom>
        </p:spPr>
        <p:txBody>
          <a:bodyPr vert="horz" wrap="square" lIns="0" tIns="12700" rIns="0" bIns="0" rtlCol="0">
            <a:spAutoFit/>
          </a:bodyPr>
          <a:lstStyle/>
          <a:p>
            <a:pPr marL="12700">
              <a:lnSpc>
                <a:spcPct val="100000"/>
              </a:lnSpc>
              <a:spcBef>
                <a:spcPts val="100"/>
              </a:spcBef>
            </a:pPr>
            <a:r>
              <a:rPr sz="1500" spc="-35" dirty="0">
                <a:latin typeface="Georgia"/>
                <a:cs typeface="Georgia"/>
              </a:rPr>
              <a:t>Not </a:t>
            </a:r>
            <a:r>
              <a:rPr sz="1500" spc="75" dirty="0">
                <a:latin typeface="Georgia"/>
                <a:cs typeface="Georgia"/>
              </a:rPr>
              <a:t>very</a:t>
            </a:r>
            <a:r>
              <a:rPr sz="1500" spc="-5" dirty="0">
                <a:latin typeface="Georgia"/>
                <a:cs typeface="Georgia"/>
              </a:rPr>
              <a:t> </a:t>
            </a:r>
            <a:r>
              <a:rPr sz="1500" spc="15" dirty="0">
                <a:latin typeface="Georgia"/>
                <a:cs typeface="Georgia"/>
              </a:rPr>
              <a:t>efficient</a:t>
            </a:r>
            <a:endParaRPr sz="1500">
              <a:latin typeface="Georgia"/>
              <a:cs typeface="Georgia"/>
            </a:endParaRPr>
          </a:p>
        </p:txBody>
      </p:sp>
      <p:sp>
        <p:nvSpPr>
          <p:cNvPr id="5" name="object 5"/>
          <p:cNvSpPr/>
          <p:nvPr/>
        </p:nvSpPr>
        <p:spPr>
          <a:xfrm>
            <a:off x="1066800" y="3053523"/>
            <a:ext cx="6166689" cy="271686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33502" y="6076950"/>
            <a:ext cx="5617417" cy="21669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8136-6F5F-431C-B3FC-89FFAABF8714}"/>
              </a:ext>
            </a:extLst>
          </p:cNvPr>
          <p:cNvSpPr>
            <a:spLocks noGrp="1"/>
          </p:cNvSpPr>
          <p:nvPr>
            <p:ph type="title"/>
          </p:nvPr>
        </p:nvSpPr>
        <p:spPr/>
        <p:txBody>
          <a:bodyPr/>
          <a:lstStyle/>
          <a:p>
            <a:r>
              <a:rPr lang="en-IN" b="1" dirty="0"/>
              <a:t>WSDL</a:t>
            </a:r>
          </a:p>
        </p:txBody>
      </p:sp>
      <p:sp>
        <p:nvSpPr>
          <p:cNvPr id="3" name="Content Placeholder 2">
            <a:extLst>
              <a:ext uri="{FF2B5EF4-FFF2-40B4-BE49-F238E27FC236}">
                <a16:creationId xmlns:a16="http://schemas.microsoft.com/office/drawing/2014/main" id="{E5159AD6-8DC1-44E4-BFA7-6C83734E3C04}"/>
              </a:ext>
            </a:extLst>
          </p:cNvPr>
          <p:cNvSpPr>
            <a:spLocks noGrp="1"/>
          </p:cNvSpPr>
          <p:nvPr>
            <p:ph idx="1"/>
          </p:nvPr>
        </p:nvSpPr>
        <p:spPr/>
        <p:txBody>
          <a:bodyPr>
            <a:normAutofit fontScale="62500" lnSpcReduction="20000"/>
          </a:bodyPr>
          <a:lstStyle/>
          <a:p>
            <a:pPr algn="just"/>
            <a:r>
              <a:rPr lang="en-IN" b="0" i="0" dirty="0">
                <a:solidFill>
                  <a:srgbClr val="000000"/>
                </a:solidFill>
                <a:effectLst/>
                <a:latin typeface="Arial" panose="020B0604020202020204" pitchFamily="34" charset="0"/>
              </a:rPr>
              <a:t>WSDL is an XML-based language for describing web services and how to access them.</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stands for Web Services Description Language.</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was developed jointly by Microsoft and IBM.</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is an XML based protocol for information exchange in decentralized and distributed environments.</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is the standard format for describing a web service.</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definition describes how to access a web service and what operations it will perform.</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is a language for describing how to interface with XML-based services.</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is an integral part of UDDI, an XML-based worldwide business registry.</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is the language that UDDI uses.</a:t>
            </a:r>
          </a:p>
          <a:p>
            <a:pPr algn="just">
              <a:buFont typeface="Arial" panose="020B0604020202020204" pitchFamily="34" charset="0"/>
              <a:buChar char="•"/>
            </a:pPr>
            <a:r>
              <a:rPr lang="en-IN" b="0" i="0" dirty="0">
                <a:solidFill>
                  <a:srgbClr val="000000"/>
                </a:solidFill>
                <a:effectLst/>
                <a:latin typeface="Arial" panose="020B0604020202020204" pitchFamily="34" charset="0"/>
              </a:rPr>
              <a:t>WSDL is pronounced as 'wiz-dull' and spelled out as 'W-S-D-L'.</a:t>
            </a:r>
          </a:p>
          <a:p>
            <a:endParaRPr lang="en-IN" dirty="0"/>
          </a:p>
        </p:txBody>
      </p:sp>
    </p:spTree>
    <p:extLst>
      <p:ext uri="{BB962C8B-B14F-4D97-AF65-F5344CB8AC3E}">
        <p14:creationId xmlns:p14="http://schemas.microsoft.com/office/powerpoint/2010/main" val="15475152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0630-5695-47BB-9B88-B5373C4F9987}"/>
              </a:ext>
            </a:extLst>
          </p:cNvPr>
          <p:cNvSpPr>
            <a:spLocks noGrp="1"/>
          </p:cNvSpPr>
          <p:nvPr>
            <p:ph type="title"/>
          </p:nvPr>
        </p:nvSpPr>
        <p:spPr/>
        <p:txBody>
          <a:bodyPr>
            <a:normAutofit fontScale="90000"/>
          </a:bodyPr>
          <a:lstStyle/>
          <a:p>
            <a:r>
              <a:rPr lang="en-IN" b="0" i="0" dirty="0">
                <a:solidFill>
                  <a:srgbClr val="000000"/>
                </a:solidFill>
                <a:effectLst/>
                <a:latin typeface="Arial" panose="020B0604020202020204" pitchFamily="34" charset="0"/>
              </a:rPr>
              <a:t>Based on the web service architecture, we create the following two components as a part of web services implementation −</a:t>
            </a:r>
            <a:endParaRPr lang="en-IN" dirty="0"/>
          </a:p>
        </p:txBody>
      </p:sp>
      <p:sp>
        <p:nvSpPr>
          <p:cNvPr id="3" name="Content Placeholder 2">
            <a:extLst>
              <a:ext uri="{FF2B5EF4-FFF2-40B4-BE49-F238E27FC236}">
                <a16:creationId xmlns:a16="http://schemas.microsoft.com/office/drawing/2014/main" id="{11BA9F22-3375-4200-A270-CAB5C3C288D8}"/>
              </a:ext>
            </a:extLst>
          </p:cNvPr>
          <p:cNvSpPr>
            <a:spLocks noGrp="1"/>
          </p:cNvSpPr>
          <p:nvPr>
            <p:ph idx="1"/>
          </p:nvPr>
        </p:nvSpPr>
        <p:spPr/>
        <p:txBody>
          <a:bodyPr>
            <a:normAutofit fontScale="85000" lnSpcReduction="20000"/>
          </a:bodyPr>
          <a:lstStyle/>
          <a:p>
            <a:pPr marL="0" indent="0">
              <a:buNone/>
            </a:pPr>
            <a:r>
              <a:rPr lang="en-IN" b="0" i="0" dirty="0">
                <a:effectLst/>
                <a:latin typeface="Arial" panose="020B0604020202020204" pitchFamily="34" charset="0"/>
              </a:rPr>
              <a:t>Service Provider or Publisher</a:t>
            </a:r>
          </a:p>
          <a:p>
            <a:pPr algn="just"/>
            <a:r>
              <a:rPr lang="en-IN" b="0" i="0" dirty="0">
                <a:solidFill>
                  <a:srgbClr val="000000"/>
                </a:solidFill>
                <a:effectLst/>
                <a:latin typeface="Arial" panose="020B0604020202020204" pitchFamily="34" charset="0"/>
              </a:rPr>
              <a:t>This is the provider of the web service. The service provider implements the service and makes it available on the Internet or intranet.</a:t>
            </a:r>
          </a:p>
          <a:p>
            <a:pPr marL="0" indent="0">
              <a:buNone/>
            </a:pPr>
            <a:r>
              <a:rPr lang="en-IN" b="0" i="0" dirty="0">
                <a:effectLst/>
                <a:latin typeface="Arial" panose="020B0604020202020204" pitchFamily="34" charset="0"/>
              </a:rPr>
              <a:t>Service Requestor or Consumer</a:t>
            </a:r>
          </a:p>
          <a:p>
            <a:pPr algn="just"/>
            <a:r>
              <a:rPr lang="en-IN" b="0" i="0" dirty="0">
                <a:solidFill>
                  <a:srgbClr val="000000"/>
                </a:solidFill>
                <a:effectLst/>
                <a:latin typeface="Arial" panose="020B0604020202020204" pitchFamily="34" charset="0"/>
              </a:rPr>
              <a:t>This is any consumer of the web service. The requestor utilizes an existing web service by opening a network connection and sending an XML request.</a:t>
            </a:r>
          </a:p>
          <a:p>
            <a:pPr algn="just"/>
            <a:r>
              <a:rPr lang="en-IN" b="0" i="0" dirty="0">
                <a:solidFill>
                  <a:srgbClr val="000000"/>
                </a:solidFill>
                <a:effectLst/>
                <a:latin typeface="Arial" panose="020B0604020202020204" pitchFamily="34" charset="0"/>
              </a:rPr>
              <a:t>We will also write two web service requestors: one web-based consumer (ASP.NET application) and another Windows application-based consumer.</a:t>
            </a:r>
          </a:p>
          <a:p>
            <a:pPr marL="0" indent="0">
              <a:buNone/>
            </a:pPr>
            <a:endParaRPr lang="en-IN"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5092724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851E-9EC2-4742-ABF0-FA154A2137CF}"/>
              </a:ext>
            </a:extLst>
          </p:cNvPr>
          <p:cNvSpPr>
            <a:spLocks noGrp="1"/>
          </p:cNvSpPr>
          <p:nvPr>
            <p:ph type="title"/>
          </p:nvPr>
        </p:nvSpPr>
        <p:spPr/>
        <p:txBody>
          <a:bodyPr>
            <a:normAutofit fontScale="90000"/>
          </a:bodyPr>
          <a:lstStyle/>
          <a:p>
            <a:r>
              <a:rPr lang="en-IN" b="1" i="0" dirty="0">
                <a:effectLst/>
                <a:latin typeface="var(--font-family--heading)"/>
              </a:rPr>
              <a:t>Java Web Services</a:t>
            </a:r>
            <a:br>
              <a:rPr lang="en-IN" b="1" i="0" dirty="0">
                <a:effectLst/>
                <a:latin typeface="var(--font-family--heading)"/>
              </a:rPr>
            </a:br>
            <a:endParaRPr lang="en-IN" dirty="0"/>
          </a:p>
        </p:txBody>
      </p:sp>
      <p:sp>
        <p:nvSpPr>
          <p:cNvPr id="3" name="Content Placeholder 2">
            <a:extLst>
              <a:ext uri="{FF2B5EF4-FFF2-40B4-BE49-F238E27FC236}">
                <a16:creationId xmlns:a16="http://schemas.microsoft.com/office/drawing/2014/main" id="{7EFEF7DE-6AF9-4F77-9CE3-7741F6A51B6F}"/>
              </a:ext>
            </a:extLst>
          </p:cNvPr>
          <p:cNvSpPr>
            <a:spLocks noGrp="1"/>
          </p:cNvSpPr>
          <p:nvPr>
            <p:ph idx="1"/>
          </p:nvPr>
        </p:nvSpPr>
        <p:spPr/>
        <p:txBody>
          <a:bodyPr>
            <a:normAutofit fontScale="92500" lnSpcReduction="10000"/>
          </a:bodyPr>
          <a:lstStyle/>
          <a:p>
            <a:pPr algn="l"/>
            <a:r>
              <a:rPr lang="en-IN" b="0" i="0" dirty="0">
                <a:effectLst/>
                <a:latin typeface="Roboto" panose="02000000000000000000" pitchFamily="2" charset="0"/>
              </a:rPr>
              <a:t>Java provides it’s own API to create both SOAP as well as REST web services.</a:t>
            </a:r>
          </a:p>
          <a:p>
            <a:pPr algn="l">
              <a:buFont typeface="+mj-lt"/>
              <a:buAutoNum type="arabicPeriod"/>
            </a:pPr>
            <a:r>
              <a:rPr lang="en-IN" b="0" i="0" dirty="0">
                <a:effectLst/>
                <a:latin typeface="Roboto" panose="02000000000000000000" pitchFamily="2" charset="0"/>
              </a:rPr>
              <a:t>JAX-WS: JAX-WS stands for Java API for XML Web Services. JAX-WS is XML based Java API to build web services server and client application.</a:t>
            </a:r>
          </a:p>
          <a:p>
            <a:pPr algn="l">
              <a:buFont typeface="+mj-lt"/>
              <a:buAutoNum type="arabicPeriod"/>
            </a:pPr>
            <a:r>
              <a:rPr lang="en-IN" b="0" i="0" dirty="0">
                <a:effectLst/>
                <a:latin typeface="Roboto" panose="02000000000000000000" pitchFamily="2" charset="0"/>
              </a:rPr>
              <a:t>JAX-RS: Java API for RESTful Web Services (JAX-RS) is the Java API for creating REST web services. JAX-RS uses annotations to simplify the development and deployment of web services.</a:t>
            </a:r>
          </a:p>
          <a:p>
            <a:endParaRPr lang="en-IN" dirty="0"/>
          </a:p>
        </p:txBody>
      </p:sp>
    </p:spTree>
    <p:extLst>
      <p:ext uri="{BB962C8B-B14F-4D97-AF65-F5344CB8AC3E}">
        <p14:creationId xmlns:p14="http://schemas.microsoft.com/office/powerpoint/2010/main" val="6954243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BF35-39E1-419C-8131-CBE84D1C1E92}"/>
              </a:ext>
            </a:extLst>
          </p:cNvPr>
          <p:cNvSpPr>
            <a:spLocks noGrp="1"/>
          </p:cNvSpPr>
          <p:nvPr>
            <p:ph type="title"/>
          </p:nvPr>
        </p:nvSpPr>
        <p:spPr/>
        <p:txBody>
          <a:bodyPr>
            <a:normAutofit fontScale="90000"/>
          </a:bodyPr>
          <a:lstStyle/>
          <a:p>
            <a:r>
              <a:rPr lang="en-IN" b="1" i="0" dirty="0">
                <a:effectLst/>
                <a:latin typeface="var(--font-family--heading)"/>
              </a:rPr>
              <a:t>Hello World JAX-WS Application</a:t>
            </a:r>
            <a:br>
              <a:rPr lang="en-IN" b="1" i="0" dirty="0">
                <a:effectLst/>
                <a:latin typeface="var(--font-family--heading)"/>
              </a:rPr>
            </a:br>
            <a:r>
              <a:rPr lang="en-IN" b="0" i="0" dirty="0">
                <a:effectLst/>
                <a:latin typeface="Roboto" panose="02000000000000000000" pitchFamily="2" charset="0"/>
              </a:rPr>
              <a:t>Let’s create a very simple Hello World JAX-WS application.</a:t>
            </a:r>
            <a:br>
              <a:rPr lang="en-IN" b="0"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BC60C91-0665-4154-80ED-993194D8B669}"/>
              </a:ext>
            </a:extLst>
          </p:cNvPr>
          <p:cNvSpPr>
            <a:spLocks noGrp="1"/>
          </p:cNvSpPr>
          <p:nvPr>
            <p:ph idx="1"/>
          </p:nvPr>
        </p:nvSpPr>
        <p:spPr/>
        <p:txBody>
          <a:bodyPr>
            <a:normAutofit fontScale="55000" lnSpcReduction="20000"/>
          </a:bodyPr>
          <a:lstStyle/>
          <a:p>
            <a:pPr marL="0" indent="0">
              <a:buNone/>
            </a:pPr>
            <a:r>
              <a:rPr lang="en-IN" b="0" i="0" dirty="0">
                <a:solidFill>
                  <a:srgbClr val="651FFF"/>
                </a:solidFill>
                <a:effectLst/>
                <a:latin typeface="Fira Mono" panose="020B0604020202020204" pitchFamily="49" charset="0"/>
              </a:rPr>
              <a:t>package</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com.journaldev.jaxws.service</a:t>
            </a:r>
            <a:r>
              <a:rPr lang="en-IN" b="0" i="0" dirty="0">
                <a:solidFill>
                  <a:srgbClr val="2A2A2A"/>
                </a:solidFill>
                <a:effectLst/>
                <a:latin typeface="Fira Mono" panose="020B0604020202020204" pitchFamily="49" charset="0"/>
              </a:rPr>
              <a:t>; </a:t>
            </a:r>
          </a:p>
          <a:p>
            <a:pPr marL="0" indent="0">
              <a:buNone/>
            </a:pPr>
            <a:r>
              <a:rPr lang="en-IN" b="0" i="0" dirty="0">
                <a:solidFill>
                  <a:srgbClr val="651FFF"/>
                </a:solidFill>
                <a:effectLst/>
                <a:latin typeface="Fira Mono" panose="020B0604020202020204" pitchFamily="49" charset="0"/>
              </a:rPr>
              <a:t>import</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javax.jws.WebMethod</a:t>
            </a:r>
            <a:r>
              <a:rPr lang="en-IN" b="0" i="0" dirty="0">
                <a:solidFill>
                  <a:srgbClr val="2A2A2A"/>
                </a:solidFill>
                <a:effectLst/>
                <a:latin typeface="Fira Mono" panose="020B0604020202020204" pitchFamily="49" charset="0"/>
              </a:rPr>
              <a:t>; </a:t>
            </a:r>
          </a:p>
          <a:p>
            <a:pPr marL="0" indent="0">
              <a:buNone/>
            </a:pPr>
            <a:r>
              <a:rPr lang="en-IN" b="0" i="0" dirty="0">
                <a:solidFill>
                  <a:srgbClr val="651FFF"/>
                </a:solidFill>
                <a:effectLst/>
                <a:latin typeface="Fira Mono" panose="020B0604020202020204" pitchFamily="49" charset="0"/>
              </a:rPr>
              <a:t>import</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javax.jws.WebService</a:t>
            </a:r>
            <a:r>
              <a:rPr lang="en-IN" b="0" i="0" dirty="0">
                <a:solidFill>
                  <a:srgbClr val="2A2A2A"/>
                </a:solidFill>
                <a:effectLst/>
                <a:latin typeface="Fira Mono" panose="020B0604020202020204" pitchFamily="49" charset="0"/>
              </a:rPr>
              <a:t>; </a:t>
            </a:r>
          </a:p>
          <a:p>
            <a:pPr marL="0" indent="0">
              <a:buNone/>
            </a:pPr>
            <a:r>
              <a:rPr lang="en-IN" b="0" i="0" dirty="0">
                <a:solidFill>
                  <a:srgbClr val="651FFF"/>
                </a:solidFill>
                <a:effectLst/>
                <a:latin typeface="Fira Mono" panose="020B0604020202020204" pitchFamily="49" charset="0"/>
              </a:rPr>
              <a:t>import</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javax.jws.soap.SOAPBinding</a:t>
            </a:r>
            <a:r>
              <a:rPr lang="en-IN" b="0" i="0" dirty="0">
                <a:solidFill>
                  <a:srgbClr val="2A2A2A"/>
                </a:solidFill>
                <a:effectLst/>
                <a:latin typeface="Fira Mono" panose="020B0604020202020204" pitchFamily="49" charset="0"/>
              </a:rPr>
              <a:t>;</a:t>
            </a:r>
          </a:p>
          <a:p>
            <a:pPr marL="0" indent="0">
              <a:buNone/>
            </a:pPr>
            <a:r>
              <a:rPr lang="en-IN" b="0" i="0" dirty="0">
                <a:solidFill>
                  <a:srgbClr val="2A2A2A"/>
                </a:solidFill>
                <a:effectLst/>
                <a:latin typeface="Fira Mono" panose="020B0604020202020204" pitchFamily="49" charset="0"/>
              </a:rPr>
              <a:t> </a:t>
            </a:r>
            <a:r>
              <a:rPr lang="en-IN" b="0" i="0" dirty="0">
                <a:solidFill>
                  <a:srgbClr val="651FFF"/>
                </a:solidFill>
                <a:effectLst/>
                <a:latin typeface="Fira Mono" panose="020B0604020202020204" pitchFamily="49" charset="0"/>
              </a:rPr>
              <a:t>import</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javax.xml.ws.Endpoint</a:t>
            </a:r>
            <a:r>
              <a:rPr lang="en-IN" b="0" i="0" dirty="0">
                <a:solidFill>
                  <a:srgbClr val="2A2A2A"/>
                </a:solidFill>
                <a:effectLst/>
                <a:latin typeface="Fira Mono" panose="020B0604020202020204" pitchFamily="49" charset="0"/>
              </a:rPr>
              <a:t>; </a:t>
            </a:r>
          </a:p>
          <a:p>
            <a:pPr marL="0" indent="0">
              <a:buNone/>
            </a:pPr>
            <a:r>
              <a:rPr lang="en-IN" b="0" i="0" dirty="0">
                <a:solidFill>
                  <a:srgbClr val="7F7F7F"/>
                </a:solidFill>
                <a:effectLst/>
                <a:latin typeface="Fira Mono" panose="020B0604020202020204" pitchFamily="49" charset="0"/>
              </a:rPr>
              <a:t>@WebService   ----These are annotations from JAX-WS API</a:t>
            </a:r>
          </a:p>
          <a:p>
            <a:pPr marL="0" indent="0">
              <a:buNone/>
            </a:pPr>
            <a:r>
              <a:rPr lang="en-IN" b="0" i="0" dirty="0">
                <a:solidFill>
                  <a:srgbClr val="2A2A2A"/>
                </a:solidFill>
                <a:effectLst/>
                <a:latin typeface="Fira Mono" panose="020B0604020202020204" pitchFamily="49" charset="0"/>
              </a:rPr>
              <a:t> </a:t>
            </a:r>
            <a:r>
              <a:rPr lang="en-IN" b="0" i="0" dirty="0">
                <a:solidFill>
                  <a:srgbClr val="7F7F7F"/>
                </a:solidFill>
                <a:effectLst/>
                <a:latin typeface="Fira Mono" panose="020B0604020202020204" pitchFamily="49" charset="0"/>
              </a:rPr>
              <a:t>@SOAPBinding</a:t>
            </a:r>
            <a:r>
              <a:rPr lang="en-IN" b="0" i="0" dirty="0">
                <a:solidFill>
                  <a:srgbClr val="2A2A2A"/>
                </a:solidFill>
                <a:effectLst/>
                <a:latin typeface="Fira Mono" panose="020B0604020202020204" pitchFamily="49" charset="0"/>
              </a:rPr>
              <a:t>(style = </a:t>
            </a:r>
            <a:r>
              <a:rPr lang="en-IN" b="0" i="0" dirty="0" err="1">
                <a:solidFill>
                  <a:srgbClr val="2A2A2A"/>
                </a:solidFill>
                <a:effectLst/>
                <a:latin typeface="Fira Mono" panose="020B0604020202020204" pitchFamily="49" charset="0"/>
              </a:rPr>
              <a:t>SOAPBinding.Style.DOCUMENT</a:t>
            </a:r>
            <a:r>
              <a:rPr lang="en-IN" b="0" i="0" dirty="0">
                <a:solidFill>
                  <a:srgbClr val="2A2A2A"/>
                </a:solidFill>
                <a:effectLst/>
                <a:latin typeface="Fira Mono" panose="020B0604020202020204" pitchFamily="49" charset="0"/>
              </a:rPr>
              <a:t>) –--SOAP web services in document or RPC style</a:t>
            </a:r>
          </a:p>
          <a:p>
            <a:pPr marL="0" indent="0">
              <a:buNone/>
            </a:pPr>
            <a:r>
              <a:rPr lang="en-IN" b="0" i="0" dirty="0">
                <a:solidFill>
                  <a:srgbClr val="651FFF"/>
                </a:solidFill>
                <a:effectLst/>
                <a:latin typeface="Fira Mono" panose="020B0604020202020204" pitchFamily="49" charset="0"/>
              </a:rPr>
              <a:t>public</a:t>
            </a:r>
            <a:r>
              <a:rPr lang="en-IN" b="0" i="0" dirty="0">
                <a:solidFill>
                  <a:srgbClr val="2A2A2A"/>
                </a:solidFill>
                <a:effectLst/>
                <a:latin typeface="Fira Mono" panose="020B0604020202020204" pitchFamily="49" charset="0"/>
              </a:rPr>
              <a:t> </a:t>
            </a:r>
            <a:r>
              <a:rPr lang="en-IN" b="0" i="0" dirty="0">
                <a:solidFill>
                  <a:srgbClr val="651FFF"/>
                </a:solidFill>
                <a:effectLst/>
                <a:latin typeface="Fira Mono" panose="020B0604020202020204" pitchFamily="49" charset="0"/>
              </a:rPr>
              <a:t>class</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TestService</a:t>
            </a:r>
            <a:r>
              <a:rPr lang="en-IN" b="0" i="0" dirty="0">
                <a:solidFill>
                  <a:srgbClr val="2A2A2A"/>
                </a:solidFill>
                <a:effectLst/>
                <a:latin typeface="Fira Mono" panose="020B0604020202020204" pitchFamily="49" charset="0"/>
              </a:rPr>
              <a:t> </a:t>
            </a:r>
          </a:p>
          <a:p>
            <a:pPr marL="0" indent="0">
              <a:buNone/>
            </a:pPr>
            <a:r>
              <a:rPr lang="en-IN" b="0" i="0" dirty="0">
                <a:solidFill>
                  <a:srgbClr val="2A2A2A"/>
                </a:solidFill>
                <a:effectLst/>
                <a:latin typeface="Fira Mono" panose="020B0604020202020204" pitchFamily="49" charset="0"/>
              </a:rPr>
              <a:t>{ </a:t>
            </a:r>
            <a:r>
              <a:rPr lang="en-IN" b="0" i="0" dirty="0">
                <a:solidFill>
                  <a:srgbClr val="7F7F7F"/>
                </a:solidFill>
                <a:effectLst/>
                <a:latin typeface="Fira Mono" panose="020B0604020202020204" pitchFamily="49" charset="0"/>
              </a:rPr>
              <a:t>@WebMethod</a:t>
            </a:r>
            <a:r>
              <a:rPr lang="en-IN" b="0" i="0" dirty="0">
                <a:solidFill>
                  <a:srgbClr val="2A2A2A"/>
                </a:solidFill>
                <a:effectLst/>
                <a:latin typeface="Fira Mono" panose="020B0604020202020204" pitchFamily="49" charset="0"/>
              </a:rPr>
              <a:t> </a:t>
            </a:r>
            <a:r>
              <a:rPr lang="en-IN" b="0" i="0" dirty="0">
                <a:solidFill>
                  <a:srgbClr val="651FFF"/>
                </a:solidFill>
                <a:effectLst/>
                <a:latin typeface="Fira Mono" panose="020B0604020202020204" pitchFamily="49" charset="0"/>
              </a:rPr>
              <a:t>public</a:t>
            </a:r>
            <a:r>
              <a:rPr lang="en-IN" b="0" i="0" dirty="0">
                <a:solidFill>
                  <a:srgbClr val="2A2A2A"/>
                </a:solidFill>
                <a:effectLst/>
                <a:latin typeface="Fira Mono" panose="020B0604020202020204" pitchFamily="49" charset="0"/>
              </a:rPr>
              <a:t> String </a:t>
            </a:r>
            <a:r>
              <a:rPr lang="en-IN" b="0" i="0" dirty="0" err="1">
                <a:solidFill>
                  <a:srgbClr val="2A2A2A"/>
                </a:solidFill>
                <a:effectLst/>
                <a:latin typeface="Fira Mono" panose="020B0604020202020204" pitchFamily="49" charset="0"/>
              </a:rPr>
              <a:t>sayHello</a:t>
            </a:r>
            <a:r>
              <a:rPr lang="en-IN" b="0" i="0" dirty="0">
                <a:solidFill>
                  <a:srgbClr val="B9B9B9"/>
                </a:solidFill>
                <a:effectLst/>
                <a:latin typeface="Fira Mono" panose="020B0604020202020204" pitchFamily="49" charset="0"/>
              </a:rPr>
              <a:t>(String </a:t>
            </a:r>
            <a:r>
              <a:rPr lang="en-IN" b="0" i="0" dirty="0" err="1">
                <a:solidFill>
                  <a:srgbClr val="B9B9B9"/>
                </a:solidFill>
                <a:effectLst/>
                <a:latin typeface="Fira Mono" panose="020B0604020202020204" pitchFamily="49" charset="0"/>
              </a:rPr>
              <a:t>msg</a:t>
            </a:r>
            <a:r>
              <a:rPr lang="en-IN" b="0" i="0" dirty="0">
                <a:solidFill>
                  <a:srgbClr val="B9B9B9"/>
                </a:solidFill>
                <a:effectLst/>
                <a:latin typeface="Fira Mono" panose="020B0604020202020204" pitchFamily="49" charset="0"/>
              </a:rPr>
              <a:t>)</a:t>
            </a:r>
          </a:p>
          <a:p>
            <a:pPr marL="0" indent="0">
              <a:buNone/>
            </a:pPr>
            <a:r>
              <a:rPr lang="en-IN" b="0" i="0" dirty="0">
                <a:solidFill>
                  <a:srgbClr val="2A2A2A"/>
                </a:solidFill>
                <a:effectLst/>
                <a:latin typeface="Fira Mono" panose="020B0604020202020204" pitchFamily="49" charset="0"/>
              </a:rPr>
              <a:t>{ </a:t>
            </a:r>
            <a:r>
              <a:rPr lang="en-IN" b="0" i="0" dirty="0">
                <a:solidFill>
                  <a:srgbClr val="651FFF"/>
                </a:solidFill>
                <a:effectLst/>
                <a:latin typeface="Fira Mono" panose="020B0604020202020204" pitchFamily="49" charset="0"/>
              </a:rPr>
              <a:t>return</a:t>
            </a:r>
            <a:r>
              <a:rPr lang="en-IN" b="0" i="0" dirty="0">
                <a:solidFill>
                  <a:srgbClr val="2A2A2A"/>
                </a:solidFill>
                <a:effectLst/>
                <a:latin typeface="Fira Mono" panose="020B0604020202020204" pitchFamily="49" charset="0"/>
              </a:rPr>
              <a:t> </a:t>
            </a:r>
            <a:r>
              <a:rPr lang="en-IN" b="0" i="0" dirty="0">
                <a:solidFill>
                  <a:srgbClr val="BF00B8"/>
                </a:solidFill>
                <a:effectLst/>
                <a:latin typeface="Fira Mono" panose="020B0604020202020204" pitchFamily="49" charset="0"/>
              </a:rPr>
              <a:t>"Hello "</a:t>
            </a:r>
            <a:r>
              <a:rPr lang="en-IN" b="0" i="0" dirty="0">
                <a:solidFill>
                  <a:srgbClr val="2A2A2A"/>
                </a:solidFill>
                <a:effectLst/>
                <a:latin typeface="Fira Mono" panose="020B0604020202020204" pitchFamily="49" charset="0"/>
              </a:rPr>
              <a:t>+</a:t>
            </a:r>
            <a:r>
              <a:rPr lang="en-IN" b="0" i="0" dirty="0" err="1">
                <a:solidFill>
                  <a:srgbClr val="2A2A2A"/>
                </a:solidFill>
                <a:effectLst/>
                <a:latin typeface="Fira Mono" panose="020B0604020202020204" pitchFamily="49" charset="0"/>
              </a:rPr>
              <a:t>msg</a:t>
            </a:r>
            <a:r>
              <a:rPr lang="en-IN" b="0" i="0" dirty="0">
                <a:solidFill>
                  <a:srgbClr val="2A2A2A"/>
                </a:solidFill>
                <a:effectLst/>
                <a:latin typeface="Fira Mono" panose="020B0604020202020204" pitchFamily="49" charset="0"/>
              </a:rPr>
              <a:t>; } </a:t>
            </a:r>
          </a:p>
          <a:p>
            <a:pPr marL="0" indent="0">
              <a:buNone/>
            </a:pPr>
            <a:r>
              <a:rPr lang="en-IN" b="0" i="0" dirty="0">
                <a:solidFill>
                  <a:srgbClr val="651FFF"/>
                </a:solidFill>
                <a:effectLst/>
                <a:latin typeface="Fira Mono" panose="020B0604020202020204" pitchFamily="49" charset="0"/>
              </a:rPr>
              <a:t>public</a:t>
            </a:r>
            <a:r>
              <a:rPr lang="en-IN" b="0" i="0" dirty="0">
                <a:solidFill>
                  <a:srgbClr val="2A2A2A"/>
                </a:solidFill>
                <a:effectLst/>
                <a:latin typeface="Fira Mono" panose="020B0604020202020204" pitchFamily="49" charset="0"/>
              </a:rPr>
              <a:t> </a:t>
            </a:r>
            <a:r>
              <a:rPr lang="en-IN" b="0" i="0" dirty="0">
                <a:solidFill>
                  <a:srgbClr val="651FFF"/>
                </a:solidFill>
                <a:effectLst/>
                <a:latin typeface="Fira Mono" panose="020B0604020202020204" pitchFamily="49" charset="0"/>
              </a:rPr>
              <a:t>static</a:t>
            </a:r>
            <a:r>
              <a:rPr lang="en-IN" b="0" i="0" dirty="0">
                <a:solidFill>
                  <a:srgbClr val="2A2A2A"/>
                </a:solidFill>
                <a:effectLst/>
                <a:latin typeface="Fira Mono" panose="020B0604020202020204" pitchFamily="49" charset="0"/>
              </a:rPr>
              <a:t> </a:t>
            </a:r>
            <a:r>
              <a:rPr lang="en-IN" b="0" i="0" dirty="0">
                <a:solidFill>
                  <a:srgbClr val="651FFF"/>
                </a:solidFill>
                <a:effectLst/>
                <a:latin typeface="Fira Mono" panose="020B0604020202020204" pitchFamily="49" charset="0"/>
              </a:rPr>
              <a:t>void</a:t>
            </a:r>
            <a:r>
              <a:rPr lang="en-IN" b="0" i="0" dirty="0">
                <a:solidFill>
                  <a:srgbClr val="2A2A2A"/>
                </a:solidFill>
                <a:effectLst/>
                <a:latin typeface="Fira Mono" panose="020B0604020202020204" pitchFamily="49" charset="0"/>
              </a:rPr>
              <a:t> main</a:t>
            </a:r>
            <a:r>
              <a:rPr lang="en-IN" b="0" i="0" dirty="0">
                <a:solidFill>
                  <a:srgbClr val="B9B9B9"/>
                </a:solidFill>
                <a:effectLst/>
                <a:latin typeface="Fira Mono" panose="020B0604020202020204" pitchFamily="49" charset="0"/>
              </a:rPr>
              <a:t>(String[] </a:t>
            </a:r>
            <a:r>
              <a:rPr lang="en-IN" b="0" i="0" dirty="0" err="1">
                <a:solidFill>
                  <a:srgbClr val="B9B9B9"/>
                </a:solidFill>
                <a:effectLst/>
                <a:latin typeface="Fira Mono" panose="020B0604020202020204" pitchFamily="49" charset="0"/>
              </a:rPr>
              <a:t>args</a:t>
            </a:r>
            <a:r>
              <a:rPr lang="en-IN" b="0" i="0" dirty="0">
                <a:solidFill>
                  <a:srgbClr val="B9B9B9"/>
                </a:solidFill>
                <a:effectLst/>
                <a:latin typeface="Fira Mono" panose="020B0604020202020204" pitchFamily="49" charset="0"/>
              </a:rPr>
              <a:t>)</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Endpoint.publish</a:t>
            </a:r>
            <a:r>
              <a:rPr lang="en-IN" b="0" i="0" dirty="0">
                <a:solidFill>
                  <a:srgbClr val="2A2A2A"/>
                </a:solidFill>
                <a:effectLst/>
                <a:latin typeface="Fira Mono" panose="020B0604020202020204" pitchFamily="49" charset="0"/>
              </a:rPr>
              <a:t>(</a:t>
            </a:r>
            <a:r>
              <a:rPr lang="en-IN" b="0" i="0" dirty="0">
                <a:solidFill>
                  <a:srgbClr val="BF00B8"/>
                </a:solidFill>
                <a:effectLst/>
                <a:latin typeface="Fira Mono" panose="020B0604020202020204" pitchFamily="49" charset="0"/>
              </a:rPr>
              <a:t>"https://localhost:8888/</a:t>
            </a:r>
            <a:r>
              <a:rPr lang="en-IN" b="0" i="0" dirty="0" err="1">
                <a:solidFill>
                  <a:srgbClr val="BF00B8"/>
                </a:solidFill>
                <a:effectLst/>
                <a:latin typeface="Fira Mono" panose="020B0604020202020204" pitchFamily="49" charset="0"/>
              </a:rPr>
              <a:t>testWS</a:t>
            </a:r>
            <a:r>
              <a:rPr lang="en-IN" b="0" i="0" dirty="0">
                <a:solidFill>
                  <a:srgbClr val="BF00B8"/>
                </a:solidFill>
                <a:effectLst/>
                <a:latin typeface="Fira Mono" panose="020B0604020202020204" pitchFamily="49" charset="0"/>
              </a:rPr>
              <a:t>"</a:t>
            </a:r>
            <a:r>
              <a:rPr lang="en-IN" b="0" i="0" dirty="0">
                <a:solidFill>
                  <a:srgbClr val="2A2A2A"/>
                </a:solidFill>
                <a:effectLst/>
                <a:latin typeface="Fira Mono" panose="020B0604020202020204" pitchFamily="49" charset="0"/>
              </a:rPr>
              <a:t>,</a:t>
            </a:r>
          </a:p>
          <a:p>
            <a:pPr marL="0" indent="0">
              <a:buNone/>
            </a:pPr>
            <a:r>
              <a:rPr lang="en-IN" b="0" i="0" dirty="0">
                <a:solidFill>
                  <a:srgbClr val="2A2A2A"/>
                </a:solidFill>
                <a:effectLst/>
                <a:latin typeface="Fira Mono" panose="020B0604020202020204" pitchFamily="49" charset="0"/>
              </a:rPr>
              <a:t> </a:t>
            </a:r>
            <a:r>
              <a:rPr lang="en-IN" b="0" i="0" dirty="0">
                <a:solidFill>
                  <a:srgbClr val="651FFF"/>
                </a:solidFill>
                <a:effectLst/>
                <a:latin typeface="Fira Mono" panose="020B0604020202020204" pitchFamily="49" charset="0"/>
              </a:rPr>
              <a:t>new</a:t>
            </a:r>
            <a:r>
              <a:rPr lang="en-IN" b="0" i="0" dirty="0">
                <a:solidFill>
                  <a:srgbClr val="2A2A2A"/>
                </a:solidFill>
                <a:effectLst/>
                <a:latin typeface="Fira Mono" panose="020B0604020202020204" pitchFamily="49" charset="0"/>
              </a:rPr>
              <a:t> </a:t>
            </a:r>
            <a:r>
              <a:rPr lang="en-IN" b="0" i="0" dirty="0" err="1">
                <a:solidFill>
                  <a:srgbClr val="2A2A2A"/>
                </a:solidFill>
                <a:effectLst/>
                <a:latin typeface="Fira Mono" panose="020B0604020202020204" pitchFamily="49" charset="0"/>
              </a:rPr>
              <a:t>TestService</a:t>
            </a:r>
            <a:r>
              <a:rPr lang="en-IN" b="0" i="0" dirty="0">
                <a:solidFill>
                  <a:srgbClr val="2A2A2A"/>
                </a:solidFill>
                <a:effectLst/>
                <a:latin typeface="Fira Mono" panose="020B0604020202020204" pitchFamily="49" charset="0"/>
              </a:rPr>
              <a:t>()); </a:t>
            </a:r>
          </a:p>
          <a:p>
            <a:pPr marL="0" indent="0">
              <a:buNone/>
            </a:pPr>
            <a:r>
              <a:rPr lang="en-IN" b="0" i="0" dirty="0">
                <a:solidFill>
                  <a:srgbClr val="2A2A2A"/>
                </a:solidFill>
                <a:effectLst/>
                <a:latin typeface="Fira Mono" panose="020B0604020202020204" pitchFamily="49" charset="0"/>
              </a:rPr>
              <a:t>} </a:t>
            </a:r>
          </a:p>
          <a:p>
            <a:pPr marL="0" indent="0">
              <a:buNone/>
            </a:pPr>
            <a:r>
              <a:rPr lang="en-IN" b="0" i="0" dirty="0">
                <a:solidFill>
                  <a:srgbClr val="2A2A2A"/>
                </a:solidFill>
                <a:effectLst/>
                <a:latin typeface="Fira Mono" panose="020B0604020202020204" pitchFamily="49" charset="0"/>
              </a:rPr>
              <a:t>}</a:t>
            </a:r>
            <a:endParaRPr lang="en-IN" dirty="0"/>
          </a:p>
        </p:txBody>
      </p:sp>
    </p:spTree>
    <p:extLst>
      <p:ext uri="{BB962C8B-B14F-4D97-AF65-F5344CB8AC3E}">
        <p14:creationId xmlns:p14="http://schemas.microsoft.com/office/powerpoint/2010/main" val="399240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434330" cy="505908"/>
          </a:xfrm>
          <a:prstGeom prst="rect">
            <a:avLst/>
          </a:prstGeom>
        </p:spPr>
        <p:txBody>
          <a:bodyPr vert="horz" wrap="square" lIns="0" tIns="13335" rIns="0" bIns="0" rtlCol="0">
            <a:spAutoFit/>
          </a:bodyPr>
          <a:lstStyle/>
          <a:p>
            <a:pPr marL="12700">
              <a:lnSpc>
                <a:spcPct val="100000"/>
              </a:lnSpc>
              <a:spcBef>
                <a:spcPts val="105"/>
              </a:spcBef>
            </a:pPr>
            <a:r>
              <a:rPr sz="3200" b="1" spc="-265" dirty="0">
                <a:latin typeface="Times New Roman" pitchFamily="18" charset="0"/>
                <a:cs typeface="Times New Roman" pitchFamily="18" charset="0"/>
              </a:rPr>
              <a:t>Using</a:t>
            </a:r>
            <a:r>
              <a:rPr sz="3200" b="1" spc="-305" dirty="0">
                <a:latin typeface="Times New Roman" pitchFamily="18" charset="0"/>
                <a:cs typeface="Times New Roman" pitchFamily="18" charset="0"/>
              </a:rPr>
              <a:t> </a:t>
            </a:r>
            <a:r>
              <a:rPr sz="3200" b="1" spc="-160" dirty="0">
                <a:latin typeface="Times New Roman" pitchFamily="18" charset="0"/>
                <a:cs typeface="Times New Roman" pitchFamily="18" charset="0"/>
              </a:rPr>
              <a:t>Prototypes</a:t>
            </a:r>
          </a:p>
        </p:txBody>
      </p:sp>
      <p:sp>
        <p:nvSpPr>
          <p:cNvPr id="3" name="object 3"/>
          <p:cNvSpPr txBox="1"/>
          <p:nvPr/>
        </p:nvSpPr>
        <p:spPr>
          <a:xfrm>
            <a:off x="990600" y="1657350"/>
            <a:ext cx="7234555" cy="3923831"/>
          </a:xfrm>
          <a:prstGeom prst="rect">
            <a:avLst/>
          </a:prstGeom>
        </p:spPr>
        <p:txBody>
          <a:bodyPr vert="horz" wrap="square" lIns="0" tIns="12065" rIns="0" bIns="0" rtlCol="0">
            <a:spAutoFit/>
          </a:bodyPr>
          <a:lstStyle/>
          <a:p>
            <a:pPr marL="12700">
              <a:lnSpc>
                <a:spcPct val="150000"/>
              </a:lnSpc>
              <a:spcBef>
                <a:spcPts val="95"/>
              </a:spcBef>
              <a:tabLst>
                <a:tab pos="415925" algn="l"/>
              </a:tabLst>
            </a:pPr>
            <a:r>
              <a:rPr sz="2400" spc="-265" dirty="0">
                <a:latin typeface="Times New Roman" pitchFamily="18" charset="0"/>
                <a:cs typeface="Times New Roman" pitchFamily="18" charset="0"/>
              </a:rPr>
              <a:t>So	</a:t>
            </a:r>
            <a:r>
              <a:rPr sz="2400" spc="-90" dirty="0">
                <a:latin typeface="Times New Roman" pitchFamily="18" charset="0"/>
                <a:cs typeface="Times New Roman" pitchFamily="18" charset="0"/>
              </a:rPr>
              <a:t>you </a:t>
            </a:r>
            <a:r>
              <a:rPr sz="2400" spc="-150" dirty="0">
                <a:latin typeface="Times New Roman" pitchFamily="18" charset="0"/>
                <a:cs typeface="Times New Roman" pitchFamily="18" charset="0"/>
              </a:rPr>
              <a:t>can use </a:t>
            </a:r>
            <a:r>
              <a:rPr sz="2400" spc="-175" dirty="0">
                <a:latin typeface="Times New Roman" pitchFamily="18" charset="0"/>
                <a:cs typeface="Times New Roman" pitchFamily="18" charset="0"/>
              </a:rPr>
              <a:t>a </a:t>
            </a:r>
            <a:r>
              <a:rPr sz="2400" i="1" spc="-55" dirty="0">
                <a:latin typeface="Times New Roman" pitchFamily="18" charset="0"/>
                <a:cs typeface="Times New Roman" pitchFamily="18" charset="0"/>
              </a:rPr>
              <a:t>prototype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a:t>
            </a:r>
            <a:r>
              <a:rPr sz="2400" spc="-165" dirty="0">
                <a:latin typeface="Times New Roman" pitchFamily="18" charset="0"/>
                <a:cs typeface="Times New Roman" pitchFamily="18" charset="0"/>
              </a:rPr>
              <a:t> </a:t>
            </a:r>
            <a:r>
              <a:rPr sz="2400" spc="-145" dirty="0">
                <a:latin typeface="Times New Roman" pitchFamily="18" charset="0"/>
                <a:cs typeface="Times New Roman" pitchFamily="18" charset="0"/>
              </a:rPr>
              <a:t>class.</a:t>
            </a:r>
            <a:endParaRPr sz="2400" dirty="0">
              <a:latin typeface="Times New Roman" pitchFamily="18" charset="0"/>
              <a:cs typeface="Times New Roman" pitchFamily="18" charset="0"/>
            </a:endParaRPr>
          </a:p>
          <a:p>
            <a:pPr marL="354965" marR="5080" indent="-342900">
              <a:lnSpc>
                <a:spcPct val="150000"/>
              </a:lnSpc>
              <a:spcBef>
                <a:spcPts val="1730"/>
              </a:spcBef>
              <a:buFont typeface="Arial"/>
              <a:buChar char="•"/>
              <a:tabLst>
                <a:tab pos="354965" algn="l"/>
                <a:tab pos="355600" algn="l"/>
              </a:tabLst>
            </a:pPr>
            <a:r>
              <a:rPr sz="2400" b="1" spc="-155" dirty="0">
                <a:latin typeface="Times New Roman" pitchFamily="18" charset="0"/>
                <a:cs typeface="Times New Roman" pitchFamily="18" charset="0"/>
              </a:rPr>
              <a:t>Prototypes </a:t>
            </a:r>
            <a:r>
              <a:rPr sz="2400" spc="-100" dirty="0">
                <a:latin typeface="Times New Roman" pitchFamily="18" charset="0"/>
                <a:cs typeface="Times New Roman" pitchFamily="18" charset="0"/>
              </a:rPr>
              <a:t>are </a:t>
            </a:r>
            <a:r>
              <a:rPr sz="2400" spc="-135" dirty="0">
                <a:latin typeface="Times New Roman" pitchFamily="18" charset="0"/>
                <a:cs typeface="Times New Roman" pitchFamily="18" charset="0"/>
              </a:rPr>
              <a:t>used </a:t>
            </a:r>
            <a:r>
              <a:rPr sz="2400" spc="10" dirty="0">
                <a:latin typeface="Times New Roman" pitchFamily="18" charset="0"/>
                <a:cs typeface="Times New Roman" pitchFamily="18" charset="0"/>
              </a:rPr>
              <a:t>to </a:t>
            </a:r>
            <a:r>
              <a:rPr sz="2400" spc="-140" dirty="0">
                <a:latin typeface="Times New Roman" pitchFamily="18" charset="0"/>
                <a:cs typeface="Times New Roman" pitchFamily="18" charset="0"/>
              </a:rPr>
              <a:t>make </a:t>
            </a:r>
            <a:r>
              <a:rPr sz="2400" spc="-150" dirty="0">
                <a:latin typeface="Times New Roman" pitchFamily="18" charset="0"/>
                <a:cs typeface="Times New Roman" pitchFamily="18" charset="0"/>
              </a:rPr>
              <a:t>JavaScript </a:t>
            </a:r>
            <a:r>
              <a:rPr sz="2400" spc="-130" dirty="0">
                <a:latin typeface="Times New Roman" pitchFamily="18" charset="0"/>
                <a:cs typeface="Times New Roman" pitchFamily="18" charset="0"/>
              </a:rPr>
              <a:t>behave </a:t>
            </a:r>
            <a:r>
              <a:rPr sz="2400" spc="-70" dirty="0">
                <a:latin typeface="Times New Roman" pitchFamily="18" charset="0"/>
                <a:cs typeface="Times New Roman" pitchFamily="18" charset="0"/>
              </a:rPr>
              <a:t>more like </a:t>
            </a:r>
            <a:r>
              <a:rPr sz="2400" spc="-125" dirty="0">
                <a:latin typeface="Times New Roman" pitchFamily="18" charset="0"/>
                <a:cs typeface="Times New Roman" pitchFamily="18" charset="0"/>
              </a:rPr>
              <a:t>an  </a:t>
            </a:r>
            <a:r>
              <a:rPr sz="2400" spc="-50" dirty="0">
                <a:latin typeface="Times New Roman" pitchFamily="18" charset="0"/>
                <a:cs typeface="Times New Roman" pitchFamily="18" charset="0"/>
              </a:rPr>
              <a:t>object-oriented</a:t>
            </a:r>
            <a:r>
              <a:rPr sz="2400" spc="-95" dirty="0">
                <a:latin typeface="Times New Roman" pitchFamily="18" charset="0"/>
                <a:cs typeface="Times New Roman" pitchFamily="18" charset="0"/>
              </a:rPr>
              <a:t> </a:t>
            </a:r>
            <a:r>
              <a:rPr sz="2400" spc="-120" dirty="0">
                <a:latin typeface="Times New Roman" pitchFamily="18" charset="0"/>
                <a:cs typeface="Times New Roman" pitchFamily="18" charset="0"/>
              </a:rPr>
              <a:t>language.</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165" dirty="0">
                <a:latin typeface="Times New Roman" pitchFamily="18" charset="0"/>
                <a:cs typeface="Times New Roman" pitchFamily="18" charset="0"/>
              </a:rPr>
              <a:t>The </a:t>
            </a:r>
            <a:r>
              <a:rPr sz="2400" spc="-35" dirty="0">
                <a:latin typeface="Times New Roman" pitchFamily="18" charset="0"/>
                <a:cs typeface="Times New Roman" pitchFamily="18" charset="0"/>
              </a:rPr>
              <a:t>prototype </a:t>
            </a:r>
            <a:r>
              <a:rPr sz="2400" spc="-60" dirty="0">
                <a:latin typeface="Times New Roman" pitchFamily="18" charset="0"/>
                <a:cs typeface="Times New Roman" pitchFamily="18" charset="0"/>
              </a:rPr>
              <a:t>properties </a:t>
            </a:r>
            <a:r>
              <a:rPr sz="2400" spc="-105" dirty="0">
                <a:latin typeface="Times New Roman" pitchFamily="18" charset="0"/>
                <a:cs typeface="Times New Roman" pitchFamily="18" charset="0"/>
              </a:rPr>
              <a:t>and </a:t>
            </a:r>
            <a:r>
              <a:rPr sz="2400" spc="-80" dirty="0">
                <a:latin typeface="Times New Roman" pitchFamily="18" charset="0"/>
                <a:cs typeface="Times New Roman" pitchFamily="18" charset="0"/>
              </a:rPr>
              <a:t>methods </a:t>
            </a:r>
            <a:r>
              <a:rPr sz="2400" spc="-100" dirty="0">
                <a:latin typeface="Times New Roman" pitchFamily="18" charset="0"/>
                <a:cs typeface="Times New Roman" pitchFamily="18" charset="0"/>
              </a:rPr>
              <a:t>are </a:t>
            </a:r>
            <a:r>
              <a:rPr sz="2400" spc="-65" dirty="0">
                <a:latin typeface="Times New Roman" pitchFamily="18" charset="0"/>
                <a:cs typeface="Times New Roman" pitchFamily="18" charset="0"/>
              </a:rPr>
              <a:t>defined </a:t>
            </a:r>
            <a:r>
              <a:rPr sz="2400" i="1" spc="-145" dirty="0">
                <a:latin typeface="Times New Roman" pitchFamily="18" charset="0"/>
                <a:cs typeface="Times New Roman" pitchFamily="18" charset="0"/>
              </a:rPr>
              <a:t>once</a:t>
            </a:r>
            <a:r>
              <a:rPr sz="2400" i="1" spc="145" dirty="0">
                <a:latin typeface="Times New Roman" pitchFamily="18" charset="0"/>
                <a:cs typeface="Times New Roman" pitchFamily="18" charset="0"/>
              </a:rPr>
              <a:t> </a:t>
            </a:r>
            <a:r>
              <a:rPr sz="2400" spc="-15" dirty="0">
                <a:latin typeface="Times New Roman" pitchFamily="18" charset="0"/>
                <a:cs typeface="Times New Roman" pitchFamily="18" charset="0"/>
              </a:rPr>
              <a:t>for</a:t>
            </a:r>
            <a:endParaRPr sz="2400" dirty="0">
              <a:latin typeface="Times New Roman" pitchFamily="18" charset="0"/>
              <a:cs typeface="Times New Roman" pitchFamily="18" charset="0"/>
            </a:endParaRPr>
          </a:p>
          <a:p>
            <a:pPr marL="354965">
              <a:lnSpc>
                <a:spcPct val="150000"/>
              </a:lnSpc>
            </a:pPr>
            <a:r>
              <a:rPr sz="2400" spc="-50" dirty="0">
                <a:latin typeface="Times New Roman" pitchFamily="18" charset="0"/>
                <a:cs typeface="Times New Roman" pitchFamily="18" charset="0"/>
              </a:rPr>
              <a:t>all </a:t>
            </a:r>
            <a:r>
              <a:rPr sz="2400" spc="-114" dirty="0">
                <a:latin typeface="Times New Roman" pitchFamily="18" charset="0"/>
                <a:cs typeface="Times New Roman" pitchFamily="18" charset="0"/>
              </a:rPr>
              <a:t>instances </a:t>
            </a:r>
            <a:r>
              <a:rPr sz="2400" spc="-5" dirty="0">
                <a:latin typeface="Times New Roman" pitchFamily="18" charset="0"/>
                <a:cs typeface="Times New Roman" pitchFamily="18" charset="0"/>
              </a:rPr>
              <a:t>of </a:t>
            </a:r>
            <a:r>
              <a:rPr sz="2400" spc="-125" dirty="0">
                <a:latin typeface="Times New Roman" pitchFamily="18" charset="0"/>
                <a:cs typeface="Times New Roman" pitchFamily="18" charset="0"/>
              </a:rPr>
              <a:t>an</a:t>
            </a:r>
            <a:r>
              <a:rPr sz="2400" spc="-315" dirty="0">
                <a:latin typeface="Times New Roman" pitchFamily="18" charset="0"/>
                <a:cs typeface="Times New Roman" pitchFamily="18" charset="0"/>
              </a:rPr>
              <a:t> </a:t>
            </a:r>
            <a:r>
              <a:rPr sz="2400" i="1" spc="-70" dirty="0">
                <a:latin typeface="Times New Roman" pitchFamily="18" charset="0"/>
                <a:cs typeface="Times New Roman" pitchFamily="18" charset="0"/>
              </a:rPr>
              <a:t>object</a:t>
            </a:r>
            <a:r>
              <a:rPr sz="2400" spc="-7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160" dirty="0">
                <a:latin typeface="Times New Roman" pitchFamily="18" charset="0"/>
                <a:cs typeface="Times New Roman" pitchFamily="18" charset="0"/>
              </a:rPr>
              <a:t>Every </a:t>
            </a:r>
            <a:r>
              <a:rPr sz="2400" spc="-50" dirty="0">
                <a:latin typeface="Times New Roman" pitchFamily="18" charset="0"/>
                <a:cs typeface="Times New Roman" pitchFamily="18" charset="0"/>
              </a:rPr>
              <a:t>object </a:t>
            </a:r>
            <a:r>
              <a:rPr sz="2400" spc="-165" dirty="0">
                <a:latin typeface="Times New Roman" pitchFamily="18" charset="0"/>
                <a:cs typeface="Times New Roman" pitchFamily="18" charset="0"/>
              </a:rPr>
              <a:t>has </a:t>
            </a:r>
            <a:r>
              <a:rPr sz="2400" spc="-175" dirty="0">
                <a:latin typeface="Times New Roman" pitchFamily="18" charset="0"/>
                <a:cs typeface="Times New Roman" pitchFamily="18" charset="0"/>
              </a:rPr>
              <a:t>a</a:t>
            </a:r>
            <a:r>
              <a:rPr sz="2400" spc="-80" dirty="0">
                <a:latin typeface="Times New Roman" pitchFamily="18" charset="0"/>
                <a:cs typeface="Times New Roman" pitchFamily="18" charset="0"/>
              </a:rPr>
              <a:t> </a:t>
            </a:r>
            <a:r>
              <a:rPr sz="2400" spc="-35" dirty="0">
                <a:latin typeface="Times New Roman" pitchFamily="18" charset="0"/>
                <a:cs typeface="Times New Roman" pitchFamily="18" charset="0"/>
              </a:rPr>
              <a:t>prototype</a:t>
            </a:r>
            <a:endParaRPr sz="2400" dirty="0">
              <a:latin typeface="Times New Roman" pitchFamily="18" charset="0"/>
              <a:cs typeface="Times New Roman" pitchFamily="18" charset="0"/>
            </a:endParaRPr>
          </a:p>
        </p:txBody>
      </p:sp>
      <p:sp>
        <p:nvSpPr>
          <p:cNvPr id="4" name="object 4"/>
          <p:cNvSpPr txBox="1"/>
          <p:nvPr/>
        </p:nvSpPr>
        <p:spPr>
          <a:xfrm>
            <a:off x="993465" y="842500"/>
            <a:ext cx="96456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Prototypes</a:t>
            </a:r>
            <a:endParaRPr sz="150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893185" cy="505908"/>
          </a:xfrm>
          <a:prstGeom prst="rect">
            <a:avLst/>
          </a:prstGeom>
        </p:spPr>
        <p:txBody>
          <a:bodyPr vert="horz" wrap="square" lIns="0" tIns="13335" rIns="0" bIns="0" rtlCol="0">
            <a:spAutoFit/>
          </a:bodyPr>
          <a:lstStyle/>
          <a:p>
            <a:pPr marL="12700">
              <a:lnSpc>
                <a:spcPct val="100000"/>
              </a:lnSpc>
              <a:spcBef>
                <a:spcPts val="105"/>
              </a:spcBef>
            </a:pPr>
            <a:r>
              <a:rPr sz="3200" b="1" spc="-265" dirty="0">
                <a:latin typeface="Times New Roman" pitchFamily="18" charset="0"/>
                <a:cs typeface="Times New Roman" pitchFamily="18" charset="0"/>
              </a:rPr>
              <a:t>Using </a:t>
            </a:r>
            <a:r>
              <a:rPr sz="3200" b="1" spc="-160" dirty="0">
                <a:latin typeface="Times New Roman" pitchFamily="18" charset="0"/>
                <a:cs typeface="Times New Roman" pitchFamily="18" charset="0"/>
              </a:rPr>
              <a:t>Prototypes</a:t>
            </a:r>
          </a:p>
        </p:txBody>
      </p:sp>
      <p:sp>
        <p:nvSpPr>
          <p:cNvPr id="3" name="object 3"/>
          <p:cNvSpPr txBox="1"/>
          <p:nvPr/>
        </p:nvSpPr>
        <p:spPr>
          <a:xfrm>
            <a:off x="993450" y="842513"/>
            <a:ext cx="4664710"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moving </a:t>
            </a:r>
            <a:r>
              <a:rPr sz="1500" spc="20" dirty="0">
                <a:latin typeface="Georgia"/>
                <a:cs typeface="Georgia"/>
              </a:rPr>
              <a:t>the </a:t>
            </a:r>
            <a:r>
              <a:rPr sz="1500" spc="-5" dirty="0">
                <a:latin typeface="Georgia"/>
                <a:cs typeface="Georgia"/>
              </a:rPr>
              <a:t>randomRoll() </a:t>
            </a:r>
            <a:r>
              <a:rPr sz="1500" spc="-10" dirty="0">
                <a:latin typeface="Georgia"/>
                <a:cs typeface="Georgia"/>
              </a:rPr>
              <a:t>function </a:t>
            </a:r>
            <a:r>
              <a:rPr sz="1500" spc="-15" dirty="0">
                <a:latin typeface="Georgia"/>
                <a:cs typeface="Georgia"/>
              </a:rPr>
              <a:t>into </a:t>
            </a:r>
            <a:r>
              <a:rPr sz="1500" spc="20" dirty="0">
                <a:latin typeface="Georgia"/>
                <a:cs typeface="Georgia"/>
              </a:rPr>
              <a:t>the</a:t>
            </a:r>
            <a:r>
              <a:rPr sz="1500" spc="140" dirty="0">
                <a:latin typeface="Georgia"/>
                <a:cs typeface="Georgia"/>
              </a:rPr>
              <a:t> </a:t>
            </a:r>
            <a:r>
              <a:rPr sz="1500" b="1" spc="10" dirty="0">
                <a:latin typeface="Trebuchet MS"/>
                <a:cs typeface="Trebuchet MS"/>
              </a:rPr>
              <a:t>prototype</a:t>
            </a:r>
            <a:r>
              <a:rPr sz="1500" spc="10" dirty="0">
                <a:latin typeface="Georgia"/>
                <a:cs typeface="Georgia"/>
              </a:rPr>
              <a:t>.</a:t>
            </a:r>
            <a:endParaRPr sz="1500" dirty="0">
              <a:latin typeface="Georgia"/>
              <a:cs typeface="Georgia"/>
            </a:endParaRPr>
          </a:p>
        </p:txBody>
      </p:sp>
      <p:sp>
        <p:nvSpPr>
          <p:cNvPr id="4" name="object 4"/>
          <p:cNvSpPr/>
          <p:nvPr/>
        </p:nvSpPr>
        <p:spPr>
          <a:xfrm>
            <a:off x="920911" y="1143015"/>
            <a:ext cx="6387777" cy="258161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88332" y="4025643"/>
            <a:ext cx="7541259" cy="1586230"/>
          </a:xfrm>
          <a:prstGeom prst="rect">
            <a:avLst/>
          </a:prstGeom>
        </p:spPr>
        <p:txBody>
          <a:bodyPr vert="horz" wrap="square" lIns="0" tIns="12065" rIns="0" bIns="0" rtlCol="0">
            <a:spAutoFit/>
          </a:bodyPr>
          <a:lstStyle/>
          <a:p>
            <a:pPr marL="262890" indent="-250825">
              <a:lnSpc>
                <a:spcPct val="100000"/>
              </a:lnSpc>
              <a:spcBef>
                <a:spcPts val="95"/>
              </a:spcBef>
              <a:buSzPct val="95454"/>
              <a:buFont typeface="Wingdings"/>
              <a:buChar char=""/>
              <a:tabLst>
                <a:tab pos="263525" algn="l"/>
                <a:tab pos="846455" algn="l"/>
                <a:tab pos="2068830" algn="l"/>
                <a:tab pos="2370455" algn="l"/>
                <a:tab pos="3202940" algn="l"/>
                <a:tab pos="4260850" algn="l"/>
                <a:tab pos="4547235" algn="l"/>
                <a:tab pos="5506085" algn="l"/>
                <a:tab pos="6014720" algn="l"/>
                <a:tab pos="7039609" algn="l"/>
              </a:tabLst>
            </a:pPr>
            <a:r>
              <a:rPr sz="2200" spc="-145" dirty="0">
                <a:latin typeface="Times New Roman" pitchFamily="18" charset="0"/>
                <a:cs typeface="Times New Roman" pitchFamily="18" charset="0"/>
              </a:rPr>
              <a:t>This	</a:t>
            </a:r>
            <a:r>
              <a:rPr sz="2200" spc="-25" dirty="0">
                <a:latin typeface="Times New Roman" pitchFamily="18" charset="0"/>
                <a:cs typeface="Times New Roman" pitchFamily="18" charset="0"/>
              </a:rPr>
              <a:t>definition	</a:t>
            </a:r>
            <a:r>
              <a:rPr sz="2200" spc="-114" dirty="0">
                <a:latin typeface="Times New Roman" pitchFamily="18" charset="0"/>
                <a:cs typeface="Times New Roman" pitchFamily="18" charset="0"/>
              </a:rPr>
              <a:t>is	</a:t>
            </a:r>
            <a:r>
              <a:rPr sz="2200" spc="-20" dirty="0">
                <a:latin typeface="Times New Roman" pitchFamily="18" charset="0"/>
                <a:cs typeface="Times New Roman" pitchFamily="18" charset="0"/>
              </a:rPr>
              <a:t>better	</a:t>
            </a:r>
            <a:r>
              <a:rPr sz="2200" spc="-150" dirty="0">
                <a:latin typeface="Times New Roman" pitchFamily="18" charset="0"/>
                <a:cs typeface="Times New Roman" pitchFamily="18" charset="0"/>
              </a:rPr>
              <a:t>because	</a:t>
            </a:r>
            <a:r>
              <a:rPr sz="2200" spc="65" dirty="0">
                <a:latin typeface="Times New Roman" pitchFamily="18" charset="0"/>
                <a:cs typeface="Times New Roman" pitchFamily="18" charset="0"/>
              </a:rPr>
              <a:t>it	</a:t>
            </a:r>
            <a:r>
              <a:rPr sz="2200" spc="-85" dirty="0">
                <a:latin typeface="Times New Roman" pitchFamily="18" charset="0"/>
                <a:cs typeface="Times New Roman" pitchFamily="18" charset="0"/>
              </a:rPr>
              <a:t>defines	</a:t>
            </a:r>
            <a:r>
              <a:rPr sz="2200" spc="-30" dirty="0">
                <a:latin typeface="Times New Roman" pitchFamily="18" charset="0"/>
                <a:cs typeface="Times New Roman" pitchFamily="18" charset="0"/>
              </a:rPr>
              <a:t>the	</a:t>
            </a:r>
            <a:r>
              <a:rPr sz="2200" spc="-50" dirty="0">
                <a:latin typeface="Times New Roman" pitchFamily="18" charset="0"/>
                <a:cs typeface="Times New Roman" pitchFamily="18" charset="0"/>
              </a:rPr>
              <a:t>method	</a:t>
            </a:r>
            <a:r>
              <a:rPr sz="2200" spc="-60" dirty="0">
                <a:latin typeface="Times New Roman" pitchFamily="18" charset="0"/>
                <a:cs typeface="Times New Roman" pitchFamily="18" charset="0"/>
              </a:rPr>
              <a:t>only</a:t>
            </a:r>
            <a:endParaRPr sz="2200" dirty="0">
              <a:latin typeface="Times New Roman" pitchFamily="18" charset="0"/>
              <a:cs typeface="Times New Roman" pitchFamily="18" charset="0"/>
            </a:endParaRPr>
          </a:p>
          <a:p>
            <a:pPr marL="12700">
              <a:lnSpc>
                <a:spcPct val="100000"/>
              </a:lnSpc>
            </a:pPr>
            <a:r>
              <a:rPr sz="2200" spc="-105" dirty="0">
                <a:latin typeface="Times New Roman" pitchFamily="18" charset="0"/>
                <a:cs typeface="Times New Roman" pitchFamily="18" charset="0"/>
              </a:rPr>
              <a:t>once, </a:t>
            </a:r>
            <a:r>
              <a:rPr sz="2200" spc="-70" dirty="0">
                <a:latin typeface="Times New Roman" pitchFamily="18" charset="0"/>
                <a:cs typeface="Times New Roman" pitchFamily="18" charset="0"/>
              </a:rPr>
              <a:t>no </a:t>
            </a:r>
            <a:r>
              <a:rPr sz="2200" spc="-35" dirty="0">
                <a:latin typeface="Times New Roman" pitchFamily="18" charset="0"/>
                <a:cs typeface="Times New Roman" pitchFamily="18" charset="0"/>
              </a:rPr>
              <a:t>matter </a:t>
            </a:r>
            <a:r>
              <a:rPr sz="2200" spc="-55" dirty="0">
                <a:latin typeface="Times New Roman" pitchFamily="18" charset="0"/>
                <a:cs typeface="Times New Roman" pitchFamily="18" charset="0"/>
              </a:rPr>
              <a:t>how </a:t>
            </a:r>
            <a:r>
              <a:rPr sz="2200" spc="-120" dirty="0">
                <a:latin typeface="Times New Roman" pitchFamily="18" charset="0"/>
                <a:cs typeface="Times New Roman" pitchFamily="18" charset="0"/>
              </a:rPr>
              <a:t>many </a:t>
            </a:r>
            <a:r>
              <a:rPr sz="2200" spc="-100" dirty="0">
                <a:latin typeface="Times New Roman" pitchFamily="18" charset="0"/>
                <a:cs typeface="Times New Roman" pitchFamily="18" charset="0"/>
              </a:rPr>
              <a:t>instance </a:t>
            </a:r>
            <a:r>
              <a:rPr sz="2200" spc="-5" dirty="0">
                <a:latin typeface="Times New Roman" pitchFamily="18" charset="0"/>
                <a:cs typeface="Times New Roman" pitchFamily="18" charset="0"/>
              </a:rPr>
              <a:t>of </a:t>
            </a:r>
            <a:r>
              <a:rPr sz="2200" spc="-65" dirty="0">
                <a:latin typeface="Times New Roman" pitchFamily="18" charset="0"/>
                <a:cs typeface="Times New Roman" pitchFamily="18" charset="0"/>
              </a:rPr>
              <a:t>die </a:t>
            </a:r>
            <a:r>
              <a:rPr sz="2200" spc="-100" dirty="0">
                <a:latin typeface="Times New Roman" pitchFamily="18" charset="0"/>
                <a:cs typeface="Times New Roman" pitchFamily="18" charset="0"/>
              </a:rPr>
              <a:t>are</a:t>
            </a:r>
            <a:r>
              <a:rPr sz="2200" spc="-440" dirty="0">
                <a:latin typeface="Times New Roman" pitchFamily="18" charset="0"/>
                <a:cs typeface="Times New Roman" pitchFamily="18" charset="0"/>
              </a:rPr>
              <a:t> </a:t>
            </a:r>
            <a:r>
              <a:rPr sz="2200" spc="-85" dirty="0">
                <a:latin typeface="Times New Roman" pitchFamily="18" charset="0"/>
                <a:cs typeface="Times New Roman" pitchFamily="18" charset="0"/>
              </a:rPr>
              <a:t>created.</a:t>
            </a:r>
            <a:endParaRPr sz="2200" dirty="0">
              <a:latin typeface="Times New Roman" pitchFamily="18" charset="0"/>
              <a:cs typeface="Times New Roman" pitchFamily="18" charset="0"/>
            </a:endParaRPr>
          </a:p>
          <a:p>
            <a:pPr marL="12700" marR="5080">
              <a:lnSpc>
                <a:spcPct val="100000"/>
              </a:lnSpc>
              <a:spcBef>
                <a:spcPts val="1730"/>
              </a:spcBef>
              <a:buSzPct val="95454"/>
              <a:buFont typeface="Wingdings"/>
              <a:buChar char=""/>
              <a:tabLst>
                <a:tab pos="263525" algn="l"/>
              </a:tabLst>
            </a:pPr>
            <a:r>
              <a:rPr sz="2200" spc="-105" dirty="0">
                <a:latin typeface="Times New Roman" pitchFamily="18" charset="0"/>
                <a:cs typeface="Times New Roman" pitchFamily="18" charset="0"/>
              </a:rPr>
              <a:t>How </a:t>
            </a:r>
            <a:r>
              <a:rPr sz="2200" spc="-120" dirty="0">
                <a:latin typeface="Times New Roman" pitchFamily="18" charset="0"/>
                <a:cs typeface="Times New Roman" pitchFamily="18" charset="0"/>
              </a:rPr>
              <a:t>many </a:t>
            </a:r>
            <a:r>
              <a:rPr sz="2200" spc="-95" dirty="0">
                <a:latin typeface="Times New Roman" pitchFamily="18" charset="0"/>
                <a:cs typeface="Times New Roman" pitchFamily="18" charset="0"/>
              </a:rPr>
              <a:t>ever </a:t>
            </a:r>
            <a:r>
              <a:rPr sz="2200" spc="-90" dirty="0">
                <a:latin typeface="Times New Roman" pitchFamily="18" charset="0"/>
                <a:cs typeface="Times New Roman" pitchFamily="18" charset="0"/>
              </a:rPr>
              <a:t>created </a:t>
            </a:r>
            <a:r>
              <a:rPr sz="2200" spc="65" dirty="0">
                <a:latin typeface="Times New Roman" pitchFamily="18" charset="0"/>
                <a:cs typeface="Times New Roman" pitchFamily="18" charset="0"/>
              </a:rPr>
              <a:t>it </a:t>
            </a:r>
            <a:r>
              <a:rPr sz="2200" spc="5" dirty="0">
                <a:latin typeface="Times New Roman" pitchFamily="18" charset="0"/>
                <a:cs typeface="Times New Roman" pitchFamily="18" charset="0"/>
              </a:rPr>
              <a:t>will </a:t>
            </a:r>
            <a:r>
              <a:rPr sz="2200" spc="-105" dirty="0">
                <a:latin typeface="Times New Roman" pitchFamily="18" charset="0"/>
                <a:cs typeface="Times New Roman" pitchFamily="18" charset="0"/>
              </a:rPr>
              <a:t>be </a:t>
            </a:r>
            <a:r>
              <a:rPr sz="2200" spc="-90" dirty="0">
                <a:latin typeface="Times New Roman" pitchFamily="18" charset="0"/>
                <a:cs typeface="Times New Roman" pitchFamily="18" charset="0"/>
              </a:rPr>
              <a:t>reference </a:t>
            </a:r>
            <a:r>
              <a:rPr sz="2200" spc="10" dirty="0">
                <a:latin typeface="Times New Roman" pitchFamily="18" charset="0"/>
                <a:cs typeface="Times New Roman" pitchFamily="18" charset="0"/>
              </a:rPr>
              <a:t>to </a:t>
            </a:r>
            <a:r>
              <a:rPr sz="2200" spc="-5" dirty="0">
                <a:latin typeface="Times New Roman" pitchFamily="18" charset="0"/>
                <a:cs typeface="Times New Roman" pitchFamily="18" charset="0"/>
              </a:rPr>
              <a:t>that </a:t>
            </a:r>
            <a:r>
              <a:rPr sz="2200" spc="-90" dirty="0">
                <a:latin typeface="Times New Roman" pitchFamily="18" charset="0"/>
                <a:cs typeface="Times New Roman" pitchFamily="18" charset="0"/>
              </a:rPr>
              <a:t>one</a:t>
            </a:r>
            <a:r>
              <a:rPr sz="2200" spc="-290" dirty="0">
                <a:latin typeface="Times New Roman" pitchFamily="18" charset="0"/>
                <a:cs typeface="Times New Roman" pitchFamily="18" charset="0"/>
              </a:rPr>
              <a:t> </a:t>
            </a:r>
            <a:r>
              <a:rPr sz="2200" spc="-55" dirty="0">
                <a:latin typeface="Times New Roman" pitchFamily="18" charset="0"/>
                <a:cs typeface="Times New Roman" pitchFamily="18" charset="0"/>
              </a:rPr>
              <a:t>method.  </a:t>
            </a:r>
            <a:r>
              <a:rPr sz="2200" spc="-50" dirty="0">
                <a:latin typeface="Times New Roman" pitchFamily="18" charset="0"/>
                <a:cs typeface="Times New Roman" pitchFamily="18" charset="0"/>
              </a:rPr>
              <a:t>(fig</a:t>
            </a:r>
            <a:r>
              <a:rPr sz="2200" spc="-114" dirty="0">
                <a:latin typeface="Times New Roman" pitchFamily="18" charset="0"/>
                <a:cs typeface="Times New Roman" pitchFamily="18" charset="0"/>
              </a:rPr>
              <a:t> </a:t>
            </a:r>
            <a:r>
              <a:rPr sz="2200" spc="-60" dirty="0">
                <a:latin typeface="Times New Roman" pitchFamily="18" charset="0"/>
                <a:cs typeface="Times New Roman" pitchFamily="18" charset="0"/>
              </a:rPr>
              <a:t>below)</a:t>
            </a:r>
            <a:endParaRPr sz="2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893185" cy="505908"/>
          </a:xfrm>
          <a:prstGeom prst="rect">
            <a:avLst/>
          </a:prstGeom>
        </p:spPr>
        <p:txBody>
          <a:bodyPr vert="horz" wrap="square" lIns="0" tIns="13335" rIns="0" bIns="0" rtlCol="0">
            <a:spAutoFit/>
          </a:bodyPr>
          <a:lstStyle/>
          <a:p>
            <a:pPr marL="12700">
              <a:lnSpc>
                <a:spcPct val="100000"/>
              </a:lnSpc>
              <a:spcBef>
                <a:spcPts val="105"/>
              </a:spcBef>
            </a:pPr>
            <a:r>
              <a:rPr sz="3200" b="1" spc="-265" dirty="0">
                <a:latin typeface="Times New Roman" pitchFamily="18" charset="0"/>
                <a:cs typeface="Times New Roman" pitchFamily="18" charset="0"/>
              </a:rPr>
              <a:t>Using </a:t>
            </a:r>
            <a:r>
              <a:rPr sz="3200" b="1" spc="-160" dirty="0">
                <a:latin typeface="Times New Roman" pitchFamily="18" charset="0"/>
                <a:cs typeface="Times New Roman" pitchFamily="18" charset="0"/>
              </a:rPr>
              <a:t>Prototypes</a:t>
            </a:r>
          </a:p>
        </p:txBody>
      </p:sp>
      <p:sp>
        <p:nvSpPr>
          <p:cNvPr id="3" name="object 3"/>
          <p:cNvSpPr txBox="1"/>
          <p:nvPr/>
        </p:nvSpPr>
        <p:spPr>
          <a:xfrm>
            <a:off x="993450" y="842513"/>
            <a:ext cx="2327910"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No </a:t>
            </a:r>
            <a:r>
              <a:rPr sz="1500" spc="15" dirty="0">
                <a:latin typeface="Georgia"/>
                <a:cs typeface="Georgia"/>
              </a:rPr>
              <a:t>duplication </a:t>
            </a:r>
            <a:r>
              <a:rPr sz="1500" dirty="0">
                <a:latin typeface="Georgia"/>
                <a:cs typeface="Georgia"/>
              </a:rPr>
              <a:t>of</a:t>
            </a:r>
            <a:r>
              <a:rPr sz="1500" spc="35" dirty="0">
                <a:latin typeface="Georgia"/>
                <a:cs typeface="Georgia"/>
              </a:rPr>
              <a:t> </a:t>
            </a:r>
            <a:r>
              <a:rPr sz="1500" spc="25" dirty="0">
                <a:latin typeface="Georgia"/>
                <a:cs typeface="Georgia"/>
              </a:rPr>
              <a:t>methods</a:t>
            </a:r>
            <a:endParaRPr sz="1500">
              <a:latin typeface="Georgia"/>
              <a:cs typeface="Georgia"/>
            </a:endParaRPr>
          </a:p>
        </p:txBody>
      </p:sp>
      <p:sp>
        <p:nvSpPr>
          <p:cNvPr id="4" name="object 4"/>
          <p:cNvSpPr txBox="1"/>
          <p:nvPr/>
        </p:nvSpPr>
        <p:spPr>
          <a:xfrm>
            <a:off x="993450" y="1047750"/>
            <a:ext cx="7159625" cy="1607812"/>
          </a:xfrm>
          <a:prstGeom prst="rect">
            <a:avLst/>
          </a:prstGeom>
        </p:spPr>
        <p:txBody>
          <a:bodyPr vert="horz" wrap="square" lIns="0" tIns="12065" rIns="0" bIns="0" rtlCol="0">
            <a:spAutoFit/>
          </a:bodyPr>
          <a:lstStyle/>
          <a:p>
            <a:pPr marL="12700" marR="5080" algn="just">
              <a:lnSpc>
                <a:spcPct val="150000"/>
              </a:lnSpc>
              <a:spcBef>
                <a:spcPts val="95"/>
              </a:spcBef>
            </a:pPr>
            <a:r>
              <a:rPr sz="2400" spc="-170" dirty="0">
                <a:latin typeface="Times New Roman" pitchFamily="18" charset="0"/>
                <a:cs typeface="Times New Roman" pitchFamily="18" charset="0"/>
              </a:rPr>
              <a:t>Since </a:t>
            </a:r>
            <a:r>
              <a:rPr sz="2400" spc="-50" dirty="0">
                <a:latin typeface="Times New Roman" pitchFamily="18" charset="0"/>
                <a:cs typeface="Times New Roman" pitchFamily="18" charset="0"/>
              </a:rPr>
              <a:t>all </a:t>
            </a:r>
            <a:r>
              <a:rPr sz="2400" spc="-114" dirty="0">
                <a:latin typeface="Times New Roman" pitchFamily="18" charset="0"/>
                <a:cs typeface="Times New Roman" pitchFamily="18" charset="0"/>
              </a:rPr>
              <a:t>instances </a:t>
            </a:r>
            <a:r>
              <a:rPr sz="2400" spc="-5" dirty="0">
                <a:latin typeface="Times New Roman" pitchFamily="18" charset="0"/>
                <a:cs typeface="Times New Roman" pitchFamily="18" charset="0"/>
              </a:rPr>
              <a:t>of </a:t>
            </a:r>
            <a:r>
              <a:rPr sz="2400" spc="-175" dirty="0">
                <a:latin typeface="Times New Roman" pitchFamily="18" charset="0"/>
                <a:cs typeface="Times New Roman" pitchFamily="18" charset="0"/>
              </a:rPr>
              <a:t>a </a:t>
            </a:r>
            <a:r>
              <a:rPr sz="2400" spc="-120" dirty="0">
                <a:latin typeface="Times New Roman" pitchFamily="18" charset="0"/>
                <a:cs typeface="Times New Roman" pitchFamily="18" charset="0"/>
              </a:rPr>
              <a:t>Die </a:t>
            </a:r>
            <a:r>
              <a:rPr sz="2400" spc="-125" dirty="0">
                <a:latin typeface="Times New Roman" pitchFamily="18" charset="0"/>
                <a:cs typeface="Times New Roman" pitchFamily="18" charset="0"/>
              </a:rPr>
              <a:t>share </a:t>
            </a:r>
            <a:r>
              <a:rPr sz="2400" spc="-30" dirty="0">
                <a:latin typeface="Times New Roman" pitchFamily="18" charset="0"/>
                <a:cs typeface="Times New Roman" pitchFamily="18" charset="0"/>
              </a:rPr>
              <a:t>the </a:t>
            </a:r>
            <a:r>
              <a:rPr sz="2400" spc="-155" dirty="0">
                <a:latin typeface="Times New Roman" pitchFamily="18" charset="0"/>
                <a:cs typeface="Times New Roman" pitchFamily="18" charset="0"/>
              </a:rPr>
              <a:t>same </a:t>
            </a:r>
            <a:r>
              <a:rPr sz="2400" spc="-35" dirty="0">
                <a:latin typeface="Times New Roman" pitchFamily="18" charset="0"/>
                <a:cs typeface="Times New Roman" pitchFamily="18" charset="0"/>
              </a:rPr>
              <a:t>prototype </a:t>
            </a:r>
            <a:r>
              <a:rPr sz="2400" spc="-55" dirty="0">
                <a:latin typeface="Times New Roman" pitchFamily="18" charset="0"/>
                <a:cs typeface="Times New Roman" pitchFamily="18" charset="0"/>
              </a:rPr>
              <a:t>object,  </a:t>
            </a:r>
            <a:r>
              <a:rPr sz="2400" spc="-30" dirty="0">
                <a:latin typeface="Times New Roman" pitchFamily="18" charset="0"/>
                <a:cs typeface="Times New Roman" pitchFamily="18" charset="0"/>
              </a:rPr>
              <a:t>the </a:t>
            </a:r>
            <a:r>
              <a:rPr sz="2400" spc="-35" dirty="0">
                <a:latin typeface="Times New Roman" pitchFamily="18" charset="0"/>
                <a:cs typeface="Times New Roman" pitchFamily="18" charset="0"/>
              </a:rPr>
              <a:t>function </a:t>
            </a:r>
            <a:r>
              <a:rPr sz="2400" spc="-70" dirty="0">
                <a:latin typeface="Times New Roman" pitchFamily="18" charset="0"/>
                <a:cs typeface="Times New Roman" pitchFamily="18" charset="0"/>
              </a:rPr>
              <a:t>declaration </a:t>
            </a:r>
            <a:r>
              <a:rPr sz="2400" spc="-60" dirty="0">
                <a:latin typeface="Times New Roman" pitchFamily="18" charset="0"/>
                <a:cs typeface="Times New Roman" pitchFamily="18" charset="0"/>
              </a:rPr>
              <a:t>only </a:t>
            </a:r>
            <a:r>
              <a:rPr sz="2400" spc="-125" dirty="0">
                <a:latin typeface="Times New Roman" pitchFamily="18" charset="0"/>
                <a:cs typeface="Times New Roman" pitchFamily="18" charset="0"/>
              </a:rPr>
              <a:t>happens </a:t>
            </a:r>
            <a:r>
              <a:rPr sz="2400" spc="-95" dirty="0">
                <a:latin typeface="Times New Roman" pitchFamily="18" charset="0"/>
                <a:cs typeface="Times New Roman" pitchFamily="18" charset="0"/>
              </a:rPr>
              <a:t>one </a:t>
            </a:r>
            <a:r>
              <a:rPr sz="2400" spc="-15" dirty="0">
                <a:latin typeface="Times New Roman" pitchFamily="18" charset="0"/>
                <a:cs typeface="Times New Roman" pitchFamily="18" charset="0"/>
              </a:rPr>
              <a:t>time </a:t>
            </a:r>
            <a:r>
              <a:rPr sz="2400" spc="-105" dirty="0">
                <a:latin typeface="Times New Roman" pitchFamily="18" charset="0"/>
                <a:cs typeface="Times New Roman" pitchFamily="18" charset="0"/>
              </a:rPr>
              <a:t>and </a:t>
            </a:r>
            <a:r>
              <a:rPr sz="2400" spc="-114" dirty="0">
                <a:latin typeface="Times New Roman" pitchFamily="18" charset="0"/>
                <a:cs typeface="Times New Roman" pitchFamily="18" charset="0"/>
              </a:rPr>
              <a:t>is shared  </a:t>
            </a:r>
            <a:r>
              <a:rPr sz="2400" spc="10" dirty="0">
                <a:latin typeface="Times New Roman" pitchFamily="18" charset="0"/>
                <a:cs typeface="Times New Roman" pitchFamily="18" charset="0"/>
              </a:rPr>
              <a:t>with </a:t>
            </a:r>
            <a:r>
              <a:rPr sz="2400" spc="-50" dirty="0">
                <a:latin typeface="Times New Roman" pitchFamily="18" charset="0"/>
                <a:cs typeface="Times New Roman" pitchFamily="18" charset="0"/>
              </a:rPr>
              <a:t>all </a:t>
            </a:r>
            <a:r>
              <a:rPr sz="2400" spc="-120" dirty="0">
                <a:latin typeface="Times New Roman" pitchFamily="18" charset="0"/>
                <a:cs typeface="Times New Roman" pitchFamily="18" charset="0"/>
              </a:rPr>
              <a:t>Die</a:t>
            </a:r>
            <a:r>
              <a:rPr sz="2400" spc="-320" dirty="0">
                <a:latin typeface="Times New Roman" pitchFamily="18" charset="0"/>
                <a:cs typeface="Times New Roman" pitchFamily="18" charset="0"/>
              </a:rPr>
              <a:t> </a:t>
            </a:r>
            <a:r>
              <a:rPr sz="2400" spc="-110" dirty="0">
                <a:latin typeface="Times New Roman" pitchFamily="18" charset="0"/>
                <a:cs typeface="Times New Roman" pitchFamily="18" charset="0"/>
              </a:rPr>
              <a:t>instances.</a:t>
            </a:r>
            <a:endParaRPr sz="2400" dirty="0">
              <a:latin typeface="Times New Roman" pitchFamily="18" charset="0"/>
              <a:cs typeface="Times New Roman" pitchFamily="18" charset="0"/>
            </a:endParaRPr>
          </a:p>
        </p:txBody>
      </p:sp>
      <p:sp>
        <p:nvSpPr>
          <p:cNvPr id="5" name="object 5"/>
          <p:cNvSpPr/>
          <p:nvPr/>
        </p:nvSpPr>
        <p:spPr>
          <a:xfrm>
            <a:off x="1524000" y="3124212"/>
            <a:ext cx="5852355" cy="270801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64540" y="5886398"/>
            <a:ext cx="5407660" cy="574675"/>
          </a:xfrm>
          <a:prstGeom prst="rect">
            <a:avLst/>
          </a:prstGeom>
        </p:spPr>
        <p:txBody>
          <a:bodyPr vert="horz" wrap="square" lIns="0" tIns="12700" rIns="0" bIns="0" rtlCol="0">
            <a:spAutoFit/>
          </a:bodyPr>
          <a:lstStyle/>
          <a:p>
            <a:pPr marL="12700">
              <a:lnSpc>
                <a:spcPct val="100000"/>
              </a:lnSpc>
              <a:spcBef>
                <a:spcPts val="100"/>
              </a:spcBef>
            </a:pPr>
            <a:r>
              <a:rPr sz="1800" i="1" spc="-160" dirty="0">
                <a:latin typeface="Arial"/>
                <a:cs typeface="Arial"/>
              </a:rPr>
              <a:t>A </a:t>
            </a:r>
            <a:r>
              <a:rPr sz="1800" i="1" spc="-45" dirty="0">
                <a:latin typeface="Arial"/>
                <a:cs typeface="Arial"/>
              </a:rPr>
              <a:t>prototype </a:t>
            </a:r>
            <a:r>
              <a:rPr sz="1800" i="1" spc="-95" dirty="0">
                <a:latin typeface="Arial"/>
                <a:cs typeface="Arial"/>
              </a:rPr>
              <a:t>is </a:t>
            </a:r>
            <a:r>
              <a:rPr sz="1800" i="1" spc="-80" dirty="0">
                <a:latin typeface="Arial"/>
                <a:cs typeface="Arial"/>
              </a:rPr>
              <a:t>an </a:t>
            </a:r>
            <a:r>
              <a:rPr sz="1800" i="1" spc="-60" dirty="0">
                <a:latin typeface="Arial"/>
                <a:cs typeface="Arial"/>
              </a:rPr>
              <a:t>object </a:t>
            </a:r>
            <a:r>
              <a:rPr sz="1800" i="1" spc="-25" dirty="0">
                <a:latin typeface="Arial"/>
                <a:cs typeface="Arial"/>
              </a:rPr>
              <a:t>from </a:t>
            </a:r>
            <a:r>
              <a:rPr sz="1800" i="1" spc="-70" dirty="0">
                <a:latin typeface="Arial"/>
                <a:cs typeface="Arial"/>
              </a:rPr>
              <a:t>which</a:t>
            </a:r>
            <a:r>
              <a:rPr sz="1800" i="1" spc="-190" dirty="0">
                <a:latin typeface="Arial"/>
                <a:cs typeface="Arial"/>
              </a:rPr>
              <a:t> </a:t>
            </a:r>
            <a:r>
              <a:rPr sz="1800" i="1" spc="-40" dirty="0">
                <a:latin typeface="Arial"/>
                <a:cs typeface="Arial"/>
              </a:rPr>
              <a:t>other</a:t>
            </a:r>
            <a:endParaRPr sz="1800" dirty="0">
              <a:latin typeface="Arial"/>
              <a:cs typeface="Arial"/>
            </a:endParaRPr>
          </a:p>
          <a:p>
            <a:pPr marL="12700">
              <a:lnSpc>
                <a:spcPct val="100000"/>
              </a:lnSpc>
            </a:pPr>
            <a:r>
              <a:rPr sz="1800" i="1" spc="-80" dirty="0">
                <a:latin typeface="Arial"/>
                <a:cs typeface="Arial"/>
              </a:rPr>
              <a:t>objects</a:t>
            </a:r>
            <a:r>
              <a:rPr sz="1800" i="1" spc="-95" dirty="0">
                <a:latin typeface="Arial"/>
                <a:cs typeface="Arial"/>
              </a:rPr>
              <a:t> </a:t>
            </a:r>
            <a:r>
              <a:rPr sz="1800" i="1" spc="-30" dirty="0">
                <a:latin typeface="Arial"/>
                <a:cs typeface="Arial"/>
              </a:rPr>
              <a:t>inherit.</a:t>
            </a:r>
            <a:endParaRPr sz="1800" dirty="0">
              <a:latin typeface="Arial"/>
              <a:cs typeface="Arial"/>
            </a:endParaRPr>
          </a:p>
        </p:txBody>
      </p:sp>
      <p:sp>
        <p:nvSpPr>
          <p:cNvPr id="7" name="object 7"/>
          <p:cNvSpPr/>
          <p:nvPr/>
        </p:nvSpPr>
        <p:spPr>
          <a:xfrm>
            <a:off x="1796817" y="2705100"/>
            <a:ext cx="5400412" cy="21227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78378"/>
            <a:ext cx="5334635" cy="505908"/>
          </a:xfrm>
          <a:prstGeom prst="rect">
            <a:avLst/>
          </a:prstGeom>
        </p:spPr>
        <p:txBody>
          <a:bodyPr vert="horz" wrap="square" lIns="0" tIns="13335" rIns="0" bIns="0" rtlCol="0">
            <a:spAutoFit/>
          </a:bodyPr>
          <a:lstStyle/>
          <a:p>
            <a:pPr marL="12700">
              <a:lnSpc>
                <a:spcPct val="100000"/>
              </a:lnSpc>
              <a:spcBef>
                <a:spcPts val="105"/>
              </a:spcBef>
            </a:pPr>
            <a:r>
              <a:rPr sz="3200" b="1" spc="-70" dirty="0">
                <a:latin typeface="Times New Roman" pitchFamily="18" charset="0"/>
                <a:cs typeface="Times New Roman" pitchFamily="18" charset="0"/>
              </a:rPr>
              <a:t>More </a:t>
            </a:r>
            <a:r>
              <a:rPr sz="3200" b="1" spc="-100" dirty="0">
                <a:latin typeface="Times New Roman" pitchFamily="18" charset="0"/>
                <a:cs typeface="Times New Roman" pitchFamily="18" charset="0"/>
              </a:rPr>
              <a:t>about</a:t>
            </a:r>
            <a:r>
              <a:rPr sz="3200" b="1" spc="-400" dirty="0">
                <a:latin typeface="Times New Roman" pitchFamily="18" charset="0"/>
                <a:cs typeface="Times New Roman" pitchFamily="18" charset="0"/>
              </a:rPr>
              <a:t> </a:t>
            </a:r>
            <a:r>
              <a:rPr sz="3200" b="1" spc="-160" dirty="0">
                <a:latin typeface="Times New Roman" pitchFamily="18" charset="0"/>
                <a:cs typeface="Times New Roman" pitchFamily="18" charset="0"/>
              </a:rPr>
              <a:t>Prototypes</a:t>
            </a:r>
          </a:p>
        </p:txBody>
      </p:sp>
      <p:sp>
        <p:nvSpPr>
          <p:cNvPr id="3" name="object 3"/>
          <p:cNvSpPr txBox="1"/>
          <p:nvPr/>
        </p:nvSpPr>
        <p:spPr>
          <a:xfrm>
            <a:off x="993450" y="842509"/>
            <a:ext cx="164909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Extend any</a:t>
            </a:r>
            <a:r>
              <a:rPr sz="1500" spc="-40" dirty="0">
                <a:latin typeface="Georgia"/>
                <a:cs typeface="Georgia"/>
              </a:rPr>
              <a:t> </a:t>
            </a:r>
            <a:r>
              <a:rPr sz="1500" spc="60" dirty="0">
                <a:latin typeface="Georgia"/>
                <a:cs typeface="Georgia"/>
              </a:rPr>
              <a:t>Object</a:t>
            </a:r>
            <a:endParaRPr sz="1500">
              <a:latin typeface="Georgia"/>
              <a:cs typeface="Georgia"/>
            </a:endParaRPr>
          </a:p>
        </p:txBody>
      </p:sp>
      <p:sp>
        <p:nvSpPr>
          <p:cNvPr id="4" name="object 4"/>
          <p:cNvSpPr txBox="1"/>
          <p:nvPr/>
        </p:nvSpPr>
        <p:spPr>
          <a:xfrm>
            <a:off x="993440" y="1352550"/>
            <a:ext cx="7614920" cy="3354123"/>
          </a:xfrm>
          <a:prstGeom prst="rect">
            <a:avLst/>
          </a:prstGeom>
        </p:spPr>
        <p:txBody>
          <a:bodyPr vert="horz" wrap="square" lIns="0" tIns="12065" rIns="0" bIns="0" rtlCol="0">
            <a:spAutoFit/>
          </a:bodyPr>
          <a:lstStyle/>
          <a:p>
            <a:pPr marL="111760" indent="-99695">
              <a:lnSpc>
                <a:spcPct val="150000"/>
              </a:lnSpc>
              <a:spcBef>
                <a:spcPts val="95"/>
              </a:spcBef>
              <a:buSzPct val="95454"/>
              <a:tabLst>
                <a:tab pos="112395" algn="l"/>
              </a:tabLst>
            </a:pPr>
            <a:r>
              <a:rPr sz="2400" spc="-160" dirty="0">
                <a:latin typeface="Times New Roman" pitchFamily="18" charset="0"/>
                <a:cs typeface="Times New Roman" pitchFamily="18" charset="0"/>
              </a:rPr>
              <a:t>Every </a:t>
            </a:r>
            <a:r>
              <a:rPr sz="2400" spc="-50" dirty="0">
                <a:latin typeface="Times New Roman" pitchFamily="18" charset="0"/>
                <a:cs typeface="Times New Roman" pitchFamily="18" charset="0"/>
              </a:rPr>
              <a:t>object </a:t>
            </a:r>
            <a:r>
              <a:rPr sz="2400" spc="-100" dirty="0">
                <a:latin typeface="Times New Roman" pitchFamily="18" charset="0"/>
                <a:cs typeface="Times New Roman" pitchFamily="18" charset="0"/>
              </a:rPr>
              <a:t>(and </a:t>
            </a:r>
            <a:r>
              <a:rPr sz="2400" spc="-60" dirty="0">
                <a:latin typeface="Times New Roman" pitchFamily="18" charset="0"/>
                <a:cs typeface="Times New Roman" pitchFamily="18" charset="0"/>
              </a:rPr>
              <a:t>method) </a:t>
            </a:r>
            <a:r>
              <a:rPr sz="2400" spc="-30" dirty="0">
                <a:latin typeface="Times New Roman" pitchFamily="18" charset="0"/>
                <a:cs typeface="Times New Roman" pitchFamily="18" charset="0"/>
              </a:rPr>
              <a:t>in </a:t>
            </a:r>
            <a:r>
              <a:rPr sz="2400" spc="-150" dirty="0">
                <a:latin typeface="Times New Roman" pitchFamily="18" charset="0"/>
                <a:cs typeface="Times New Roman" pitchFamily="18" charset="0"/>
              </a:rPr>
              <a:t>JavaScript </a:t>
            </a:r>
            <a:r>
              <a:rPr sz="2400" spc="-165" dirty="0">
                <a:latin typeface="Times New Roman" pitchFamily="18" charset="0"/>
                <a:cs typeface="Times New Roman" pitchFamily="18" charset="0"/>
              </a:rPr>
              <a:t>has </a:t>
            </a:r>
            <a:r>
              <a:rPr sz="2400" spc="-175" dirty="0">
                <a:latin typeface="Times New Roman" pitchFamily="18" charset="0"/>
                <a:cs typeface="Times New Roman" pitchFamily="18" charset="0"/>
              </a:rPr>
              <a:t>a</a:t>
            </a:r>
            <a:r>
              <a:rPr sz="2400" spc="-190" dirty="0">
                <a:latin typeface="Times New Roman" pitchFamily="18" charset="0"/>
                <a:cs typeface="Times New Roman" pitchFamily="18" charset="0"/>
              </a:rPr>
              <a:t> </a:t>
            </a:r>
            <a:r>
              <a:rPr sz="2400" spc="-40" dirty="0">
                <a:latin typeface="Times New Roman" pitchFamily="18" charset="0"/>
                <a:cs typeface="Times New Roman" pitchFamily="18" charset="0"/>
              </a:rPr>
              <a:t>prototype.</a:t>
            </a:r>
            <a:endParaRPr sz="2400" dirty="0">
              <a:latin typeface="Times New Roman" pitchFamily="18" charset="0"/>
              <a:cs typeface="Times New Roman" pitchFamily="18" charset="0"/>
            </a:endParaRPr>
          </a:p>
          <a:p>
            <a:pPr marL="12700" marR="5080">
              <a:lnSpc>
                <a:spcPct val="150000"/>
              </a:lnSpc>
              <a:spcBef>
                <a:spcPts val="1730"/>
              </a:spcBef>
              <a:buSzPct val="95454"/>
              <a:tabLst>
                <a:tab pos="111760" algn="l"/>
                <a:tab pos="486409" algn="l"/>
                <a:tab pos="1586865" algn="l"/>
                <a:tab pos="1983105" algn="l"/>
                <a:tab pos="2740660" algn="l"/>
                <a:tab pos="4141470" algn="l"/>
                <a:tab pos="4625975" algn="l"/>
                <a:tab pos="5175885" algn="l"/>
                <a:tab pos="5826760" algn="l"/>
              </a:tabLst>
            </a:pPr>
            <a:r>
              <a:rPr sz="2400" spc="-50" dirty="0">
                <a:latin typeface="Times New Roman" pitchFamily="18" charset="0"/>
                <a:cs typeface="Times New Roman" pitchFamily="18" charset="0"/>
              </a:rPr>
              <a:t>I</a:t>
            </a:r>
            <a:r>
              <a:rPr sz="2400" spc="-90" dirty="0">
                <a:latin typeface="Times New Roman" pitchFamily="18" charset="0"/>
                <a:cs typeface="Times New Roman" pitchFamily="18" charset="0"/>
              </a:rPr>
              <a:t>n</a:t>
            </a:r>
            <a:r>
              <a:rPr sz="2400" dirty="0">
                <a:latin typeface="Times New Roman" pitchFamily="18" charset="0"/>
                <a:cs typeface="Times New Roman" pitchFamily="18" charset="0"/>
              </a:rPr>
              <a:t>	</a:t>
            </a:r>
            <a:r>
              <a:rPr sz="2400" spc="-75" dirty="0">
                <a:latin typeface="Times New Roman" pitchFamily="18" charset="0"/>
                <a:cs typeface="Times New Roman" pitchFamily="18" charset="0"/>
              </a:rPr>
              <a:t>addi</a:t>
            </a:r>
            <a:r>
              <a:rPr sz="2400" spc="65" dirty="0">
                <a:latin typeface="Times New Roman" pitchFamily="18" charset="0"/>
                <a:cs typeface="Times New Roman" pitchFamily="18" charset="0"/>
              </a:rPr>
              <a:t>ti</a:t>
            </a:r>
            <a:r>
              <a:rPr sz="2400" spc="-75" dirty="0">
                <a:latin typeface="Times New Roman" pitchFamily="18" charset="0"/>
                <a:cs typeface="Times New Roman" pitchFamily="18" charset="0"/>
              </a:rPr>
              <a:t>o</a:t>
            </a:r>
            <a:r>
              <a:rPr sz="2400" spc="-70" dirty="0">
                <a:latin typeface="Times New Roman" pitchFamily="18" charset="0"/>
                <a:cs typeface="Times New Roman" pitchFamily="18" charset="0"/>
              </a:rPr>
              <a:t>n</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t</a:t>
            </a:r>
            <a:r>
              <a:rPr sz="2400" spc="35" dirty="0">
                <a:latin typeface="Times New Roman" pitchFamily="18" charset="0"/>
                <a:cs typeface="Times New Roman" pitchFamily="18" charset="0"/>
              </a:rPr>
              <a:t>o</a:t>
            </a:r>
            <a:r>
              <a:rPr sz="2400" dirty="0">
                <a:latin typeface="Times New Roman" pitchFamily="18" charset="0"/>
                <a:cs typeface="Times New Roman" pitchFamily="18" charset="0"/>
              </a:rPr>
              <a:t>	</a:t>
            </a:r>
            <a:r>
              <a:rPr sz="2400" spc="-130" dirty="0">
                <a:latin typeface="Times New Roman" pitchFamily="18" charset="0"/>
                <a:cs typeface="Times New Roman" pitchFamily="18" charset="0"/>
              </a:rPr>
              <a:t>us</a:t>
            </a:r>
            <a:r>
              <a:rPr sz="2400" spc="-55" dirty="0">
                <a:latin typeface="Times New Roman" pitchFamily="18" charset="0"/>
                <a:cs typeface="Times New Roman" pitchFamily="18" charset="0"/>
              </a:rPr>
              <a:t>i</a:t>
            </a:r>
            <a:r>
              <a:rPr sz="2400" spc="-135" dirty="0">
                <a:latin typeface="Times New Roman" pitchFamily="18" charset="0"/>
                <a:cs typeface="Times New Roman" pitchFamily="18" charset="0"/>
              </a:rPr>
              <a:t>n</a:t>
            </a:r>
            <a:r>
              <a:rPr sz="2400" spc="-130" dirty="0">
                <a:latin typeface="Times New Roman" pitchFamily="18" charset="0"/>
                <a:cs typeface="Times New Roman" pitchFamily="18" charset="0"/>
              </a:rPr>
              <a:t>g</a:t>
            </a:r>
            <a:r>
              <a:rPr sz="2400" dirty="0">
                <a:latin typeface="Times New Roman" pitchFamily="18" charset="0"/>
                <a:cs typeface="Times New Roman" pitchFamily="18" charset="0"/>
              </a:rPr>
              <a:t>	</a:t>
            </a:r>
            <a:r>
              <a:rPr sz="2400" spc="-30" dirty="0">
                <a:latin typeface="Times New Roman" pitchFamily="18" charset="0"/>
                <a:cs typeface="Times New Roman" pitchFamily="18" charset="0"/>
              </a:rPr>
              <a:t>p</a:t>
            </a:r>
            <a:r>
              <a:rPr sz="2400" spc="-55" dirty="0">
                <a:latin typeface="Times New Roman" pitchFamily="18" charset="0"/>
                <a:cs typeface="Times New Roman" pitchFamily="18" charset="0"/>
              </a:rPr>
              <a:t>r</a:t>
            </a:r>
            <a:r>
              <a:rPr sz="2400" spc="-70" dirty="0">
                <a:latin typeface="Times New Roman" pitchFamily="18" charset="0"/>
                <a:cs typeface="Times New Roman" pitchFamily="18" charset="0"/>
              </a:rPr>
              <a:t>o</a:t>
            </a:r>
            <a:r>
              <a:rPr sz="2400" spc="90" dirty="0">
                <a:latin typeface="Times New Roman" pitchFamily="18" charset="0"/>
                <a:cs typeface="Times New Roman" pitchFamily="18" charset="0"/>
              </a:rPr>
              <a:t>t</a:t>
            </a:r>
            <a:r>
              <a:rPr sz="2400" spc="-70" dirty="0">
                <a:latin typeface="Times New Roman" pitchFamily="18" charset="0"/>
                <a:cs typeface="Times New Roman" pitchFamily="18" charset="0"/>
              </a:rPr>
              <a:t>o</a:t>
            </a:r>
            <a:r>
              <a:rPr sz="2400" spc="-15" dirty="0">
                <a:latin typeface="Times New Roman" pitchFamily="18" charset="0"/>
                <a:cs typeface="Times New Roman" pitchFamily="18" charset="0"/>
              </a:rPr>
              <a:t>ty</a:t>
            </a:r>
            <a:r>
              <a:rPr sz="2400" spc="-20" dirty="0">
                <a:latin typeface="Times New Roman" pitchFamily="18" charset="0"/>
                <a:cs typeface="Times New Roman" pitchFamily="18" charset="0"/>
              </a:rPr>
              <a:t>p</a:t>
            </a:r>
            <a:r>
              <a:rPr sz="2400" spc="-190" dirty="0">
                <a:latin typeface="Times New Roman" pitchFamily="18" charset="0"/>
                <a:cs typeface="Times New Roman" pitchFamily="18" charset="0"/>
              </a:rPr>
              <a:t>es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f</a:t>
            </a:r>
            <a:r>
              <a:rPr sz="2400" spc="-70" dirty="0">
                <a:latin typeface="Times New Roman" pitchFamily="18" charset="0"/>
                <a:cs typeface="Times New Roman" pitchFamily="18" charset="0"/>
              </a:rPr>
              <a:t>o</a:t>
            </a:r>
            <a:r>
              <a:rPr sz="2400" spc="30" dirty="0">
                <a:latin typeface="Times New Roman" pitchFamily="18" charset="0"/>
                <a:cs typeface="Times New Roman" pitchFamily="18" charset="0"/>
              </a:rPr>
              <a:t>r</a:t>
            </a:r>
            <a:r>
              <a:rPr sz="2400" dirty="0">
                <a:latin typeface="Times New Roman" pitchFamily="18" charset="0"/>
                <a:cs typeface="Times New Roman" pitchFamily="18" charset="0"/>
              </a:rPr>
              <a:t>	</a:t>
            </a:r>
            <a:r>
              <a:rPr sz="2400" spc="-70" dirty="0">
                <a:latin typeface="Times New Roman" pitchFamily="18" charset="0"/>
                <a:cs typeface="Times New Roman" pitchFamily="18" charset="0"/>
              </a:rPr>
              <a:t>o</a:t>
            </a:r>
            <a:r>
              <a:rPr sz="2400" spc="-30" dirty="0">
                <a:latin typeface="Times New Roman" pitchFamily="18" charset="0"/>
                <a:cs typeface="Times New Roman" pitchFamily="18" charset="0"/>
              </a:rPr>
              <a:t>u</a:t>
            </a:r>
            <a:r>
              <a:rPr sz="2400" spc="-15" dirty="0">
                <a:latin typeface="Times New Roman" pitchFamily="18" charset="0"/>
                <a:cs typeface="Times New Roman" pitchFamily="18" charset="0"/>
              </a:rPr>
              <a:t>r</a:t>
            </a:r>
            <a:r>
              <a:rPr sz="2400" dirty="0">
                <a:latin typeface="Times New Roman" pitchFamily="18" charset="0"/>
                <a:cs typeface="Times New Roman" pitchFamily="18" charset="0"/>
              </a:rPr>
              <a:t>	</a:t>
            </a:r>
            <a:r>
              <a:rPr sz="2400" spc="-60" dirty="0">
                <a:latin typeface="Times New Roman" pitchFamily="18" charset="0"/>
                <a:cs typeface="Times New Roman" pitchFamily="18" charset="0"/>
              </a:rPr>
              <a:t>ow</a:t>
            </a:r>
            <a:r>
              <a:rPr sz="2400" spc="-50" dirty="0">
                <a:latin typeface="Times New Roman" pitchFamily="18" charset="0"/>
                <a:cs typeface="Times New Roman" pitchFamily="18" charset="0"/>
              </a:rPr>
              <a:t>n</a:t>
            </a:r>
            <a:r>
              <a:rPr sz="2400" dirty="0">
                <a:latin typeface="Times New Roman" pitchFamily="18" charset="0"/>
                <a:cs typeface="Times New Roman" pitchFamily="18" charset="0"/>
              </a:rPr>
              <a:t>	</a:t>
            </a:r>
            <a:r>
              <a:rPr sz="2400" spc="-85" dirty="0">
                <a:latin typeface="Times New Roman" pitchFamily="18" charset="0"/>
                <a:cs typeface="Times New Roman" pitchFamily="18" charset="0"/>
              </a:rPr>
              <a:t>p</a:t>
            </a:r>
            <a:r>
              <a:rPr sz="2400" spc="-229" dirty="0">
                <a:latin typeface="Times New Roman" pitchFamily="18" charset="0"/>
                <a:cs typeface="Times New Roman" pitchFamily="18" charset="0"/>
              </a:rPr>
              <a:t>s</a:t>
            </a:r>
            <a:r>
              <a:rPr sz="2400" spc="-85" dirty="0">
                <a:latin typeface="Times New Roman" pitchFamily="18" charset="0"/>
                <a:cs typeface="Times New Roman" pitchFamily="18" charset="0"/>
              </a:rPr>
              <a:t>eud</a:t>
            </a:r>
            <a:r>
              <a:rPr sz="2400" spc="-80" dirty="0">
                <a:latin typeface="Times New Roman" pitchFamily="18" charset="0"/>
                <a:cs typeface="Times New Roman" pitchFamily="18" charset="0"/>
              </a:rPr>
              <a:t>o</a:t>
            </a:r>
            <a:r>
              <a:rPr sz="2400" spc="-95" dirty="0">
                <a:latin typeface="Times New Roman" pitchFamily="18" charset="0"/>
                <a:cs typeface="Times New Roman" pitchFamily="18" charset="0"/>
              </a:rPr>
              <a:t>-c</a:t>
            </a:r>
            <a:r>
              <a:rPr sz="2400" spc="-50" dirty="0">
                <a:latin typeface="Times New Roman" pitchFamily="18" charset="0"/>
                <a:cs typeface="Times New Roman" pitchFamily="18" charset="0"/>
              </a:rPr>
              <a:t>l</a:t>
            </a:r>
            <a:r>
              <a:rPr sz="2400" spc="-225" dirty="0">
                <a:latin typeface="Times New Roman" pitchFamily="18" charset="0"/>
                <a:cs typeface="Times New Roman" pitchFamily="18" charset="0"/>
              </a:rPr>
              <a:t>as</a:t>
            </a:r>
            <a:r>
              <a:rPr sz="2400" spc="-210" dirty="0">
                <a:latin typeface="Times New Roman" pitchFamily="18" charset="0"/>
                <a:cs typeface="Times New Roman" pitchFamily="18" charset="0"/>
              </a:rPr>
              <a:t>s</a:t>
            </a:r>
            <a:r>
              <a:rPr sz="2400" spc="-200" dirty="0">
                <a:latin typeface="Times New Roman" pitchFamily="18" charset="0"/>
                <a:cs typeface="Times New Roman" pitchFamily="18" charset="0"/>
              </a:rPr>
              <a:t>e</a:t>
            </a:r>
            <a:r>
              <a:rPr sz="2400" spc="-175" dirty="0">
                <a:latin typeface="Times New Roman" pitchFamily="18" charset="0"/>
                <a:cs typeface="Times New Roman" pitchFamily="18" charset="0"/>
              </a:rPr>
              <a:t>s</a:t>
            </a:r>
            <a:r>
              <a:rPr sz="2400" spc="-65" dirty="0">
                <a:latin typeface="Times New Roman" pitchFamily="18" charset="0"/>
                <a:cs typeface="Times New Roman" pitchFamily="18" charset="0"/>
              </a:rPr>
              <a:t>, </a:t>
            </a:r>
            <a:r>
              <a:rPr sz="2400" spc="-60" dirty="0">
                <a:latin typeface="Times New Roman" pitchFamily="18" charset="0"/>
                <a:cs typeface="Times New Roman" pitchFamily="18" charset="0"/>
              </a:rPr>
              <a:t> </a:t>
            </a:r>
            <a:r>
              <a:rPr sz="2400" spc="-55" dirty="0">
                <a:latin typeface="Times New Roman" pitchFamily="18" charset="0"/>
                <a:cs typeface="Times New Roman" pitchFamily="18" charset="0"/>
              </a:rPr>
              <a:t>prototypes </a:t>
            </a:r>
            <a:r>
              <a:rPr sz="2400" spc="-95" dirty="0">
                <a:latin typeface="Times New Roman" pitchFamily="18" charset="0"/>
                <a:cs typeface="Times New Roman" pitchFamily="18" charset="0"/>
              </a:rPr>
              <a:t>enable </a:t>
            </a:r>
            <a:r>
              <a:rPr sz="2400" spc="-90" dirty="0">
                <a:latin typeface="Times New Roman" pitchFamily="18" charset="0"/>
                <a:cs typeface="Times New Roman" pitchFamily="18" charset="0"/>
              </a:rPr>
              <a:t>you </a:t>
            </a:r>
            <a:r>
              <a:rPr sz="2400" spc="10" dirty="0">
                <a:latin typeface="Times New Roman" pitchFamily="18" charset="0"/>
                <a:cs typeface="Times New Roman" pitchFamily="18" charset="0"/>
              </a:rPr>
              <a:t>to </a:t>
            </a:r>
            <a:r>
              <a:rPr sz="2400" i="1" spc="-110" dirty="0">
                <a:latin typeface="Times New Roman" pitchFamily="18" charset="0"/>
                <a:cs typeface="Times New Roman" pitchFamily="18" charset="0"/>
              </a:rPr>
              <a:t>extend </a:t>
            </a:r>
            <a:r>
              <a:rPr sz="2400" spc="-90" dirty="0">
                <a:latin typeface="Times New Roman" pitchFamily="18" charset="0"/>
                <a:cs typeface="Times New Roman" pitchFamily="18" charset="0"/>
              </a:rPr>
              <a:t>existing </a:t>
            </a:r>
            <a:r>
              <a:rPr sz="2400" spc="-170" dirty="0">
                <a:latin typeface="Times New Roman" pitchFamily="18" charset="0"/>
                <a:cs typeface="Times New Roman" pitchFamily="18" charset="0"/>
              </a:rPr>
              <a:t>classes </a:t>
            </a:r>
            <a:r>
              <a:rPr sz="2400" spc="-100" dirty="0">
                <a:latin typeface="Times New Roman" pitchFamily="18" charset="0"/>
                <a:cs typeface="Times New Roman" pitchFamily="18" charset="0"/>
              </a:rPr>
              <a:t>by </a:t>
            </a:r>
            <a:r>
              <a:rPr sz="2400" spc="-95" dirty="0">
                <a:latin typeface="Times New Roman" pitchFamily="18" charset="0"/>
                <a:cs typeface="Times New Roman" pitchFamily="18" charset="0"/>
              </a:rPr>
              <a:t>adding </a:t>
            </a:r>
            <a:r>
              <a:rPr sz="2400" spc="10" dirty="0">
                <a:latin typeface="Times New Roman" pitchFamily="18" charset="0"/>
                <a:cs typeface="Times New Roman" pitchFamily="18" charset="0"/>
              </a:rPr>
              <a:t>to</a:t>
            </a:r>
            <a:r>
              <a:rPr sz="2400" spc="245" dirty="0">
                <a:latin typeface="Times New Roman" pitchFamily="18" charset="0"/>
                <a:cs typeface="Times New Roman" pitchFamily="18" charset="0"/>
              </a:rPr>
              <a:t> </a:t>
            </a:r>
            <a:r>
              <a:rPr sz="2400" spc="-10" dirty="0">
                <a:latin typeface="Times New Roman" pitchFamily="18" charset="0"/>
                <a:cs typeface="Times New Roman" pitchFamily="18" charset="0"/>
              </a:rPr>
              <a:t>their</a:t>
            </a:r>
            <a:r>
              <a:rPr lang="en-US" sz="2400" spc="-10" dirty="0">
                <a:latin typeface="Times New Roman" pitchFamily="18" charset="0"/>
                <a:cs typeface="Times New Roman" pitchFamily="18" charset="0"/>
              </a:rPr>
              <a:t> </a:t>
            </a:r>
            <a:r>
              <a:rPr sz="2400" spc="-55" dirty="0">
                <a:latin typeface="Times New Roman" pitchFamily="18" charset="0"/>
                <a:cs typeface="Times New Roman" pitchFamily="18" charset="0"/>
              </a:rPr>
              <a:t>prototypes</a:t>
            </a:r>
            <a:endParaRPr sz="2400" dirty="0">
              <a:latin typeface="Times New Roman" pitchFamily="18" charset="0"/>
              <a:cs typeface="Times New Roman" pitchFamily="18" charset="0"/>
            </a:endParaRPr>
          </a:p>
          <a:p>
            <a:pPr>
              <a:lnSpc>
                <a:spcPct val="100000"/>
              </a:lnSpc>
            </a:pPr>
            <a:endParaRPr sz="2200" dirty="0">
              <a:latin typeface="Arial"/>
              <a:cs typeface="Arial"/>
            </a:endParaRPr>
          </a:p>
          <a:p>
            <a:pPr marL="111760" indent="-99060">
              <a:lnSpc>
                <a:spcPct val="100000"/>
              </a:lnSpc>
              <a:spcBef>
                <a:spcPts val="1839"/>
              </a:spcBef>
              <a:buSzPct val="95454"/>
              <a:buChar char="•"/>
              <a:tabLst>
                <a:tab pos="111760" algn="l"/>
              </a:tabLst>
            </a:pPr>
            <a:r>
              <a:rPr sz="2200" spc="-100" dirty="0">
                <a:latin typeface="Arial"/>
                <a:cs typeface="Arial"/>
              </a:rPr>
              <a:t>Below </a:t>
            </a:r>
            <a:r>
              <a:rPr sz="2200" spc="-90" dirty="0">
                <a:latin typeface="Arial"/>
                <a:cs typeface="Arial"/>
              </a:rPr>
              <a:t>we </a:t>
            </a:r>
            <a:r>
              <a:rPr sz="2200" spc="-85" dirty="0">
                <a:latin typeface="Arial"/>
                <a:cs typeface="Arial"/>
              </a:rPr>
              <a:t>extend</a:t>
            </a:r>
            <a:r>
              <a:rPr sz="2200" spc="-114" dirty="0">
                <a:latin typeface="Arial"/>
                <a:cs typeface="Arial"/>
              </a:rPr>
              <a:t> </a:t>
            </a:r>
            <a:r>
              <a:rPr sz="2200" spc="-90" dirty="0">
                <a:latin typeface="Arial"/>
                <a:cs typeface="Arial"/>
              </a:rPr>
              <a:t>String:</a:t>
            </a:r>
            <a:endParaRPr sz="2200" dirty="0">
              <a:latin typeface="Arial"/>
              <a:cs typeface="Arial"/>
            </a:endParaRPr>
          </a:p>
        </p:txBody>
      </p:sp>
      <p:sp>
        <p:nvSpPr>
          <p:cNvPr id="5" name="object 5"/>
          <p:cNvSpPr/>
          <p:nvPr/>
        </p:nvSpPr>
        <p:spPr>
          <a:xfrm>
            <a:off x="990600" y="3710306"/>
            <a:ext cx="7086600" cy="23094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266950"/>
            <a:ext cx="4893945" cy="667490"/>
          </a:xfrm>
          <a:prstGeom prst="rect">
            <a:avLst/>
          </a:prstGeom>
        </p:spPr>
        <p:txBody>
          <a:bodyPr vert="horz" wrap="square" lIns="0" tIns="51435" rIns="0" bIns="0" rtlCol="0">
            <a:spAutoFit/>
          </a:bodyPr>
          <a:lstStyle/>
          <a:p>
            <a:pPr marL="12700">
              <a:lnSpc>
                <a:spcPct val="100000"/>
              </a:lnSpc>
              <a:spcBef>
                <a:spcPts val="590"/>
              </a:spcBef>
            </a:pPr>
            <a:r>
              <a:rPr sz="4000" b="1" spc="-605" dirty="0">
                <a:solidFill>
                  <a:srgbClr val="1F487C"/>
                </a:solidFill>
                <a:latin typeface="Times New Roman" pitchFamily="18" charset="0"/>
                <a:cs typeface="Times New Roman" pitchFamily="18" charset="0"/>
              </a:rPr>
              <a:t>JQUERY</a:t>
            </a:r>
            <a:r>
              <a:rPr sz="4000" b="1" spc="-235" dirty="0">
                <a:solidFill>
                  <a:srgbClr val="1F487C"/>
                </a:solidFill>
                <a:latin typeface="Times New Roman" pitchFamily="18" charset="0"/>
                <a:cs typeface="Times New Roman" pitchFamily="18" charset="0"/>
              </a:rPr>
              <a:t> </a:t>
            </a:r>
            <a:r>
              <a:rPr sz="4000" b="1" spc="-440" dirty="0">
                <a:solidFill>
                  <a:srgbClr val="3F3F3F"/>
                </a:solidFill>
                <a:latin typeface="Times New Roman" pitchFamily="18" charset="0"/>
                <a:cs typeface="Times New Roman" pitchFamily="18" charset="0"/>
              </a:rPr>
              <a:t>FOUNDATIONS</a:t>
            </a:r>
            <a:endParaRPr sz="4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1559560" cy="505908"/>
          </a:xfrm>
          <a:prstGeom prst="rect">
            <a:avLst/>
          </a:prstGeom>
        </p:spPr>
        <p:txBody>
          <a:bodyPr vert="horz" wrap="square" lIns="0" tIns="13335" rIns="0" bIns="0" rtlCol="0">
            <a:spAutoFit/>
          </a:bodyPr>
          <a:lstStyle/>
          <a:p>
            <a:pPr marL="12700">
              <a:lnSpc>
                <a:spcPct val="100000"/>
              </a:lnSpc>
              <a:spcBef>
                <a:spcPts val="105"/>
              </a:spcBef>
            </a:pPr>
            <a:r>
              <a:rPr sz="3200" b="1" spc="-155" dirty="0">
                <a:latin typeface="Times New Roman" pitchFamily="18" charset="0"/>
                <a:cs typeface="Times New Roman" pitchFamily="18" charset="0"/>
              </a:rPr>
              <a:t>jQuery</a:t>
            </a:r>
          </a:p>
        </p:txBody>
      </p:sp>
      <p:sp>
        <p:nvSpPr>
          <p:cNvPr id="3" name="object 3"/>
          <p:cNvSpPr txBox="1"/>
          <p:nvPr/>
        </p:nvSpPr>
        <p:spPr>
          <a:xfrm>
            <a:off x="993450" y="1276350"/>
            <a:ext cx="7156450" cy="1707519"/>
          </a:xfrm>
          <a:prstGeom prst="rect">
            <a:avLst/>
          </a:prstGeom>
        </p:spPr>
        <p:txBody>
          <a:bodyPr vert="horz" wrap="square" lIns="0" tIns="12065" rIns="0" bIns="0" rtlCol="0">
            <a:spAutoFit/>
          </a:bodyPr>
          <a:lstStyle/>
          <a:p>
            <a:pPr marL="12700" marR="5080" algn="just">
              <a:lnSpc>
                <a:spcPct val="100000"/>
              </a:lnSpc>
              <a:spcBef>
                <a:spcPts val="95"/>
              </a:spcBef>
              <a:buSzPct val="95454"/>
              <a:buFont typeface="Wingdings"/>
              <a:buChar char=""/>
              <a:tabLst>
                <a:tab pos="262890" algn="l"/>
              </a:tabLst>
            </a:pPr>
            <a:r>
              <a:rPr sz="2400" spc="-200" dirty="0">
                <a:latin typeface="Times New Roman" pitchFamily="18" charset="0"/>
                <a:cs typeface="Times New Roman" pitchFamily="18" charset="0"/>
              </a:rPr>
              <a:t>A </a:t>
            </a:r>
            <a:r>
              <a:rPr sz="2400" b="1" spc="-120" dirty="0">
                <a:latin typeface="Times New Roman" pitchFamily="18" charset="0"/>
                <a:cs typeface="Times New Roman" pitchFamily="18" charset="0"/>
              </a:rPr>
              <a:t>library </a:t>
            </a:r>
            <a:r>
              <a:rPr sz="2400" spc="-20" dirty="0">
                <a:latin typeface="Times New Roman" pitchFamily="18" charset="0"/>
                <a:cs typeface="Times New Roman" pitchFamily="18" charset="0"/>
              </a:rPr>
              <a:t>or </a:t>
            </a:r>
            <a:r>
              <a:rPr sz="2400" b="1" spc="-125" dirty="0">
                <a:latin typeface="Times New Roman" pitchFamily="18" charset="0"/>
                <a:cs typeface="Times New Roman" pitchFamily="18" charset="0"/>
              </a:rPr>
              <a:t>framework </a:t>
            </a:r>
            <a:r>
              <a:rPr sz="2400" spc="-110" dirty="0">
                <a:latin typeface="Times New Roman" pitchFamily="18" charset="0"/>
                <a:cs typeface="Times New Roman" pitchFamily="18" charset="0"/>
              </a:rPr>
              <a:t>is </a:t>
            </a:r>
            <a:r>
              <a:rPr sz="2400" spc="-60" dirty="0">
                <a:latin typeface="Times New Roman" pitchFamily="18" charset="0"/>
                <a:cs typeface="Times New Roman" pitchFamily="18" charset="0"/>
              </a:rPr>
              <a:t>software </a:t>
            </a:r>
            <a:r>
              <a:rPr sz="2400" spc="-10" dirty="0">
                <a:latin typeface="Times New Roman" pitchFamily="18" charset="0"/>
                <a:cs typeface="Times New Roman" pitchFamily="18" charset="0"/>
              </a:rPr>
              <a:t>that </a:t>
            </a:r>
            <a:r>
              <a:rPr sz="2400" spc="-90" dirty="0">
                <a:latin typeface="Times New Roman" pitchFamily="18" charset="0"/>
                <a:cs typeface="Times New Roman" pitchFamily="18" charset="0"/>
              </a:rPr>
              <a:t>you </a:t>
            </a:r>
            <a:r>
              <a:rPr sz="2400" spc="-150" dirty="0">
                <a:latin typeface="Times New Roman" pitchFamily="18" charset="0"/>
                <a:cs typeface="Times New Roman" pitchFamily="18" charset="0"/>
              </a:rPr>
              <a:t>can </a:t>
            </a:r>
            <a:r>
              <a:rPr sz="2400" spc="-50" dirty="0">
                <a:latin typeface="Times New Roman" pitchFamily="18" charset="0"/>
                <a:cs typeface="Times New Roman" pitchFamily="18" charset="0"/>
              </a:rPr>
              <a:t>utilize </a:t>
            </a:r>
            <a:r>
              <a:rPr sz="2400" spc="-30" dirty="0">
                <a:latin typeface="Times New Roman" pitchFamily="18" charset="0"/>
                <a:cs typeface="Times New Roman" pitchFamily="18" charset="0"/>
              </a:rPr>
              <a:t>in  </a:t>
            </a:r>
            <a:r>
              <a:rPr sz="2400" spc="-60" dirty="0">
                <a:latin typeface="Times New Roman" pitchFamily="18" charset="0"/>
                <a:cs typeface="Times New Roman" pitchFamily="18" charset="0"/>
              </a:rPr>
              <a:t>your </a:t>
            </a:r>
            <a:r>
              <a:rPr sz="2400" spc="-55" dirty="0">
                <a:latin typeface="Times New Roman" pitchFamily="18" charset="0"/>
                <a:cs typeface="Times New Roman" pitchFamily="18" charset="0"/>
              </a:rPr>
              <a:t>own </a:t>
            </a:r>
            <a:r>
              <a:rPr sz="2400" spc="-60" dirty="0">
                <a:latin typeface="Times New Roman" pitchFamily="18" charset="0"/>
                <a:cs typeface="Times New Roman" pitchFamily="18" charset="0"/>
              </a:rPr>
              <a:t>software, </a:t>
            </a:r>
            <a:r>
              <a:rPr sz="2400" spc="-65" dirty="0">
                <a:latin typeface="Times New Roman" pitchFamily="18" charset="0"/>
                <a:cs typeface="Times New Roman" pitchFamily="18" charset="0"/>
              </a:rPr>
              <a:t>which </a:t>
            </a:r>
            <a:r>
              <a:rPr sz="2400" spc="-90" dirty="0">
                <a:latin typeface="Times New Roman" pitchFamily="18" charset="0"/>
                <a:cs typeface="Times New Roman" pitchFamily="18" charset="0"/>
              </a:rPr>
              <a:t>provides </a:t>
            </a:r>
            <a:r>
              <a:rPr sz="2400" spc="-130" dirty="0">
                <a:latin typeface="Times New Roman" pitchFamily="18" charset="0"/>
                <a:cs typeface="Times New Roman" pitchFamily="18" charset="0"/>
              </a:rPr>
              <a:t>some </a:t>
            </a:r>
            <a:r>
              <a:rPr sz="2400" spc="-95" dirty="0">
                <a:latin typeface="Times New Roman" pitchFamily="18" charset="0"/>
                <a:cs typeface="Times New Roman" pitchFamily="18" charset="0"/>
              </a:rPr>
              <a:t>common  </a:t>
            </a:r>
            <a:r>
              <a:rPr sz="2400" spc="-65" dirty="0">
                <a:latin typeface="Times New Roman" pitchFamily="18" charset="0"/>
                <a:cs typeface="Times New Roman" pitchFamily="18" charset="0"/>
              </a:rPr>
              <a:t>implementations </a:t>
            </a:r>
            <a:r>
              <a:rPr sz="2400" spc="-5" dirty="0">
                <a:latin typeface="Times New Roman" pitchFamily="18" charset="0"/>
                <a:cs typeface="Times New Roman" pitchFamily="18" charset="0"/>
              </a:rPr>
              <a:t>of </a:t>
            </a:r>
            <a:r>
              <a:rPr sz="2400" spc="-90" dirty="0">
                <a:latin typeface="Times New Roman" pitchFamily="18" charset="0"/>
                <a:cs typeface="Times New Roman" pitchFamily="18" charset="0"/>
              </a:rPr>
              <a:t>standard</a:t>
            </a:r>
            <a:r>
              <a:rPr sz="2400" spc="-265" dirty="0">
                <a:latin typeface="Times New Roman" pitchFamily="18" charset="0"/>
                <a:cs typeface="Times New Roman" pitchFamily="18" charset="0"/>
              </a:rPr>
              <a:t> </a:t>
            </a:r>
            <a:r>
              <a:rPr sz="2400" spc="-114" dirty="0">
                <a:latin typeface="Times New Roman" pitchFamily="18" charset="0"/>
                <a:cs typeface="Times New Roman" pitchFamily="18" charset="0"/>
              </a:rPr>
              <a:t>ideas.</a:t>
            </a:r>
            <a:endParaRPr sz="2400" dirty="0">
              <a:latin typeface="Times New Roman" pitchFamily="18" charset="0"/>
              <a:cs typeface="Times New Roman" pitchFamily="18" charset="0"/>
            </a:endParaRPr>
          </a:p>
          <a:p>
            <a:pPr marL="262255" indent="-250190" algn="just">
              <a:lnSpc>
                <a:spcPct val="100000"/>
              </a:lnSpc>
              <a:spcBef>
                <a:spcPts val="1730"/>
              </a:spcBef>
              <a:buSzPct val="95454"/>
              <a:buFont typeface="Wingdings"/>
              <a:buChar char=""/>
              <a:tabLst>
                <a:tab pos="262890" algn="l"/>
              </a:tabLst>
            </a:pPr>
            <a:r>
              <a:rPr sz="2400" spc="-90" dirty="0">
                <a:latin typeface="Times New Roman" pitchFamily="18" charset="0"/>
                <a:cs typeface="Times New Roman" pitchFamily="18" charset="0"/>
              </a:rPr>
              <a:t>Many </a:t>
            </a:r>
            <a:r>
              <a:rPr sz="2400" spc="-100" dirty="0">
                <a:latin typeface="Times New Roman" pitchFamily="18" charset="0"/>
                <a:cs typeface="Times New Roman" pitchFamily="18" charset="0"/>
              </a:rPr>
              <a:t>developers </a:t>
            </a:r>
            <a:r>
              <a:rPr sz="2400" spc="-20" dirty="0">
                <a:latin typeface="Times New Roman" pitchFamily="18" charset="0"/>
                <a:cs typeface="Times New Roman" pitchFamily="18" charset="0"/>
              </a:rPr>
              <a:t>find </a:t>
            </a:r>
            <a:r>
              <a:rPr sz="2400" spc="-5" dirty="0">
                <a:latin typeface="Times New Roman" pitchFamily="18" charset="0"/>
                <a:cs typeface="Times New Roman" pitchFamily="18" charset="0"/>
              </a:rPr>
              <a:t>that </a:t>
            </a:r>
            <a:r>
              <a:rPr sz="2400" spc="-114" dirty="0">
                <a:latin typeface="Times New Roman" pitchFamily="18" charset="0"/>
                <a:cs typeface="Times New Roman" pitchFamily="18" charset="0"/>
              </a:rPr>
              <a:t>once </a:t>
            </a:r>
            <a:r>
              <a:rPr sz="2400" spc="-55" dirty="0">
                <a:latin typeface="Times New Roman" pitchFamily="18" charset="0"/>
                <a:cs typeface="Times New Roman" pitchFamily="18" charset="0"/>
              </a:rPr>
              <a:t>they </a:t>
            </a:r>
            <a:r>
              <a:rPr sz="2400" spc="-40" dirty="0">
                <a:latin typeface="Times New Roman" pitchFamily="18" charset="0"/>
                <a:cs typeface="Times New Roman" pitchFamily="18" charset="0"/>
              </a:rPr>
              <a:t>start  </a:t>
            </a:r>
            <a:r>
              <a:rPr sz="2400" spc="-114" dirty="0">
                <a:latin typeface="Times New Roman" pitchFamily="18" charset="0"/>
                <a:cs typeface="Times New Roman" pitchFamily="18" charset="0"/>
              </a:rPr>
              <a:t>using</a:t>
            </a:r>
            <a:r>
              <a:rPr sz="2400" spc="320" dirty="0">
                <a:latin typeface="Times New Roman" pitchFamily="18" charset="0"/>
                <a:cs typeface="Times New Roman" pitchFamily="18" charset="0"/>
              </a:rPr>
              <a:t> </a:t>
            </a:r>
            <a:r>
              <a:rPr sz="2400" spc="-175" dirty="0">
                <a:latin typeface="Times New Roman" pitchFamily="18" charset="0"/>
                <a:cs typeface="Times New Roman" pitchFamily="18" charset="0"/>
              </a:rPr>
              <a:t>a</a:t>
            </a:r>
            <a:endParaRPr sz="2400" dirty="0">
              <a:latin typeface="Times New Roman" pitchFamily="18" charset="0"/>
              <a:cs typeface="Times New Roman" pitchFamily="18" charset="0"/>
            </a:endParaRPr>
          </a:p>
        </p:txBody>
      </p:sp>
      <p:sp>
        <p:nvSpPr>
          <p:cNvPr id="4" name="object 4"/>
          <p:cNvSpPr txBox="1"/>
          <p:nvPr/>
        </p:nvSpPr>
        <p:spPr>
          <a:xfrm>
            <a:off x="993454" y="3223714"/>
            <a:ext cx="7157084" cy="695960"/>
          </a:xfrm>
          <a:prstGeom prst="rect">
            <a:avLst/>
          </a:prstGeom>
        </p:spPr>
        <p:txBody>
          <a:bodyPr vert="horz" wrap="square" lIns="0" tIns="12065" rIns="0" bIns="0" rtlCol="0">
            <a:spAutoFit/>
          </a:bodyPr>
          <a:lstStyle/>
          <a:p>
            <a:pPr marL="12700">
              <a:lnSpc>
                <a:spcPct val="100000"/>
              </a:lnSpc>
              <a:spcBef>
                <a:spcPts val="95"/>
              </a:spcBef>
              <a:tabLst>
                <a:tab pos="1436370" algn="l"/>
                <a:tab pos="2006600" algn="l"/>
                <a:tab pos="3007360" algn="l"/>
                <a:tab pos="3967479" algn="l"/>
                <a:tab pos="4446270" algn="l"/>
                <a:tab pos="5251450" algn="l"/>
                <a:tab pos="5960110" algn="l"/>
                <a:tab pos="6383655" algn="l"/>
              </a:tabLst>
            </a:pPr>
            <a:r>
              <a:rPr sz="2200" spc="35" dirty="0">
                <a:latin typeface="Times New Roman" pitchFamily="18" charset="0"/>
                <a:cs typeface="Times New Roman" pitchFamily="18" charset="0"/>
              </a:rPr>
              <a:t>f</a:t>
            </a:r>
            <a:r>
              <a:rPr sz="2200" dirty="0">
                <a:latin typeface="Times New Roman" pitchFamily="18" charset="0"/>
                <a:cs typeface="Times New Roman" pitchFamily="18" charset="0"/>
              </a:rPr>
              <a:t>r</a:t>
            </a:r>
            <a:r>
              <a:rPr sz="2200" spc="-100" dirty="0">
                <a:latin typeface="Times New Roman" pitchFamily="18" charset="0"/>
                <a:cs typeface="Times New Roman" pitchFamily="18" charset="0"/>
              </a:rPr>
              <a:t>ame</a:t>
            </a:r>
            <a:r>
              <a:rPr sz="2200" spc="-140" dirty="0">
                <a:latin typeface="Times New Roman" pitchFamily="18" charset="0"/>
                <a:cs typeface="Times New Roman" pitchFamily="18" charset="0"/>
              </a:rPr>
              <a:t>w</a:t>
            </a:r>
            <a:r>
              <a:rPr sz="2200" spc="-50" dirty="0">
                <a:latin typeface="Times New Roman" pitchFamily="18" charset="0"/>
                <a:cs typeface="Times New Roman" pitchFamily="18" charset="0"/>
              </a:rPr>
              <a:t>ork</a:t>
            </a:r>
            <a:r>
              <a:rPr sz="2200" dirty="0">
                <a:latin typeface="Times New Roman" pitchFamily="18" charset="0"/>
                <a:cs typeface="Times New Roman" pitchFamily="18" charset="0"/>
              </a:rPr>
              <a:t>	</a:t>
            </a:r>
            <a:r>
              <a:rPr sz="2200" spc="15" dirty="0">
                <a:latin typeface="Times New Roman" pitchFamily="18" charset="0"/>
                <a:cs typeface="Times New Roman" pitchFamily="18" charset="0"/>
              </a:rPr>
              <a:t>li</a:t>
            </a:r>
            <a:r>
              <a:rPr sz="2200" spc="-185" dirty="0">
                <a:latin typeface="Times New Roman" pitchFamily="18" charset="0"/>
                <a:cs typeface="Times New Roman" pitchFamily="18" charset="0"/>
              </a:rPr>
              <a:t>k</a:t>
            </a:r>
            <a:r>
              <a:rPr sz="2200" spc="-130"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85" dirty="0">
                <a:latin typeface="Times New Roman" pitchFamily="18" charset="0"/>
                <a:cs typeface="Times New Roman" pitchFamily="18" charset="0"/>
              </a:rPr>
              <a:t>jQue</a:t>
            </a:r>
            <a:r>
              <a:rPr sz="2200" spc="-50" dirty="0">
                <a:latin typeface="Times New Roman" pitchFamily="18" charset="0"/>
                <a:cs typeface="Times New Roman" pitchFamily="18" charset="0"/>
              </a:rPr>
              <a:t>r</a:t>
            </a:r>
            <a:r>
              <a:rPr sz="2200" spc="-260" dirty="0">
                <a:latin typeface="Times New Roman" pitchFamily="18" charset="0"/>
                <a:cs typeface="Times New Roman" pitchFamily="18" charset="0"/>
              </a:rPr>
              <a:t>y</a:t>
            </a:r>
            <a:r>
              <a:rPr sz="2200" spc="-65" dirty="0">
                <a:latin typeface="Times New Roman" pitchFamily="18" charset="0"/>
                <a:cs typeface="Times New Roman" pitchFamily="18" charset="0"/>
              </a:rPr>
              <a:t>,</a:t>
            </a:r>
            <a:r>
              <a:rPr sz="2200" dirty="0">
                <a:latin typeface="Times New Roman" pitchFamily="18" charset="0"/>
                <a:cs typeface="Times New Roman" pitchFamily="18" charset="0"/>
              </a:rPr>
              <a:t>	</a:t>
            </a:r>
            <a:r>
              <a:rPr sz="2200" spc="125" dirty="0">
                <a:latin typeface="Times New Roman" pitchFamily="18" charset="0"/>
                <a:cs typeface="Times New Roman" pitchFamily="18" charset="0"/>
              </a:rPr>
              <a:t>t</a:t>
            </a:r>
            <a:r>
              <a:rPr sz="2200" spc="-70" dirty="0">
                <a:latin typeface="Times New Roman" pitchFamily="18" charset="0"/>
                <a:cs typeface="Times New Roman" pitchFamily="18" charset="0"/>
              </a:rPr>
              <a:t>her</a:t>
            </a:r>
            <a:r>
              <a:rPr sz="2200" spc="-130" dirty="0">
                <a:latin typeface="Times New Roman" pitchFamily="18" charset="0"/>
                <a:cs typeface="Times New Roman" pitchFamily="18" charset="0"/>
              </a:rPr>
              <a:t>e</a:t>
            </a:r>
            <a:r>
              <a:rPr sz="2200" spc="-80" dirty="0">
                <a:latin typeface="Times New Roman" pitchFamily="18" charset="0"/>
                <a:cs typeface="Times New Roman" pitchFamily="18" charset="0"/>
              </a:rPr>
              <a:t>’</a:t>
            </a:r>
            <a:r>
              <a:rPr sz="2200" spc="-245" dirty="0">
                <a:latin typeface="Times New Roman" pitchFamily="18" charset="0"/>
                <a:cs typeface="Times New Roman" pitchFamily="18" charset="0"/>
              </a:rPr>
              <a:t>s</a:t>
            </a:r>
            <a:r>
              <a:rPr sz="2200" dirty="0">
                <a:latin typeface="Times New Roman" pitchFamily="18" charset="0"/>
                <a:cs typeface="Times New Roman" pitchFamily="18" charset="0"/>
              </a:rPr>
              <a:t>	</a:t>
            </a:r>
            <a:r>
              <a:rPr sz="2200" spc="-75" dirty="0">
                <a:latin typeface="Times New Roman" pitchFamily="18" charset="0"/>
                <a:cs typeface="Times New Roman" pitchFamily="18" charset="0"/>
              </a:rPr>
              <a:t>n</a:t>
            </a:r>
            <a:r>
              <a:rPr sz="2200" spc="-70" dirty="0">
                <a:latin typeface="Times New Roman" pitchFamily="18" charset="0"/>
                <a:cs typeface="Times New Roman" pitchFamily="18" charset="0"/>
              </a:rPr>
              <a:t>o</a:t>
            </a:r>
            <a:r>
              <a:rPr sz="2200" dirty="0">
                <a:latin typeface="Times New Roman" pitchFamily="18" charset="0"/>
                <a:cs typeface="Times New Roman" pitchFamily="18" charset="0"/>
              </a:rPr>
              <a:t>	</a:t>
            </a:r>
            <a:r>
              <a:rPr sz="2200" spc="-80" dirty="0">
                <a:latin typeface="Times New Roman" pitchFamily="18" charset="0"/>
                <a:cs typeface="Times New Roman" pitchFamily="18" charset="0"/>
              </a:rPr>
              <a:t>goi</a:t>
            </a:r>
            <a:r>
              <a:rPr sz="2200" spc="-135" dirty="0">
                <a:latin typeface="Times New Roman" pitchFamily="18" charset="0"/>
                <a:cs typeface="Times New Roman" pitchFamily="18" charset="0"/>
              </a:rPr>
              <a:t>n</a:t>
            </a:r>
            <a:r>
              <a:rPr sz="2200" spc="-130" dirty="0">
                <a:latin typeface="Times New Roman" pitchFamily="18" charset="0"/>
                <a:cs typeface="Times New Roman" pitchFamily="18" charset="0"/>
              </a:rPr>
              <a:t>g</a:t>
            </a:r>
            <a:r>
              <a:rPr sz="2200" dirty="0">
                <a:latin typeface="Times New Roman" pitchFamily="18" charset="0"/>
                <a:cs typeface="Times New Roman" pitchFamily="18" charset="0"/>
              </a:rPr>
              <a:t>	</a:t>
            </a:r>
            <a:r>
              <a:rPr sz="2200" spc="-135" dirty="0">
                <a:latin typeface="Times New Roman" pitchFamily="18" charset="0"/>
                <a:cs typeface="Times New Roman" pitchFamily="18" charset="0"/>
              </a:rPr>
              <a:t>bac</a:t>
            </a:r>
            <a:r>
              <a:rPr sz="2200" spc="-125" dirty="0">
                <a:latin typeface="Times New Roman" pitchFamily="18" charset="0"/>
                <a:cs typeface="Times New Roman" pitchFamily="18" charset="0"/>
              </a:rPr>
              <a:t>k</a:t>
            </a:r>
            <a:r>
              <a:rPr sz="2200" dirty="0">
                <a:latin typeface="Times New Roman" pitchFamily="18" charset="0"/>
                <a:cs typeface="Times New Roman" pitchFamily="18" charset="0"/>
              </a:rPr>
              <a:t>	t</a:t>
            </a:r>
            <a:r>
              <a:rPr sz="2200" spc="40" dirty="0">
                <a:latin typeface="Times New Roman" pitchFamily="18" charset="0"/>
                <a:cs typeface="Times New Roman" pitchFamily="18" charset="0"/>
              </a:rPr>
              <a:t>o</a:t>
            </a:r>
            <a:r>
              <a:rPr sz="2200" dirty="0">
                <a:latin typeface="Times New Roman" pitchFamily="18" charset="0"/>
                <a:cs typeface="Times New Roman" pitchFamily="18" charset="0"/>
              </a:rPr>
              <a:t>	</a:t>
            </a:r>
            <a:r>
              <a:rPr sz="2200" spc="15" dirty="0">
                <a:latin typeface="Times New Roman" pitchFamily="18" charset="0"/>
                <a:cs typeface="Times New Roman" pitchFamily="18" charset="0"/>
              </a:rPr>
              <a:t>“pu</a:t>
            </a:r>
            <a:r>
              <a:rPr sz="2200" spc="-10" dirty="0">
                <a:latin typeface="Times New Roman" pitchFamily="18" charset="0"/>
                <a:cs typeface="Times New Roman" pitchFamily="18" charset="0"/>
              </a:rPr>
              <a:t>r</a:t>
            </a:r>
            <a:r>
              <a:rPr sz="2200" spc="25" dirty="0">
                <a:latin typeface="Times New Roman" pitchFamily="18" charset="0"/>
                <a:cs typeface="Times New Roman" pitchFamily="18" charset="0"/>
              </a:rPr>
              <a:t>e”</a:t>
            </a:r>
            <a:endParaRPr sz="2200" dirty="0">
              <a:latin typeface="Times New Roman" pitchFamily="18" charset="0"/>
              <a:cs typeface="Times New Roman" pitchFamily="18" charset="0"/>
            </a:endParaRPr>
          </a:p>
          <a:p>
            <a:pPr marL="12700">
              <a:lnSpc>
                <a:spcPct val="100000"/>
              </a:lnSpc>
              <a:tabLst>
                <a:tab pos="1308100" algn="l"/>
                <a:tab pos="2413635" algn="l"/>
                <a:tab pos="2971165" algn="l"/>
                <a:tab pos="4389755" algn="l"/>
                <a:tab pos="5217795" algn="l"/>
              </a:tabLst>
            </a:pPr>
            <a:r>
              <a:rPr sz="2200" spc="-150" dirty="0">
                <a:latin typeface="Times New Roman" pitchFamily="18" charset="0"/>
                <a:cs typeface="Times New Roman" pitchFamily="18" charset="0"/>
              </a:rPr>
              <a:t>JavaScript	because	</a:t>
            </a:r>
            <a:r>
              <a:rPr sz="2200" spc="-30" dirty="0">
                <a:latin typeface="Times New Roman" pitchFamily="18" charset="0"/>
                <a:cs typeface="Times New Roman" pitchFamily="18" charset="0"/>
              </a:rPr>
              <a:t>the	</a:t>
            </a:r>
            <a:r>
              <a:rPr sz="2200" spc="-60" dirty="0">
                <a:latin typeface="Times New Roman" pitchFamily="18" charset="0"/>
                <a:cs typeface="Times New Roman" pitchFamily="18" charset="0"/>
              </a:rPr>
              <a:t>framework	</a:t>
            </a:r>
            <a:r>
              <a:rPr sz="2200" spc="-70" dirty="0">
                <a:latin typeface="Times New Roman" pitchFamily="18" charset="0"/>
                <a:cs typeface="Times New Roman" pitchFamily="18" charset="0"/>
              </a:rPr>
              <a:t>offers	</a:t>
            </a:r>
            <a:r>
              <a:rPr sz="2200" spc="-150" dirty="0">
                <a:latin typeface="Times New Roman" pitchFamily="18" charset="0"/>
                <a:cs typeface="Times New Roman" pitchFamily="18" charset="0"/>
              </a:rPr>
              <a:t>so</a:t>
            </a:r>
            <a:endParaRPr sz="2200" dirty="0">
              <a:latin typeface="Times New Roman" pitchFamily="18" charset="0"/>
              <a:cs typeface="Times New Roman" pitchFamily="18" charset="0"/>
            </a:endParaRPr>
          </a:p>
        </p:txBody>
      </p:sp>
      <p:sp>
        <p:nvSpPr>
          <p:cNvPr id="5" name="object 5"/>
          <p:cNvSpPr txBox="1"/>
          <p:nvPr/>
        </p:nvSpPr>
        <p:spPr>
          <a:xfrm>
            <a:off x="6633228" y="3559299"/>
            <a:ext cx="1515745" cy="360680"/>
          </a:xfrm>
          <a:prstGeom prst="rect">
            <a:avLst/>
          </a:prstGeom>
        </p:spPr>
        <p:txBody>
          <a:bodyPr vert="horz" wrap="square" lIns="0" tIns="12065" rIns="0" bIns="0" rtlCol="0">
            <a:spAutoFit/>
          </a:bodyPr>
          <a:lstStyle/>
          <a:p>
            <a:pPr marL="12700">
              <a:lnSpc>
                <a:spcPct val="100000"/>
              </a:lnSpc>
              <a:spcBef>
                <a:spcPts val="95"/>
              </a:spcBef>
              <a:tabLst>
                <a:tab pos="815340" algn="l"/>
              </a:tabLst>
            </a:pPr>
            <a:r>
              <a:rPr sz="2200" spc="-114" dirty="0">
                <a:latin typeface="Times New Roman" pitchFamily="18" charset="0"/>
                <a:cs typeface="Times New Roman" pitchFamily="18" charset="0"/>
              </a:rPr>
              <a:t>many	</a:t>
            </a:r>
            <a:r>
              <a:rPr sz="2200" spc="-85" dirty="0">
                <a:latin typeface="Times New Roman" pitchFamily="18" charset="0"/>
                <a:cs typeface="Times New Roman" pitchFamily="18" charset="0"/>
              </a:rPr>
              <a:t>useful</a:t>
            </a:r>
            <a:endParaRPr sz="2200" dirty="0">
              <a:latin typeface="Times New Roman" pitchFamily="18" charset="0"/>
              <a:cs typeface="Times New Roman" pitchFamily="18" charset="0"/>
            </a:endParaRPr>
          </a:p>
        </p:txBody>
      </p:sp>
      <p:sp>
        <p:nvSpPr>
          <p:cNvPr id="6" name="object 6"/>
          <p:cNvSpPr txBox="1"/>
          <p:nvPr/>
        </p:nvSpPr>
        <p:spPr>
          <a:xfrm>
            <a:off x="993458" y="3894579"/>
            <a:ext cx="4535170" cy="360680"/>
          </a:xfrm>
          <a:prstGeom prst="rect">
            <a:avLst/>
          </a:prstGeom>
        </p:spPr>
        <p:txBody>
          <a:bodyPr vert="horz" wrap="square" lIns="0" tIns="12065" rIns="0" bIns="0" rtlCol="0">
            <a:spAutoFit/>
          </a:bodyPr>
          <a:lstStyle/>
          <a:p>
            <a:pPr marL="12700">
              <a:lnSpc>
                <a:spcPct val="100000"/>
              </a:lnSpc>
              <a:spcBef>
                <a:spcPts val="95"/>
              </a:spcBef>
            </a:pPr>
            <a:r>
              <a:rPr sz="2200" spc="-70" dirty="0">
                <a:latin typeface="Times New Roman" pitchFamily="18" charset="0"/>
                <a:cs typeface="Times New Roman" pitchFamily="18" charset="0"/>
              </a:rPr>
              <a:t>shortcuts </a:t>
            </a:r>
            <a:r>
              <a:rPr sz="2200" spc="-105" dirty="0">
                <a:latin typeface="Times New Roman" pitchFamily="18" charset="0"/>
                <a:cs typeface="Times New Roman" pitchFamily="18" charset="0"/>
              </a:rPr>
              <a:t>and </a:t>
            </a:r>
            <a:r>
              <a:rPr sz="2200" spc="-25" dirty="0">
                <a:latin typeface="Times New Roman" pitchFamily="18" charset="0"/>
                <a:cs typeface="Times New Roman" pitchFamily="18" charset="0"/>
              </a:rPr>
              <a:t>breif </a:t>
            </a:r>
            <a:r>
              <a:rPr sz="2200" spc="-160" dirty="0">
                <a:latin typeface="Times New Roman" pitchFamily="18" charset="0"/>
                <a:cs typeface="Times New Roman" pitchFamily="18" charset="0"/>
              </a:rPr>
              <a:t>ways </a:t>
            </a:r>
            <a:r>
              <a:rPr sz="2200" spc="-5" dirty="0">
                <a:latin typeface="Times New Roman" pitchFamily="18" charset="0"/>
                <a:cs typeface="Times New Roman" pitchFamily="18" charset="0"/>
              </a:rPr>
              <a:t>of </a:t>
            </a:r>
            <a:r>
              <a:rPr sz="2200" spc="-80" dirty="0">
                <a:latin typeface="Times New Roman" pitchFamily="18" charset="0"/>
                <a:cs typeface="Times New Roman" pitchFamily="18" charset="0"/>
              </a:rPr>
              <a:t>doing</a:t>
            </a:r>
            <a:r>
              <a:rPr sz="2200" spc="-380" dirty="0">
                <a:latin typeface="Times New Roman" pitchFamily="18" charset="0"/>
                <a:cs typeface="Times New Roman" pitchFamily="18" charset="0"/>
              </a:rPr>
              <a:t> </a:t>
            </a:r>
            <a:r>
              <a:rPr sz="2200" spc="-75" dirty="0">
                <a:latin typeface="Times New Roman" pitchFamily="18" charset="0"/>
                <a:cs typeface="Times New Roman" pitchFamily="18" charset="0"/>
              </a:rPr>
              <a:t>things</a:t>
            </a:r>
            <a:endParaRPr sz="2200" dirty="0">
              <a:latin typeface="Times New Roman" pitchFamily="18" charset="0"/>
              <a:cs typeface="Times New Roman" pitchFamily="18" charset="0"/>
            </a:endParaRPr>
          </a:p>
        </p:txBody>
      </p:sp>
      <p:sp>
        <p:nvSpPr>
          <p:cNvPr id="7" name="object 7"/>
          <p:cNvSpPr txBox="1"/>
          <p:nvPr/>
        </p:nvSpPr>
        <p:spPr>
          <a:xfrm>
            <a:off x="993458" y="842500"/>
            <a:ext cx="1012825" cy="254000"/>
          </a:xfrm>
          <a:prstGeom prst="rect">
            <a:avLst/>
          </a:prstGeom>
        </p:spPr>
        <p:txBody>
          <a:bodyPr vert="horz" wrap="square" lIns="0" tIns="12700" rIns="0" bIns="0" rtlCol="0">
            <a:spAutoFit/>
          </a:bodyPr>
          <a:lstStyle/>
          <a:p>
            <a:pPr marL="12700">
              <a:lnSpc>
                <a:spcPct val="100000"/>
              </a:lnSpc>
              <a:spcBef>
                <a:spcPts val="100"/>
              </a:spcBef>
            </a:pPr>
            <a:r>
              <a:rPr sz="1500" spc="-40" dirty="0">
                <a:latin typeface="Georgia"/>
                <a:cs typeface="Georgia"/>
              </a:rPr>
              <a:t>F</a:t>
            </a:r>
            <a:r>
              <a:rPr sz="1500" spc="-65" dirty="0">
                <a:latin typeface="Georgia"/>
                <a:cs typeface="Georgia"/>
              </a:rPr>
              <a:t>r</a:t>
            </a:r>
            <a:r>
              <a:rPr sz="1500" spc="35" dirty="0">
                <a:latin typeface="Georgia"/>
                <a:cs typeface="Georgia"/>
              </a:rPr>
              <a:t>a</a:t>
            </a:r>
            <a:r>
              <a:rPr sz="1500" spc="65" dirty="0">
                <a:latin typeface="Georgia"/>
                <a:cs typeface="Georgia"/>
              </a:rPr>
              <a:t>m</a:t>
            </a:r>
            <a:r>
              <a:rPr sz="1500" spc="10" dirty="0">
                <a:latin typeface="Georgia"/>
                <a:cs typeface="Georgia"/>
              </a:rPr>
              <a:t>e</a:t>
            </a:r>
            <a:r>
              <a:rPr sz="1500" spc="-5" dirty="0">
                <a:latin typeface="Georgia"/>
                <a:cs typeface="Georgia"/>
              </a:rPr>
              <a:t>w</a:t>
            </a:r>
            <a:r>
              <a:rPr sz="1500" spc="50" dirty="0">
                <a:latin typeface="Georgia"/>
                <a:cs typeface="Georgia"/>
              </a:rPr>
              <a:t>o</a:t>
            </a:r>
            <a:r>
              <a:rPr sz="1500" spc="-20" dirty="0">
                <a:latin typeface="Georgia"/>
                <a:cs typeface="Georgia"/>
              </a:rPr>
              <a:t>r</a:t>
            </a:r>
            <a:r>
              <a:rPr sz="1500" spc="55" dirty="0">
                <a:latin typeface="Georgia"/>
                <a:cs typeface="Georgia"/>
              </a:rPr>
              <a:t>k</a:t>
            </a:r>
            <a:endParaRPr sz="150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1559560" cy="696595"/>
          </a:xfrm>
          <a:prstGeom prst="rect">
            <a:avLst/>
          </a:prstGeom>
        </p:spPr>
        <p:txBody>
          <a:bodyPr vert="horz" wrap="square" lIns="0" tIns="13335" rIns="0" bIns="0" rtlCol="0">
            <a:spAutoFit/>
          </a:bodyPr>
          <a:lstStyle/>
          <a:p>
            <a:pPr marL="12700">
              <a:lnSpc>
                <a:spcPct val="100000"/>
              </a:lnSpc>
              <a:spcBef>
                <a:spcPts val="105"/>
              </a:spcBef>
            </a:pPr>
            <a:r>
              <a:rPr spc="-155" dirty="0">
                <a:latin typeface="Times New Roman" pitchFamily="18" charset="0"/>
                <a:cs typeface="Times New Roman" pitchFamily="18" charset="0"/>
              </a:rPr>
              <a:t>jQuery</a:t>
            </a:r>
          </a:p>
        </p:txBody>
      </p:sp>
      <p:sp>
        <p:nvSpPr>
          <p:cNvPr id="3" name="object 3"/>
          <p:cNvSpPr txBox="1"/>
          <p:nvPr/>
        </p:nvSpPr>
        <p:spPr>
          <a:xfrm>
            <a:off x="990600" y="1123950"/>
            <a:ext cx="7235825" cy="5534207"/>
          </a:xfrm>
          <a:prstGeom prst="rect">
            <a:avLst/>
          </a:prstGeom>
        </p:spPr>
        <p:txBody>
          <a:bodyPr vert="horz" wrap="square" lIns="0" tIns="12065" rIns="0" bIns="0" rtlCol="0">
            <a:spAutoFit/>
          </a:bodyPr>
          <a:lstStyle/>
          <a:p>
            <a:pPr marL="12700" marR="5080" algn="just">
              <a:lnSpc>
                <a:spcPct val="150000"/>
              </a:lnSpc>
              <a:spcBef>
                <a:spcPts val="95"/>
              </a:spcBef>
            </a:pPr>
            <a:r>
              <a:rPr sz="2400" spc="-70" dirty="0">
                <a:latin typeface="Times New Roman" pitchFamily="18" charset="0"/>
                <a:cs typeface="Times New Roman" pitchFamily="18" charset="0"/>
              </a:rPr>
              <a:t>In </a:t>
            </a:r>
            <a:r>
              <a:rPr sz="2400" spc="-114" dirty="0">
                <a:latin typeface="Times New Roman" pitchFamily="18" charset="0"/>
                <a:cs typeface="Times New Roman" pitchFamily="18" charset="0"/>
              </a:rPr>
              <a:t>August </a:t>
            </a:r>
            <a:r>
              <a:rPr sz="2400" spc="-110" dirty="0">
                <a:latin typeface="Times New Roman" pitchFamily="18" charset="0"/>
                <a:cs typeface="Times New Roman" pitchFamily="18" charset="0"/>
              </a:rPr>
              <a:t>2005 </a:t>
            </a:r>
            <a:r>
              <a:rPr sz="2400" spc="-85" dirty="0">
                <a:latin typeface="Times New Roman" pitchFamily="18" charset="0"/>
                <a:cs typeface="Times New Roman" pitchFamily="18" charset="0"/>
              </a:rPr>
              <a:t>jQuery </a:t>
            </a:r>
            <a:r>
              <a:rPr sz="2400" spc="-55" dirty="0">
                <a:latin typeface="Times New Roman" pitchFamily="18" charset="0"/>
                <a:cs typeface="Times New Roman" pitchFamily="18" charset="0"/>
              </a:rPr>
              <a:t>founder </a:t>
            </a:r>
            <a:r>
              <a:rPr sz="2400" spc="-155" dirty="0">
                <a:latin typeface="Times New Roman" pitchFamily="18" charset="0"/>
                <a:cs typeface="Times New Roman" pitchFamily="18" charset="0"/>
              </a:rPr>
              <a:t>John </a:t>
            </a:r>
            <a:r>
              <a:rPr sz="2400" spc="-195" dirty="0">
                <a:latin typeface="Times New Roman" pitchFamily="18" charset="0"/>
                <a:cs typeface="Times New Roman" pitchFamily="18" charset="0"/>
              </a:rPr>
              <a:t>Resig </a:t>
            </a:r>
            <a:r>
              <a:rPr sz="2400" spc="-155" dirty="0">
                <a:latin typeface="Times New Roman" pitchFamily="18" charset="0"/>
                <a:cs typeface="Times New Roman" pitchFamily="18" charset="0"/>
              </a:rPr>
              <a:t>was </a:t>
            </a:r>
            <a:r>
              <a:rPr sz="2400" spc="-70" dirty="0">
                <a:latin typeface="Times New Roman" pitchFamily="18" charset="0"/>
                <a:cs typeface="Times New Roman" pitchFamily="18" charset="0"/>
              </a:rPr>
              <a:t>looking </a:t>
            </a:r>
            <a:r>
              <a:rPr sz="2400" spc="-15" dirty="0">
                <a:latin typeface="Times New Roman" pitchFamily="18" charset="0"/>
                <a:cs typeface="Times New Roman" pitchFamily="18" charset="0"/>
              </a:rPr>
              <a:t>into </a:t>
            </a:r>
            <a:r>
              <a:rPr sz="2400" spc="-55" dirty="0">
                <a:latin typeface="Times New Roman" pitchFamily="18" charset="0"/>
                <a:cs typeface="Times New Roman" pitchFamily="18" charset="0"/>
              </a:rPr>
              <a:t>how  </a:t>
            </a:r>
            <a:r>
              <a:rPr sz="2400" spc="10" dirty="0">
                <a:latin typeface="Times New Roman" pitchFamily="18" charset="0"/>
                <a:cs typeface="Times New Roman" pitchFamily="18" charset="0"/>
              </a:rPr>
              <a:t>to </a:t>
            </a:r>
            <a:r>
              <a:rPr sz="2400" spc="-25" dirty="0">
                <a:latin typeface="Times New Roman" pitchFamily="18" charset="0"/>
                <a:cs typeface="Times New Roman" pitchFamily="18" charset="0"/>
              </a:rPr>
              <a:t>better </a:t>
            </a:r>
            <a:r>
              <a:rPr sz="2400" spc="-85" dirty="0">
                <a:latin typeface="Times New Roman" pitchFamily="18" charset="0"/>
                <a:cs typeface="Times New Roman" pitchFamily="18" charset="0"/>
              </a:rPr>
              <a:t>combine </a:t>
            </a:r>
            <a:r>
              <a:rPr sz="2400" b="1" spc="-434" dirty="0">
                <a:latin typeface="Times New Roman" pitchFamily="18" charset="0"/>
                <a:cs typeface="Times New Roman" pitchFamily="18" charset="0"/>
              </a:rPr>
              <a:t>CSS </a:t>
            </a:r>
            <a:r>
              <a:rPr sz="2400" b="1" spc="-175" dirty="0">
                <a:latin typeface="Times New Roman" pitchFamily="18" charset="0"/>
                <a:cs typeface="Times New Roman" pitchFamily="18" charset="0"/>
              </a:rPr>
              <a:t>selectors </a:t>
            </a:r>
            <a:r>
              <a:rPr sz="2400" b="1" spc="-75" dirty="0">
                <a:latin typeface="Times New Roman" pitchFamily="18" charset="0"/>
                <a:cs typeface="Times New Roman" pitchFamily="18" charset="0"/>
              </a:rPr>
              <a:t>with </a:t>
            </a:r>
            <a:r>
              <a:rPr sz="2400" b="1" spc="-204" dirty="0">
                <a:latin typeface="Times New Roman" pitchFamily="18" charset="0"/>
                <a:cs typeface="Times New Roman" pitchFamily="18" charset="0"/>
              </a:rPr>
              <a:t>succinct </a:t>
            </a:r>
            <a:r>
              <a:rPr sz="2400" b="1" spc="-210" dirty="0">
                <a:latin typeface="Times New Roman" pitchFamily="18" charset="0"/>
                <a:cs typeface="Times New Roman" pitchFamily="18" charset="0"/>
              </a:rPr>
              <a:t>JavaScript  </a:t>
            </a:r>
            <a:r>
              <a:rPr sz="2400" b="1" spc="-110" dirty="0">
                <a:latin typeface="Times New Roman" pitchFamily="18" charset="0"/>
                <a:cs typeface="Times New Roman" pitchFamily="18" charset="0"/>
              </a:rPr>
              <a:t>notation</a:t>
            </a:r>
            <a:r>
              <a:rPr sz="2400" spc="-11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20" dirty="0">
                <a:latin typeface="Times New Roman" pitchFamily="18" charset="0"/>
                <a:cs typeface="Times New Roman" pitchFamily="18" charset="0"/>
              </a:rPr>
              <a:t>Within </a:t>
            </a:r>
            <a:r>
              <a:rPr sz="2400" spc="-114" dirty="0">
                <a:latin typeface="Times New Roman" pitchFamily="18" charset="0"/>
                <a:cs typeface="Times New Roman" pitchFamily="18" charset="0"/>
              </a:rPr>
              <a:t>1 </a:t>
            </a:r>
            <a:r>
              <a:rPr sz="2400" spc="-105" dirty="0">
                <a:latin typeface="Times New Roman" pitchFamily="18" charset="0"/>
                <a:cs typeface="Times New Roman" pitchFamily="18" charset="0"/>
              </a:rPr>
              <a:t>year </a:t>
            </a:r>
            <a:r>
              <a:rPr sz="2400" spc="-290" dirty="0">
                <a:latin typeface="Times New Roman" pitchFamily="18" charset="0"/>
                <a:cs typeface="Times New Roman" pitchFamily="18" charset="0"/>
              </a:rPr>
              <a:t>AJAX </a:t>
            </a:r>
            <a:r>
              <a:rPr sz="2400" spc="-105" dirty="0">
                <a:latin typeface="Times New Roman" pitchFamily="18" charset="0"/>
                <a:cs typeface="Times New Roman" pitchFamily="18" charset="0"/>
              </a:rPr>
              <a:t>and </a:t>
            </a:r>
            <a:r>
              <a:rPr sz="2400" spc="-75" dirty="0">
                <a:latin typeface="Times New Roman" pitchFamily="18" charset="0"/>
                <a:cs typeface="Times New Roman" pitchFamily="18" charset="0"/>
              </a:rPr>
              <a:t>animations were</a:t>
            </a:r>
            <a:r>
              <a:rPr sz="2400" spc="-405" dirty="0">
                <a:latin typeface="Times New Roman" pitchFamily="18" charset="0"/>
                <a:cs typeface="Times New Roman" pitchFamily="18" charset="0"/>
              </a:rPr>
              <a:t> </a:t>
            </a:r>
            <a:r>
              <a:rPr sz="2400" spc="-105" dirty="0">
                <a:latin typeface="Times New Roman" pitchFamily="18" charset="0"/>
                <a:cs typeface="Times New Roman" pitchFamily="18" charset="0"/>
              </a:rPr>
              <a:t>added</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50" dirty="0">
                <a:latin typeface="Times New Roman" pitchFamily="18" charset="0"/>
                <a:cs typeface="Times New Roman" pitchFamily="18" charset="0"/>
              </a:rPr>
              <a:t>Additional</a:t>
            </a:r>
            <a:r>
              <a:rPr sz="2400" spc="-130" dirty="0">
                <a:latin typeface="Times New Roman" pitchFamily="18" charset="0"/>
                <a:cs typeface="Times New Roman" pitchFamily="18" charset="0"/>
              </a:rPr>
              <a:t> </a:t>
            </a:r>
            <a:r>
              <a:rPr sz="2400" spc="-95" dirty="0">
                <a:latin typeface="Times New Roman" pitchFamily="18" charset="0"/>
                <a:cs typeface="Times New Roman" pitchFamily="18" charset="0"/>
              </a:rPr>
              <a:t>modules</a:t>
            </a:r>
            <a:endParaRPr sz="2400" dirty="0">
              <a:latin typeface="Times New Roman" pitchFamily="18" charset="0"/>
              <a:cs typeface="Times New Roman" pitchFamily="18" charset="0"/>
            </a:endParaRPr>
          </a:p>
          <a:p>
            <a:pPr marL="817244" lvl="1" indent="-343535">
              <a:lnSpc>
                <a:spcPct val="150000"/>
              </a:lnSpc>
              <a:spcBef>
                <a:spcPts val="1689"/>
              </a:spcBef>
              <a:buChar char="•"/>
              <a:tabLst>
                <a:tab pos="817244" algn="l"/>
                <a:tab pos="817880" algn="l"/>
              </a:tabLst>
            </a:pPr>
            <a:r>
              <a:rPr sz="2400" spc="-75" dirty="0">
                <a:latin typeface="Times New Roman" pitchFamily="18" charset="0"/>
                <a:cs typeface="Times New Roman" pitchFamily="18" charset="0"/>
              </a:rPr>
              <a:t>jQuery </a:t>
            </a:r>
            <a:r>
              <a:rPr sz="2400" spc="-110" dirty="0">
                <a:latin typeface="Times New Roman" pitchFamily="18" charset="0"/>
                <a:cs typeface="Times New Roman" pitchFamily="18" charset="0"/>
              </a:rPr>
              <a:t>UI</a:t>
            </a:r>
            <a:r>
              <a:rPr sz="2400" spc="-145" dirty="0">
                <a:latin typeface="Times New Roman" pitchFamily="18" charset="0"/>
                <a:cs typeface="Times New Roman" pitchFamily="18" charset="0"/>
              </a:rPr>
              <a:t> </a:t>
            </a:r>
            <a:r>
              <a:rPr sz="2400" spc="-80" dirty="0">
                <a:latin typeface="Times New Roman" pitchFamily="18" charset="0"/>
                <a:cs typeface="Times New Roman" pitchFamily="18" charset="0"/>
              </a:rPr>
              <a:t>extension</a:t>
            </a:r>
            <a:endParaRPr sz="2400" dirty="0">
              <a:latin typeface="Times New Roman" pitchFamily="18" charset="0"/>
              <a:cs typeface="Times New Roman" pitchFamily="18" charset="0"/>
            </a:endParaRPr>
          </a:p>
          <a:p>
            <a:pPr marL="817244" lvl="1" indent="-343535">
              <a:lnSpc>
                <a:spcPct val="150000"/>
              </a:lnSpc>
              <a:spcBef>
                <a:spcPts val="1680"/>
              </a:spcBef>
              <a:buChar char="•"/>
              <a:tabLst>
                <a:tab pos="817244" algn="l"/>
                <a:tab pos="817880" algn="l"/>
              </a:tabLst>
            </a:pPr>
            <a:r>
              <a:rPr sz="2400" spc="-50" dirty="0">
                <a:latin typeface="Times New Roman" pitchFamily="18" charset="0"/>
                <a:cs typeface="Times New Roman" pitchFamily="18" charset="0"/>
              </a:rPr>
              <a:t>mobile </a:t>
            </a:r>
            <a:r>
              <a:rPr sz="2400" spc="-95" dirty="0">
                <a:latin typeface="Times New Roman" pitchFamily="18" charset="0"/>
                <a:cs typeface="Times New Roman" pitchFamily="18" charset="0"/>
              </a:rPr>
              <a:t>device</a:t>
            </a:r>
            <a:r>
              <a:rPr sz="2400" spc="-160" dirty="0">
                <a:latin typeface="Times New Roman" pitchFamily="18" charset="0"/>
                <a:cs typeface="Times New Roman" pitchFamily="18" charset="0"/>
              </a:rPr>
              <a:t> </a:t>
            </a:r>
            <a:r>
              <a:rPr sz="2400" spc="-50" dirty="0">
                <a:latin typeface="Times New Roman" pitchFamily="18" charset="0"/>
                <a:cs typeface="Times New Roman" pitchFamily="18" charset="0"/>
              </a:rPr>
              <a:t>support</a:t>
            </a:r>
            <a:endParaRPr sz="2400" dirty="0">
              <a:latin typeface="Times New Roman" pitchFamily="18" charset="0"/>
              <a:cs typeface="Times New Roman" pitchFamily="18" charset="0"/>
            </a:endParaRPr>
          </a:p>
          <a:p>
            <a:pPr marL="354965" indent="-342900">
              <a:lnSpc>
                <a:spcPct val="150000"/>
              </a:lnSpc>
              <a:spcBef>
                <a:spcPts val="1720"/>
              </a:spcBef>
              <a:buChar char="•"/>
              <a:tabLst>
                <a:tab pos="354965" algn="l"/>
                <a:tab pos="355600" algn="l"/>
              </a:tabLst>
            </a:pPr>
            <a:r>
              <a:rPr sz="2400" spc="-110" dirty="0">
                <a:latin typeface="Times New Roman" pitchFamily="18" charset="0"/>
                <a:cs typeface="Times New Roman" pitchFamily="18" charset="0"/>
              </a:rPr>
              <a:t>Continues </a:t>
            </a:r>
            <a:r>
              <a:rPr sz="2400" spc="10" dirty="0">
                <a:latin typeface="Times New Roman" pitchFamily="18" charset="0"/>
                <a:cs typeface="Times New Roman" pitchFamily="18" charset="0"/>
              </a:rPr>
              <a:t>to</a:t>
            </a:r>
            <a:r>
              <a:rPr sz="2400" spc="-95" dirty="0">
                <a:latin typeface="Times New Roman" pitchFamily="18" charset="0"/>
                <a:cs typeface="Times New Roman" pitchFamily="18" charset="0"/>
              </a:rPr>
              <a:t> </a:t>
            </a:r>
            <a:r>
              <a:rPr sz="2400" spc="-70" dirty="0">
                <a:latin typeface="Times New Roman" pitchFamily="18" charset="0"/>
                <a:cs typeface="Times New Roman" pitchFamily="18" charset="0"/>
              </a:rPr>
              <a:t>improve.</a:t>
            </a:r>
            <a:endParaRPr sz="2400" dirty="0">
              <a:latin typeface="Times New Roman" pitchFamily="18" charset="0"/>
              <a:cs typeface="Times New Roman" pitchFamily="18" charset="0"/>
            </a:endParaRPr>
          </a:p>
        </p:txBody>
      </p:sp>
      <p:sp>
        <p:nvSpPr>
          <p:cNvPr id="4" name="object 4"/>
          <p:cNvSpPr txBox="1"/>
          <p:nvPr/>
        </p:nvSpPr>
        <p:spPr>
          <a:xfrm>
            <a:off x="993454" y="842505"/>
            <a:ext cx="1439545" cy="254000"/>
          </a:xfrm>
          <a:prstGeom prst="rect">
            <a:avLst/>
          </a:prstGeom>
        </p:spPr>
        <p:txBody>
          <a:bodyPr vert="horz" wrap="square" lIns="0" tIns="12700" rIns="0" bIns="0" rtlCol="0">
            <a:spAutoFit/>
          </a:bodyPr>
          <a:lstStyle/>
          <a:p>
            <a:pPr marL="12700">
              <a:lnSpc>
                <a:spcPct val="100000"/>
              </a:lnSpc>
              <a:spcBef>
                <a:spcPts val="100"/>
              </a:spcBef>
            </a:pPr>
            <a:r>
              <a:rPr sz="1500" spc="40" dirty="0">
                <a:latin typeface="Georgia"/>
                <a:cs typeface="Georgia"/>
              </a:rPr>
              <a:t>A </a:t>
            </a:r>
            <a:r>
              <a:rPr sz="1500" spc="165" dirty="0">
                <a:latin typeface="Georgia"/>
                <a:cs typeface="Georgia"/>
              </a:rPr>
              <a:t>1 </a:t>
            </a:r>
            <a:r>
              <a:rPr sz="1500" spc="45" dirty="0">
                <a:latin typeface="Georgia"/>
                <a:cs typeface="Georgia"/>
              </a:rPr>
              <a:t>slide</a:t>
            </a:r>
            <a:r>
              <a:rPr sz="1500" spc="-204" dirty="0">
                <a:latin typeface="Georgia"/>
                <a:cs typeface="Georgia"/>
              </a:rPr>
              <a:t> </a:t>
            </a:r>
            <a:r>
              <a:rPr sz="1500" spc="15" dirty="0">
                <a:latin typeface="Georgia"/>
                <a:cs typeface="Georgia"/>
              </a:rPr>
              <a:t>history</a:t>
            </a:r>
            <a:endParaRPr sz="1500">
              <a:latin typeface="Georgia"/>
              <a:cs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48152"/>
            <a:ext cx="1562410" cy="696595"/>
          </a:xfrm>
          <a:prstGeom prst="rect">
            <a:avLst/>
          </a:prstGeom>
        </p:spPr>
        <p:txBody>
          <a:bodyPr vert="horz" wrap="square" lIns="0" tIns="13335" rIns="0" bIns="0" rtlCol="0">
            <a:spAutoFit/>
          </a:bodyPr>
          <a:lstStyle/>
          <a:p>
            <a:pPr marL="12700">
              <a:lnSpc>
                <a:spcPct val="100000"/>
              </a:lnSpc>
              <a:spcBef>
                <a:spcPts val="105"/>
              </a:spcBef>
            </a:pPr>
            <a:r>
              <a:rPr spc="-155" dirty="0"/>
              <a:t>j</a:t>
            </a:r>
            <a:r>
              <a:rPr spc="-155" dirty="0">
                <a:latin typeface="Times New Roman" pitchFamily="18" charset="0"/>
                <a:cs typeface="Times New Roman" pitchFamily="18" charset="0"/>
              </a:rPr>
              <a:t>Query</a:t>
            </a:r>
          </a:p>
        </p:txBody>
      </p:sp>
      <p:sp>
        <p:nvSpPr>
          <p:cNvPr id="3" name="object 3"/>
          <p:cNvSpPr txBox="1"/>
          <p:nvPr/>
        </p:nvSpPr>
        <p:spPr>
          <a:xfrm>
            <a:off x="993450" y="842513"/>
            <a:ext cx="3089910" cy="254000"/>
          </a:xfrm>
          <a:prstGeom prst="rect">
            <a:avLst/>
          </a:prstGeom>
        </p:spPr>
        <p:txBody>
          <a:bodyPr vert="horz" wrap="square" lIns="0" tIns="12700" rIns="0" bIns="0" rtlCol="0">
            <a:spAutoFit/>
          </a:bodyPr>
          <a:lstStyle/>
          <a:p>
            <a:pPr marL="12700">
              <a:lnSpc>
                <a:spcPct val="100000"/>
              </a:lnSpc>
              <a:spcBef>
                <a:spcPts val="100"/>
              </a:spcBef>
            </a:pPr>
            <a:r>
              <a:rPr sz="1500" spc="-35" dirty="0">
                <a:latin typeface="Georgia"/>
                <a:cs typeface="Georgia"/>
              </a:rPr>
              <a:t>Not </a:t>
            </a:r>
            <a:r>
              <a:rPr sz="1500" spc="20" dirty="0">
                <a:latin typeface="Georgia"/>
                <a:cs typeface="Georgia"/>
              </a:rPr>
              <a:t>the </a:t>
            </a:r>
            <a:r>
              <a:rPr sz="1500" spc="25" dirty="0">
                <a:latin typeface="Georgia"/>
                <a:cs typeface="Georgia"/>
              </a:rPr>
              <a:t>only </a:t>
            </a:r>
            <a:r>
              <a:rPr sz="1500" spc="40" dirty="0">
                <a:latin typeface="Georgia"/>
                <a:cs typeface="Georgia"/>
              </a:rPr>
              <a:t>one, </a:t>
            </a:r>
            <a:r>
              <a:rPr sz="1500" spc="5" dirty="0">
                <a:latin typeface="Georgia"/>
                <a:cs typeface="Georgia"/>
              </a:rPr>
              <a:t>but </a:t>
            </a:r>
            <a:r>
              <a:rPr sz="1500" spc="40" dirty="0">
                <a:latin typeface="Georgia"/>
                <a:cs typeface="Georgia"/>
              </a:rPr>
              <a:t>a </a:t>
            </a:r>
            <a:r>
              <a:rPr sz="1500" spc="30" dirty="0">
                <a:latin typeface="Georgia"/>
                <a:cs typeface="Georgia"/>
              </a:rPr>
              <a:t>popular</a:t>
            </a:r>
            <a:r>
              <a:rPr sz="1500" spc="-150" dirty="0">
                <a:latin typeface="Georgia"/>
                <a:cs typeface="Georgia"/>
              </a:rPr>
              <a:t> </a:t>
            </a:r>
            <a:r>
              <a:rPr sz="1500" spc="50" dirty="0">
                <a:latin typeface="Georgia"/>
                <a:cs typeface="Georgia"/>
              </a:rPr>
              <a:t>one</a:t>
            </a:r>
            <a:endParaRPr sz="1500">
              <a:latin typeface="Georgia"/>
              <a:cs typeface="Georgia"/>
            </a:endParaRPr>
          </a:p>
        </p:txBody>
      </p:sp>
      <p:sp>
        <p:nvSpPr>
          <p:cNvPr id="4" name="object 4"/>
          <p:cNvSpPr txBox="1"/>
          <p:nvPr/>
        </p:nvSpPr>
        <p:spPr>
          <a:xfrm>
            <a:off x="993450" y="1662756"/>
            <a:ext cx="7310755" cy="1053815"/>
          </a:xfrm>
          <a:prstGeom prst="rect">
            <a:avLst/>
          </a:prstGeom>
        </p:spPr>
        <p:txBody>
          <a:bodyPr vert="horz" wrap="square" lIns="0" tIns="12065" rIns="0" bIns="0" rtlCol="0">
            <a:spAutoFit/>
          </a:bodyPr>
          <a:lstStyle/>
          <a:p>
            <a:pPr marL="12700">
              <a:lnSpc>
                <a:spcPct val="150000"/>
              </a:lnSpc>
              <a:spcBef>
                <a:spcPts val="95"/>
              </a:spcBef>
            </a:pPr>
            <a:r>
              <a:rPr sz="2400" b="1" spc="-135" dirty="0">
                <a:latin typeface="Times New Roman" pitchFamily="18" charset="0"/>
                <a:cs typeface="Times New Roman" pitchFamily="18" charset="0"/>
              </a:rPr>
              <a:t>jQuery </a:t>
            </a:r>
            <a:r>
              <a:rPr sz="2400" spc="-114" dirty="0">
                <a:latin typeface="Times New Roman" pitchFamily="18" charset="0"/>
                <a:cs typeface="Times New Roman" pitchFamily="18" charset="0"/>
              </a:rPr>
              <a:t>is </a:t>
            </a:r>
            <a:r>
              <a:rPr sz="2400" spc="-55" dirty="0">
                <a:latin typeface="Times New Roman" pitchFamily="18" charset="0"/>
                <a:cs typeface="Times New Roman" pitchFamily="18" charset="0"/>
              </a:rPr>
              <a:t>now </a:t>
            </a:r>
            <a:r>
              <a:rPr sz="2400" spc="-25" dirty="0">
                <a:latin typeface="Times New Roman" pitchFamily="18" charset="0"/>
                <a:cs typeface="Times New Roman" pitchFamily="18" charset="0"/>
              </a:rPr>
              <a:t>the </a:t>
            </a:r>
            <a:r>
              <a:rPr sz="2400" spc="-70" dirty="0">
                <a:latin typeface="Times New Roman" pitchFamily="18" charset="0"/>
                <a:cs typeface="Times New Roman" pitchFamily="18" charset="0"/>
              </a:rPr>
              <a:t>most </a:t>
            </a:r>
            <a:r>
              <a:rPr sz="2400" spc="-65" dirty="0">
                <a:latin typeface="Times New Roman" pitchFamily="18" charset="0"/>
                <a:cs typeface="Times New Roman" pitchFamily="18" charset="0"/>
              </a:rPr>
              <a:t>popular </a:t>
            </a:r>
            <a:r>
              <a:rPr sz="2400" spc="-150" dirty="0">
                <a:latin typeface="Times New Roman" pitchFamily="18" charset="0"/>
                <a:cs typeface="Times New Roman" pitchFamily="18" charset="0"/>
              </a:rPr>
              <a:t>JavaScript </a:t>
            </a:r>
            <a:r>
              <a:rPr sz="2400" spc="-45" dirty="0">
                <a:latin typeface="Times New Roman" pitchFamily="18" charset="0"/>
                <a:cs typeface="Times New Roman" pitchFamily="18" charset="0"/>
              </a:rPr>
              <a:t>library currently</a:t>
            </a:r>
            <a:r>
              <a:rPr sz="2400" spc="455" dirty="0">
                <a:latin typeface="Times New Roman" pitchFamily="18" charset="0"/>
                <a:cs typeface="Times New Roman" pitchFamily="18" charset="0"/>
              </a:rPr>
              <a:t> </a:t>
            </a:r>
            <a:r>
              <a:rPr sz="2400" spc="-30" dirty="0">
                <a:latin typeface="Times New Roman" pitchFamily="18" charset="0"/>
                <a:cs typeface="Times New Roman" pitchFamily="18" charset="0"/>
              </a:rPr>
              <a:t>in</a:t>
            </a:r>
            <a:endParaRPr sz="2400" dirty="0">
              <a:latin typeface="Times New Roman" pitchFamily="18" charset="0"/>
              <a:cs typeface="Times New Roman" pitchFamily="18" charset="0"/>
            </a:endParaRPr>
          </a:p>
          <a:p>
            <a:pPr marL="12700">
              <a:lnSpc>
                <a:spcPct val="150000"/>
              </a:lnSpc>
            </a:pPr>
            <a:r>
              <a:rPr sz="2400" spc="-155" dirty="0">
                <a:latin typeface="Times New Roman" pitchFamily="18" charset="0"/>
                <a:cs typeface="Times New Roman" pitchFamily="18" charset="0"/>
              </a:rPr>
              <a:t>use </a:t>
            </a:r>
            <a:r>
              <a:rPr sz="2400" spc="-210" dirty="0">
                <a:latin typeface="Times New Roman" pitchFamily="18" charset="0"/>
                <a:cs typeface="Times New Roman" pitchFamily="18" charset="0"/>
              </a:rPr>
              <a:t>as </a:t>
            </a:r>
            <a:r>
              <a:rPr sz="2400" spc="-70" dirty="0">
                <a:latin typeface="Times New Roman" pitchFamily="18" charset="0"/>
                <a:cs typeface="Times New Roman" pitchFamily="18" charset="0"/>
              </a:rPr>
              <a:t>supported </a:t>
            </a:r>
            <a:r>
              <a:rPr sz="2400" spc="-100" dirty="0">
                <a:latin typeface="Times New Roman" pitchFamily="18" charset="0"/>
                <a:cs typeface="Times New Roman" pitchFamily="18" charset="0"/>
              </a:rPr>
              <a:t>by </a:t>
            </a:r>
            <a:r>
              <a:rPr sz="2400" spc="-30" dirty="0">
                <a:latin typeface="Times New Roman" pitchFamily="18" charset="0"/>
                <a:cs typeface="Times New Roman" pitchFamily="18" charset="0"/>
              </a:rPr>
              <a:t>the </a:t>
            </a:r>
            <a:r>
              <a:rPr sz="2400" spc="-80" dirty="0">
                <a:latin typeface="Times New Roman" pitchFamily="18" charset="0"/>
                <a:cs typeface="Times New Roman" pitchFamily="18" charset="0"/>
              </a:rPr>
              <a:t>statistics </a:t>
            </a:r>
            <a:r>
              <a:rPr sz="2400" spc="-25" dirty="0">
                <a:latin typeface="Times New Roman" pitchFamily="18" charset="0"/>
                <a:cs typeface="Times New Roman" pitchFamily="18" charset="0"/>
              </a:rPr>
              <a:t>from</a:t>
            </a:r>
            <a:r>
              <a:rPr sz="2400" spc="-105" dirty="0">
                <a:latin typeface="Times New Roman" pitchFamily="18" charset="0"/>
                <a:cs typeface="Times New Roman" pitchFamily="18" charset="0"/>
              </a:rPr>
              <a:t> </a:t>
            </a:r>
            <a:r>
              <a:rPr sz="2400" spc="-55" dirty="0">
                <a:latin typeface="Times New Roman" pitchFamily="18" charset="0"/>
                <a:cs typeface="Times New Roman" pitchFamily="18" charset="0"/>
              </a:rPr>
              <a:t>BuiltWith.com</a:t>
            </a:r>
            <a:endParaRPr sz="2400" dirty="0">
              <a:latin typeface="Times New Roman" pitchFamily="18" charset="0"/>
              <a:cs typeface="Times New Roman" pitchFamily="18" charset="0"/>
            </a:endParaRPr>
          </a:p>
        </p:txBody>
      </p:sp>
      <p:sp>
        <p:nvSpPr>
          <p:cNvPr id="5" name="object 5"/>
          <p:cNvSpPr/>
          <p:nvPr/>
        </p:nvSpPr>
        <p:spPr>
          <a:xfrm>
            <a:off x="233753" y="3236476"/>
            <a:ext cx="8143092" cy="248415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648690" y="6041173"/>
            <a:ext cx="6733293" cy="40423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9505" y="1711270"/>
            <a:ext cx="6844030" cy="697230"/>
          </a:xfrm>
          <a:prstGeom prst="rect">
            <a:avLst/>
          </a:prstGeom>
        </p:spPr>
        <p:txBody>
          <a:bodyPr vert="horz" wrap="square" lIns="0" tIns="13335" rIns="0" bIns="0" rtlCol="0">
            <a:spAutoFit/>
          </a:bodyPr>
          <a:lstStyle/>
          <a:p>
            <a:pPr marL="12700">
              <a:lnSpc>
                <a:spcPct val="100000"/>
              </a:lnSpc>
              <a:spcBef>
                <a:spcPts val="105"/>
              </a:spcBef>
            </a:pPr>
            <a:r>
              <a:rPr sz="4400" spc="-250" dirty="0">
                <a:latin typeface="Times New Roman" pitchFamily="18" charset="0"/>
                <a:cs typeface="Times New Roman" pitchFamily="18" charset="0"/>
              </a:rPr>
              <a:t>Advanced </a:t>
            </a:r>
            <a:r>
              <a:rPr sz="4400" spc="-290" dirty="0">
                <a:latin typeface="Times New Roman" pitchFamily="18" charset="0"/>
                <a:cs typeface="Times New Roman" pitchFamily="18" charset="0"/>
              </a:rPr>
              <a:t>JavaScript </a:t>
            </a:r>
            <a:r>
              <a:rPr sz="4400" spc="70" dirty="0">
                <a:latin typeface="Times New Roman" pitchFamily="18" charset="0"/>
                <a:cs typeface="Times New Roman" pitchFamily="18" charset="0"/>
              </a:rPr>
              <a:t>&amp;</a:t>
            </a:r>
            <a:r>
              <a:rPr sz="4400" spc="-204" dirty="0">
                <a:latin typeface="Times New Roman" pitchFamily="18" charset="0"/>
                <a:cs typeface="Times New Roman" pitchFamily="18" charset="0"/>
              </a:rPr>
              <a:t> </a:t>
            </a:r>
            <a:r>
              <a:rPr sz="4400" spc="-295" dirty="0">
                <a:latin typeface="Times New Roman" pitchFamily="18" charset="0"/>
                <a:cs typeface="Times New Roman" pitchFamily="18" charset="0"/>
              </a:rPr>
              <a:t>JQuery</a:t>
            </a:r>
            <a:endParaRPr sz="4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759835" cy="505908"/>
          </a:xfrm>
          <a:prstGeom prst="rect">
            <a:avLst/>
          </a:prstGeom>
        </p:spPr>
        <p:txBody>
          <a:bodyPr vert="horz" wrap="square" lIns="0" tIns="13335" rIns="0" bIns="0" rtlCol="0">
            <a:spAutoFit/>
          </a:bodyPr>
          <a:lstStyle/>
          <a:p>
            <a:pPr marL="12700">
              <a:lnSpc>
                <a:spcPct val="100000"/>
              </a:lnSpc>
              <a:spcBef>
                <a:spcPts val="105"/>
              </a:spcBef>
            </a:pPr>
            <a:r>
              <a:rPr sz="3200" b="1" spc="-150" dirty="0">
                <a:latin typeface="Times New Roman" pitchFamily="18" charset="0"/>
                <a:cs typeface="Times New Roman" pitchFamily="18" charset="0"/>
              </a:rPr>
              <a:t>Including</a:t>
            </a:r>
            <a:r>
              <a:rPr sz="3200" b="1" spc="-265" dirty="0">
                <a:latin typeface="Times New Roman" pitchFamily="18" charset="0"/>
                <a:cs typeface="Times New Roman" pitchFamily="18" charset="0"/>
              </a:rPr>
              <a:t> </a:t>
            </a:r>
            <a:r>
              <a:rPr sz="3200" b="1" spc="-150" dirty="0">
                <a:latin typeface="Times New Roman" pitchFamily="18" charset="0"/>
                <a:cs typeface="Times New Roman" pitchFamily="18" charset="0"/>
              </a:rPr>
              <a:t>jQuery</a:t>
            </a:r>
          </a:p>
        </p:txBody>
      </p:sp>
      <p:sp>
        <p:nvSpPr>
          <p:cNvPr id="3" name="object 3"/>
          <p:cNvSpPr txBox="1"/>
          <p:nvPr/>
        </p:nvSpPr>
        <p:spPr>
          <a:xfrm>
            <a:off x="993450" y="842513"/>
            <a:ext cx="140398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Let’s </a:t>
            </a:r>
            <a:r>
              <a:rPr sz="1500" spc="70" dirty="0">
                <a:latin typeface="Georgia"/>
                <a:cs typeface="Georgia"/>
              </a:rPr>
              <a:t>get</a:t>
            </a:r>
            <a:r>
              <a:rPr sz="1500" spc="-30" dirty="0">
                <a:latin typeface="Georgia"/>
                <a:cs typeface="Georgia"/>
              </a:rPr>
              <a:t> </a:t>
            </a:r>
            <a:r>
              <a:rPr sz="1500" spc="25" dirty="0">
                <a:latin typeface="Georgia"/>
                <a:cs typeface="Georgia"/>
              </a:rPr>
              <a:t>started</a:t>
            </a:r>
            <a:endParaRPr sz="1500">
              <a:latin typeface="Georgia"/>
              <a:cs typeface="Georgia"/>
            </a:endParaRPr>
          </a:p>
        </p:txBody>
      </p:sp>
      <p:sp>
        <p:nvSpPr>
          <p:cNvPr id="4" name="object 4"/>
          <p:cNvSpPr txBox="1"/>
          <p:nvPr/>
        </p:nvSpPr>
        <p:spPr>
          <a:xfrm>
            <a:off x="993450" y="1662756"/>
            <a:ext cx="1885314" cy="360680"/>
          </a:xfrm>
          <a:prstGeom prst="rect">
            <a:avLst/>
          </a:prstGeom>
        </p:spPr>
        <p:txBody>
          <a:bodyPr vert="horz" wrap="square" lIns="0" tIns="12065" rIns="0" bIns="0" rtlCol="0">
            <a:spAutoFit/>
          </a:bodyPr>
          <a:lstStyle/>
          <a:p>
            <a:pPr marL="12700">
              <a:lnSpc>
                <a:spcPct val="100000"/>
              </a:lnSpc>
              <a:spcBef>
                <a:spcPts val="95"/>
              </a:spcBef>
            </a:pPr>
            <a:r>
              <a:rPr sz="2200" spc="-240" dirty="0">
                <a:latin typeface="Times New Roman" pitchFamily="18" charset="0"/>
                <a:cs typeface="Times New Roman" pitchFamily="18" charset="0"/>
              </a:rPr>
              <a:t>You </a:t>
            </a:r>
            <a:r>
              <a:rPr sz="2200" spc="-75" dirty="0">
                <a:latin typeface="Times New Roman" pitchFamily="18" charset="0"/>
                <a:cs typeface="Times New Roman" pitchFamily="18" charset="0"/>
              </a:rPr>
              <a:t>must</a:t>
            </a:r>
            <a:r>
              <a:rPr sz="2200" spc="-30" dirty="0">
                <a:latin typeface="Times New Roman" pitchFamily="18" charset="0"/>
                <a:cs typeface="Times New Roman" pitchFamily="18" charset="0"/>
              </a:rPr>
              <a:t> either:</a:t>
            </a:r>
            <a:endParaRPr sz="2200" dirty="0">
              <a:latin typeface="Times New Roman" pitchFamily="18" charset="0"/>
              <a:cs typeface="Times New Roman" pitchFamily="18" charset="0"/>
            </a:endParaRPr>
          </a:p>
        </p:txBody>
      </p:sp>
      <p:sp>
        <p:nvSpPr>
          <p:cNvPr id="5" name="object 5"/>
          <p:cNvSpPr txBox="1"/>
          <p:nvPr/>
        </p:nvSpPr>
        <p:spPr>
          <a:xfrm>
            <a:off x="993450" y="2217797"/>
            <a:ext cx="5369560" cy="915035"/>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2200" spc="-40" dirty="0">
                <a:latin typeface="Times New Roman" pitchFamily="18" charset="0"/>
                <a:cs typeface="Times New Roman" pitchFamily="18" charset="0"/>
              </a:rPr>
              <a:t>link </a:t>
            </a:r>
            <a:r>
              <a:rPr sz="2200" spc="10" dirty="0">
                <a:latin typeface="Times New Roman" pitchFamily="18" charset="0"/>
                <a:cs typeface="Times New Roman" pitchFamily="18" charset="0"/>
              </a:rPr>
              <a:t>to </a:t>
            </a:r>
            <a:r>
              <a:rPr sz="2200" spc="-175" dirty="0">
                <a:latin typeface="Times New Roman" pitchFamily="18" charset="0"/>
                <a:cs typeface="Times New Roman" pitchFamily="18" charset="0"/>
              </a:rPr>
              <a:t>a </a:t>
            </a:r>
            <a:r>
              <a:rPr sz="2200" spc="-75" dirty="0">
                <a:latin typeface="Times New Roman" pitchFamily="18" charset="0"/>
                <a:cs typeface="Times New Roman" pitchFamily="18" charset="0"/>
              </a:rPr>
              <a:t>locally </a:t>
            </a:r>
            <a:r>
              <a:rPr sz="2200" spc="-85" dirty="0">
                <a:latin typeface="Times New Roman" pitchFamily="18" charset="0"/>
                <a:cs typeface="Times New Roman" pitchFamily="18" charset="0"/>
              </a:rPr>
              <a:t>hosted </a:t>
            </a:r>
            <a:r>
              <a:rPr sz="2200" spc="-90" dirty="0">
                <a:latin typeface="Times New Roman" pitchFamily="18" charset="0"/>
                <a:cs typeface="Times New Roman" pitchFamily="18" charset="0"/>
              </a:rPr>
              <a:t>version </a:t>
            </a:r>
            <a:r>
              <a:rPr sz="2200" spc="-5" dirty="0">
                <a:latin typeface="Times New Roman" pitchFamily="18" charset="0"/>
                <a:cs typeface="Times New Roman" pitchFamily="18" charset="0"/>
              </a:rPr>
              <a:t>of </a:t>
            </a:r>
            <a:r>
              <a:rPr sz="2200" spc="-30" dirty="0">
                <a:latin typeface="Times New Roman" pitchFamily="18" charset="0"/>
                <a:cs typeface="Times New Roman" pitchFamily="18" charset="0"/>
              </a:rPr>
              <a:t>the</a:t>
            </a:r>
            <a:r>
              <a:rPr sz="2200" spc="-445" dirty="0">
                <a:latin typeface="Times New Roman" pitchFamily="18" charset="0"/>
                <a:cs typeface="Times New Roman" pitchFamily="18" charset="0"/>
              </a:rPr>
              <a:t> </a:t>
            </a:r>
            <a:r>
              <a:rPr sz="2200" spc="-45" dirty="0">
                <a:latin typeface="Times New Roman" pitchFamily="18" charset="0"/>
                <a:cs typeface="Times New Roman" pitchFamily="18" charset="0"/>
              </a:rPr>
              <a:t>library</a:t>
            </a:r>
            <a:endParaRPr sz="2200" dirty="0">
              <a:latin typeface="Times New Roman" pitchFamily="18" charset="0"/>
              <a:cs typeface="Times New Roman" pitchFamily="18" charset="0"/>
            </a:endParaRPr>
          </a:p>
          <a:p>
            <a:pPr marL="354965" indent="-342900">
              <a:lnSpc>
                <a:spcPct val="100000"/>
              </a:lnSpc>
              <a:spcBef>
                <a:spcPts val="1730"/>
              </a:spcBef>
              <a:buChar char="•"/>
              <a:tabLst>
                <a:tab pos="354965" algn="l"/>
                <a:tab pos="355600" algn="l"/>
                <a:tab pos="964565" algn="l"/>
                <a:tab pos="1426845" algn="l"/>
                <a:tab pos="2682875" algn="l"/>
                <a:tab pos="4089400" algn="l"/>
                <a:tab pos="4836160" algn="l"/>
              </a:tabLst>
            </a:pPr>
            <a:r>
              <a:rPr sz="2200" spc="-185" dirty="0">
                <a:latin typeface="Times New Roman" pitchFamily="18" charset="0"/>
                <a:cs typeface="Times New Roman" pitchFamily="18" charset="0"/>
              </a:rPr>
              <a:t>Use	</a:t>
            </a:r>
            <a:r>
              <a:rPr sz="2200" spc="-125" dirty="0">
                <a:latin typeface="Times New Roman" pitchFamily="18" charset="0"/>
                <a:cs typeface="Times New Roman" pitchFamily="18" charset="0"/>
              </a:rPr>
              <a:t>an	</a:t>
            </a:r>
            <a:r>
              <a:rPr sz="2200" spc="-80" dirty="0">
                <a:latin typeface="Times New Roman" pitchFamily="18" charset="0"/>
                <a:cs typeface="Times New Roman" pitchFamily="18" charset="0"/>
              </a:rPr>
              <a:t>app</a:t>
            </a:r>
            <a:r>
              <a:rPr sz="2200" spc="-85" dirty="0">
                <a:latin typeface="Times New Roman" pitchFamily="18" charset="0"/>
                <a:cs typeface="Times New Roman" pitchFamily="18" charset="0"/>
              </a:rPr>
              <a:t>r</a:t>
            </a:r>
            <a:r>
              <a:rPr sz="2200" spc="-100" dirty="0">
                <a:latin typeface="Times New Roman" pitchFamily="18" charset="0"/>
                <a:cs typeface="Times New Roman" pitchFamily="18" charset="0"/>
              </a:rPr>
              <a:t>o</a:t>
            </a:r>
            <a:r>
              <a:rPr sz="2200" spc="-114" dirty="0">
                <a:latin typeface="Times New Roman" pitchFamily="18" charset="0"/>
                <a:cs typeface="Times New Roman" pitchFamily="18" charset="0"/>
              </a:rPr>
              <a:t>v</a:t>
            </a:r>
            <a:r>
              <a:rPr sz="2200" spc="-105" dirty="0">
                <a:latin typeface="Times New Roman" pitchFamily="18" charset="0"/>
                <a:cs typeface="Times New Roman" pitchFamily="18" charset="0"/>
              </a:rPr>
              <a:t>ed</a:t>
            </a:r>
            <a:r>
              <a:rPr sz="2200" dirty="0">
                <a:latin typeface="Times New Roman" pitchFamily="18" charset="0"/>
                <a:cs typeface="Times New Roman" pitchFamily="18" charset="0"/>
              </a:rPr>
              <a:t>	</a:t>
            </a:r>
            <a:r>
              <a:rPr sz="2200" spc="20" dirty="0">
                <a:latin typeface="Times New Roman" pitchFamily="18" charset="0"/>
                <a:cs typeface="Times New Roman" pitchFamily="18" charset="0"/>
              </a:rPr>
              <a:t>thi</a:t>
            </a:r>
            <a:r>
              <a:rPr sz="2200" dirty="0">
                <a:latin typeface="Times New Roman" pitchFamily="18" charset="0"/>
                <a:cs typeface="Times New Roman" pitchFamily="18" charset="0"/>
              </a:rPr>
              <a:t>r</a:t>
            </a:r>
            <a:r>
              <a:rPr sz="2200" spc="-75" dirty="0">
                <a:latin typeface="Times New Roman" pitchFamily="18" charset="0"/>
                <a:cs typeface="Times New Roman" pitchFamily="18" charset="0"/>
              </a:rPr>
              <a:t>d</a:t>
            </a:r>
            <a:r>
              <a:rPr sz="2200" spc="-80" dirty="0">
                <a:latin typeface="Times New Roman" pitchFamily="18" charset="0"/>
                <a:cs typeface="Times New Roman" pitchFamily="18" charset="0"/>
              </a:rPr>
              <a:t>-</a:t>
            </a:r>
            <a:r>
              <a:rPr sz="2200" spc="-45" dirty="0">
                <a:latin typeface="Times New Roman" pitchFamily="18" charset="0"/>
                <a:cs typeface="Times New Roman" pitchFamily="18" charset="0"/>
              </a:rPr>
              <a:t>party</a:t>
            </a:r>
            <a:r>
              <a:rPr sz="2200" dirty="0">
                <a:latin typeface="Times New Roman"/>
                <a:cs typeface="Times New Roman"/>
              </a:rPr>
              <a:t>	</a:t>
            </a:r>
            <a:r>
              <a:rPr sz="2200" spc="-135" dirty="0">
                <a:latin typeface="Times New Roman" pitchFamily="18" charset="0"/>
                <a:cs typeface="Times New Roman" pitchFamily="18" charset="0"/>
              </a:rPr>
              <a:t>hos</a:t>
            </a:r>
            <a:r>
              <a:rPr sz="2200" spc="30" dirty="0">
                <a:latin typeface="Times New Roman" pitchFamily="18" charset="0"/>
                <a:cs typeface="Times New Roman" pitchFamily="18" charset="0"/>
              </a:rPr>
              <a:t>t,</a:t>
            </a:r>
            <a:r>
              <a:rPr sz="2200" dirty="0">
                <a:latin typeface="Times New Roman" pitchFamily="18" charset="0"/>
                <a:cs typeface="Times New Roman" pitchFamily="18" charset="0"/>
              </a:rPr>
              <a:t>	</a:t>
            </a:r>
            <a:r>
              <a:rPr sz="2200" spc="-145" dirty="0">
                <a:latin typeface="Times New Roman" pitchFamily="18" charset="0"/>
                <a:cs typeface="Times New Roman" pitchFamily="18" charset="0"/>
              </a:rPr>
              <a:t>such</a:t>
            </a:r>
            <a:endParaRPr sz="2200" dirty="0">
              <a:latin typeface="Times New Roman" pitchFamily="18" charset="0"/>
              <a:cs typeface="Times New Roman" pitchFamily="18" charset="0"/>
            </a:endParaRPr>
          </a:p>
        </p:txBody>
      </p:sp>
      <p:sp>
        <p:nvSpPr>
          <p:cNvPr id="6" name="object 6"/>
          <p:cNvSpPr txBox="1"/>
          <p:nvPr/>
        </p:nvSpPr>
        <p:spPr>
          <a:xfrm>
            <a:off x="6518927" y="2772533"/>
            <a:ext cx="1327150" cy="360680"/>
          </a:xfrm>
          <a:prstGeom prst="rect">
            <a:avLst/>
          </a:prstGeom>
        </p:spPr>
        <p:txBody>
          <a:bodyPr vert="horz" wrap="square" lIns="0" tIns="12065" rIns="0" bIns="0" rtlCol="0">
            <a:spAutoFit/>
          </a:bodyPr>
          <a:lstStyle/>
          <a:p>
            <a:pPr marL="12700">
              <a:lnSpc>
                <a:spcPct val="100000"/>
              </a:lnSpc>
              <a:spcBef>
                <a:spcPts val="95"/>
              </a:spcBef>
              <a:tabLst>
                <a:tab pos="437515" algn="l"/>
              </a:tabLst>
            </a:pPr>
            <a:r>
              <a:rPr sz="2200" spc="-210" dirty="0">
                <a:latin typeface="Times New Roman" pitchFamily="18" charset="0"/>
                <a:cs typeface="Times New Roman" pitchFamily="18" charset="0"/>
              </a:rPr>
              <a:t>as	</a:t>
            </a:r>
            <a:r>
              <a:rPr sz="2200" spc="-120" dirty="0">
                <a:latin typeface="Times New Roman" pitchFamily="18" charset="0"/>
                <a:cs typeface="Times New Roman" pitchFamily="18" charset="0"/>
              </a:rPr>
              <a:t>Google,</a:t>
            </a:r>
            <a:endParaRPr sz="2200" dirty="0">
              <a:latin typeface="Times New Roman" pitchFamily="18" charset="0"/>
              <a:cs typeface="Times New Roman" pitchFamily="18" charset="0"/>
            </a:endParaRPr>
          </a:p>
        </p:txBody>
      </p:sp>
      <p:sp>
        <p:nvSpPr>
          <p:cNvPr id="7" name="object 7"/>
          <p:cNvSpPr txBox="1"/>
          <p:nvPr/>
        </p:nvSpPr>
        <p:spPr>
          <a:xfrm>
            <a:off x="1336295" y="3107889"/>
            <a:ext cx="2946400" cy="360680"/>
          </a:xfrm>
          <a:prstGeom prst="rect">
            <a:avLst/>
          </a:prstGeom>
        </p:spPr>
        <p:txBody>
          <a:bodyPr vert="horz" wrap="square" lIns="0" tIns="12065" rIns="0" bIns="0" rtlCol="0">
            <a:spAutoFit/>
          </a:bodyPr>
          <a:lstStyle/>
          <a:p>
            <a:pPr marL="12700">
              <a:lnSpc>
                <a:spcPct val="100000"/>
              </a:lnSpc>
              <a:spcBef>
                <a:spcPts val="95"/>
              </a:spcBef>
            </a:pPr>
            <a:r>
              <a:rPr sz="2200" spc="-40" dirty="0">
                <a:latin typeface="Times New Roman" pitchFamily="18" charset="0"/>
                <a:cs typeface="Times New Roman" pitchFamily="18" charset="0"/>
              </a:rPr>
              <a:t>Microsoft, </a:t>
            </a:r>
            <a:r>
              <a:rPr sz="2200" spc="-20" dirty="0">
                <a:latin typeface="Times New Roman" pitchFamily="18" charset="0"/>
                <a:cs typeface="Times New Roman" pitchFamily="18" charset="0"/>
              </a:rPr>
              <a:t>or </a:t>
            </a:r>
            <a:r>
              <a:rPr sz="2200" spc="-85" dirty="0">
                <a:latin typeface="Times New Roman" pitchFamily="18" charset="0"/>
                <a:cs typeface="Times New Roman" pitchFamily="18" charset="0"/>
              </a:rPr>
              <a:t>jQuery</a:t>
            </a:r>
            <a:r>
              <a:rPr sz="2200" spc="-300" dirty="0">
                <a:latin typeface="Times New Roman" pitchFamily="18" charset="0"/>
                <a:cs typeface="Times New Roman" pitchFamily="18" charset="0"/>
              </a:rPr>
              <a:t> </a:t>
            </a:r>
            <a:r>
              <a:rPr sz="2200" spc="-30" dirty="0">
                <a:latin typeface="Times New Roman" pitchFamily="18" charset="0"/>
                <a:cs typeface="Times New Roman" pitchFamily="18" charset="0"/>
              </a:rPr>
              <a:t>itself</a:t>
            </a:r>
            <a:endParaRPr sz="2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759835" cy="505908"/>
          </a:xfrm>
          <a:prstGeom prst="rect">
            <a:avLst/>
          </a:prstGeom>
        </p:spPr>
        <p:txBody>
          <a:bodyPr vert="horz" wrap="square" lIns="0" tIns="13335" rIns="0" bIns="0" rtlCol="0">
            <a:spAutoFit/>
          </a:bodyPr>
          <a:lstStyle/>
          <a:p>
            <a:pPr marL="12700">
              <a:lnSpc>
                <a:spcPct val="100000"/>
              </a:lnSpc>
              <a:spcBef>
                <a:spcPts val="105"/>
              </a:spcBef>
            </a:pPr>
            <a:r>
              <a:rPr sz="3200" b="1" spc="-150" dirty="0">
                <a:latin typeface="Times New Roman" pitchFamily="18" charset="0"/>
                <a:cs typeface="Times New Roman" pitchFamily="18" charset="0"/>
              </a:rPr>
              <a:t>Including</a:t>
            </a:r>
            <a:r>
              <a:rPr sz="3200" b="1" spc="-265" dirty="0">
                <a:latin typeface="Times New Roman" pitchFamily="18" charset="0"/>
                <a:cs typeface="Times New Roman" pitchFamily="18" charset="0"/>
              </a:rPr>
              <a:t> </a:t>
            </a:r>
            <a:r>
              <a:rPr sz="3200" b="1" spc="-150" dirty="0">
                <a:latin typeface="Times New Roman" pitchFamily="18" charset="0"/>
                <a:cs typeface="Times New Roman" pitchFamily="18" charset="0"/>
              </a:rPr>
              <a:t>jQuery</a:t>
            </a:r>
          </a:p>
        </p:txBody>
      </p:sp>
      <p:sp>
        <p:nvSpPr>
          <p:cNvPr id="3" name="object 3"/>
          <p:cNvSpPr txBox="1"/>
          <p:nvPr/>
        </p:nvSpPr>
        <p:spPr>
          <a:xfrm>
            <a:off x="993450" y="842513"/>
            <a:ext cx="2310130"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Content </a:t>
            </a:r>
            <a:r>
              <a:rPr sz="1500" spc="45" dirty="0">
                <a:latin typeface="Georgia"/>
                <a:cs typeface="Georgia"/>
              </a:rPr>
              <a:t>Delivery</a:t>
            </a:r>
            <a:r>
              <a:rPr sz="1500" spc="-75" dirty="0">
                <a:latin typeface="Georgia"/>
                <a:cs typeface="Georgia"/>
              </a:rPr>
              <a:t> </a:t>
            </a:r>
            <a:r>
              <a:rPr sz="1500" spc="10" dirty="0">
                <a:latin typeface="Georgia"/>
                <a:cs typeface="Georgia"/>
              </a:rPr>
              <a:t>Network</a:t>
            </a:r>
            <a:endParaRPr sz="1500" dirty="0">
              <a:latin typeface="Georgia"/>
              <a:cs typeface="Georgia"/>
            </a:endParaRPr>
          </a:p>
        </p:txBody>
      </p:sp>
      <p:sp>
        <p:nvSpPr>
          <p:cNvPr id="4" name="object 4"/>
          <p:cNvSpPr txBox="1"/>
          <p:nvPr/>
        </p:nvSpPr>
        <p:spPr>
          <a:xfrm>
            <a:off x="993449" y="1123950"/>
            <a:ext cx="7160259" cy="5098191"/>
          </a:xfrm>
          <a:prstGeom prst="rect">
            <a:avLst/>
          </a:prstGeom>
        </p:spPr>
        <p:txBody>
          <a:bodyPr vert="horz" wrap="square" lIns="0" tIns="12065" rIns="0" bIns="0" rtlCol="0">
            <a:spAutoFit/>
          </a:bodyPr>
          <a:lstStyle/>
          <a:p>
            <a:pPr marL="12700">
              <a:lnSpc>
                <a:spcPct val="150000"/>
              </a:lnSpc>
              <a:spcBef>
                <a:spcPts val="95"/>
              </a:spcBef>
              <a:tabLst>
                <a:tab pos="853440" algn="l"/>
                <a:tab pos="1200785" algn="l"/>
                <a:tab pos="2638425" algn="l"/>
                <a:tab pos="3741420" algn="l"/>
                <a:tab pos="4885690" algn="l"/>
                <a:tab pos="6075045" algn="l"/>
                <a:tab pos="6969125" algn="l"/>
              </a:tabLst>
            </a:pPr>
            <a:r>
              <a:rPr sz="2400" spc="-190" dirty="0">
                <a:latin typeface="Times New Roman" pitchFamily="18" charset="0"/>
                <a:cs typeface="Times New Roman" pitchFamily="18" charset="0"/>
              </a:rPr>
              <a:t>U</a:t>
            </a:r>
            <a:r>
              <a:rPr sz="2400" spc="-165" dirty="0">
                <a:latin typeface="Times New Roman" pitchFamily="18" charset="0"/>
                <a:cs typeface="Times New Roman" pitchFamily="18" charset="0"/>
              </a:rPr>
              <a:t>s</a:t>
            </a:r>
            <a:r>
              <a:rPr sz="2400" spc="-70" dirty="0">
                <a:latin typeface="Times New Roman" pitchFamily="18" charset="0"/>
                <a:cs typeface="Times New Roman" pitchFamily="18" charset="0"/>
              </a:rPr>
              <a:t>i</a:t>
            </a:r>
            <a:r>
              <a:rPr sz="2400" spc="-135" dirty="0">
                <a:latin typeface="Times New Roman" pitchFamily="18" charset="0"/>
                <a:cs typeface="Times New Roman" pitchFamily="18" charset="0"/>
              </a:rPr>
              <a:t>n</a:t>
            </a:r>
            <a:r>
              <a:rPr sz="2400" spc="-130" dirty="0">
                <a:latin typeface="Times New Roman" pitchFamily="18" charset="0"/>
                <a:cs typeface="Times New Roman" pitchFamily="18" charset="0"/>
              </a:rPr>
              <a:t>g</a:t>
            </a:r>
            <a:r>
              <a:rPr sz="2400" dirty="0">
                <a:latin typeface="Times New Roman" pitchFamily="18" charset="0"/>
                <a:cs typeface="Times New Roman" pitchFamily="18" charset="0"/>
              </a:rPr>
              <a:t>	</a:t>
            </a:r>
            <a:r>
              <a:rPr sz="2400" spc="-175" dirty="0">
                <a:latin typeface="Times New Roman" pitchFamily="18" charset="0"/>
                <a:cs typeface="Times New Roman" pitchFamily="18" charset="0"/>
              </a:rPr>
              <a:t>a</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t</a:t>
            </a:r>
            <a:r>
              <a:rPr sz="2400" spc="25" dirty="0">
                <a:latin typeface="Times New Roman" pitchFamily="18" charset="0"/>
                <a:cs typeface="Times New Roman" pitchFamily="18" charset="0"/>
              </a:rPr>
              <a:t>h</a:t>
            </a:r>
            <a:r>
              <a:rPr sz="2400" spc="15" dirty="0">
                <a:latin typeface="Times New Roman" pitchFamily="18" charset="0"/>
                <a:cs typeface="Times New Roman" pitchFamily="18" charset="0"/>
              </a:rPr>
              <a:t>i</a:t>
            </a:r>
            <a:r>
              <a:rPr sz="2400" spc="5" dirty="0">
                <a:latin typeface="Times New Roman" pitchFamily="18" charset="0"/>
                <a:cs typeface="Times New Roman" pitchFamily="18" charset="0"/>
              </a:rPr>
              <a:t>r</a:t>
            </a:r>
            <a:r>
              <a:rPr sz="2400" spc="-75" dirty="0">
                <a:latin typeface="Times New Roman" pitchFamily="18" charset="0"/>
                <a:cs typeface="Times New Roman" pitchFamily="18" charset="0"/>
              </a:rPr>
              <a:t>d</a:t>
            </a:r>
            <a:r>
              <a:rPr sz="2400" spc="-65" dirty="0">
                <a:latin typeface="Times New Roman" pitchFamily="18" charset="0"/>
                <a:cs typeface="Times New Roman" pitchFamily="18" charset="0"/>
              </a:rPr>
              <a:t>-</a:t>
            </a:r>
            <a:r>
              <a:rPr sz="2400" spc="-85" dirty="0">
                <a:latin typeface="Times New Roman" pitchFamily="18" charset="0"/>
                <a:cs typeface="Times New Roman" pitchFamily="18" charset="0"/>
              </a:rPr>
              <a:t>p</a:t>
            </a:r>
            <a:r>
              <a:rPr sz="2400" spc="-30" dirty="0">
                <a:latin typeface="Times New Roman" pitchFamily="18" charset="0"/>
                <a:cs typeface="Times New Roman" pitchFamily="18" charset="0"/>
              </a:rPr>
              <a:t>arty</a:t>
            </a:r>
            <a:r>
              <a:rPr sz="2400" dirty="0">
                <a:latin typeface="Times New Roman" pitchFamily="18" charset="0"/>
                <a:cs typeface="Times New Roman" pitchFamily="18" charset="0"/>
              </a:rPr>
              <a:t>	</a:t>
            </a:r>
            <a:r>
              <a:rPr sz="2400" b="1" spc="-215" dirty="0">
                <a:latin typeface="Times New Roman" pitchFamily="18" charset="0"/>
                <a:cs typeface="Times New Roman" pitchFamily="18" charset="0"/>
              </a:rPr>
              <a:t>co</a:t>
            </a:r>
            <a:r>
              <a:rPr sz="2400" b="1" spc="-240" dirty="0">
                <a:latin typeface="Times New Roman" pitchFamily="18" charset="0"/>
                <a:cs typeface="Times New Roman" pitchFamily="18" charset="0"/>
              </a:rPr>
              <a:t>n</a:t>
            </a:r>
            <a:r>
              <a:rPr sz="2400" b="1" spc="-5" dirty="0">
                <a:latin typeface="Times New Roman" pitchFamily="18" charset="0"/>
                <a:cs typeface="Times New Roman" pitchFamily="18" charset="0"/>
              </a:rPr>
              <a:t>t</a:t>
            </a:r>
            <a:r>
              <a:rPr sz="2400" b="1" spc="-140" dirty="0">
                <a:latin typeface="Times New Roman" pitchFamily="18" charset="0"/>
                <a:cs typeface="Times New Roman" pitchFamily="18" charset="0"/>
              </a:rPr>
              <a:t>e</a:t>
            </a:r>
            <a:r>
              <a:rPr sz="2400" b="1" spc="-170" dirty="0">
                <a:latin typeface="Times New Roman" pitchFamily="18" charset="0"/>
                <a:cs typeface="Times New Roman" pitchFamily="18" charset="0"/>
              </a:rPr>
              <a:t>n</a:t>
            </a:r>
            <a:r>
              <a:rPr sz="2400" b="1" spc="25" dirty="0">
                <a:latin typeface="Times New Roman" pitchFamily="18" charset="0"/>
                <a:cs typeface="Times New Roman" pitchFamily="18" charset="0"/>
              </a:rPr>
              <a:t>t</a:t>
            </a:r>
            <a:r>
              <a:rPr sz="2400" dirty="0">
                <a:latin typeface="Times New Roman" pitchFamily="18" charset="0"/>
                <a:cs typeface="Times New Roman" pitchFamily="18" charset="0"/>
              </a:rPr>
              <a:t>	</a:t>
            </a:r>
            <a:r>
              <a:rPr sz="2400" b="1" spc="-160" dirty="0">
                <a:latin typeface="Times New Roman" pitchFamily="18" charset="0"/>
                <a:cs typeface="Times New Roman" pitchFamily="18" charset="0"/>
              </a:rPr>
              <a:t>d</a:t>
            </a:r>
            <a:r>
              <a:rPr sz="2400" b="1" spc="-105" dirty="0">
                <a:latin typeface="Times New Roman" pitchFamily="18" charset="0"/>
                <a:cs typeface="Times New Roman" pitchFamily="18" charset="0"/>
              </a:rPr>
              <a:t>eli</a:t>
            </a:r>
            <a:r>
              <a:rPr sz="2400" b="1" spc="-180" dirty="0">
                <a:latin typeface="Times New Roman" pitchFamily="18" charset="0"/>
                <a:cs typeface="Times New Roman" pitchFamily="18" charset="0"/>
              </a:rPr>
              <a:t>v</a:t>
            </a:r>
            <a:r>
              <a:rPr sz="2400" b="1" spc="-120" dirty="0">
                <a:latin typeface="Times New Roman" pitchFamily="18" charset="0"/>
                <a:cs typeface="Times New Roman" pitchFamily="18" charset="0"/>
              </a:rPr>
              <a:t>e</a:t>
            </a:r>
            <a:r>
              <a:rPr sz="2400" b="1" spc="-65" dirty="0">
                <a:latin typeface="Times New Roman" pitchFamily="18" charset="0"/>
                <a:cs typeface="Times New Roman" pitchFamily="18" charset="0"/>
              </a:rPr>
              <a:t>r</a:t>
            </a:r>
            <a:r>
              <a:rPr sz="2400" b="1" spc="-185" dirty="0">
                <a:latin typeface="Times New Roman" pitchFamily="18" charset="0"/>
                <a:cs typeface="Times New Roman" pitchFamily="18" charset="0"/>
              </a:rPr>
              <a:t>y</a:t>
            </a:r>
            <a:r>
              <a:rPr sz="2400" dirty="0">
                <a:latin typeface="Times New Roman" pitchFamily="18" charset="0"/>
                <a:cs typeface="Times New Roman" pitchFamily="18" charset="0"/>
              </a:rPr>
              <a:t>	</a:t>
            </a:r>
            <a:r>
              <a:rPr sz="2400" b="1" spc="-150" dirty="0">
                <a:latin typeface="Times New Roman" pitchFamily="18" charset="0"/>
                <a:cs typeface="Times New Roman" pitchFamily="18" charset="0"/>
              </a:rPr>
              <a:t>n</a:t>
            </a:r>
            <a:r>
              <a:rPr sz="2400" b="1" spc="-155" dirty="0">
                <a:latin typeface="Times New Roman" pitchFamily="18" charset="0"/>
                <a:cs typeface="Times New Roman" pitchFamily="18" charset="0"/>
              </a:rPr>
              <a:t>e</a:t>
            </a:r>
            <a:r>
              <a:rPr sz="2400" b="1" spc="-15" dirty="0">
                <a:latin typeface="Times New Roman" pitchFamily="18" charset="0"/>
                <a:cs typeface="Times New Roman" pitchFamily="18" charset="0"/>
              </a:rPr>
              <a:t>t</a:t>
            </a:r>
            <a:r>
              <a:rPr sz="2400" b="1" spc="-50" dirty="0">
                <a:latin typeface="Times New Roman" pitchFamily="18" charset="0"/>
                <a:cs typeface="Times New Roman" pitchFamily="18" charset="0"/>
              </a:rPr>
              <a:t>w</a:t>
            </a:r>
            <a:r>
              <a:rPr sz="2400" b="1" spc="-175" dirty="0">
                <a:latin typeface="Times New Roman" pitchFamily="18" charset="0"/>
                <a:cs typeface="Times New Roman" pitchFamily="18" charset="0"/>
              </a:rPr>
              <a:t>o</a:t>
            </a:r>
            <a:r>
              <a:rPr sz="2400" b="1" spc="-105" dirty="0">
                <a:latin typeface="Times New Roman" pitchFamily="18" charset="0"/>
                <a:cs typeface="Times New Roman" pitchFamily="18" charset="0"/>
              </a:rPr>
              <a:t>r</a:t>
            </a:r>
            <a:r>
              <a:rPr sz="2400" b="1" spc="-145" dirty="0">
                <a:latin typeface="Times New Roman" pitchFamily="18" charset="0"/>
                <a:cs typeface="Times New Roman" pitchFamily="18" charset="0"/>
              </a:rPr>
              <a:t>k</a:t>
            </a:r>
            <a:r>
              <a:rPr sz="2400" dirty="0">
                <a:latin typeface="Times New Roman" pitchFamily="18" charset="0"/>
                <a:cs typeface="Times New Roman" pitchFamily="18" charset="0"/>
              </a:rPr>
              <a:t>	</a:t>
            </a:r>
            <a:r>
              <a:rPr sz="2400" b="1" spc="-175" dirty="0">
                <a:latin typeface="Times New Roman" pitchFamily="18" charset="0"/>
                <a:cs typeface="Times New Roman" pitchFamily="18" charset="0"/>
              </a:rPr>
              <a:t>(CDN)</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i</a:t>
            </a:r>
            <a:r>
              <a:rPr sz="2400" spc="-245" dirty="0">
                <a:latin typeface="Times New Roman" pitchFamily="18" charset="0"/>
                <a:cs typeface="Times New Roman" pitchFamily="18" charset="0"/>
              </a:rPr>
              <a:t>s</a:t>
            </a:r>
            <a:endParaRPr sz="2400" dirty="0">
              <a:latin typeface="Times New Roman" pitchFamily="18" charset="0"/>
              <a:cs typeface="Times New Roman" pitchFamily="18" charset="0"/>
            </a:endParaRPr>
          </a:p>
          <a:p>
            <a:pPr marL="12700">
              <a:lnSpc>
                <a:spcPct val="150000"/>
              </a:lnSpc>
            </a:pPr>
            <a:r>
              <a:rPr sz="2400" spc="-120" dirty="0">
                <a:latin typeface="Times New Roman" pitchFamily="18" charset="0"/>
                <a:cs typeface="Times New Roman" pitchFamily="18" charset="0"/>
              </a:rPr>
              <a:t>advantageous </a:t>
            </a:r>
            <a:r>
              <a:rPr sz="2400" spc="-10" dirty="0">
                <a:latin typeface="Times New Roman" pitchFamily="18" charset="0"/>
                <a:cs typeface="Times New Roman" pitchFamily="18" charset="0"/>
              </a:rPr>
              <a:t>for </a:t>
            </a:r>
            <a:r>
              <a:rPr sz="2400" spc="-120" dirty="0">
                <a:latin typeface="Times New Roman" pitchFamily="18" charset="0"/>
                <a:cs typeface="Times New Roman" pitchFamily="18" charset="0"/>
              </a:rPr>
              <a:t>several</a:t>
            </a:r>
            <a:r>
              <a:rPr sz="2400" spc="290" dirty="0">
                <a:latin typeface="Times New Roman" pitchFamily="18" charset="0"/>
                <a:cs typeface="Times New Roman" pitchFamily="18" charset="0"/>
              </a:rPr>
              <a:t> </a:t>
            </a:r>
            <a:r>
              <a:rPr sz="2400" spc="-125" dirty="0">
                <a:latin typeface="Times New Roman" pitchFamily="18" charset="0"/>
                <a:cs typeface="Times New Roman" pitchFamily="18" charset="0"/>
              </a:rPr>
              <a:t>reasons.</a:t>
            </a:r>
            <a:endParaRPr sz="2400" dirty="0">
              <a:latin typeface="Times New Roman" pitchFamily="18" charset="0"/>
              <a:cs typeface="Times New Roman" pitchFamily="18" charset="0"/>
            </a:endParaRPr>
          </a:p>
          <a:p>
            <a:pPr marL="354965" marR="8890" indent="-342900" algn="just">
              <a:lnSpc>
                <a:spcPct val="150000"/>
              </a:lnSpc>
              <a:spcBef>
                <a:spcPts val="1730"/>
              </a:spcBef>
              <a:buChar char="•"/>
              <a:tabLst>
                <a:tab pos="355600" algn="l"/>
              </a:tabLst>
            </a:pPr>
            <a:r>
              <a:rPr sz="2400" spc="-165" dirty="0">
                <a:latin typeface="Times New Roman" pitchFamily="18" charset="0"/>
                <a:cs typeface="Times New Roman" pitchFamily="18" charset="0"/>
              </a:rPr>
              <a:t>The </a:t>
            </a:r>
            <a:r>
              <a:rPr sz="2400" spc="-50" dirty="0">
                <a:latin typeface="Times New Roman" pitchFamily="18" charset="0"/>
                <a:cs typeface="Times New Roman" pitchFamily="18" charset="0"/>
              </a:rPr>
              <a:t>bandwidth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15" dirty="0">
                <a:latin typeface="Times New Roman" pitchFamily="18" charset="0"/>
                <a:cs typeface="Times New Roman" pitchFamily="18" charset="0"/>
              </a:rPr>
              <a:t>file </a:t>
            </a:r>
            <a:r>
              <a:rPr sz="2400" spc="-114" dirty="0">
                <a:latin typeface="Times New Roman" pitchFamily="18" charset="0"/>
                <a:cs typeface="Times New Roman" pitchFamily="18" charset="0"/>
              </a:rPr>
              <a:t>is </a:t>
            </a:r>
            <a:r>
              <a:rPr sz="2400" spc="-55" dirty="0">
                <a:latin typeface="Times New Roman" pitchFamily="18" charset="0"/>
                <a:cs typeface="Times New Roman" pitchFamily="18" charset="0"/>
              </a:rPr>
              <a:t>offloaded </a:t>
            </a:r>
            <a:r>
              <a:rPr sz="2400" spc="10" dirty="0">
                <a:latin typeface="Times New Roman" pitchFamily="18" charset="0"/>
                <a:cs typeface="Times New Roman" pitchFamily="18" charset="0"/>
              </a:rPr>
              <a:t>to </a:t>
            </a:r>
            <a:r>
              <a:rPr sz="2400" spc="-100" dirty="0">
                <a:latin typeface="Times New Roman" pitchFamily="18" charset="0"/>
                <a:cs typeface="Times New Roman" pitchFamily="18" charset="0"/>
              </a:rPr>
              <a:t>reduce </a:t>
            </a:r>
            <a:r>
              <a:rPr sz="2400" spc="-30" dirty="0">
                <a:latin typeface="Times New Roman" pitchFamily="18" charset="0"/>
                <a:cs typeface="Times New Roman" pitchFamily="18" charset="0"/>
              </a:rPr>
              <a:t>the  </a:t>
            </a:r>
            <a:r>
              <a:rPr sz="2400" spc="-105" dirty="0">
                <a:latin typeface="Times New Roman" pitchFamily="18" charset="0"/>
                <a:cs typeface="Times New Roman" pitchFamily="18" charset="0"/>
              </a:rPr>
              <a:t>demand </a:t>
            </a:r>
            <a:r>
              <a:rPr sz="2400" spc="-70" dirty="0">
                <a:latin typeface="Times New Roman" pitchFamily="18" charset="0"/>
                <a:cs typeface="Times New Roman" pitchFamily="18" charset="0"/>
              </a:rPr>
              <a:t>on </a:t>
            </a:r>
            <a:r>
              <a:rPr sz="2400" spc="-60" dirty="0">
                <a:latin typeface="Times New Roman" pitchFamily="18" charset="0"/>
                <a:cs typeface="Times New Roman" pitchFamily="18" charset="0"/>
              </a:rPr>
              <a:t>your</a:t>
            </a:r>
            <a:r>
              <a:rPr sz="2400" spc="-170" dirty="0">
                <a:latin typeface="Times New Roman" pitchFamily="18" charset="0"/>
                <a:cs typeface="Times New Roman" pitchFamily="18" charset="0"/>
              </a:rPr>
              <a:t> </a:t>
            </a:r>
            <a:r>
              <a:rPr sz="2400" spc="-110" dirty="0">
                <a:latin typeface="Times New Roman" pitchFamily="18" charset="0"/>
                <a:cs typeface="Times New Roman" pitchFamily="18" charset="0"/>
              </a:rPr>
              <a:t>servers.</a:t>
            </a:r>
            <a:endParaRPr sz="2400" dirty="0">
              <a:latin typeface="Times New Roman" pitchFamily="18" charset="0"/>
              <a:cs typeface="Times New Roman" pitchFamily="18" charset="0"/>
            </a:endParaRPr>
          </a:p>
          <a:p>
            <a:pPr marL="354965" marR="5080" indent="-342900" algn="just">
              <a:spcBef>
                <a:spcPts val="1730"/>
              </a:spcBef>
              <a:buChar char="•"/>
              <a:tabLst>
                <a:tab pos="355600" algn="l"/>
              </a:tabLst>
            </a:pPr>
            <a:r>
              <a:rPr sz="2400" spc="-165" dirty="0">
                <a:latin typeface="Times New Roman" pitchFamily="18" charset="0"/>
                <a:cs typeface="Times New Roman" pitchFamily="18" charset="0"/>
              </a:rPr>
              <a:t>The </a:t>
            </a:r>
            <a:r>
              <a:rPr sz="2400" spc="-105" dirty="0">
                <a:latin typeface="Times New Roman" pitchFamily="18" charset="0"/>
                <a:cs typeface="Times New Roman" pitchFamily="18" charset="0"/>
              </a:rPr>
              <a:t>user </a:t>
            </a:r>
            <a:r>
              <a:rPr sz="2400" spc="-135" dirty="0">
                <a:latin typeface="Times New Roman" pitchFamily="18" charset="0"/>
                <a:cs typeface="Times New Roman" pitchFamily="18" charset="0"/>
              </a:rPr>
              <a:t>may </a:t>
            </a:r>
            <a:r>
              <a:rPr sz="2400" spc="-90" dirty="0">
                <a:latin typeface="Times New Roman" pitchFamily="18" charset="0"/>
                <a:cs typeface="Times New Roman" pitchFamily="18" charset="0"/>
              </a:rPr>
              <a:t>already </a:t>
            </a:r>
            <a:r>
              <a:rPr sz="2400" spc="-145" dirty="0">
                <a:latin typeface="Times New Roman" pitchFamily="18" charset="0"/>
                <a:cs typeface="Times New Roman" pitchFamily="18" charset="0"/>
              </a:rPr>
              <a:t>have </a:t>
            </a:r>
            <a:r>
              <a:rPr sz="2400" spc="-140" dirty="0">
                <a:latin typeface="Times New Roman" pitchFamily="18" charset="0"/>
                <a:cs typeface="Times New Roman" pitchFamily="18" charset="0"/>
              </a:rPr>
              <a:t>cached </a:t>
            </a:r>
            <a:r>
              <a:rPr sz="2400" spc="-30" dirty="0">
                <a:latin typeface="Times New Roman" pitchFamily="18" charset="0"/>
                <a:cs typeface="Times New Roman" pitchFamily="18" charset="0"/>
              </a:rPr>
              <a:t>the </a:t>
            </a:r>
            <a:r>
              <a:rPr sz="2400" spc="-25" dirty="0">
                <a:latin typeface="Times New Roman" pitchFamily="18" charset="0"/>
                <a:cs typeface="Times New Roman" pitchFamily="18" charset="0"/>
              </a:rPr>
              <a:t>third-party </a:t>
            </a:r>
            <a:r>
              <a:rPr sz="2400" spc="-10" dirty="0">
                <a:latin typeface="Times New Roman" pitchFamily="18" charset="0"/>
                <a:cs typeface="Times New Roman" pitchFamily="18" charset="0"/>
              </a:rPr>
              <a:t>file </a:t>
            </a:r>
            <a:r>
              <a:rPr sz="2400" spc="-105" dirty="0">
                <a:latin typeface="Times New Roman" pitchFamily="18" charset="0"/>
                <a:cs typeface="Times New Roman" pitchFamily="18" charset="0"/>
              </a:rPr>
              <a:t>and  </a:t>
            </a:r>
            <a:r>
              <a:rPr sz="2400" spc="-65" dirty="0">
                <a:latin typeface="Times New Roman" pitchFamily="18" charset="0"/>
                <a:cs typeface="Times New Roman" pitchFamily="18" charset="0"/>
              </a:rPr>
              <a:t>thus </a:t>
            </a:r>
            <a:r>
              <a:rPr sz="2400" spc="-10" dirty="0">
                <a:latin typeface="Times New Roman" pitchFamily="18" charset="0"/>
                <a:cs typeface="Times New Roman" pitchFamily="18" charset="0"/>
              </a:rPr>
              <a:t>not </a:t>
            </a:r>
            <a:r>
              <a:rPr sz="2400" spc="-140" dirty="0">
                <a:latin typeface="Times New Roman" pitchFamily="18" charset="0"/>
                <a:cs typeface="Times New Roman" pitchFamily="18" charset="0"/>
              </a:rPr>
              <a:t>have </a:t>
            </a:r>
            <a:r>
              <a:rPr sz="2400" spc="10" dirty="0">
                <a:latin typeface="Times New Roman" pitchFamily="18" charset="0"/>
                <a:cs typeface="Times New Roman" pitchFamily="18" charset="0"/>
              </a:rPr>
              <a:t>to </a:t>
            </a:r>
            <a:r>
              <a:rPr sz="2400" spc="-70" dirty="0">
                <a:latin typeface="Times New Roman" pitchFamily="18" charset="0"/>
                <a:cs typeface="Times New Roman" pitchFamily="18" charset="0"/>
              </a:rPr>
              <a:t>download </a:t>
            </a:r>
            <a:r>
              <a:rPr sz="2400" spc="65" dirty="0">
                <a:latin typeface="Times New Roman" pitchFamily="18" charset="0"/>
                <a:cs typeface="Times New Roman" pitchFamily="18" charset="0"/>
              </a:rPr>
              <a:t>it </a:t>
            </a:r>
            <a:r>
              <a:rPr sz="2400" spc="-120" dirty="0">
                <a:latin typeface="Times New Roman" pitchFamily="18" charset="0"/>
                <a:cs typeface="Times New Roman" pitchFamily="18" charset="0"/>
              </a:rPr>
              <a:t>again, </a:t>
            </a:r>
            <a:r>
              <a:rPr sz="2400" spc="-60" dirty="0">
                <a:latin typeface="Times New Roman" pitchFamily="18" charset="0"/>
                <a:cs typeface="Times New Roman" pitchFamily="18" charset="0"/>
              </a:rPr>
              <a:t>thereby </a:t>
            </a:r>
            <a:r>
              <a:rPr sz="2400" spc="-90" dirty="0">
                <a:latin typeface="Times New Roman" pitchFamily="18" charset="0"/>
                <a:cs typeface="Times New Roman" pitchFamily="18" charset="0"/>
              </a:rPr>
              <a:t>reducing </a:t>
            </a:r>
            <a:r>
              <a:rPr sz="2400" spc="-30" dirty="0">
                <a:latin typeface="Times New Roman" pitchFamily="18" charset="0"/>
                <a:cs typeface="Times New Roman" pitchFamily="18" charset="0"/>
              </a:rPr>
              <a:t>the  </a:t>
            </a:r>
            <a:r>
              <a:rPr sz="2400" spc="-10" dirty="0">
                <a:latin typeface="Times New Roman" pitchFamily="18" charset="0"/>
                <a:cs typeface="Times New Roman" pitchFamily="18" charset="0"/>
              </a:rPr>
              <a:t>total </a:t>
            </a:r>
            <a:r>
              <a:rPr sz="2400" spc="-80" dirty="0">
                <a:latin typeface="Times New Roman" pitchFamily="18" charset="0"/>
                <a:cs typeface="Times New Roman" pitchFamily="18" charset="0"/>
              </a:rPr>
              <a:t>loading</a:t>
            </a:r>
            <a:r>
              <a:rPr sz="2400" spc="-225" dirty="0">
                <a:latin typeface="Times New Roman" pitchFamily="18" charset="0"/>
                <a:cs typeface="Times New Roman" pitchFamily="18" charset="0"/>
              </a:rPr>
              <a:t> </a:t>
            </a:r>
            <a:r>
              <a:rPr sz="2400" spc="-30" dirty="0">
                <a:latin typeface="Times New Roman" pitchFamily="18" charset="0"/>
                <a:cs typeface="Times New Roman" pitchFamily="18" charset="0"/>
              </a:rPr>
              <a:t>time.</a:t>
            </a:r>
            <a:endParaRPr sz="2400" dirty="0">
              <a:latin typeface="Times New Roman" pitchFamily="18" charset="0"/>
              <a:cs typeface="Times New Roman" pitchFamily="18" charset="0"/>
            </a:endParaRPr>
          </a:p>
          <a:p>
            <a:pPr marL="12700" marR="6985">
              <a:lnSpc>
                <a:spcPct val="150000"/>
              </a:lnSpc>
              <a:spcBef>
                <a:spcPts val="1730"/>
              </a:spcBef>
            </a:pPr>
            <a:r>
              <a:rPr sz="2400" spc="-200" dirty="0">
                <a:latin typeface="Times New Roman" pitchFamily="18" charset="0"/>
                <a:cs typeface="Times New Roman" pitchFamily="18" charset="0"/>
              </a:rPr>
              <a:t>A </a:t>
            </a:r>
            <a:r>
              <a:rPr sz="2400" spc="-120" dirty="0">
                <a:latin typeface="Times New Roman" pitchFamily="18" charset="0"/>
                <a:cs typeface="Times New Roman" pitchFamily="18" charset="0"/>
              </a:rPr>
              <a:t>disadvantage </a:t>
            </a:r>
            <a:r>
              <a:rPr sz="2400" spc="10" dirty="0">
                <a:latin typeface="Times New Roman" pitchFamily="18" charset="0"/>
                <a:cs typeface="Times New Roman" pitchFamily="18" charset="0"/>
              </a:rPr>
              <a:t>to </a:t>
            </a:r>
            <a:r>
              <a:rPr sz="2400" spc="-30" dirty="0">
                <a:latin typeface="Times New Roman" pitchFamily="18" charset="0"/>
                <a:cs typeface="Times New Roman" pitchFamily="18" charset="0"/>
              </a:rPr>
              <a:t>the third-party </a:t>
            </a:r>
            <a:r>
              <a:rPr sz="2400" spc="-275" dirty="0">
                <a:latin typeface="Times New Roman" pitchFamily="18" charset="0"/>
                <a:cs typeface="Times New Roman" pitchFamily="18" charset="0"/>
              </a:rPr>
              <a:t>CDN </a:t>
            </a:r>
            <a:r>
              <a:rPr sz="2400" spc="-114" dirty="0">
                <a:latin typeface="Times New Roman" pitchFamily="18" charset="0"/>
                <a:cs typeface="Times New Roman" pitchFamily="18" charset="0"/>
              </a:rPr>
              <a:t>is </a:t>
            </a:r>
            <a:r>
              <a:rPr sz="2400" spc="-5" dirty="0">
                <a:latin typeface="Times New Roman" pitchFamily="18" charset="0"/>
                <a:cs typeface="Times New Roman" pitchFamily="18" charset="0"/>
              </a:rPr>
              <a:t>that </a:t>
            </a:r>
            <a:r>
              <a:rPr sz="2400" spc="-60" dirty="0">
                <a:latin typeface="Times New Roman" pitchFamily="18" charset="0"/>
                <a:cs typeface="Times New Roman" pitchFamily="18" charset="0"/>
              </a:rPr>
              <a:t>your </a:t>
            </a:r>
            <a:r>
              <a:rPr sz="2400" spc="-80" dirty="0">
                <a:latin typeface="Times New Roman" pitchFamily="18" charset="0"/>
                <a:cs typeface="Times New Roman" pitchFamily="18" charset="0"/>
              </a:rPr>
              <a:t>jQuery </a:t>
            </a:r>
            <a:r>
              <a:rPr sz="2400" spc="5" dirty="0">
                <a:latin typeface="Times New Roman" pitchFamily="18" charset="0"/>
                <a:cs typeface="Times New Roman" pitchFamily="18" charset="0"/>
              </a:rPr>
              <a:t>will  </a:t>
            </a:r>
            <a:r>
              <a:rPr sz="2400" spc="-35" dirty="0">
                <a:latin typeface="Times New Roman" pitchFamily="18" charset="0"/>
                <a:cs typeface="Times New Roman" pitchFamily="18" charset="0"/>
              </a:rPr>
              <a:t>fail</a:t>
            </a:r>
            <a:r>
              <a:rPr sz="2400" spc="-125" dirty="0">
                <a:latin typeface="Times New Roman" pitchFamily="18" charset="0"/>
                <a:cs typeface="Times New Roman" pitchFamily="18" charset="0"/>
              </a:rPr>
              <a:t> </a:t>
            </a:r>
            <a:r>
              <a:rPr sz="2400" spc="35" dirty="0">
                <a:latin typeface="Times New Roman" pitchFamily="18" charset="0"/>
                <a:cs typeface="Times New Roman" pitchFamily="18" charset="0"/>
              </a:rPr>
              <a:t>if</a:t>
            </a:r>
            <a:r>
              <a:rPr sz="2400" spc="-105" dirty="0">
                <a:latin typeface="Times New Roman" pitchFamily="18" charset="0"/>
                <a:cs typeface="Times New Roman" pitchFamily="18" charset="0"/>
              </a:rPr>
              <a:t> </a:t>
            </a:r>
            <a:r>
              <a:rPr sz="2400" spc="-30" dirty="0">
                <a:latin typeface="Times New Roman" pitchFamily="18" charset="0"/>
                <a:cs typeface="Times New Roman" pitchFamily="18" charset="0"/>
              </a:rPr>
              <a:t>the</a:t>
            </a:r>
            <a:r>
              <a:rPr sz="2400" spc="-114" dirty="0">
                <a:latin typeface="Times New Roman" pitchFamily="18" charset="0"/>
                <a:cs typeface="Times New Roman" pitchFamily="18" charset="0"/>
              </a:rPr>
              <a:t> </a:t>
            </a:r>
            <a:r>
              <a:rPr sz="2400" spc="-25" dirty="0">
                <a:latin typeface="Times New Roman" pitchFamily="18" charset="0"/>
                <a:cs typeface="Times New Roman" pitchFamily="18" charset="0"/>
              </a:rPr>
              <a:t>third-party</a:t>
            </a:r>
            <a:r>
              <a:rPr sz="2400" spc="-125" dirty="0">
                <a:latin typeface="Times New Roman" pitchFamily="18" charset="0"/>
                <a:cs typeface="Times New Roman" pitchFamily="18" charset="0"/>
              </a:rPr>
              <a:t> </a:t>
            </a:r>
            <a:r>
              <a:rPr sz="2400" spc="-70" dirty="0">
                <a:latin typeface="Times New Roman" pitchFamily="18" charset="0"/>
                <a:cs typeface="Times New Roman" pitchFamily="18" charset="0"/>
              </a:rPr>
              <a:t>host</a:t>
            </a:r>
            <a:r>
              <a:rPr sz="2400" spc="-125" dirty="0">
                <a:latin typeface="Times New Roman" pitchFamily="18" charset="0"/>
                <a:cs typeface="Times New Roman" pitchFamily="18" charset="0"/>
              </a:rPr>
              <a:t> </a:t>
            </a:r>
            <a:r>
              <a:rPr sz="2400" spc="-75" dirty="0">
                <a:latin typeface="Times New Roman" pitchFamily="18" charset="0"/>
                <a:cs typeface="Times New Roman" pitchFamily="18" charset="0"/>
              </a:rPr>
              <a:t>fails</a:t>
            </a:r>
            <a:r>
              <a:rPr sz="2400" spc="-100" dirty="0">
                <a:latin typeface="Times New Roman" pitchFamily="18" charset="0"/>
                <a:cs typeface="Times New Roman" pitchFamily="18" charset="0"/>
              </a:rPr>
              <a:t> </a:t>
            </a:r>
            <a:r>
              <a:rPr sz="2400" spc="-70" dirty="0">
                <a:latin typeface="Times New Roman" pitchFamily="18" charset="0"/>
                <a:cs typeface="Times New Roman" pitchFamily="18" charset="0"/>
              </a:rPr>
              <a:t>(unlikely</a:t>
            </a:r>
            <a:r>
              <a:rPr sz="2400" spc="-120" dirty="0">
                <a:latin typeface="Times New Roman" pitchFamily="18" charset="0"/>
                <a:cs typeface="Times New Roman" pitchFamily="18" charset="0"/>
              </a:rPr>
              <a:t> </a:t>
            </a:r>
            <a:r>
              <a:rPr sz="2400" spc="-10" dirty="0">
                <a:latin typeface="Times New Roman" pitchFamily="18" charset="0"/>
                <a:cs typeface="Times New Roman" pitchFamily="18" charset="0"/>
              </a:rPr>
              <a:t>but</a:t>
            </a:r>
            <a:r>
              <a:rPr sz="2400" spc="-114" dirty="0">
                <a:latin typeface="Times New Roman" pitchFamily="18" charset="0"/>
                <a:cs typeface="Times New Roman" pitchFamily="18" charset="0"/>
              </a:rPr>
              <a:t> </a:t>
            </a:r>
            <a:r>
              <a:rPr sz="2400" spc="-100" dirty="0">
                <a:latin typeface="Times New Roman" pitchFamily="18" charset="0"/>
                <a:cs typeface="Times New Roman" pitchFamily="18" charset="0"/>
              </a:rPr>
              <a:t>possible)</a:t>
            </a:r>
            <a:endParaRPr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759835" cy="696595"/>
          </a:xfrm>
          <a:prstGeom prst="rect">
            <a:avLst/>
          </a:prstGeom>
        </p:spPr>
        <p:txBody>
          <a:bodyPr vert="horz" wrap="square" lIns="0" tIns="13335" rIns="0" bIns="0" rtlCol="0">
            <a:spAutoFit/>
          </a:bodyPr>
          <a:lstStyle/>
          <a:p>
            <a:pPr marL="12700">
              <a:lnSpc>
                <a:spcPct val="100000"/>
              </a:lnSpc>
              <a:spcBef>
                <a:spcPts val="105"/>
              </a:spcBef>
            </a:pPr>
            <a:r>
              <a:rPr spc="-150" dirty="0">
                <a:latin typeface="Times New Roman" pitchFamily="18" charset="0"/>
                <a:cs typeface="Times New Roman" pitchFamily="18" charset="0"/>
              </a:rPr>
              <a:t>Including</a:t>
            </a:r>
            <a:r>
              <a:rPr spc="-265" dirty="0">
                <a:latin typeface="Times New Roman" pitchFamily="18" charset="0"/>
                <a:cs typeface="Times New Roman" pitchFamily="18" charset="0"/>
              </a:rPr>
              <a:t> </a:t>
            </a:r>
            <a:r>
              <a:rPr spc="-150" dirty="0">
                <a:latin typeface="Times New Roman" pitchFamily="18" charset="0"/>
                <a:cs typeface="Times New Roman" pitchFamily="18" charset="0"/>
              </a:rPr>
              <a:t>jQuery</a:t>
            </a:r>
          </a:p>
        </p:txBody>
      </p:sp>
      <p:sp>
        <p:nvSpPr>
          <p:cNvPr id="3" name="object 3"/>
          <p:cNvSpPr txBox="1"/>
          <p:nvPr/>
        </p:nvSpPr>
        <p:spPr>
          <a:xfrm>
            <a:off x="993450" y="842513"/>
            <a:ext cx="3435350"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Content </a:t>
            </a:r>
            <a:r>
              <a:rPr sz="1500" spc="45" dirty="0">
                <a:latin typeface="Georgia"/>
                <a:cs typeface="Georgia"/>
              </a:rPr>
              <a:t>Delivery </a:t>
            </a:r>
            <a:r>
              <a:rPr sz="1500" spc="10" dirty="0">
                <a:latin typeface="Georgia"/>
                <a:cs typeface="Georgia"/>
              </a:rPr>
              <a:t>Network </a:t>
            </a:r>
            <a:r>
              <a:rPr sz="1500" spc="25" dirty="0">
                <a:latin typeface="Georgia"/>
                <a:cs typeface="Georgia"/>
              </a:rPr>
              <a:t>and</a:t>
            </a:r>
            <a:r>
              <a:rPr sz="1500" spc="-100" dirty="0">
                <a:latin typeface="Georgia"/>
                <a:cs typeface="Georgia"/>
              </a:rPr>
              <a:t> </a:t>
            </a:r>
            <a:r>
              <a:rPr sz="1500" spc="40" dirty="0">
                <a:latin typeface="Georgia"/>
                <a:cs typeface="Georgia"/>
              </a:rPr>
              <a:t>fallback</a:t>
            </a:r>
            <a:endParaRPr sz="1500">
              <a:latin typeface="Georgia"/>
              <a:cs typeface="Georgia"/>
            </a:endParaRPr>
          </a:p>
        </p:txBody>
      </p:sp>
      <p:sp>
        <p:nvSpPr>
          <p:cNvPr id="4" name="object 4"/>
          <p:cNvSpPr/>
          <p:nvPr/>
        </p:nvSpPr>
        <p:spPr>
          <a:xfrm>
            <a:off x="617198" y="1428751"/>
            <a:ext cx="7454271" cy="31578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743325" cy="696595"/>
          </a:xfrm>
          <a:prstGeom prst="rect">
            <a:avLst/>
          </a:prstGeom>
        </p:spPr>
        <p:txBody>
          <a:bodyPr vert="horz" wrap="square" lIns="0" tIns="13335" rIns="0" bIns="0" rtlCol="0">
            <a:spAutoFit/>
          </a:bodyPr>
          <a:lstStyle/>
          <a:p>
            <a:pPr marL="12700">
              <a:lnSpc>
                <a:spcPct val="100000"/>
              </a:lnSpc>
              <a:spcBef>
                <a:spcPts val="105"/>
              </a:spcBef>
            </a:pPr>
            <a:r>
              <a:rPr spc="-155" dirty="0">
                <a:latin typeface="Times New Roman" pitchFamily="18" charset="0"/>
                <a:cs typeface="Times New Roman" pitchFamily="18" charset="0"/>
              </a:rPr>
              <a:t>jQuery</a:t>
            </a:r>
            <a:r>
              <a:rPr spc="-300" dirty="0">
                <a:latin typeface="Times New Roman" pitchFamily="18" charset="0"/>
                <a:cs typeface="Times New Roman" pitchFamily="18" charset="0"/>
              </a:rPr>
              <a:t> </a:t>
            </a:r>
            <a:r>
              <a:rPr spc="-240" dirty="0">
                <a:latin typeface="Times New Roman" pitchFamily="18" charset="0"/>
                <a:cs typeface="Times New Roman" pitchFamily="18" charset="0"/>
              </a:rPr>
              <a:t>Selectors</a:t>
            </a:r>
          </a:p>
        </p:txBody>
      </p:sp>
      <p:sp>
        <p:nvSpPr>
          <p:cNvPr id="3" name="object 3"/>
          <p:cNvSpPr txBox="1"/>
          <p:nvPr/>
        </p:nvSpPr>
        <p:spPr>
          <a:xfrm>
            <a:off x="993450" y="842513"/>
            <a:ext cx="158242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Should </a:t>
            </a:r>
            <a:r>
              <a:rPr sz="1500" spc="40" dirty="0">
                <a:latin typeface="Georgia"/>
                <a:cs typeface="Georgia"/>
              </a:rPr>
              <a:t>ring a</a:t>
            </a:r>
            <a:r>
              <a:rPr sz="1500" spc="-50" dirty="0">
                <a:latin typeface="Georgia"/>
                <a:cs typeface="Georgia"/>
              </a:rPr>
              <a:t> </a:t>
            </a:r>
            <a:r>
              <a:rPr sz="1500" spc="65" dirty="0">
                <a:latin typeface="Georgia"/>
                <a:cs typeface="Georgia"/>
              </a:rPr>
              <a:t>bell</a:t>
            </a:r>
            <a:endParaRPr sz="1500" dirty="0">
              <a:latin typeface="Georgia"/>
              <a:cs typeface="Georgia"/>
            </a:endParaRPr>
          </a:p>
        </p:txBody>
      </p:sp>
      <p:sp>
        <p:nvSpPr>
          <p:cNvPr id="4" name="object 4"/>
          <p:cNvSpPr txBox="1"/>
          <p:nvPr/>
        </p:nvSpPr>
        <p:spPr>
          <a:xfrm>
            <a:off x="993446" y="1352550"/>
            <a:ext cx="7157720" cy="4880182"/>
          </a:xfrm>
          <a:prstGeom prst="rect">
            <a:avLst/>
          </a:prstGeom>
        </p:spPr>
        <p:txBody>
          <a:bodyPr vert="horz" wrap="square" lIns="0" tIns="12065" rIns="0" bIns="0" rtlCol="0">
            <a:spAutoFit/>
          </a:bodyPr>
          <a:lstStyle/>
          <a:p>
            <a:pPr marL="12700" marR="5080" algn="just">
              <a:lnSpc>
                <a:spcPct val="150000"/>
              </a:lnSpc>
              <a:spcBef>
                <a:spcPts val="95"/>
              </a:spcBef>
              <a:buSzPct val="95454"/>
              <a:buFont typeface="Wingdings"/>
              <a:buChar char=""/>
              <a:tabLst>
                <a:tab pos="235585" algn="l"/>
              </a:tabLst>
            </a:pPr>
            <a:r>
              <a:rPr sz="2400" spc="-100" dirty="0">
                <a:latin typeface="Times New Roman" pitchFamily="18" charset="0"/>
                <a:cs typeface="Times New Roman" pitchFamily="18" charset="0"/>
              </a:rPr>
              <a:t>When </a:t>
            </a:r>
            <a:r>
              <a:rPr sz="2400" spc="-130" dirty="0">
                <a:latin typeface="Times New Roman" pitchFamily="18" charset="0"/>
                <a:cs typeface="Times New Roman" pitchFamily="18" charset="0"/>
              </a:rPr>
              <a:t>discussing basic </a:t>
            </a:r>
            <a:r>
              <a:rPr sz="2400" spc="-150" dirty="0">
                <a:latin typeface="Times New Roman" pitchFamily="18" charset="0"/>
                <a:cs typeface="Times New Roman" pitchFamily="18" charset="0"/>
              </a:rPr>
              <a:t>JavaScript </a:t>
            </a:r>
            <a:r>
              <a:rPr sz="2400" spc="-90" dirty="0">
                <a:latin typeface="Times New Roman" pitchFamily="18" charset="0"/>
                <a:cs typeface="Times New Roman" pitchFamily="18" charset="0"/>
              </a:rPr>
              <a:t>we </a:t>
            </a:r>
            <a:r>
              <a:rPr sz="2400" spc="-60" dirty="0">
                <a:latin typeface="Times New Roman" pitchFamily="18" charset="0"/>
                <a:cs typeface="Times New Roman" pitchFamily="18" charset="0"/>
              </a:rPr>
              <a:t>introduced </a:t>
            </a:r>
            <a:r>
              <a:rPr sz="2400" spc="-30" dirty="0">
                <a:latin typeface="Times New Roman" pitchFamily="18" charset="0"/>
                <a:cs typeface="Times New Roman" pitchFamily="18" charset="0"/>
              </a:rPr>
              <a:t>the  </a:t>
            </a:r>
            <a:r>
              <a:rPr sz="2400" b="1" spc="-150" dirty="0">
                <a:latin typeface="Times New Roman" pitchFamily="18" charset="0"/>
                <a:cs typeface="Times New Roman" pitchFamily="18" charset="0"/>
              </a:rPr>
              <a:t>getElementByID() </a:t>
            </a:r>
            <a:r>
              <a:rPr sz="2400" spc="-105" dirty="0">
                <a:latin typeface="Times New Roman" pitchFamily="18" charset="0"/>
                <a:cs typeface="Times New Roman" pitchFamily="18" charset="0"/>
              </a:rPr>
              <a:t>and </a:t>
            </a:r>
            <a:r>
              <a:rPr sz="2400" b="1" spc="-140" dirty="0">
                <a:latin typeface="Times New Roman" pitchFamily="18" charset="0"/>
                <a:cs typeface="Times New Roman" pitchFamily="18" charset="0"/>
              </a:rPr>
              <a:t>querySelector() </a:t>
            </a:r>
            <a:r>
              <a:rPr sz="2400" spc="-75" dirty="0">
                <a:latin typeface="Times New Roman" pitchFamily="18" charset="0"/>
                <a:cs typeface="Times New Roman" pitchFamily="18" charset="0"/>
              </a:rPr>
              <a:t>selector </a:t>
            </a:r>
            <a:r>
              <a:rPr sz="2400" spc="-60" dirty="0">
                <a:latin typeface="Times New Roman" pitchFamily="18" charset="0"/>
                <a:cs typeface="Times New Roman" pitchFamily="18" charset="0"/>
              </a:rPr>
              <a:t>functions </a:t>
            </a:r>
            <a:r>
              <a:rPr sz="2400" spc="-30" dirty="0">
                <a:latin typeface="Times New Roman" pitchFamily="18" charset="0"/>
                <a:cs typeface="Times New Roman" pitchFamily="18" charset="0"/>
              </a:rPr>
              <a:t>in  </a:t>
            </a:r>
            <a:r>
              <a:rPr sz="2400" spc="-140" dirty="0">
                <a:latin typeface="Times New Roman" pitchFamily="18" charset="0"/>
                <a:cs typeface="Times New Roman" pitchFamily="18" charset="0"/>
              </a:rPr>
              <a:t>JavaScript.</a:t>
            </a:r>
            <a:endParaRPr sz="2400" dirty="0">
              <a:latin typeface="Times New Roman" pitchFamily="18" charset="0"/>
              <a:cs typeface="Times New Roman" pitchFamily="18" charset="0"/>
            </a:endParaRPr>
          </a:p>
          <a:p>
            <a:pPr marL="12700" marR="5080" algn="just">
              <a:lnSpc>
                <a:spcPct val="150000"/>
              </a:lnSpc>
              <a:spcBef>
                <a:spcPts val="1730"/>
              </a:spcBef>
              <a:buSzPct val="95454"/>
              <a:buFont typeface="Wingdings"/>
              <a:buChar char=""/>
              <a:tabLst>
                <a:tab pos="235585" algn="l"/>
              </a:tabLst>
            </a:pPr>
            <a:r>
              <a:rPr sz="2400" spc="-70" dirty="0">
                <a:latin typeface="Times New Roman" pitchFamily="18" charset="0"/>
                <a:cs typeface="Times New Roman" pitchFamily="18" charset="0"/>
              </a:rPr>
              <a:t>Although </a:t>
            </a:r>
            <a:r>
              <a:rPr sz="2400" spc="-30" dirty="0">
                <a:latin typeface="Times New Roman" pitchFamily="18" charset="0"/>
                <a:cs typeface="Times New Roman" pitchFamily="18" charset="0"/>
              </a:rPr>
              <a:t>the </a:t>
            </a:r>
            <a:r>
              <a:rPr sz="2400" spc="-125" dirty="0">
                <a:latin typeface="Times New Roman" pitchFamily="18" charset="0"/>
                <a:cs typeface="Times New Roman" pitchFamily="18" charset="0"/>
              </a:rPr>
              <a:t>advanced </a:t>
            </a:r>
            <a:r>
              <a:rPr sz="2400" b="1" spc="-140" dirty="0">
                <a:latin typeface="Times New Roman" pitchFamily="18" charset="0"/>
                <a:cs typeface="Times New Roman" pitchFamily="18" charset="0"/>
              </a:rPr>
              <a:t>querySelector() </a:t>
            </a:r>
            <a:r>
              <a:rPr sz="2400" spc="-80" dirty="0">
                <a:latin typeface="Times New Roman" pitchFamily="18" charset="0"/>
                <a:cs typeface="Times New Roman" pitchFamily="18" charset="0"/>
              </a:rPr>
              <a:t>methods </a:t>
            </a:r>
            <a:r>
              <a:rPr sz="2400" spc="-50" dirty="0">
                <a:latin typeface="Times New Roman" pitchFamily="18" charset="0"/>
                <a:cs typeface="Times New Roman" pitchFamily="18" charset="0"/>
              </a:rPr>
              <a:t>allow  </a:t>
            </a:r>
            <a:r>
              <a:rPr sz="2400" spc="-75" dirty="0">
                <a:latin typeface="Times New Roman" pitchFamily="18" charset="0"/>
                <a:cs typeface="Times New Roman" pitchFamily="18" charset="0"/>
              </a:rPr>
              <a:t>selection </a:t>
            </a:r>
            <a:r>
              <a:rPr sz="2400" spc="-5" dirty="0">
                <a:latin typeface="Times New Roman" pitchFamily="18" charset="0"/>
                <a:cs typeface="Times New Roman" pitchFamily="18" charset="0"/>
              </a:rPr>
              <a:t>of </a:t>
            </a:r>
            <a:r>
              <a:rPr sz="2400" spc="-155" dirty="0">
                <a:latin typeface="Times New Roman" pitchFamily="18" charset="0"/>
                <a:cs typeface="Times New Roman" pitchFamily="18" charset="0"/>
              </a:rPr>
              <a:t>DOM </a:t>
            </a:r>
            <a:r>
              <a:rPr sz="2400" spc="-85" dirty="0">
                <a:latin typeface="Times New Roman" pitchFamily="18" charset="0"/>
                <a:cs typeface="Times New Roman" pitchFamily="18" charset="0"/>
              </a:rPr>
              <a:t>elements </a:t>
            </a:r>
            <a:r>
              <a:rPr sz="2400" spc="-140" dirty="0">
                <a:latin typeface="Times New Roman" pitchFamily="18" charset="0"/>
                <a:cs typeface="Times New Roman" pitchFamily="18" charset="0"/>
              </a:rPr>
              <a:t>based </a:t>
            </a:r>
            <a:r>
              <a:rPr sz="2400" spc="-70" dirty="0">
                <a:latin typeface="Times New Roman" pitchFamily="18" charset="0"/>
                <a:cs typeface="Times New Roman" pitchFamily="18" charset="0"/>
              </a:rPr>
              <a:t>on </a:t>
            </a:r>
            <a:r>
              <a:rPr sz="2400" spc="-450" dirty="0">
                <a:latin typeface="Times New Roman" pitchFamily="18" charset="0"/>
                <a:cs typeface="Times New Roman" pitchFamily="18" charset="0"/>
              </a:rPr>
              <a:t>CSS </a:t>
            </a:r>
            <a:r>
              <a:rPr sz="2400" spc="-95" dirty="0">
                <a:latin typeface="Times New Roman" pitchFamily="18" charset="0"/>
                <a:cs typeface="Times New Roman" pitchFamily="18" charset="0"/>
              </a:rPr>
              <a:t>selectors, </a:t>
            </a:r>
            <a:r>
              <a:rPr sz="2400" spc="65" dirty="0">
                <a:latin typeface="Times New Roman" pitchFamily="18" charset="0"/>
                <a:cs typeface="Times New Roman" pitchFamily="18" charset="0"/>
              </a:rPr>
              <a:t>it </a:t>
            </a:r>
            <a:r>
              <a:rPr sz="2400" spc="-114" dirty="0">
                <a:latin typeface="Times New Roman" pitchFamily="18" charset="0"/>
                <a:cs typeface="Times New Roman" pitchFamily="18" charset="0"/>
              </a:rPr>
              <a:t>is </a:t>
            </a:r>
            <a:r>
              <a:rPr sz="2400" spc="-60" dirty="0">
                <a:latin typeface="Times New Roman" pitchFamily="18" charset="0"/>
                <a:cs typeface="Times New Roman" pitchFamily="18" charset="0"/>
              </a:rPr>
              <a:t>only  </a:t>
            </a:r>
            <a:r>
              <a:rPr sz="2400" spc="-65" dirty="0">
                <a:latin typeface="Times New Roman" pitchFamily="18" charset="0"/>
                <a:cs typeface="Times New Roman" pitchFamily="18" charset="0"/>
              </a:rPr>
              <a:t>implemented </a:t>
            </a:r>
            <a:r>
              <a:rPr sz="2400" spc="-30" dirty="0">
                <a:latin typeface="Times New Roman" pitchFamily="18" charset="0"/>
                <a:cs typeface="Times New Roman" pitchFamily="18" charset="0"/>
              </a:rPr>
              <a:t>in </a:t>
            </a:r>
            <a:r>
              <a:rPr sz="2400" spc="-90" dirty="0">
                <a:latin typeface="Times New Roman" pitchFamily="18" charset="0"/>
                <a:cs typeface="Times New Roman" pitchFamily="18" charset="0"/>
              </a:rPr>
              <a:t>newest</a:t>
            </a:r>
            <a:r>
              <a:rPr sz="2400" spc="-204" dirty="0">
                <a:latin typeface="Times New Roman" pitchFamily="18" charset="0"/>
                <a:cs typeface="Times New Roman" pitchFamily="18" charset="0"/>
              </a:rPr>
              <a:t> </a:t>
            </a:r>
            <a:r>
              <a:rPr sz="2400" spc="-105" dirty="0">
                <a:latin typeface="Times New Roman" pitchFamily="18" charset="0"/>
                <a:cs typeface="Times New Roman" pitchFamily="18" charset="0"/>
              </a:rPr>
              <a:t>browsers</a:t>
            </a:r>
            <a:endParaRPr sz="2400" dirty="0">
              <a:latin typeface="Times New Roman" pitchFamily="18" charset="0"/>
              <a:cs typeface="Times New Roman" pitchFamily="18" charset="0"/>
            </a:endParaRPr>
          </a:p>
          <a:p>
            <a:pPr marL="234950" indent="-222885" algn="just">
              <a:lnSpc>
                <a:spcPct val="150000"/>
              </a:lnSpc>
              <a:spcBef>
                <a:spcPts val="1730"/>
              </a:spcBef>
              <a:buSzPct val="95454"/>
              <a:buFont typeface="Wingdings"/>
              <a:buChar char=""/>
              <a:tabLst>
                <a:tab pos="235585" algn="l"/>
              </a:tabLst>
            </a:pPr>
            <a:r>
              <a:rPr sz="2400" spc="-85" dirty="0">
                <a:latin typeface="Times New Roman" pitchFamily="18" charset="0"/>
                <a:cs typeface="Times New Roman" pitchFamily="18" charset="0"/>
              </a:rPr>
              <a:t>jQuery </a:t>
            </a:r>
            <a:r>
              <a:rPr sz="2400" spc="-75" dirty="0">
                <a:latin typeface="Times New Roman" pitchFamily="18" charset="0"/>
                <a:cs typeface="Times New Roman" pitchFamily="18" charset="0"/>
              </a:rPr>
              <a:t>introduces </a:t>
            </a:r>
            <a:r>
              <a:rPr sz="2400" spc="-35" dirty="0">
                <a:latin typeface="Times New Roman" pitchFamily="18" charset="0"/>
                <a:cs typeface="Times New Roman" pitchFamily="18" charset="0"/>
              </a:rPr>
              <a:t>its </a:t>
            </a:r>
            <a:r>
              <a:rPr sz="2400" spc="-55" dirty="0">
                <a:latin typeface="Times New Roman" pitchFamily="18" charset="0"/>
                <a:cs typeface="Times New Roman" pitchFamily="18" charset="0"/>
              </a:rPr>
              <a:t>own </a:t>
            </a:r>
            <a:r>
              <a:rPr sz="2400" spc="-120" dirty="0">
                <a:latin typeface="Times New Roman" pitchFamily="18" charset="0"/>
                <a:cs typeface="Times New Roman" pitchFamily="18" charset="0"/>
              </a:rPr>
              <a:t>way </a:t>
            </a:r>
            <a:r>
              <a:rPr sz="2400" spc="10" dirty="0">
                <a:latin typeface="Times New Roman" pitchFamily="18" charset="0"/>
                <a:cs typeface="Times New Roman" pitchFamily="18" charset="0"/>
              </a:rPr>
              <a:t>to </a:t>
            </a:r>
            <a:r>
              <a:rPr sz="2400" spc="-90" dirty="0">
                <a:latin typeface="Times New Roman" pitchFamily="18" charset="0"/>
                <a:cs typeface="Times New Roman" pitchFamily="18" charset="0"/>
              </a:rPr>
              <a:t>select </a:t>
            </a:r>
            <a:r>
              <a:rPr sz="2400" spc="-125" dirty="0">
                <a:latin typeface="Times New Roman" pitchFamily="18" charset="0"/>
                <a:cs typeface="Times New Roman" pitchFamily="18" charset="0"/>
              </a:rPr>
              <a:t>an </a:t>
            </a:r>
            <a:r>
              <a:rPr sz="2400" spc="-60" dirty="0">
                <a:latin typeface="Times New Roman" pitchFamily="18" charset="0"/>
                <a:cs typeface="Times New Roman" pitchFamily="18" charset="0"/>
              </a:rPr>
              <a:t>element,</a:t>
            </a:r>
            <a:r>
              <a:rPr sz="2400" spc="-165" dirty="0">
                <a:latin typeface="Times New Roman" pitchFamily="18" charset="0"/>
                <a:cs typeface="Times New Roman" pitchFamily="18" charset="0"/>
              </a:rPr>
              <a:t> </a:t>
            </a:r>
            <a:r>
              <a:rPr sz="2400" spc="-65" dirty="0">
                <a:latin typeface="Times New Roman" pitchFamily="18" charset="0"/>
                <a:cs typeface="Times New Roman" pitchFamily="18" charset="0"/>
              </a:rPr>
              <a:t>which</a:t>
            </a:r>
            <a:endParaRPr sz="2400" dirty="0">
              <a:latin typeface="Times New Roman" pitchFamily="18" charset="0"/>
              <a:cs typeface="Times New Roman" pitchFamily="18" charset="0"/>
            </a:endParaRPr>
          </a:p>
          <a:p>
            <a:pPr marL="12700">
              <a:lnSpc>
                <a:spcPct val="150000"/>
              </a:lnSpc>
              <a:spcBef>
                <a:spcPts val="5"/>
              </a:spcBef>
            </a:pPr>
            <a:r>
              <a:rPr sz="2400" spc="-65" dirty="0">
                <a:latin typeface="Times New Roman" pitchFamily="18" charset="0"/>
                <a:cs typeface="Times New Roman" pitchFamily="18" charset="0"/>
              </a:rPr>
              <a:t>under</a:t>
            </a:r>
            <a:r>
              <a:rPr sz="2400" spc="-125" dirty="0">
                <a:latin typeface="Times New Roman" pitchFamily="18" charset="0"/>
                <a:cs typeface="Times New Roman" pitchFamily="18" charset="0"/>
              </a:rPr>
              <a:t> </a:t>
            </a:r>
            <a:r>
              <a:rPr sz="2400" spc="-30" dirty="0">
                <a:latin typeface="Times New Roman" pitchFamily="18" charset="0"/>
                <a:cs typeface="Times New Roman" pitchFamily="18" charset="0"/>
              </a:rPr>
              <a:t>the</a:t>
            </a:r>
            <a:r>
              <a:rPr sz="2400" spc="-100" dirty="0">
                <a:latin typeface="Times New Roman" pitchFamily="18" charset="0"/>
                <a:cs typeface="Times New Roman" pitchFamily="18" charset="0"/>
              </a:rPr>
              <a:t> </a:t>
            </a:r>
            <a:r>
              <a:rPr sz="2400" spc="-70" dirty="0">
                <a:latin typeface="Times New Roman" pitchFamily="18" charset="0"/>
                <a:cs typeface="Times New Roman" pitchFamily="18" charset="0"/>
              </a:rPr>
              <a:t>hood</a:t>
            </a:r>
            <a:r>
              <a:rPr sz="2400" spc="-120" dirty="0">
                <a:latin typeface="Times New Roman" pitchFamily="18" charset="0"/>
                <a:cs typeface="Times New Roman" pitchFamily="18" charset="0"/>
              </a:rPr>
              <a:t> </a:t>
            </a:r>
            <a:r>
              <a:rPr sz="2400" spc="-80" dirty="0">
                <a:latin typeface="Times New Roman" pitchFamily="18" charset="0"/>
                <a:cs typeface="Times New Roman" pitchFamily="18" charset="0"/>
              </a:rPr>
              <a:t>supports</a:t>
            </a:r>
            <a:r>
              <a:rPr sz="2400" spc="-114" dirty="0">
                <a:latin typeface="Times New Roman" pitchFamily="18" charset="0"/>
                <a:cs typeface="Times New Roman" pitchFamily="18" charset="0"/>
              </a:rPr>
              <a:t> </a:t>
            </a:r>
            <a:r>
              <a:rPr sz="2400" spc="-175" dirty="0">
                <a:latin typeface="Times New Roman" pitchFamily="18" charset="0"/>
                <a:cs typeface="Times New Roman" pitchFamily="18" charset="0"/>
              </a:rPr>
              <a:t>a</a:t>
            </a:r>
            <a:r>
              <a:rPr sz="2400" spc="-114" dirty="0">
                <a:latin typeface="Times New Roman" pitchFamily="18" charset="0"/>
                <a:cs typeface="Times New Roman" pitchFamily="18" charset="0"/>
              </a:rPr>
              <a:t> </a:t>
            </a:r>
            <a:r>
              <a:rPr sz="2400" spc="-70" dirty="0">
                <a:latin typeface="Times New Roman" pitchFamily="18" charset="0"/>
                <a:cs typeface="Times New Roman" pitchFamily="18" charset="0"/>
              </a:rPr>
              <a:t>myriad</a:t>
            </a:r>
            <a:r>
              <a:rPr sz="2400" spc="-13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05" dirty="0">
                <a:latin typeface="Times New Roman" pitchFamily="18" charset="0"/>
                <a:cs typeface="Times New Roman" pitchFamily="18" charset="0"/>
              </a:rPr>
              <a:t> </a:t>
            </a:r>
            <a:r>
              <a:rPr sz="2400" spc="-50" dirty="0">
                <a:latin typeface="Times New Roman" pitchFamily="18" charset="0"/>
                <a:cs typeface="Times New Roman" pitchFamily="18" charset="0"/>
              </a:rPr>
              <a:t>older</a:t>
            </a:r>
            <a:r>
              <a:rPr sz="2400" spc="-120" dirty="0">
                <a:latin typeface="Times New Roman" pitchFamily="18" charset="0"/>
                <a:cs typeface="Times New Roman" pitchFamily="18" charset="0"/>
              </a:rPr>
              <a:t> </a:t>
            </a:r>
            <a:r>
              <a:rPr sz="2400" spc="-105" dirty="0">
                <a:latin typeface="Times New Roman" pitchFamily="18" charset="0"/>
                <a:cs typeface="Times New Roman" pitchFamily="18" charset="0"/>
              </a:rPr>
              <a:t>browsers</a:t>
            </a:r>
            <a:r>
              <a:rPr sz="2400" spc="-100" dirty="0">
                <a:latin typeface="Times New Roman" pitchFamily="18" charset="0"/>
                <a:cs typeface="Times New Roman" pitchFamily="18" charset="0"/>
              </a:rPr>
              <a:t> </a:t>
            </a:r>
            <a:r>
              <a:rPr sz="2400" spc="-10" dirty="0">
                <a:latin typeface="Times New Roman" pitchFamily="18" charset="0"/>
                <a:cs typeface="Times New Roman" pitchFamily="18" charset="0"/>
              </a:rPr>
              <a:t>for</a:t>
            </a:r>
            <a:r>
              <a:rPr sz="2400" spc="-114" dirty="0">
                <a:latin typeface="Times New Roman" pitchFamily="18" charset="0"/>
                <a:cs typeface="Times New Roman" pitchFamily="18" charset="0"/>
              </a:rPr>
              <a:t> </a:t>
            </a:r>
            <a:r>
              <a:rPr sz="2400" spc="-45" dirty="0">
                <a:latin typeface="Times New Roman" pitchFamily="18" charset="0"/>
                <a:cs typeface="Times New Roman" pitchFamily="18" charset="0"/>
              </a:rPr>
              <a:t>you!</a:t>
            </a:r>
            <a:endParaRPr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743325" cy="696595"/>
          </a:xfrm>
          <a:prstGeom prst="rect">
            <a:avLst/>
          </a:prstGeom>
        </p:spPr>
        <p:txBody>
          <a:bodyPr vert="horz" wrap="square" lIns="0" tIns="13335" rIns="0" bIns="0" rtlCol="0">
            <a:spAutoFit/>
          </a:bodyPr>
          <a:lstStyle/>
          <a:p>
            <a:pPr marL="12700">
              <a:lnSpc>
                <a:spcPct val="100000"/>
              </a:lnSpc>
              <a:spcBef>
                <a:spcPts val="105"/>
              </a:spcBef>
            </a:pPr>
            <a:r>
              <a:rPr spc="-155" dirty="0">
                <a:latin typeface="Times New Roman" pitchFamily="18" charset="0"/>
                <a:cs typeface="Times New Roman" pitchFamily="18" charset="0"/>
              </a:rPr>
              <a:t>jQuery</a:t>
            </a:r>
            <a:r>
              <a:rPr spc="-300" dirty="0">
                <a:latin typeface="Times New Roman" pitchFamily="18" charset="0"/>
                <a:cs typeface="Times New Roman" pitchFamily="18" charset="0"/>
              </a:rPr>
              <a:t> </a:t>
            </a:r>
            <a:r>
              <a:rPr spc="-240" dirty="0">
                <a:latin typeface="Times New Roman" pitchFamily="18" charset="0"/>
                <a:cs typeface="Times New Roman" pitchFamily="18" charset="0"/>
              </a:rPr>
              <a:t>Selectors</a:t>
            </a:r>
          </a:p>
        </p:txBody>
      </p:sp>
      <p:sp>
        <p:nvSpPr>
          <p:cNvPr id="3" name="object 3"/>
          <p:cNvSpPr txBox="1"/>
          <p:nvPr/>
        </p:nvSpPr>
        <p:spPr>
          <a:xfrm>
            <a:off x="993450" y="842513"/>
            <a:ext cx="3524250"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The </a:t>
            </a:r>
            <a:r>
              <a:rPr sz="1500" spc="40" dirty="0">
                <a:latin typeface="Georgia"/>
                <a:cs typeface="Georgia"/>
              </a:rPr>
              <a:t>easiest </a:t>
            </a:r>
            <a:r>
              <a:rPr sz="1500" spc="45" dirty="0">
                <a:latin typeface="Georgia"/>
                <a:cs typeface="Georgia"/>
              </a:rPr>
              <a:t>way </a:t>
            </a:r>
            <a:r>
              <a:rPr sz="1500" spc="-10" dirty="0">
                <a:latin typeface="Georgia"/>
                <a:cs typeface="Georgia"/>
              </a:rPr>
              <a:t>to </a:t>
            </a:r>
            <a:r>
              <a:rPr sz="1500" spc="55" dirty="0">
                <a:latin typeface="Georgia"/>
                <a:cs typeface="Georgia"/>
              </a:rPr>
              <a:t>select </a:t>
            </a:r>
            <a:r>
              <a:rPr sz="1500" dirty="0">
                <a:latin typeface="Georgia"/>
                <a:cs typeface="Georgia"/>
              </a:rPr>
              <a:t>an </a:t>
            </a:r>
            <a:r>
              <a:rPr sz="1500" spc="40" dirty="0">
                <a:latin typeface="Georgia"/>
                <a:cs typeface="Georgia"/>
              </a:rPr>
              <a:t>element</a:t>
            </a:r>
            <a:r>
              <a:rPr sz="1500" spc="-80" dirty="0">
                <a:latin typeface="Georgia"/>
                <a:cs typeface="Georgia"/>
              </a:rPr>
              <a:t> </a:t>
            </a:r>
            <a:r>
              <a:rPr sz="1500" spc="30" dirty="0">
                <a:latin typeface="Georgia"/>
                <a:cs typeface="Georgia"/>
              </a:rPr>
              <a:t>yet</a:t>
            </a:r>
            <a:endParaRPr sz="1500">
              <a:latin typeface="Georgia"/>
              <a:cs typeface="Georgia"/>
            </a:endParaRPr>
          </a:p>
        </p:txBody>
      </p:sp>
      <p:sp>
        <p:nvSpPr>
          <p:cNvPr id="4" name="object 4"/>
          <p:cNvSpPr txBox="1"/>
          <p:nvPr/>
        </p:nvSpPr>
        <p:spPr>
          <a:xfrm>
            <a:off x="993445" y="1276350"/>
            <a:ext cx="7082790" cy="5316199"/>
          </a:xfrm>
          <a:prstGeom prst="rect">
            <a:avLst/>
          </a:prstGeom>
        </p:spPr>
        <p:txBody>
          <a:bodyPr vert="horz" wrap="square" lIns="0" tIns="12065" rIns="0" bIns="0" rtlCol="0">
            <a:spAutoFit/>
          </a:bodyPr>
          <a:lstStyle/>
          <a:p>
            <a:pPr marL="12700" marR="5715" algn="just">
              <a:lnSpc>
                <a:spcPct val="150000"/>
              </a:lnSpc>
              <a:spcBef>
                <a:spcPts val="95"/>
              </a:spcBef>
              <a:buSzPct val="95454"/>
              <a:buFont typeface="Wingdings"/>
              <a:buChar char=""/>
              <a:tabLst>
                <a:tab pos="233045" algn="l"/>
              </a:tabLst>
            </a:pPr>
            <a:r>
              <a:rPr sz="2400" spc="-165" dirty="0">
                <a:latin typeface="Times New Roman" pitchFamily="18" charset="0"/>
                <a:cs typeface="Times New Roman" pitchFamily="18" charset="0"/>
              </a:rPr>
              <a:t>The </a:t>
            </a:r>
            <a:r>
              <a:rPr sz="2400" spc="-60" dirty="0">
                <a:latin typeface="Times New Roman" pitchFamily="18" charset="0"/>
                <a:cs typeface="Times New Roman" pitchFamily="18" charset="0"/>
              </a:rPr>
              <a:t>relationship </a:t>
            </a:r>
            <a:r>
              <a:rPr sz="2400" spc="-70" dirty="0">
                <a:latin typeface="Times New Roman" pitchFamily="18" charset="0"/>
                <a:cs typeface="Times New Roman" pitchFamily="18" charset="0"/>
              </a:rPr>
              <a:t>between </a:t>
            </a:r>
            <a:r>
              <a:rPr sz="2400" spc="-155" dirty="0">
                <a:latin typeface="Times New Roman" pitchFamily="18" charset="0"/>
                <a:cs typeface="Times New Roman" pitchFamily="18" charset="0"/>
              </a:rPr>
              <a:t>DOM </a:t>
            </a:r>
            <a:r>
              <a:rPr sz="2400" spc="-80" dirty="0">
                <a:latin typeface="Times New Roman" pitchFamily="18" charset="0"/>
                <a:cs typeface="Times New Roman" pitchFamily="18" charset="0"/>
              </a:rPr>
              <a:t>objects </a:t>
            </a:r>
            <a:r>
              <a:rPr sz="2400" spc="-105" dirty="0">
                <a:latin typeface="Times New Roman" pitchFamily="18" charset="0"/>
                <a:cs typeface="Times New Roman" pitchFamily="18" charset="0"/>
              </a:rPr>
              <a:t>and </a:t>
            </a:r>
            <a:r>
              <a:rPr sz="2400" spc="-100" dirty="0">
                <a:latin typeface="Times New Roman" pitchFamily="18" charset="0"/>
                <a:cs typeface="Times New Roman" pitchFamily="18" charset="0"/>
              </a:rPr>
              <a:t>selectors </a:t>
            </a:r>
            <a:r>
              <a:rPr sz="2400" spc="-114" dirty="0">
                <a:latin typeface="Times New Roman" pitchFamily="18" charset="0"/>
                <a:cs typeface="Times New Roman" pitchFamily="18" charset="0"/>
              </a:rPr>
              <a:t>is </a:t>
            </a:r>
            <a:r>
              <a:rPr sz="2400" spc="-155" dirty="0">
                <a:latin typeface="Times New Roman" pitchFamily="18" charset="0"/>
                <a:cs typeface="Times New Roman" pitchFamily="18" charset="0"/>
              </a:rPr>
              <a:t>so  </a:t>
            </a:r>
            <a:r>
              <a:rPr sz="2400" spc="-25" dirty="0">
                <a:latin typeface="Times New Roman" pitchFamily="18" charset="0"/>
                <a:cs typeface="Times New Roman" pitchFamily="18" charset="0"/>
              </a:rPr>
              <a:t>important </a:t>
            </a:r>
            <a:r>
              <a:rPr sz="2400" spc="-30" dirty="0">
                <a:latin typeface="Times New Roman" pitchFamily="18" charset="0"/>
                <a:cs typeface="Times New Roman" pitchFamily="18" charset="0"/>
              </a:rPr>
              <a:t>in </a:t>
            </a:r>
            <a:r>
              <a:rPr sz="2400" spc="-150" dirty="0">
                <a:latin typeface="Times New Roman" pitchFamily="18" charset="0"/>
                <a:cs typeface="Times New Roman" pitchFamily="18" charset="0"/>
              </a:rPr>
              <a:t>JavaScript </a:t>
            </a:r>
            <a:r>
              <a:rPr sz="2400" spc="-85" dirty="0">
                <a:latin typeface="Times New Roman" pitchFamily="18" charset="0"/>
                <a:cs typeface="Times New Roman" pitchFamily="18" charset="0"/>
              </a:rPr>
              <a:t>programming </a:t>
            </a:r>
            <a:r>
              <a:rPr sz="2400" spc="-5" dirty="0">
                <a:latin typeface="Times New Roman" pitchFamily="18" charset="0"/>
                <a:cs typeface="Times New Roman" pitchFamily="18" charset="0"/>
              </a:rPr>
              <a:t>that </a:t>
            </a:r>
            <a:r>
              <a:rPr sz="2400" spc="-30" dirty="0">
                <a:latin typeface="Times New Roman" pitchFamily="18" charset="0"/>
                <a:cs typeface="Times New Roman" pitchFamily="18" charset="0"/>
              </a:rPr>
              <a:t>the </a:t>
            </a:r>
            <a:r>
              <a:rPr sz="2400" spc="-130" dirty="0">
                <a:latin typeface="Times New Roman" pitchFamily="18" charset="0"/>
                <a:cs typeface="Times New Roman" pitchFamily="18" charset="0"/>
              </a:rPr>
              <a:t>pseudo-class  </a:t>
            </a:r>
            <a:r>
              <a:rPr sz="2400" spc="-90" dirty="0">
                <a:latin typeface="Times New Roman" pitchFamily="18" charset="0"/>
                <a:cs typeface="Times New Roman" pitchFamily="18" charset="0"/>
              </a:rPr>
              <a:t>bearing </a:t>
            </a:r>
            <a:r>
              <a:rPr sz="2400" spc="-30" dirty="0">
                <a:latin typeface="Times New Roman" pitchFamily="18" charset="0"/>
                <a:cs typeface="Times New Roman" pitchFamily="18" charset="0"/>
              </a:rPr>
              <a:t>the </a:t>
            </a:r>
            <a:r>
              <a:rPr sz="2400" spc="-120" dirty="0">
                <a:latin typeface="Times New Roman" pitchFamily="18" charset="0"/>
                <a:cs typeface="Times New Roman" pitchFamily="18" charset="0"/>
              </a:rPr>
              <a:t>name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a:t>
            </a:r>
            <a:r>
              <a:rPr sz="2400" spc="-305" dirty="0">
                <a:latin typeface="Times New Roman" pitchFamily="18" charset="0"/>
                <a:cs typeface="Times New Roman" pitchFamily="18" charset="0"/>
              </a:rPr>
              <a:t> </a:t>
            </a:r>
            <a:r>
              <a:rPr sz="2400" spc="-60" dirty="0">
                <a:latin typeface="Times New Roman" pitchFamily="18" charset="0"/>
                <a:cs typeface="Times New Roman" pitchFamily="18" charset="0"/>
              </a:rPr>
              <a:t>framework,</a:t>
            </a:r>
            <a:endParaRPr sz="2400" dirty="0">
              <a:latin typeface="Times New Roman" pitchFamily="18" charset="0"/>
              <a:cs typeface="Times New Roman" pitchFamily="18" charset="0"/>
            </a:endParaRPr>
          </a:p>
          <a:p>
            <a:pPr marL="1841500">
              <a:lnSpc>
                <a:spcPct val="150000"/>
              </a:lnSpc>
              <a:spcBef>
                <a:spcPts val="1730"/>
              </a:spcBef>
            </a:pPr>
            <a:r>
              <a:rPr sz="2400" b="1" spc="-114" dirty="0">
                <a:latin typeface="Times New Roman" pitchFamily="18" charset="0"/>
                <a:cs typeface="Times New Roman" pitchFamily="18" charset="0"/>
              </a:rPr>
              <a:t>jQuery()</a:t>
            </a:r>
            <a:endParaRPr sz="2400" dirty="0">
              <a:latin typeface="Times New Roman" pitchFamily="18" charset="0"/>
              <a:cs typeface="Times New Roman" pitchFamily="18" charset="0"/>
            </a:endParaRPr>
          </a:p>
          <a:p>
            <a:pPr marL="232410" indent="-220345" algn="just">
              <a:lnSpc>
                <a:spcPct val="150000"/>
              </a:lnSpc>
              <a:spcBef>
                <a:spcPts val="1730"/>
              </a:spcBef>
              <a:buSzPct val="95454"/>
              <a:buFont typeface="Wingdings"/>
              <a:buChar char=""/>
              <a:tabLst>
                <a:tab pos="233045" algn="l"/>
              </a:tabLst>
            </a:pPr>
            <a:r>
              <a:rPr sz="2400" spc="-155" dirty="0">
                <a:latin typeface="Times New Roman" pitchFamily="18" charset="0"/>
                <a:cs typeface="Times New Roman" pitchFamily="18" charset="0"/>
              </a:rPr>
              <a:t>Is </a:t>
            </a:r>
            <a:r>
              <a:rPr sz="2400" spc="-100" dirty="0">
                <a:latin typeface="Times New Roman" pitchFamily="18" charset="0"/>
                <a:cs typeface="Times New Roman" pitchFamily="18" charset="0"/>
              </a:rPr>
              <a:t>reserved </a:t>
            </a:r>
            <a:r>
              <a:rPr sz="2400" spc="-10" dirty="0">
                <a:latin typeface="Times New Roman" pitchFamily="18" charset="0"/>
                <a:cs typeface="Times New Roman" pitchFamily="18" charset="0"/>
              </a:rPr>
              <a:t>for </a:t>
            </a:r>
            <a:r>
              <a:rPr sz="2400" spc="-90" dirty="0">
                <a:latin typeface="Times New Roman" pitchFamily="18" charset="0"/>
                <a:cs typeface="Times New Roman" pitchFamily="18" charset="0"/>
              </a:rPr>
              <a:t>selecting elements </a:t>
            </a:r>
            <a:r>
              <a:rPr sz="2400" spc="-25" dirty="0">
                <a:latin typeface="Times New Roman" pitchFamily="18" charset="0"/>
                <a:cs typeface="Times New Roman" pitchFamily="18" charset="0"/>
              </a:rPr>
              <a:t>from </a:t>
            </a:r>
            <a:r>
              <a:rPr sz="2400" spc="-30" dirty="0">
                <a:latin typeface="Times New Roman" pitchFamily="18" charset="0"/>
                <a:cs typeface="Times New Roman" pitchFamily="18" charset="0"/>
              </a:rPr>
              <a:t>the</a:t>
            </a:r>
            <a:r>
              <a:rPr sz="2400" spc="-254" dirty="0">
                <a:latin typeface="Times New Roman" pitchFamily="18" charset="0"/>
                <a:cs typeface="Times New Roman" pitchFamily="18" charset="0"/>
              </a:rPr>
              <a:t> </a:t>
            </a:r>
            <a:r>
              <a:rPr sz="2400" spc="-135" dirty="0">
                <a:latin typeface="Times New Roman" pitchFamily="18" charset="0"/>
                <a:cs typeface="Times New Roman" pitchFamily="18" charset="0"/>
              </a:rPr>
              <a:t>DOM.</a:t>
            </a:r>
            <a:endParaRPr sz="2400" dirty="0">
              <a:latin typeface="Times New Roman" pitchFamily="18" charset="0"/>
              <a:cs typeface="Times New Roman" pitchFamily="18" charset="0"/>
            </a:endParaRPr>
          </a:p>
          <a:p>
            <a:pPr marL="232410" indent="-220345" algn="just">
              <a:lnSpc>
                <a:spcPct val="150000"/>
              </a:lnSpc>
              <a:spcBef>
                <a:spcPts val="1730"/>
              </a:spcBef>
              <a:buSzPct val="95454"/>
              <a:buFont typeface="Wingdings"/>
              <a:buChar char=""/>
              <a:tabLst>
                <a:tab pos="233045" algn="l"/>
              </a:tabLst>
            </a:pPr>
            <a:r>
              <a:rPr sz="2400" spc="-175" dirty="0">
                <a:latin typeface="Times New Roman" pitchFamily="18" charset="0"/>
                <a:cs typeface="Times New Roman" pitchFamily="18" charset="0"/>
              </a:rPr>
              <a:t>Because </a:t>
            </a:r>
            <a:r>
              <a:rPr sz="2400" spc="70" dirty="0">
                <a:latin typeface="Times New Roman" pitchFamily="18" charset="0"/>
                <a:cs typeface="Times New Roman" pitchFamily="18" charset="0"/>
              </a:rPr>
              <a:t>it </a:t>
            </a:r>
            <a:r>
              <a:rPr sz="2400" spc="-114" dirty="0">
                <a:latin typeface="Times New Roman" pitchFamily="18" charset="0"/>
                <a:cs typeface="Times New Roman" pitchFamily="18" charset="0"/>
              </a:rPr>
              <a:t>is </a:t>
            </a:r>
            <a:r>
              <a:rPr sz="2400" spc="-135" dirty="0">
                <a:latin typeface="Times New Roman" pitchFamily="18" charset="0"/>
                <a:cs typeface="Times New Roman" pitchFamily="18" charset="0"/>
              </a:rPr>
              <a:t>used </a:t>
            </a:r>
            <a:r>
              <a:rPr sz="2400" spc="-155" dirty="0">
                <a:latin typeface="Times New Roman" pitchFamily="18" charset="0"/>
                <a:cs typeface="Times New Roman" pitchFamily="18" charset="0"/>
              </a:rPr>
              <a:t>so </a:t>
            </a:r>
            <a:r>
              <a:rPr sz="2400" spc="-60" dirty="0">
                <a:latin typeface="Times New Roman" pitchFamily="18" charset="0"/>
                <a:cs typeface="Times New Roman" pitchFamily="18" charset="0"/>
              </a:rPr>
              <a:t>frequently, </a:t>
            </a:r>
            <a:r>
              <a:rPr sz="2400" spc="65" dirty="0">
                <a:latin typeface="Times New Roman" pitchFamily="18" charset="0"/>
                <a:cs typeface="Times New Roman" pitchFamily="18" charset="0"/>
              </a:rPr>
              <a:t>it </a:t>
            </a:r>
            <a:r>
              <a:rPr sz="2400" spc="-165" dirty="0">
                <a:latin typeface="Times New Roman" pitchFamily="18" charset="0"/>
                <a:cs typeface="Times New Roman" pitchFamily="18" charset="0"/>
              </a:rPr>
              <a:t>has </a:t>
            </a:r>
            <a:r>
              <a:rPr sz="2400" spc="-175" dirty="0">
                <a:latin typeface="Times New Roman" pitchFamily="18" charset="0"/>
                <a:cs typeface="Times New Roman" pitchFamily="18" charset="0"/>
              </a:rPr>
              <a:t>a </a:t>
            </a:r>
            <a:r>
              <a:rPr sz="2400" spc="-50" dirty="0">
                <a:latin typeface="Times New Roman" pitchFamily="18" charset="0"/>
                <a:cs typeface="Times New Roman" pitchFamily="18" charset="0"/>
              </a:rPr>
              <a:t>shortcut</a:t>
            </a:r>
            <a:r>
              <a:rPr sz="2400" spc="5" dirty="0">
                <a:latin typeface="Times New Roman" pitchFamily="18" charset="0"/>
                <a:cs typeface="Times New Roman" pitchFamily="18" charset="0"/>
              </a:rPr>
              <a:t> </a:t>
            </a:r>
            <a:r>
              <a:rPr sz="2400" spc="-35" dirty="0">
                <a:latin typeface="Times New Roman" pitchFamily="18" charset="0"/>
                <a:cs typeface="Times New Roman" pitchFamily="18" charset="0"/>
              </a:rPr>
              <a:t>notation</a:t>
            </a:r>
            <a:endParaRPr sz="2400" dirty="0">
              <a:latin typeface="Times New Roman" pitchFamily="18" charset="0"/>
              <a:cs typeface="Times New Roman" pitchFamily="18" charset="0"/>
            </a:endParaRPr>
          </a:p>
          <a:p>
            <a:pPr marL="12700">
              <a:lnSpc>
                <a:spcPct val="150000"/>
              </a:lnSpc>
            </a:pPr>
            <a:r>
              <a:rPr sz="2400" spc="-105" dirty="0">
                <a:latin typeface="Times New Roman" pitchFamily="18" charset="0"/>
                <a:cs typeface="Times New Roman" pitchFamily="18" charset="0"/>
              </a:rPr>
              <a:t>and </a:t>
            </a:r>
            <a:r>
              <a:rPr sz="2400" spc="-150" dirty="0">
                <a:latin typeface="Times New Roman" pitchFamily="18" charset="0"/>
                <a:cs typeface="Times New Roman" pitchFamily="18" charset="0"/>
              </a:rPr>
              <a:t>can </a:t>
            </a:r>
            <a:r>
              <a:rPr sz="2400" spc="-105" dirty="0">
                <a:latin typeface="Times New Roman" pitchFamily="18" charset="0"/>
                <a:cs typeface="Times New Roman" pitchFamily="18" charset="0"/>
              </a:rPr>
              <a:t>be </a:t>
            </a:r>
            <a:r>
              <a:rPr sz="2400" dirty="0">
                <a:latin typeface="Times New Roman" pitchFamily="18" charset="0"/>
                <a:cs typeface="Times New Roman" pitchFamily="18" charset="0"/>
              </a:rPr>
              <a:t>written</a:t>
            </a:r>
            <a:r>
              <a:rPr sz="2400" spc="-90" dirty="0">
                <a:latin typeface="Times New Roman" pitchFamily="18" charset="0"/>
                <a:cs typeface="Times New Roman" pitchFamily="18" charset="0"/>
              </a:rPr>
              <a:t> </a:t>
            </a:r>
            <a:r>
              <a:rPr sz="2400" spc="-210" dirty="0">
                <a:latin typeface="Times New Roman" pitchFamily="18" charset="0"/>
                <a:cs typeface="Times New Roman" pitchFamily="18" charset="0"/>
              </a:rPr>
              <a:t>as</a:t>
            </a:r>
            <a:endParaRPr sz="2400" dirty="0">
              <a:latin typeface="Times New Roman" pitchFamily="18" charset="0"/>
              <a:cs typeface="Times New Roman" pitchFamily="18" charset="0"/>
            </a:endParaRPr>
          </a:p>
          <a:p>
            <a:pPr marL="1841500">
              <a:lnSpc>
                <a:spcPct val="150000"/>
              </a:lnSpc>
              <a:spcBef>
                <a:spcPts val="1730"/>
              </a:spcBef>
            </a:pPr>
            <a:r>
              <a:rPr sz="2400" b="1" spc="-75"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369310" cy="696595"/>
          </a:xfrm>
          <a:prstGeom prst="rect">
            <a:avLst/>
          </a:prstGeom>
        </p:spPr>
        <p:txBody>
          <a:bodyPr vert="horz" wrap="square" lIns="0" tIns="13335" rIns="0" bIns="0" rtlCol="0">
            <a:spAutoFit/>
          </a:bodyPr>
          <a:lstStyle/>
          <a:p>
            <a:pPr marL="12700">
              <a:lnSpc>
                <a:spcPct val="100000"/>
              </a:lnSpc>
              <a:spcBef>
                <a:spcPts val="105"/>
              </a:spcBef>
            </a:pPr>
            <a:r>
              <a:rPr spc="-335" dirty="0">
                <a:latin typeface="Times New Roman" pitchFamily="18" charset="0"/>
                <a:cs typeface="Times New Roman" pitchFamily="18" charset="0"/>
              </a:rPr>
              <a:t>Basic</a:t>
            </a:r>
            <a:r>
              <a:rPr spc="-285" dirty="0">
                <a:latin typeface="Times New Roman" pitchFamily="18" charset="0"/>
                <a:cs typeface="Times New Roman" pitchFamily="18" charset="0"/>
              </a:rPr>
              <a:t> </a:t>
            </a:r>
            <a:r>
              <a:rPr spc="-240" dirty="0">
                <a:latin typeface="Times New Roman" pitchFamily="18" charset="0"/>
                <a:cs typeface="Times New Roman" pitchFamily="18" charset="0"/>
              </a:rPr>
              <a:t>Selectors</a:t>
            </a:r>
          </a:p>
        </p:txBody>
      </p:sp>
      <p:sp>
        <p:nvSpPr>
          <p:cNvPr id="3" name="object 3"/>
          <p:cNvSpPr txBox="1"/>
          <p:nvPr/>
        </p:nvSpPr>
        <p:spPr>
          <a:xfrm>
            <a:off x="993450" y="842513"/>
            <a:ext cx="2082800"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Georgia"/>
                <a:cs typeface="Georgia"/>
              </a:rPr>
              <a:t>All </a:t>
            </a:r>
            <a:r>
              <a:rPr sz="1500" spc="20" dirty="0">
                <a:latin typeface="Georgia"/>
                <a:cs typeface="Georgia"/>
              </a:rPr>
              <a:t>the </a:t>
            </a:r>
            <a:r>
              <a:rPr sz="1500" spc="45" dirty="0">
                <a:latin typeface="Georgia"/>
                <a:cs typeface="Georgia"/>
              </a:rPr>
              <a:t>way </a:t>
            </a:r>
            <a:r>
              <a:rPr sz="1500" spc="80" dirty="0">
                <a:latin typeface="Georgia"/>
                <a:cs typeface="Georgia"/>
              </a:rPr>
              <a:t>back </a:t>
            </a:r>
            <a:r>
              <a:rPr sz="1500" spc="-10" dirty="0">
                <a:latin typeface="Georgia"/>
                <a:cs typeface="Georgia"/>
              </a:rPr>
              <a:t>to</a:t>
            </a:r>
            <a:r>
              <a:rPr sz="1500" spc="-120" dirty="0">
                <a:latin typeface="Georgia"/>
                <a:cs typeface="Georgia"/>
              </a:rPr>
              <a:t> </a:t>
            </a:r>
            <a:r>
              <a:rPr sz="1500" spc="25" dirty="0">
                <a:latin typeface="Georgia"/>
                <a:cs typeface="Georgia"/>
              </a:rPr>
              <a:t>CSS</a:t>
            </a:r>
            <a:endParaRPr sz="1500">
              <a:latin typeface="Georgia"/>
              <a:cs typeface="Georgia"/>
            </a:endParaRPr>
          </a:p>
        </p:txBody>
      </p:sp>
      <p:sp>
        <p:nvSpPr>
          <p:cNvPr id="4" name="object 4"/>
          <p:cNvSpPr txBox="1"/>
          <p:nvPr/>
        </p:nvSpPr>
        <p:spPr>
          <a:xfrm>
            <a:off x="993450" y="1276350"/>
            <a:ext cx="7387590" cy="5316199"/>
          </a:xfrm>
          <a:prstGeom prst="rect">
            <a:avLst/>
          </a:prstGeom>
        </p:spPr>
        <p:txBody>
          <a:bodyPr vert="horz" wrap="square" lIns="0" tIns="12065" rIns="0" bIns="0" rtlCol="0">
            <a:spAutoFit/>
          </a:bodyPr>
          <a:lstStyle/>
          <a:p>
            <a:pPr marL="12700">
              <a:lnSpc>
                <a:spcPct val="150000"/>
              </a:lnSpc>
              <a:spcBef>
                <a:spcPts val="95"/>
              </a:spcBef>
            </a:pPr>
            <a:r>
              <a:rPr sz="2400" spc="-165" dirty="0">
                <a:latin typeface="Times New Roman" pitchFamily="18" charset="0"/>
                <a:cs typeface="Times New Roman" pitchFamily="18" charset="0"/>
              </a:rPr>
              <a:t>The </a:t>
            </a:r>
            <a:r>
              <a:rPr sz="2400" spc="-25" dirty="0">
                <a:latin typeface="Times New Roman" pitchFamily="18" charset="0"/>
                <a:cs typeface="Times New Roman" pitchFamily="18" charset="0"/>
              </a:rPr>
              <a:t>four </a:t>
            </a:r>
            <a:r>
              <a:rPr sz="2400" spc="-130" dirty="0">
                <a:latin typeface="Times New Roman" pitchFamily="18" charset="0"/>
                <a:cs typeface="Times New Roman" pitchFamily="18" charset="0"/>
              </a:rPr>
              <a:t>basic </a:t>
            </a:r>
            <a:r>
              <a:rPr sz="2400" spc="-100" dirty="0">
                <a:latin typeface="Times New Roman" pitchFamily="18" charset="0"/>
                <a:cs typeface="Times New Roman" pitchFamily="18" charset="0"/>
              </a:rPr>
              <a:t>selectors</a:t>
            </a:r>
            <a:r>
              <a:rPr sz="2400" spc="-135" dirty="0">
                <a:latin typeface="Times New Roman" pitchFamily="18" charset="0"/>
                <a:cs typeface="Times New Roman" pitchFamily="18" charset="0"/>
              </a:rPr>
              <a:t> </a:t>
            </a:r>
            <a:r>
              <a:rPr sz="2400" spc="-80" dirty="0">
                <a:latin typeface="Times New Roman" pitchFamily="18" charset="0"/>
                <a:cs typeface="Times New Roman" pitchFamily="18" charset="0"/>
              </a:rPr>
              <a:t>are:</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25" dirty="0">
                <a:latin typeface="Times New Roman" pitchFamily="18" charset="0"/>
                <a:cs typeface="Times New Roman" pitchFamily="18" charset="0"/>
              </a:rPr>
              <a:t>$("*") </a:t>
            </a:r>
            <a:r>
              <a:rPr sz="2400" b="1" spc="-155" dirty="0">
                <a:latin typeface="Times New Roman" pitchFamily="18" charset="0"/>
                <a:cs typeface="Times New Roman" pitchFamily="18" charset="0"/>
              </a:rPr>
              <a:t>Universal </a:t>
            </a:r>
            <a:r>
              <a:rPr sz="2400" b="1" spc="-150" dirty="0">
                <a:latin typeface="Times New Roman" pitchFamily="18" charset="0"/>
                <a:cs typeface="Times New Roman" pitchFamily="18" charset="0"/>
              </a:rPr>
              <a:t>selector </a:t>
            </a:r>
            <a:r>
              <a:rPr sz="2400" spc="-114" dirty="0">
                <a:latin typeface="Times New Roman" pitchFamily="18" charset="0"/>
                <a:cs typeface="Times New Roman" pitchFamily="18" charset="0"/>
              </a:rPr>
              <a:t>matches </a:t>
            </a:r>
            <a:r>
              <a:rPr sz="2400" spc="-50" dirty="0">
                <a:latin typeface="Times New Roman" pitchFamily="18" charset="0"/>
                <a:cs typeface="Times New Roman" pitchFamily="18" charset="0"/>
              </a:rPr>
              <a:t>all </a:t>
            </a:r>
            <a:r>
              <a:rPr sz="2400" spc="-90" dirty="0">
                <a:latin typeface="Times New Roman" pitchFamily="18" charset="0"/>
                <a:cs typeface="Times New Roman" pitchFamily="18" charset="0"/>
              </a:rPr>
              <a:t>elements </a:t>
            </a:r>
            <a:r>
              <a:rPr sz="2400" spc="-100" dirty="0">
                <a:latin typeface="Times New Roman" pitchFamily="18" charset="0"/>
                <a:cs typeface="Times New Roman" pitchFamily="18" charset="0"/>
              </a:rPr>
              <a:t>(and </a:t>
            </a:r>
            <a:r>
              <a:rPr sz="2400" spc="-114" dirty="0">
                <a:latin typeface="Times New Roman" pitchFamily="18" charset="0"/>
                <a:cs typeface="Times New Roman" pitchFamily="18" charset="0"/>
              </a:rPr>
              <a:t>is</a:t>
            </a:r>
            <a:r>
              <a:rPr sz="2400" spc="-175" dirty="0">
                <a:latin typeface="Times New Roman" pitchFamily="18" charset="0"/>
                <a:cs typeface="Times New Roman" pitchFamily="18" charset="0"/>
              </a:rPr>
              <a:t> </a:t>
            </a:r>
            <a:r>
              <a:rPr sz="2400" spc="-80" dirty="0">
                <a:latin typeface="Times New Roman" pitchFamily="18" charset="0"/>
                <a:cs typeface="Times New Roman" pitchFamily="18" charset="0"/>
              </a:rPr>
              <a:t>slow).</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 pos="1400810" algn="l"/>
                <a:tab pos="2514600" algn="l"/>
                <a:tab pos="3597275" algn="l"/>
                <a:tab pos="4709795" algn="l"/>
                <a:tab pos="5128260" algn="l"/>
                <a:tab pos="6336030" algn="l"/>
                <a:tab pos="6994525" algn="l"/>
              </a:tabLst>
            </a:pPr>
            <a:r>
              <a:rPr sz="2400" spc="-114" dirty="0">
                <a:latin typeface="Times New Roman" pitchFamily="18" charset="0"/>
                <a:cs typeface="Times New Roman" pitchFamily="18" charset="0"/>
              </a:rPr>
              <a:t>$</a:t>
            </a:r>
            <a:r>
              <a:rPr sz="2400" spc="10" dirty="0">
                <a:latin typeface="Times New Roman" pitchFamily="18" charset="0"/>
                <a:cs typeface="Times New Roman" pitchFamily="18" charset="0"/>
              </a:rPr>
              <a:t>(</a:t>
            </a:r>
            <a:r>
              <a:rPr sz="2400" dirty="0">
                <a:latin typeface="Times New Roman" pitchFamily="18" charset="0"/>
                <a:cs typeface="Times New Roman" pitchFamily="18" charset="0"/>
              </a:rPr>
              <a:t>"</a:t>
            </a:r>
            <a:r>
              <a:rPr sz="2400" spc="90" dirty="0">
                <a:latin typeface="Times New Roman" pitchFamily="18" charset="0"/>
                <a:cs typeface="Times New Roman" pitchFamily="18" charset="0"/>
              </a:rPr>
              <a:t>t</a:t>
            </a:r>
            <a:r>
              <a:rPr sz="2400" spc="-185" dirty="0">
                <a:latin typeface="Times New Roman" pitchFamily="18" charset="0"/>
                <a:cs typeface="Times New Roman" pitchFamily="18" charset="0"/>
              </a:rPr>
              <a:t>a</a:t>
            </a:r>
            <a:r>
              <a:rPr sz="2400" spc="-175" dirty="0">
                <a:latin typeface="Times New Roman" pitchFamily="18" charset="0"/>
                <a:cs typeface="Times New Roman" pitchFamily="18" charset="0"/>
              </a:rPr>
              <a:t>g</a:t>
            </a:r>
            <a:r>
              <a:rPr sz="2400" spc="15" dirty="0">
                <a:latin typeface="Times New Roman" pitchFamily="18" charset="0"/>
                <a:cs typeface="Times New Roman" pitchFamily="18" charset="0"/>
              </a:rPr>
              <a:t>")</a:t>
            </a:r>
            <a:r>
              <a:rPr sz="2400" dirty="0">
                <a:latin typeface="Times New Roman" pitchFamily="18" charset="0"/>
                <a:cs typeface="Times New Roman" pitchFamily="18" charset="0"/>
              </a:rPr>
              <a:t>	</a:t>
            </a:r>
            <a:r>
              <a:rPr sz="2400" b="1" spc="-335" dirty="0">
                <a:latin typeface="Times New Roman" pitchFamily="18" charset="0"/>
                <a:cs typeface="Times New Roman" pitchFamily="18" charset="0"/>
              </a:rPr>
              <a:t>E</a:t>
            </a:r>
            <a:r>
              <a:rPr sz="2400" b="1" spc="-135" dirty="0">
                <a:latin typeface="Times New Roman" pitchFamily="18" charset="0"/>
                <a:cs typeface="Times New Roman" pitchFamily="18" charset="0"/>
              </a:rPr>
              <a:t>l</a:t>
            </a:r>
            <a:r>
              <a:rPr sz="2400" b="1" spc="-114" dirty="0">
                <a:latin typeface="Times New Roman" pitchFamily="18" charset="0"/>
                <a:cs typeface="Times New Roman" pitchFamily="18" charset="0"/>
              </a:rPr>
              <a:t>e</a:t>
            </a:r>
            <a:r>
              <a:rPr sz="2400" b="1" spc="-165" dirty="0">
                <a:latin typeface="Times New Roman" pitchFamily="18" charset="0"/>
                <a:cs typeface="Times New Roman" pitchFamily="18" charset="0"/>
              </a:rPr>
              <a:t>men</a:t>
            </a:r>
            <a:r>
              <a:rPr sz="2400" b="1" spc="25" dirty="0">
                <a:latin typeface="Times New Roman" pitchFamily="18" charset="0"/>
                <a:cs typeface="Times New Roman" pitchFamily="18" charset="0"/>
              </a:rPr>
              <a:t>t</a:t>
            </a:r>
            <a:r>
              <a:rPr sz="2400" dirty="0">
                <a:latin typeface="Times New Roman" pitchFamily="18" charset="0"/>
                <a:cs typeface="Times New Roman" pitchFamily="18" charset="0"/>
              </a:rPr>
              <a:t>	</a:t>
            </a:r>
            <a:r>
              <a:rPr sz="2400" b="1" spc="-215" dirty="0">
                <a:latin typeface="Times New Roman" pitchFamily="18" charset="0"/>
                <a:cs typeface="Times New Roman" pitchFamily="18" charset="0"/>
              </a:rPr>
              <a:t>se</a:t>
            </a:r>
            <a:r>
              <a:rPr sz="2400" b="1" spc="-105" dirty="0">
                <a:latin typeface="Times New Roman" pitchFamily="18" charset="0"/>
                <a:cs typeface="Times New Roman" pitchFamily="18" charset="0"/>
              </a:rPr>
              <a:t>l</a:t>
            </a:r>
            <a:r>
              <a:rPr sz="2400" b="1" spc="-220" dirty="0">
                <a:latin typeface="Times New Roman" pitchFamily="18" charset="0"/>
                <a:cs typeface="Times New Roman" pitchFamily="18" charset="0"/>
              </a:rPr>
              <a:t>e</a:t>
            </a:r>
            <a:r>
              <a:rPr sz="2400" b="1" spc="-204" dirty="0">
                <a:latin typeface="Times New Roman" pitchFamily="18" charset="0"/>
                <a:cs typeface="Times New Roman" pitchFamily="18" charset="0"/>
              </a:rPr>
              <a:t>c</a:t>
            </a:r>
            <a:r>
              <a:rPr sz="2400" b="1" spc="5" dirty="0">
                <a:latin typeface="Times New Roman" pitchFamily="18" charset="0"/>
                <a:cs typeface="Times New Roman" pitchFamily="18" charset="0"/>
              </a:rPr>
              <a:t>t</a:t>
            </a:r>
            <a:r>
              <a:rPr sz="2400" b="1" spc="-120" dirty="0">
                <a:latin typeface="Times New Roman" pitchFamily="18" charset="0"/>
                <a:cs typeface="Times New Roman" pitchFamily="18" charset="0"/>
              </a:rPr>
              <a:t>or</a:t>
            </a:r>
            <a:r>
              <a:rPr sz="2400" dirty="0">
                <a:latin typeface="Times New Roman" pitchFamily="18" charset="0"/>
                <a:cs typeface="Times New Roman" pitchFamily="18" charset="0"/>
              </a:rPr>
              <a:t>	</a:t>
            </a:r>
            <a:r>
              <a:rPr sz="2400" spc="-150" dirty="0">
                <a:latin typeface="Times New Roman" pitchFamily="18" charset="0"/>
                <a:cs typeface="Times New Roman" pitchFamily="18" charset="0"/>
              </a:rPr>
              <a:t>m</a:t>
            </a:r>
            <a:r>
              <a:rPr sz="2400" spc="-130" dirty="0">
                <a:latin typeface="Times New Roman" pitchFamily="18" charset="0"/>
                <a:cs typeface="Times New Roman" pitchFamily="18" charset="0"/>
              </a:rPr>
              <a:t>a</a:t>
            </a:r>
            <a:r>
              <a:rPr sz="2400" spc="90" dirty="0">
                <a:latin typeface="Times New Roman" pitchFamily="18" charset="0"/>
                <a:cs typeface="Times New Roman" pitchFamily="18" charset="0"/>
              </a:rPr>
              <a:t>t</a:t>
            </a:r>
            <a:r>
              <a:rPr sz="2400" spc="-125" dirty="0">
                <a:latin typeface="Times New Roman" pitchFamily="18" charset="0"/>
                <a:cs typeface="Times New Roman" pitchFamily="18" charset="0"/>
              </a:rPr>
              <a:t>ch</a:t>
            </a:r>
            <a:r>
              <a:rPr sz="2400" spc="-140" dirty="0">
                <a:latin typeface="Times New Roman" pitchFamily="18" charset="0"/>
                <a:cs typeface="Times New Roman" pitchFamily="18" charset="0"/>
              </a:rPr>
              <a:t>e</a:t>
            </a:r>
            <a:r>
              <a:rPr sz="2400" spc="-245" dirty="0">
                <a:latin typeface="Times New Roman" pitchFamily="18" charset="0"/>
                <a:cs typeface="Times New Roman" pitchFamily="18" charset="0"/>
              </a:rPr>
              <a:t>s</a:t>
            </a:r>
            <a:r>
              <a:rPr sz="2400" dirty="0">
                <a:latin typeface="Times New Roman" pitchFamily="18" charset="0"/>
                <a:cs typeface="Times New Roman" pitchFamily="18" charset="0"/>
              </a:rPr>
              <a:t>	</a:t>
            </a:r>
            <a:r>
              <a:rPr sz="2400" spc="-80" dirty="0">
                <a:latin typeface="Times New Roman" pitchFamily="18" charset="0"/>
                <a:cs typeface="Times New Roman" pitchFamily="18" charset="0"/>
              </a:rPr>
              <a:t>al</a:t>
            </a:r>
            <a:r>
              <a:rPr sz="2400" spc="15" dirty="0">
                <a:latin typeface="Times New Roman" pitchFamily="18" charset="0"/>
                <a:cs typeface="Times New Roman" pitchFamily="18" charset="0"/>
              </a:rPr>
              <a:t>l</a:t>
            </a:r>
            <a:r>
              <a:rPr sz="2400" dirty="0">
                <a:latin typeface="Times New Roman" pitchFamily="18" charset="0"/>
                <a:cs typeface="Times New Roman" pitchFamily="18" charset="0"/>
              </a:rPr>
              <a:t>	</a:t>
            </a:r>
            <a:r>
              <a:rPr sz="2400" spc="-60" dirty="0">
                <a:latin typeface="Times New Roman" pitchFamily="18" charset="0"/>
                <a:cs typeface="Times New Roman" pitchFamily="18" charset="0"/>
              </a:rPr>
              <a:t>el</a:t>
            </a:r>
            <a:r>
              <a:rPr sz="2400" spc="-110" dirty="0">
                <a:latin typeface="Times New Roman" pitchFamily="18" charset="0"/>
                <a:cs typeface="Times New Roman" pitchFamily="18" charset="0"/>
              </a:rPr>
              <a:t>eme</a:t>
            </a:r>
            <a:r>
              <a:rPr sz="2400" spc="-120" dirty="0">
                <a:latin typeface="Times New Roman" pitchFamily="18" charset="0"/>
                <a:cs typeface="Times New Roman" pitchFamily="18" charset="0"/>
              </a:rPr>
              <a:t>n</a:t>
            </a:r>
            <a:r>
              <a:rPr sz="2400" spc="-60" dirty="0">
                <a:latin typeface="Times New Roman" pitchFamily="18" charset="0"/>
                <a:cs typeface="Times New Roman" pitchFamily="18" charset="0"/>
              </a:rPr>
              <a:t>ts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wi</a:t>
            </a:r>
            <a:r>
              <a:rPr sz="2400" spc="25" dirty="0">
                <a:latin typeface="Times New Roman" pitchFamily="18" charset="0"/>
                <a:cs typeface="Times New Roman" pitchFamily="18" charset="0"/>
              </a:rPr>
              <a:t>th</a:t>
            </a:r>
            <a:r>
              <a:rPr sz="2400" dirty="0">
                <a:latin typeface="Times New Roman" pitchFamily="18" charset="0"/>
                <a:cs typeface="Times New Roman" pitchFamily="18" charset="0"/>
              </a:rPr>
              <a:t>	</a:t>
            </a:r>
            <a:r>
              <a:rPr sz="2400" spc="25" dirty="0">
                <a:latin typeface="Times New Roman" pitchFamily="18" charset="0"/>
                <a:cs typeface="Times New Roman" pitchFamily="18" charset="0"/>
              </a:rPr>
              <a:t>th</a:t>
            </a:r>
            <a:r>
              <a:rPr sz="2400" spc="-135" dirty="0">
                <a:latin typeface="Times New Roman" pitchFamily="18" charset="0"/>
                <a:cs typeface="Times New Roman" pitchFamily="18" charset="0"/>
              </a:rPr>
              <a:t>e</a:t>
            </a:r>
            <a:endParaRPr sz="2400" dirty="0">
              <a:latin typeface="Times New Roman" pitchFamily="18" charset="0"/>
              <a:cs typeface="Times New Roman" pitchFamily="18" charset="0"/>
            </a:endParaRPr>
          </a:p>
          <a:p>
            <a:pPr marL="354965">
              <a:lnSpc>
                <a:spcPct val="150000"/>
              </a:lnSpc>
            </a:pPr>
            <a:r>
              <a:rPr sz="2400" spc="-105" dirty="0">
                <a:latin typeface="Times New Roman" pitchFamily="18" charset="0"/>
                <a:cs typeface="Times New Roman" pitchFamily="18" charset="0"/>
              </a:rPr>
              <a:t>given </a:t>
            </a:r>
            <a:r>
              <a:rPr sz="2400" spc="-65" dirty="0">
                <a:latin typeface="Times New Roman" pitchFamily="18" charset="0"/>
                <a:cs typeface="Times New Roman" pitchFamily="18" charset="0"/>
              </a:rPr>
              <a:t>element</a:t>
            </a:r>
            <a:r>
              <a:rPr sz="2400" spc="-90" dirty="0">
                <a:latin typeface="Times New Roman" pitchFamily="18" charset="0"/>
                <a:cs typeface="Times New Roman" pitchFamily="18" charset="0"/>
              </a:rPr>
              <a:t> </a:t>
            </a:r>
            <a:r>
              <a:rPr sz="2400" spc="-110" dirty="0">
                <a:latin typeface="Times New Roman" pitchFamily="18" charset="0"/>
                <a:cs typeface="Times New Roman" pitchFamily="18" charset="0"/>
              </a:rPr>
              <a:t>name.</a:t>
            </a:r>
            <a:endParaRPr sz="2400" dirty="0">
              <a:latin typeface="Times New Roman" pitchFamily="18" charset="0"/>
              <a:cs typeface="Times New Roman" pitchFamily="18" charset="0"/>
            </a:endParaRPr>
          </a:p>
          <a:p>
            <a:pPr marL="354965" marR="5715" indent="-342900">
              <a:lnSpc>
                <a:spcPct val="150000"/>
              </a:lnSpc>
              <a:spcBef>
                <a:spcPts val="1730"/>
              </a:spcBef>
              <a:buChar char="•"/>
              <a:tabLst>
                <a:tab pos="354965" algn="l"/>
                <a:tab pos="355600" algn="l"/>
              </a:tabLst>
            </a:pPr>
            <a:r>
              <a:rPr sz="2400" spc="-85" dirty="0">
                <a:latin typeface="Times New Roman" pitchFamily="18" charset="0"/>
                <a:cs typeface="Times New Roman" pitchFamily="18" charset="0"/>
              </a:rPr>
              <a:t>$(".class") </a:t>
            </a:r>
            <a:r>
              <a:rPr sz="2400" b="1" spc="-275" dirty="0">
                <a:latin typeface="Times New Roman" pitchFamily="18" charset="0"/>
                <a:cs typeface="Times New Roman" pitchFamily="18" charset="0"/>
              </a:rPr>
              <a:t>Class </a:t>
            </a:r>
            <a:r>
              <a:rPr sz="2400" b="1" spc="-150" dirty="0">
                <a:latin typeface="Times New Roman" pitchFamily="18" charset="0"/>
                <a:cs typeface="Times New Roman" pitchFamily="18" charset="0"/>
              </a:rPr>
              <a:t>selector </a:t>
            </a:r>
            <a:r>
              <a:rPr sz="2400" spc="-114" dirty="0">
                <a:latin typeface="Times New Roman" pitchFamily="18" charset="0"/>
                <a:cs typeface="Times New Roman" pitchFamily="18" charset="0"/>
              </a:rPr>
              <a:t>matches </a:t>
            </a:r>
            <a:r>
              <a:rPr sz="2400" spc="-50" dirty="0">
                <a:latin typeface="Times New Roman" pitchFamily="18" charset="0"/>
                <a:cs typeface="Times New Roman" pitchFamily="18" charset="0"/>
              </a:rPr>
              <a:t>all </a:t>
            </a:r>
            <a:r>
              <a:rPr sz="2400" spc="-85" dirty="0">
                <a:latin typeface="Times New Roman" pitchFamily="18" charset="0"/>
                <a:cs typeface="Times New Roman" pitchFamily="18" charset="0"/>
              </a:rPr>
              <a:t>elements </a:t>
            </a:r>
            <a:r>
              <a:rPr sz="2400" spc="15" dirty="0">
                <a:latin typeface="Times New Roman" pitchFamily="18" charset="0"/>
                <a:cs typeface="Times New Roman" pitchFamily="18" charset="0"/>
              </a:rPr>
              <a:t>with </a:t>
            </a:r>
            <a:r>
              <a:rPr sz="2400" spc="-30" dirty="0">
                <a:latin typeface="Times New Roman" pitchFamily="18" charset="0"/>
                <a:cs typeface="Times New Roman" pitchFamily="18" charset="0"/>
              </a:rPr>
              <a:t>the </a:t>
            </a:r>
            <a:r>
              <a:rPr sz="2400" spc="-105" dirty="0">
                <a:latin typeface="Times New Roman" pitchFamily="18" charset="0"/>
                <a:cs typeface="Times New Roman" pitchFamily="18" charset="0"/>
              </a:rPr>
              <a:t>given  </a:t>
            </a:r>
            <a:r>
              <a:rPr sz="2400" spc="-450" dirty="0">
                <a:latin typeface="Times New Roman" pitchFamily="18" charset="0"/>
                <a:cs typeface="Times New Roman" pitchFamily="18" charset="0"/>
              </a:rPr>
              <a:t>CSS</a:t>
            </a:r>
            <a:r>
              <a:rPr sz="2400" spc="-430" dirty="0">
                <a:latin typeface="Times New Roman" pitchFamily="18" charset="0"/>
                <a:cs typeface="Times New Roman" pitchFamily="18" charset="0"/>
              </a:rPr>
              <a:t> </a:t>
            </a:r>
            <a:r>
              <a:rPr sz="2400" spc="-145" dirty="0">
                <a:latin typeface="Times New Roman" pitchFamily="18" charset="0"/>
                <a:cs typeface="Times New Roman" pitchFamily="18" charset="0"/>
              </a:rPr>
              <a:t>class.</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35" dirty="0">
                <a:latin typeface="Times New Roman" pitchFamily="18" charset="0"/>
                <a:cs typeface="Times New Roman" pitchFamily="18" charset="0"/>
              </a:rPr>
              <a:t>$("#id") </a:t>
            </a:r>
            <a:r>
              <a:rPr sz="2400" b="1" spc="-95" dirty="0">
                <a:latin typeface="Times New Roman" pitchFamily="18" charset="0"/>
                <a:cs typeface="Times New Roman" pitchFamily="18" charset="0"/>
              </a:rPr>
              <a:t>Id </a:t>
            </a:r>
            <a:r>
              <a:rPr sz="2400" b="1" spc="-150" dirty="0">
                <a:latin typeface="Times New Roman" pitchFamily="18" charset="0"/>
                <a:cs typeface="Times New Roman" pitchFamily="18" charset="0"/>
              </a:rPr>
              <a:t>selector </a:t>
            </a:r>
            <a:r>
              <a:rPr sz="2400" spc="-114" dirty="0">
                <a:latin typeface="Times New Roman" pitchFamily="18" charset="0"/>
                <a:cs typeface="Times New Roman" pitchFamily="18" charset="0"/>
              </a:rPr>
              <a:t>matches </a:t>
            </a:r>
            <a:r>
              <a:rPr sz="2400" spc="-50" dirty="0">
                <a:latin typeface="Times New Roman" pitchFamily="18" charset="0"/>
                <a:cs typeface="Times New Roman" pitchFamily="18" charset="0"/>
              </a:rPr>
              <a:t>all </a:t>
            </a:r>
            <a:r>
              <a:rPr sz="2400" spc="-85" dirty="0">
                <a:latin typeface="Times New Roman" pitchFamily="18" charset="0"/>
                <a:cs typeface="Times New Roman" pitchFamily="18" charset="0"/>
              </a:rPr>
              <a:t>elements </a:t>
            </a:r>
            <a:r>
              <a:rPr sz="2400" spc="10" dirty="0">
                <a:latin typeface="Times New Roman" pitchFamily="18" charset="0"/>
                <a:cs typeface="Times New Roman" pitchFamily="18" charset="0"/>
              </a:rPr>
              <a:t>with </a:t>
            </a:r>
            <a:r>
              <a:rPr sz="2400" spc="-175" dirty="0">
                <a:latin typeface="Times New Roman" pitchFamily="18" charset="0"/>
                <a:cs typeface="Times New Roman" pitchFamily="18" charset="0"/>
              </a:rPr>
              <a:t>a </a:t>
            </a:r>
            <a:r>
              <a:rPr sz="2400" spc="-105" dirty="0">
                <a:latin typeface="Times New Roman" pitchFamily="18" charset="0"/>
                <a:cs typeface="Times New Roman" pitchFamily="18" charset="0"/>
              </a:rPr>
              <a:t>given</a:t>
            </a:r>
            <a:r>
              <a:rPr sz="2400" spc="-335" dirty="0">
                <a:latin typeface="Times New Roman" pitchFamily="18" charset="0"/>
                <a:cs typeface="Times New Roman" pitchFamily="18" charset="0"/>
              </a:rPr>
              <a:t> </a:t>
            </a:r>
            <a:r>
              <a:rPr sz="2400" spc="-190" dirty="0">
                <a:latin typeface="Times New Roman" pitchFamily="18" charset="0"/>
                <a:cs typeface="Times New Roman" pitchFamily="18" charset="0"/>
              </a:rPr>
              <a:t>HTML</a:t>
            </a:r>
            <a:endParaRPr sz="2400" dirty="0">
              <a:latin typeface="Times New Roman" pitchFamily="18" charset="0"/>
              <a:cs typeface="Times New Roman" pitchFamily="18" charset="0"/>
            </a:endParaRPr>
          </a:p>
          <a:p>
            <a:pPr marL="354965">
              <a:lnSpc>
                <a:spcPct val="150000"/>
              </a:lnSpc>
            </a:pPr>
            <a:r>
              <a:rPr sz="2400" spc="-30" dirty="0">
                <a:latin typeface="Times New Roman" pitchFamily="18" charset="0"/>
                <a:cs typeface="Times New Roman" pitchFamily="18" charset="0"/>
              </a:rPr>
              <a:t>id</a:t>
            </a:r>
            <a:r>
              <a:rPr sz="2400" spc="-125" dirty="0">
                <a:latin typeface="Times New Roman" pitchFamily="18" charset="0"/>
                <a:cs typeface="Times New Roman" pitchFamily="18" charset="0"/>
              </a:rPr>
              <a:t> </a:t>
            </a:r>
            <a:r>
              <a:rPr sz="2400" spc="-20" dirty="0">
                <a:latin typeface="Times New Roman" pitchFamily="18" charset="0"/>
                <a:cs typeface="Times New Roman" pitchFamily="18" charset="0"/>
              </a:rPr>
              <a:t>attribute.</a:t>
            </a:r>
            <a:endParaRPr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369310" cy="696595"/>
          </a:xfrm>
          <a:prstGeom prst="rect">
            <a:avLst/>
          </a:prstGeom>
        </p:spPr>
        <p:txBody>
          <a:bodyPr vert="horz" wrap="square" lIns="0" tIns="13335" rIns="0" bIns="0" rtlCol="0">
            <a:spAutoFit/>
          </a:bodyPr>
          <a:lstStyle/>
          <a:p>
            <a:pPr marL="12700">
              <a:lnSpc>
                <a:spcPct val="100000"/>
              </a:lnSpc>
              <a:spcBef>
                <a:spcPts val="105"/>
              </a:spcBef>
            </a:pPr>
            <a:r>
              <a:rPr spc="-335" dirty="0">
                <a:latin typeface="Times New Roman" pitchFamily="18" charset="0"/>
                <a:cs typeface="Times New Roman" pitchFamily="18" charset="0"/>
              </a:rPr>
              <a:t>Basic</a:t>
            </a:r>
            <a:r>
              <a:rPr spc="-285" dirty="0">
                <a:latin typeface="Times New Roman" pitchFamily="18" charset="0"/>
                <a:cs typeface="Times New Roman" pitchFamily="18" charset="0"/>
              </a:rPr>
              <a:t> </a:t>
            </a:r>
            <a:r>
              <a:rPr spc="-240" dirty="0">
                <a:latin typeface="Times New Roman" pitchFamily="18" charset="0"/>
                <a:cs typeface="Times New Roman" pitchFamily="18" charset="0"/>
              </a:rPr>
              <a:t>Selectors</a:t>
            </a:r>
          </a:p>
        </p:txBody>
      </p:sp>
      <p:sp>
        <p:nvSpPr>
          <p:cNvPr id="3" name="object 3"/>
          <p:cNvSpPr txBox="1"/>
          <p:nvPr/>
        </p:nvSpPr>
        <p:spPr>
          <a:xfrm>
            <a:off x="993450" y="842513"/>
            <a:ext cx="2082800"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Georgia"/>
                <a:cs typeface="Georgia"/>
              </a:rPr>
              <a:t>All </a:t>
            </a:r>
            <a:r>
              <a:rPr sz="1500" spc="20" dirty="0">
                <a:latin typeface="Georgia"/>
                <a:cs typeface="Georgia"/>
              </a:rPr>
              <a:t>the </a:t>
            </a:r>
            <a:r>
              <a:rPr sz="1500" spc="45" dirty="0">
                <a:latin typeface="Georgia"/>
                <a:cs typeface="Georgia"/>
              </a:rPr>
              <a:t>way </a:t>
            </a:r>
            <a:r>
              <a:rPr sz="1500" spc="80" dirty="0">
                <a:latin typeface="Georgia"/>
                <a:cs typeface="Georgia"/>
              </a:rPr>
              <a:t>back </a:t>
            </a:r>
            <a:r>
              <a:rPr sz="1500" spc="-10" dirty="0">
                <a:latin typeface="Georgia"/>
                <a:cs typeface="Georgia"/>
              </a:rPr>
              <a:t>to</a:t>
            </a:r>
            <a:r>
              <a:rPr sz="1500" spc="-120" dirty="0">
                <a:latin typeface="Georgia"/>
                <a:cs typeface="Georgia"/>
              </a:rPr>
              <a:t> </a:t>
            </a:r>
            <a:r>
              <a:rPr sz="1500" spc="25" dirty="0">
                <a:latin typeface="Georgia"/>
                <a:cs typeface="Georgia"/>
              </a:rPr>
              <a:t>CSS</a:t>
            </a:r>
            <a:endParaRPr sz="1500" dirty="0">
              <a:latin typeface="Georgia"/>
              <a:cs typeface="Georgia"/>
            </a:endParaRPr>
          </a:p>
        </p:txBody>
      </p:sp>
      <p:sp>
        <p:nvSpPr>
          <p:cNvPr id="4" name="object 4"/>
          <p:cNvSpPr txBox="1"/>
          <p:nvPr/>
        </p:nvSpPr>
        <p:spPr>
          <a:xfrm>
            <a:off x="993450" y="1276350"/>
            <a:ext cx="6565265" cy="5329023"/>
          </a:xfrm>
          <a:prstGeom prst="rect">
            <a:avLst/>
          </a:prstGeom>
        </p:spPr>
        <p:txBody>
          <a:bodyPr vert="horz" wrap="square" lIns="0" tIns="12065" rIns="0" bIns="0" rtlCol="0">
            <a:spAutoFit/>
          </a:bodyPr>
          <a:lstStyle/>
          <a:p>
            <a:pPr marL="12700">
              <a:lnSpc>
                <a:spcPct val="150000"/>
              </a:lnSpc>
              <a:spcBef>
                <a:spcPts val="95"/>
              </a:spcBef>
            </a:pPr>
            <a:r>
              <a:rPr sz="2400" spc="-135" dirty="0">
                <a:latin typeface="Times New Roman" pitchFamily="18" charset="0"/>
                <a:cs typeface="Times New Roman" pitchFamily="18" charset="0"/>
              </a:rPr>
              <a:t>For </a:t>
            </a:r>
            <a:r>
              <a:rPr sz="2400" spc="-110" dirty="0">
                <a:latin typeface="Times New Roman" pitchFamily="18" charset="0"/>
                <a:cs typeface="Times New Roman" pitchFamily="18" charset="0"/>
              </a:rPr>
              <a:t>example, </a:t>
            </a:r>
            <a:r>
              <a:rPr sz="2400" spc="15" dirty="0">
                <a:latin typeface="Times New Roman" pitchFamily="18" charset="0"/>
                <a:cs typeface="Times New Roman" pitchFamily="18" charset="0"/>
              </a:rPr>
              <a:t>to </a:t>
            </a:r>
            <a:r>
              <a:rPr sz="2400" spc="-95" dirty="0">
                <a:latin typeface="Times New Roman" pitchFamily="18" charset="0"/>
                <a:cs typeface="Times New Roman" pitchFamily="18" charset="0"/>
              </a:rPr>
              <a:t>select </a:t>
            </a:r>
            <a:r>
              <a:rPr sz="2400" spc="-30" dirty="0">
                <a:latin typeface="Times New Roman" pitchFamily="18" charset="0"/>
                <a:cs typeface="Times New Roman" pitchFamily="18" charset="0"/>
              </a:rPr>
              <a:t>the </a:t>
            </a:r>
            <a:r>
              <a:rPr sz="2400" spc="-105" dirty="0">
                <a:latin typeface="Times New Roman" pitchFamily="18" charset="0"/>
                <a:cs typeface="Times New Roman" pitchFamily="18" charset="0"/>
              </a:rPr>
              <a:t>single </a:t>
            </a:r>
            <a:r>
              <a:rPr sz="2400" spc="-110" dirty="0">
                <a:latin typeface="Times New Roman" pitchFamily="18" charset="0"/>
                <a:cs typeface="Times New Roman" pitchFamily="18" charset="0"/>
              </a:rPr>
              <a:t>&lt;div&gt; </a:t>
            </a:r>
            <a:r>
              <a:rPr sz="2400" spc="-65" dirty="0">
                <a:latin typeface="Times New Roman" pitchFamily="18" charset="0"/>
                <a:cs typeface="Times New Roman" pitchFamily="18" charset="0"/>
              </a:rPr>
              <a:t>element</a:t>
            </a:r>
            <a:r>
              <a:rPr sz="2400" spc="-270" dirty="0">
                <a:latin typeface="Times New Roman" pitchFamily="18" charset="0"/>
                <a:cs typeface="Times New Roman" pitchFamily="18" charset="0"/>
              </a:rPr>
              <a:t> </a:t>
            </a:r>
            <a:r>
              <a:rPr sz="2400" spc="10" dirty="0">
                <a:latin typeface="Times New Roman" pitchFamily="18" charset="0"/>
                <a:cs typeface="Times New Roman" pitchFamily="18" charset="0"/>
              </a:rPr>
              <a:t>with</a:t>
            </a:r>
            <a:endParaRPr sz="2400" dirty="0">
              <a:latin typeface="Times New Roman" pitchFamily="18" charset="0"/>
              <a:cs typeface="Times New Roman" pitchFamily="18" charset="0"/>
            </a:endParaRPr>
          </a:p>
          <a:p>
            <a:pPr marL="12700">
              <a:lnSpc>
                <a:spcPct val="150000"/>
              </a:lnSpc>
            </a:pPr>
            <a:r>
              <a:rPr sz="2400" spc="-60" dirty="0">
                <a:latin typeface="Times New Roman" pitchFamily="18" charset="0"/>
                <a:cs typeface="Times New Roman" pitchFamily="18" charset="0"/>
              </a:rPr>
              <a:t>id="grab" </a:t>
            </a:r>
            <a:r>
              <a:rPr sz="2400" spc="-90" dirty="0">
                <a:latin typeface="Times New Roman" pitchFamily="18" charset="0"/>
                <a:cs typeface="Times New Roman" pitchFamily="18" charset="0"/>
              </a:rPr>
              <a:t>you </a:t>
            </a:r>
            <a:r>
              <a:rPr sz="2400" spc="-50" dirty="0">
                <a:latin typeface="Times New Roman" pitchFamily="18" charset="0"/>
                <a:cs typeface="Times New Roman" pitchFamily="18" charset="0"/>
              </a:rPr>
              <a:t>would</a:t>
            </a:r>
            <a:r>
              <a:rPr sz="2400" spc="-190" dirty="0">
                <a:latin typeface="Times New Roman" pitchFamily="18" charset="0"/>
                <a:cs typeface="Times New Roman" pitchFamily="18" charset="0"/>
              </a:rPr>
              <a:t> </a:t>
            </a:r>
            <a:r>
              <a:rPr sz="2400" spc="-5" dirty="0">
                <a:latin typeface="Times New Roman" pitchFamily="18" charset="0"/>
                <a:cs typeface="Times New Roman" pitchFamily="18" charset="0"/>
              </a:rPr>
              <a:t>write:</a:t>
            </a:r>
            <a:endParaRPr sz="2400" dirty="0">
              <a:latin typeface="Times New Roman" pitchFamily="18" charset="0"/>
              <a:cs typeface="Times New Roman" pitchFamily="18" charset="0"/>
            </a:endParaRPr>
          </a:p>
          <a:p>
            <a:pPr marL="12700">
              <a:lnSpc>
                <a:spcPct val="150000"/>
              </a:lnSpc>
              <a:spcBef>
                <a:spcPts val="1730"/>
              </a:spcBef>
            </a:pPr>
            <a:r>
              <a:rPr sz="2400" b="1" spc="-145" dirty="0">
                <a:latin typeface="Times New Roman" pitchFamily="18" charset="0"/>
                <a:cs typeface="Times New Roman" pitchFamily="18" charset="0"/>
              </a:rPr>
              <a:t>var </a:t>
            </a:r>
            <a:r>
              <a:rPr sz="2400" b="1" spc="-165" dirty="0">
                <a:latin typeface="Times New Roman" pitchFamily="18" charset="0"/>
                <a:cs typeface="Times New Roman" pitchFamily="18" charset="0"/>
              </a:rPr>
              <a:t>singleElement </a:t>
            </a:r>
            <a:r>
              <a:rPr sz="2400" b="1" spc="-195" dirty="0">
                <a:latin typeface="Times New Roman" pitchFamily="18" charset="0"/>
                <a:cs typeface="Times New Roman" pitchFamily="18" charset="0"/>
              </a:rPr>
              <a:t>=</a:t>
            </a:r>
            <a:r>
              <a:rPr sz="2400" b="1" dirty="0">
                <a:latin typeface="Times New Roman" pitchFamily="18" charset="0"/>
                <a:cs typeface="Times New Roman" pitchFamily="18" charset="0"/>
              </a:rPr>
              <a:t> </a:t>
            </a:r>
            <a:r>
              <a:rPr sz="2400" b="1" spc="-130" dirty="0">
                <a:solidFill>
                  <a:srgbClr val="CE2932"/>
                </a:solidFill>
                <a:latin typeface="Times New Roman" pitchFamily="18" charset="0"/>
                <a:cs typeface="Times New Roman" pitchFamily="18" charset="0"/>
              </a:rPr>
              <a:t>$</a:t>
            </a:r>
            <a:r>
              <a:rPr sz="2400" b="1" spc="-130" dirty="0">
                <a:latin typeface="Times New Roman" pitchFamily="18" charset="0"/>
                <a:cs typeface="Times New Roman" pitchFamily="18" charset="0"/>
              </a:rPr>
              <a:t>("</a:t>
            </a:r>
            <a:r>
              <a:rPr sz="2400" b="1" spc="-130" dirty="0">
                <a:solidFill>
                  <a:srgbClr val="4F80BC"/>
                </a:solidFill>
                <a:latin typeface="Times New Roman" pitchFamily="18" charset="0"/>
                <a:cs typeface="Times New Roman" pitchFamily="18" charset="0"/>
              </a:rPr>
              <a:t>#grab</a:t>
            </a:r>
            <a:r>
              <a:rPr sz="2400" b="1" spc="-13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12700">
              <a:lnSpc>
                <a:spcPct val="150000"/>
              </a:lnSpc>
              <a:spcBef>
                <a:spcPts val="1730"/>
              </a:spcBef>
            </a:pPr>
            <a:r>
              <a:rPr sz="2400" spc="-270" dirty="0">
                <a:latin typeface="Times New Roman" pitchFamily="18" charset="0"/>
                <a:cs typeface="Times New Roman" pitchFamily="18" charset="0"/>
              </a:rPr>
              <a:t>To </a:t>
            </a:r>
            <a:r>
              <a:rPr sz="2400" spc="-80" dirty="0">
                <a:latin typeface="Times New Roman" pitchFamily="18" charset="0"/>
                <a:cs typeface="Times New Roman" pitchFamily="18" charset="0"/>
              </a:rPr>
              <a:t>get </a:t>
            </a:r>
            <a:r>
              <a:rPr sz="2400" spc="-175" dirty="0">
                <a:latin typeface="Times New Roman" pitchFamily="18" charset="0"/>
                <a:cs typeface="Times New Roman" pitchFamily="18" charset="0"/>
              </a:rPr>
              <a:t>a </a:t>
            </a:r>
            <a:r>
              <a:rPr sz="2400" spc="-90" dirty="0">
                <a:latin typeface="Times New Roman" pitchFamily="18" charset="0"/>
                <a:cs typeface="Times New Roman" pitchFamily="18" charset="0"/>
              </a:rPr>
              <a:t>set </a:t>
            </a:r>
            <a:r>
              <a:rPr sz="2400" dirty="0">
                <a:latin typeface="Times New Roman" pitchFamily="18" charset="0"/>
                <a:cs typeface="Times New Roman" pitchFamily="18" charset="0"/>
              </a:rPr>
              <a:t>of </a:t>
            </a:r>
            <a:r>
              <a:rPr sz="2400" spc="-50" dirty="0">
                <a:latin typeface="Times New Roman" pitchFamily="18" charset="0"/>
                <a:cs typeface="Times New Roman" pitchFamily="18" charset="0"/>
              </a:rPr>
              <a:t>all </a:t>
            </a:r>
            <a:r>
              <a:rPr sz="2400" spc="-30" dirty="0">
                <a:latin typeface="Times New Roman" pitchFamily="18" charset="0"/>
                <a:cs typeface="Times New Roman" pitchFamily="18" charset="0"/>
              </a:rPr>
              <a:t>the </a:t>
            </a:r>
            <a:r>
              <a:rPr sz="2400" spc="-190" dirty="0">
                <a:latin typeface="Times New Roman" pitchFamily="18" charset="0"/>
                <a:cs typeface="Times New Roman" pitchFamily="18" charset="0"/>
              </a:rPr>
              <a:t>&lt;a&gt; </a:t>
            </a:r>
            <a:r>
              <a:rPr sz="2400" spc="-90" dirty="0">
                <a:latin typeface="Times New Roman" pitchFamily="18" charset="0"/>
                <a:cs typeface="Times New Roman" pitchFamily="18" charset="0"/>
              </a:rPr>
              <a:t>elements </a:t>
            </a:r>
            <a:r>
              <a:rPr sz="2400" spc="-30" dirty="0">
                <a:latin typeface="Times New Roman" pitchFamily="18" charset="0"/>
                <a:cs typeface="Times New Roman" pitchFamily="18" charset="0"/>
              </a:rPr>
              <a:t>the </a:t>
            </a:r>
            <a:r>
              <a:rPr sz="2400" spc="-80" dirty="0">
                <a:latin typeface="Times New Roman" pitchFamily="18" charset="0"/>
                <a:cs typeface="Times New Roman" pitchFamily="18" charset="0"/>
              </a:rPr>
              <a:t>selector </a:t>
            </a:r>
            <a:r>
              <a:rPr sz="2400" spc="-50" dirty="0">
                <a:latin typeface="Times New Roman" pitchFamily="18" charset="0"/>
                <a:cs typeface="Times New Roman" pitchFamily="18" charset="0"/>
              </a:rPr>
              <a:t>would</a:t>
            </a:r>
            <a:r>
              <a:rPr sz="2400" spc="-165" dirty="0">
                <a:latin typeface="Times New Roman" pitchFamily="18" charset="0"/>
                <a:cs typeface="Times New Roman" pitchFamily="18" charset="0"/>
              </a:rPr>
              <a:t> </a:t>
            </a:r>
            <a:r>
              <a:rPr sz="2400" spc="-80" dirty="0">
                <a:latin typeface="Times New Roman" pitchFamily="18" charset="0"/>
                <a:cs typeface="Times New Roman" pitchFamily="18" charset="0"/>
              </a:rPr>
              <a:t>be:</a:t>
            </a:r>
            <a:endParaRPr sz="2400" dirty="0">
              <a:latin typeface="Times New Roman" pitchFamily="18" charset="0"/>
              <a:cs typeface="Times New Roman" pitchFamily="18" charset="0"/>
            </a:endParaRPr>
          </a:p>
          <a:p>
            <a:pPr marL="12700">
              <a:lnSpc>
                <a:spcPct val="150000"/>
              </a:lnSpc>
              <a:spcBef>
                <a:spcPts val="1730"/>
              </a:spcBef>
            </a:pPr>
            <a:r>
              <a:rPr sz="2400" b="1" spc="-145" dirty="0">
                <a:latin typeface="Times New Roman" pitchFamily="18" charset="0"/>
                <a:cs typeface="Times New Roman" pitchFamily="18" charset="0"/>
              </a:rPr>
              <a:t>var </a:t>
            </a:r>
            <a:r>
              <a:rPr sz="2400" b="1" spc="-180" dirty="0">
                <a:latin typeface="Times New Roman" pitchFamily="18" charset="0"/>
                <a:cs typeface="Times New Roman" pitchFamily="18" charset="0"/>
              </a:rPr>
              <a:t>allAs </a:t>
            </a:r>
            <a:r>
              <a:rPr sz="2400" b="1" spc="-195" dirty="0">
                <a:latin typeface="Times New Roman" pitchFamily="18" charset="0"/>
                <a:cs typeface="Times New Roman" pitchFamily="18" charset="0"/>
              </a:rPr>
              <a:t>=</a:t>
            </a:r>
            <a:r>
              <a:rPr sz="2400" b="1" spc="-10" dirty="0">
                <a:latin typeface="Times New Roman" pitchFamily="18" charset="0"/>
                <a:cs typeface="Times New Roman" pitchFamily="18" charset="0"/>
              </a:rPr>
              <a:t> </a:t>
            </a:r>
            <a:r>
              <a:rPr sz="2400" b="1" spc="-95" dirty="0">
                <a:solidFill>
                  <a:srgbClr val="C0504D"/>
                </a:solidFill>
                <a:latin typeface="Times New Roman" pitchFamily="18" charset="0"/>
                <a:cs typeface="Times New Roman" pitchFamily="18" charset="0"/>
              </a:rPr>
              <a:t>$</a:t>
            </a:r>
            <a:r>
              <a:rPr sz="2400" b="1" spc="-95" dirty="0">
                <a:latin typeface="Times New Roman" pitchFamily="18" charset="0"/>
                <a:cs typeface="Times New Roman" pitchFamily="18" charset="0"/>
              </a:rPr>
              <a:t>("</a:t>
            </a:r>
            <a:r>
              <a:rPr sz="2400" b="1" spc="-95" dirty="0">
                <a:solidFill>
                  <a:srgbClr val="009EDA"/>
                </a:solidFill>
                <a:latin typeface="Times New Roman" pitchFamily="18" charset="0"/>
                <a:cs typeface="Times New Roman" pitchFamily="18" charset="0"/>
              </a:rPr>
              <a:t>a</a:t>
            </a:r>
            <a:r>
              <a:rPr sz="2400" b="1" spc="-95"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a:lnSpc>
                <a:spcPct val="150000"/>
              </a:lnSpc>
            </a:pPr>
            <a:endParaRPr sz="2400" dirty="0">
              <a:latin typeface="Times New Roman" pitchFamily="18" charset="0"/>
              <a:cs typeface="Times New Roman" pitchFamily="18" charset="0"/>
            </a:endParaRPr>
          </a:p>
          <a:p>
            <a:pPr marL="12700">
              <a:lnSpc>
                <a:spcPct val="150000"/>
              </a:lnSpc>
              <a:spcBef>
                <a:spcPts val="1839"/>
              </a:spcBef>
            </a:pPr>
            <a:r>
              <a:rPr sz="2400" spc="-175" dirty="0">
                <a:latin typeface="Times New Roman" pitchFamily="18" charset="0"/>
                <a:cs typeface="Times New Roman" pitchFamily="18" charset="0"/>
              </a:rPr>
              <a:t>These </a:t>
            </a:r>
            <a:r>
              <a:rPr sz="2400" spc="-100" dirty="0">
                <a:latin typeface="Times New Roman" pitchFamily="18" charset="0"/>
                <a:cs typeface="Times New Roman" pitchFamily="18" charset="0"/>
              </a:rPr>
              <a:t>selectors </a:t>
            </a:r>
            <a:r>
              <a:rPr sz="2400" spc="-95" dirty="0">
                <a:latin typeface="Times New Roman" pitchFamily="18" charset="0"/>
                <a:cs typeface="Times New Roman" pitchFamily="18" charset="0"/>
              </a:rPr>
              <a:t>replace </a:t>
            </a:r>
            <a:r>
              <a:rPr sz="2400" spc="-30" dirty="0">
                <a:latin typeface="Times New Roman" pitchFamily="18" charset="0"/>
                <a:cs typeface="Times New Roman" pitchFamily="18" charset="0"/>
              </a:rPr>
              <a:t>the </a:t>
            </a:r>
            <a:r>
              <a:rPr sz="2400" spc="-150" dirty="0">
                <a:latin typeface="Times New Roman" pitchFamily="18" charset="0"/>
                <a:cs typeface="Times New Roman" pitchFamily="18" charset="0"/>
              </a:rPr>
              <a:t>use </a:t>
            </a:r>
            <a:r>
              <a:rPr sz="2400" spc="-5" dirty="0">
                <a:latin typeface="Times New Roman" pitchFamily="18" charset="0"/>
                <a:cs typeface="Times New Roman" pitchFamily="18" charset="0"/>
              </a:rPr>
              <a:t>of</a:t>
            </a:r>
            <a:r>
              <a:rPr sz="2400" spc="-85" dirty="0">
                <a:latin typeface="Times New Roman" pitchFamily="18" charset="0"/>
                <a:cs typeface="Times New Roman" pitchFamily="18" charset="0"/>
              </a:rPr>
              <a:t> </a:t>
            </a:r>
            <a:r>
              <a:rPr sz="2400" spc="-105" dirty="0">
                <a:latin typeface="Times New Roman" pitchFamily="18" charset="0"/>
                <a:cs typeface="Times New Roman" pitchFamily="18" charset="0"/>
              </a:rPr>
              <a:t>getElementById()</a:t>
            </a:r>
            <a:endParaRPr sz="2400" dirty="0">
              <a:latin typeface="Times New Roman" pitchFamily="18" charset="0"/>
              <a:cs typeface="Times New Roman" pitchFamily="18" charset="0"/>
            </a:endParaRPr>
          </a:p>
          <a:p>
            <a:pPr marL="12700">
              <a:lnSpc>
                <a:spcPct val="150000"/>
              </a:lnSpc>
            </a:pPr>
            <a:r>
              <a:rPr sz="2400" spc="-60" dirty="0">
                <a:latin typeface="Times New Roman" pitchFamily="18" charset="0"/>
                <a:cs typeface="Times New Roman" pitchFamily="18" charset="0"/>
              </a:rPr>
              <a:t>entirely.</a:t>
            </a:r>
            <a:endParaRPr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48152"/>
            <a:ext cx="4395780" cy="696595"/>
          </a:xfrm>
          <a:prstGeom prst="rect">
            <a:avLst/>
          </a:prstGeom>
        </p:spPr>
        <p:txBody>
          <a:bodyPr vert="horz" wrap="square" lIns="0" tIns="13335" rIns="0" bIns="0" rtlCol="0">
            <a:spAutoFit/>
          </a:bodyPr>
          <a:lstStyle/>
          <a:p>
            <a:pPr marL="12700">
              <a:lnSpc>
                <a:spcPct val="100000"/>
              </a:lnSpc>
              <a:spcBef>
                <a:spcPts val="105"/>
              </a:spcBef>
            </a:pPr>
            <a:r>
              <a:rPr spc="-70" dirty="0">
                <a:latin typeface="Times New Roman" pitchFamily="18" charset="0"/>
                <a:cs typeface="Times New Roman" pitchFamily="18" charset="0"/>
              </a:rPr>
              <a:t>More </a:t>
            </a:r>
            <a:r>
              <a:rPr spc="-890" dirty="0">
                <a:latin typeface="Times New Roman" pitchFamily="18" charset="0"/>
                <a:cs typeface="Times New Roman" pitchFamily="18" charset="0"/>
              </a:rPr>
              <a:t>CSS</a:t>
            </a:r>
            <a:r>
              <a:rPr spc="-755" dirty="0">
                <a:latin typeface="Times New Roman" pitchFamily="18" charset="0"/>
                <a:cs typeface="Times New Roman" pitchFamily="18" charset="0"/>
              </a:rPr>
              <a:t> </a:t>
            </a:r>
            <a:r>
              <a:rPr spc="-240" dirty="0">
                <a:latin typeface="Times New Roman" pitchFamily="18" charset="0"/>
                <a:cs typeface="Times New Roman" pitchFamily="18" charset="0"/>
              </a:rPr>
              <a:t>Selectors</a:t>
            </a:r>
          </a:p>
        </p:txBody>
      </p:sp>
      <p:sp>
        <p:nvSpPr>
          <p:cNvPr id="3" name="object 3"/>
          <p:cNvSpPr txBox="1"/>
          <p:nvPr/>
        </p:nvSpPr>
        <p:spPr>
          <a:xfrm>
            <a:off x="993450" y="842513"/>
            <a:ext cx="3421379" cy="254000"/>
          </a:xfrm>
          <a:prstGeom prst="rect">
            <a:avLst/>
          </a:prstGeom>
        </p:spPr>
        <p:txBody>
          <a:bodyPr vert="horz" wrap="square" lIns="0" tIns="12700" rIns="0" bIns="0" rtlCol="0">
            <a:spAutoFit/>
          </a:bodyPr>
          <a:lstStyle/>
          <a:p>
            <a:pPr marL="12700">
              <a:lnSpc>
                <a:spcPct val="100000"/>
              </a:lnSpc>
              <a:spcBef>
                <a:spcPts val="100"/>
              </a:spcBef>
            </a:pPr>
            <a:r>
              <a:rPr sz="1500" spc="30" dirty="0">
                <a:latin typeface="Georgia"/>
                <a:cs typeface="Georgia"/>
              </a:rPr>
              <a:t>jQuery’s </a:t>
            </a:r>
            <a:r>
              <a:rPr sz="1500" spc="50" dirty="0">
                <a:latin typeface="Georgia"/>
                <a:cs typeface="Georgia"/>
              </a:rPr>
              <a:t>selectors </a:t>
            </a:r>
            <a:r>
              <a:rPr sz="1500" spc="35" dirty="0">
                <a:latin typeface="Georgia"/>
                <a:cs typeface="Georgia"/>
              </a:rPr>
              <a:t>are </a:t>
            </a:r>
            <a:r>
              <a:rPr sz="1500" spc="15" dirty="0">
                <a:latin typeface="Georgia"/>
                <a:cs typeface="Georgia"/>
              </a:rPr>
              <a:t>powerful</a:t>
            </a:r>
            <a:r>
              <a:rPr sz="1500" spc="-10" dirty="0">
                <a:latin typeface="Georgia"/>
                <a:cs typeface="Georgia"/>
              </a:rPr>
              <a:t> </a:t>
            </a:r>
            <a:r>
              <a:rPr sz="1500" spc="60" dirty="0">
                <a:latin typeface="Georgia"/>
                <a:cs typeface="Georgia"/>
              </a:rPr>
              <a:t>indeed</a:t>
            </a:r>
            <a:endParaRPr sz="1500">
              <a:latin typeface="Georgia"/>
              <a:cs typeface="Georgia"/>
            </a:endParaRPr>
          </a:p>
        </p:txBody>
      </p:sp>
      <p:sp>
        <p:nvSpPr>
          <p:cNvPr id="4" name="object 4"/>
          <p:cNvSpPr txBox="1"/>
          <p:nvPr/>
        </p:nvSpPr>
        <p:spPr>
          <a:xfrm>
            <a:off x="993450" y="1662756"/>
            <a:ext cx="7004684" cy="3369833"/>
          </a:xfrm>
          <a:prstGeom prst="rect">
            <a:avLst/>
          </a:prstGeom>
        </p:spPr>
        <p:txBody>
          <a:bodyPr vert="horz" wrap="square" lIns="0" tIns="12065" rIns="0" bIns="0" rtlCol="0">
            <a:spAutoFit/>
          </a:bodyPr>
          <a:lstStyle/>
          <a:p>
            <a:pPr marL="12700">
              <a:lnSpc>
                <a:spcPct val="150000"/>
              </a:lnSpc>
              <a:spcBef>
                <a:spcPts val="95"/>
              </a:spcBef>
            </a:pPr>
            <a:r>
              <a:rPr sz="2400" spc="-70" dirty="0">
                <a:latin typeface="Times New Roman" pitchFamily="18" charset="0"/>
                <a:cs typeface="Times New Roman" pitchFamily="18" charset="0"/>
              </a:rPr>
              <a:t>In </a:t>
            </a:r>
            <a:r>
              <a:rPr sz="2400" spc="-40" dirty="0">
                <a:latin typeface="Times New Roman" pitchFamily="18" charset="0"/>
                <a:cs typeface="Times New Roman" pitchFamily="18" charset="0"/>
              </a:rPr>
              <a:t>addition </a:t>
            </a:r>
            <a:r>
              <a:rPr sz="2400" spc="20" dirty="0">
                <a:latin typeface="Times New Roman" pitchFamily="18" charset="0"/>
                <a:cs typeface="Times New Roman" pitchFamily="18" charset="0"/>
              </a:rPr>
              <a:t>to </a:t>
            </a:r>
            <a:r>
              <a:rPr sz="2400" spc="-90" dirty="0">
                <a:latin typeface="Times New Roman" pitchFamily="18" charset="0"/>
                <a:cs typeface="Times New Roman" pitchFamily="18" charset="0"/>
              </a:rPr>
              <a:t>these </a:t>
            </a:r>
            <a:r>
              <a:rPr sz="2400" spc="-130" dirty="0">
                <a:latin typeface="Times New Roman" pitchFamily="18" charset="0"/>
                <a:cs typeface="Times New Roman" pitchFamily="18" charset="0"/>
              </a:rPr>
              <a:t>basic </a:t>
            </a:r>
            <a:r>
              <a:rPr sz="2400" spc="-95" dirty="0">
                <a:latin typeface="Times New Roman" pitchFamily="18" charset="0"/>
                <a:cs typeface="Times New Roman" pitchFamily="18" charset="0"/>
              </a:rPr>
              <a:t>selectors, </a:t>
            </a:r>
            <a:r>
              <a:rPr sz="2400" spc="-90" dirty="0">
                <a:latin typeface="Times New Roman" pitchFamily="18" charset="0"/>
                <a:cs typeface="Times New Roman" pitchFamily="18" charset="0"/>
              </a:rPr>
              <a:t>you </a:t>
            </a:r>
            <a:r>
              <a:rPr sz="2400" spc="-150" dirty="0">
                <a:latin typeface="Times New Roman" pitchFamily="18" charset="0"/>
                <a:cs typeface="Times New Roman" pitchFamily="18" charset="0"/>
              </a:rPr>
              <a:t>can </a:t>
            </a:r>
            <a:r>
              <a:rPr sz="2400" spc="-145" dirty="0">
                <a:latin typeface="Times New Roman" pitchFamily="18" charset="0"/>
                <a:cs typeface="Times New Roman" pitchFamily="18" charset="0"/>
              </a:rPr>
              <a:t>use </a:t>
            </a:r>
            <a:r>
              <a:rPr sz="2400" spc="-30" dirty="0">
                <a:latin typeface="Times New Roman" pitchFamily="18" charset="0"/>
                <a:cs typeface="Times New Roman" pitchFamily="18" charset="0"/>
              </a:rPr>
              <a:t>the</a:t>
            </a:r>
            <a:r>
              <a:rPr sz="2400" spc="-295" dirty="0">
                <a:latin typeface="Times New Roman" pitchFamily="18" charset="0"/>
                <a:cs typeface="Times New Roman" pitchFamily="18" charset="0"/>
              </a:rPr>
              <a:t> </a:t>
            </a:r>
            <a:r>
              <a:rPr sz="2400" spc="-25" dirty="0">
                <a:latin typeface="Times New Roman" pitchFamily="18" charset="0"/>
                <a:cs typeface="Times New Roman" pitchFamily="18" charset="0"/>
              </a:rPr>
              <a:t>other</a:t>
            </a:r>
            <a:endParaRPr sz="2400" dirty="0">
              <a:latin typeface="Times New Roman" pitchFamily="18" charset="0"/>
              <a:cs typeface="Times New Roman" pitchFamily="18" charset="0"/>
            </a:endParaRPr>
          </a:p>
          <a:p>
            <a:pPr marL="12700">
              <a:lnSpc>
                <a:spcPct val="150000"/>
              </a:lnSpc>
            </a:pPr>
            <a:r>
              <a:rPr sz="2400" spc="-450" dirty="0">
                <a:latin typeface="Times New Roman" pitchFamily="18" charset="0"/>
                <a:cs typeface="Times New Roman" pitchFamily="18" charset="0"/>
              </a:rPr>
              <a:t>CSS </a:t>
            </a:r>
            <a:r>
              <a:rPr sz="2400" spc="-100" dirty="0">
                <a:latin typeface="Times New Roman" pitchFamily="18" charset="0"/>
                <a:cs typeface="Times New Roman" pitchFamily="18" charset="0"/>
              </a:rPr>
              <a:t>selectors </a:t>
            </a:r>
            <a:r>
              <a:rPr sz="2400" spc="-5" dirty="0">
                <a:latin typeface="Times New Roman" pitchFamily="18" charset="0"/>
                <a:cs typeface="Times New Roman" pitchFamily="18" charset="0"/>
              </a:rPr>
              <a:t>that </a:t>
            </a:r>
            <a:r>
              <a:rPr sz="2400" spc="-75" dirty="0">
                <a:latin typeface="Times New Roman" pitchFamily="18" charset="0"/>
                <a:cs typeface="Times New Roman" pitchFamily="18" charset="0"/>
              </a:rPr>
              <a:t>were </a:t>
            </a:r>
            <a:r>
              <a:rPr sz="2400" spc="-105" dirty="0">
                <a:latin typeface="Times New Roman" pitchFamily="18" charset="0"/>
                <a:cs typeface="Times New Roman" pitchFamily="18" charset="0"/>
              </a:rPr>
              <a:t>covered </a:t>
            </a:r>
            <a:r>
              <a:rPr sz="2400" spc="-30" dirty="0">
                <a:latin typeface="Times New Roman" pitchFamily="18" charset="0"/>
                <a:cs typeface="Times New Roman" pitchFamily="18" charset="0"/>
              </a:rPr>
              <a:t>in </a:t>
            </a:r>
            <a:r>
              <a:rPr sz="2400" spc="-110" dirty="0">
                <a:latin typeface="Times New Roman" pitchFamily="18" charset="0"/>
                <a:cs typeface="Times New Roman" pitchFamily="18" charset="0"/>
              </a:rPr>
              <a:t>Chapter </a:t>
            </a:r>
            <a:r>
              <a:rPr sz="2400" spc="-114" dirty="0">
                <a:latin typeface="Times New Roman" pitchFamily="18" charset="0"/>
                <a:cs typeface="Times New Roman" pitchFamily="18" charset="0"/>
              </a:rPr>
              <a:t>3 </a:t>
            </a:r>
            <a:r>
              <a:rPr sz="2400" spc="-70" dirty="0">
                <a:latin typeface="Times New Roman" pitchFamily="18" charset="0"/>
                <a:cs typeface="Times New Roman" pitchFamily="18" charset="0"/>
              </a:rPr>
              <a:t>on</a:t>
            </a:r>
            <a:r>
              <a:rPr sz="2400" spc="-320" dirty="0">
                <a:latin typeface="Times New Roman" pitchFamily="18" charset="0"/>
                <a:cs typeface="Times New Roman" pitchFamily="18" charset="0"/>
              </a:rPr>
              <a:t> </a:t>
            </a:r>
            <a:r>
              <a:rPr sz="2400" spc="-345" dirty="0">
                <a:latin typeface="Times New Roman" pitchFamily="18" charset="0"/>
                <a:cs typeface="Times New Roman" pitchFamily="18" charset="0"/>
              </a:rPr>
              <a:t>CSS:</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15" dirty="0">
                <a:latin typeface="Times New Roman" pitchFamily="18" charset="0"/>
                <a:cs typeface="Times New Roman" pitchFamily="18" charset="0"/>
              </a:rPr>
              <a:t>attribute</a:t>
            </a:r>
            <a:r>
              <a:rPr sz="2400" spc="-100" dirty="0">
                <a:latin typeface="Times New Roman" pitchFamily="18" charset="0"/>
                <a:cs typeface="Times New Roman" pitchFamily="18" charset="0"/>
              </a:rPr>
              <a:t> selectors,</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85" dirty="0">
                <a:latin typeface="Times New Roman" pitchFamily="18" charset="0"/>
                <a:cs typeface="Times New Roman" pitchFamily="18" charset="0"/>
              </a:rPr>
              <a:t>pseudo-element </a:t>
            </a:r>
            <a:r>
              <a:rPr sz="2400" spc="-100" dirty="0">
                <a:latin typeface="Times New Roman" pitchFamily="18" charset="0"/>
                <a:cs typeface="Times New Roman" pitchFamily="18" charset="0"/>
              </a:rPr>
              <a:t>selectors,</a:t>
            </a:r>
            <a:r>
              <a:rPr sz="2400" spc="-95" dirty="0">
                <a:latin typeface="Times New Roman" pitchFamily="18" charset="0"/>
                <a:cs typeface="Times New Roman" pitchFamily="18" charset="0"/>
              </a:rPr>
              <a:t> </a:t>
            </a:r>
            <a:r>
              <a:rPr sz="2400" spc="-105" dirty="0">
                <a:latin typeface="Times New Roman" pitchFamily="18" charset="0"/>
                <a:cs typeface="Times New Roman" pitchFamily="18" charset="0"/>
              </a:rPr>
              <a:t>and</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70" dirty="0">
                <a:latin typeface="Times New Roman" pitchFamily="18" charset="0"/>
                <a:cs typeface="Times New Roman" pitchFamily="18" charset="0"/>
              </a:rPr>
              <a:t>contextual</a:t>
            </a:r>
            <a:r>
              <a:rPr sz="2400" spc="-95" dirty="0">
                <a:latin typeface="Times New Roman" pitchFamily="18" charset="0"/>
                <a:cs typeface="Times New Roman" pitchFamily="18" charset="0"/>
              </a:rPr>
              <a:t> </a:t>
            </a:r>
            <a:r>
              <a:rPr sz="2400" spc="-100" dirty="0">
                <a:latin typeface="Times New Roman" pitchFamily="18" charset="0"/>
                <a:cs typeface="Times New Roman" pitchFamily="18" charset="0"/>
              </a:rPr>
              <a:t>selectors</a:t>
            </a:r>
            <a:endParaRPr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392930" cy="696595"/>
          </a:xfrm>
          <a:prstGeom prst="rect">
            <a:avLst/>
          </a:prstGeom>
        </p:spPr>
        <p:txBody>
          <a:bodyPr vert="horz" wrap="square" lIns="0" tIns="13335" rIns="0" bIns="0" rtlCol="0">
            <a:spAutoFit/>
          </a:bodyPr>
          <a:lstStyle/>
          <a:p>
            <a:pPr marL="12700">
              <a:lnSpc>
                <a:spcPct val="100000"/>
              </a:lnSpc>
              <a:spcBef>
                <a:spcPts val="105"/>
              </a:spcBef>
            </a:pPr>
            <a:r>
              <a:rPr spc="-70" dirty="0">
                <a:latin typeface="Times New Roman" pitchFamily="18" charset="0"/>
                <a:cs typeface="Times New Roman" pitchFamily="18" charset="0"/>
              </a:rPr>
              <a:t>More </a:t>
            </a:r>
            <a:r>
              <a:rPr spc="-890" dirty="0">
                <a:latin typeface="Times New Roman" pitchFamily="18" charset="0"/>
                <a:cs typeface="Times New Roman" pitchFamily="18" charset="0"/>
              </a:rPr>
              <a:t>CSS</a:t>
            </a:r>
            <a:r>
              <a:rPr spc="-755" dirty="0">
                <a:latin typeface="Times New Roman" pitchFamily="18" charset="0"/>
                <a:cs typeface="Times New Roman" pitchFamily="18" charset="0"/>
              </a:rPr>
              <a:t> </a:t>
            </a:r>
            <a:r>
              <a:rPr spc="-240" dirty="0">
                <a:latin typeface="Times New Roman" pitchFamily="18" charset="0"/>
                <a:cs typeface="Times New Roman" pitchFamily="18" charset="0"/>
              </a:rPr>
              <a:t>Selectors</a:t>
            </a:r>
          </a:p>
        </p:txBody>
      </p:sp>
      <p:sp>
        <p:nvSpPr>
          <p:cNvPr id="3" name="object 3"/>
          <p:cNvSpPr txBox="1"/>
          <p:nvPr/>
        </p:nvSpPr>
        <p:spPr>
          <a:xfrm>
            <a:off x="993450" y="842513"/>
            <a:ext cx="3421379" cy="254000"/>
          </a:xfrm>
          <a:prstGeom prst="rect">
            <a:avLst/>
          </a:prstGeom>
        </p:spPr>
        <p:txBody>
          <a:bodyPr vert="horz" wrap="square" lIns="0" tIns="12700" rIns="0" bIns="0" rtlCol="0">
            <a:spAutoFit/>
          </a:bodyPr>
          <a:lstStyle/>
          <a:p>
            <a:pPr marL="12700">
              <a:lnSpc>
                <a:spcPct val="100000"/>
              </a:lnSpc>
              <a:spcBef>
                <a:spcPts val="100"/>
              </a:spcBef>
            </a:pPr>
            <a:r>
              <a:rPr sz="1500" spc="30" dirty="0">
                <a:latin typeface="Georgia"/>
                <a:cs typeface="Georgia"/>
              </a:rPr>
              <a:t>jQuery’s </a:t>
            </a:r>
            <a:r>
              <a:rPr sz="1500" spc="50" dirty="0">
                <a:latin typeface="Georgia"/>
                <a:cs typeface="Georgia"/>
              </a:rPr>
              <a:t>selectors </a:t>
            </a:r>
            <a:r>
              <a:rPr sz="1500" spc="35" dirty="0">
                <a:latin typeface="Georgia"/>
                <a:cs typeface="Georgia"/>
              </a:rPr>
              <a:t>are </a:t>
            </a:r>
            <a:r>
              <a:rPr sz="1500" spc="15" dirty="0">
                <a:latin typeface="Georgia"/>
                <a:cs typeface="Georgia"/>
              </a:rPr>
              <a:t>powerful</a:t>
            </a:r>
            <a:r>
              <a:rPr sz="1500" spc="-10" dirty="0">
                <a:latin typeface="Georgia"/>
                <a:cs typeface="Georgia"/>
              </a:rPr>
              <a:t> </a:t>
            </a:r>
            <a:r>
              <a:rPr sz="1500" spc="60" dirty="0">
                <a:latin typeface="Georgia"/>
                <a:cs typeface="Georgia"/>
              </a:rPr>
              <a:t>indeed</a:t>
            </a:r>
            <a:endParaRPr sz="1500">
              <a:latin typeface="Georgia"/>
              <a:cs typeface="Georgia"/>
            </a:endParaRPr>
          </a:p>
        </p:txBody>
      </p:sp>
      <p:sp>
        <p:nvSpPr>
          <p:cNvPr id="4" name="object 4"/>
          <p:cNvSpPr/>
          <p:nvPr/>
        </p:nvSpPr>
        <p:spPr>
          <a:xfrm>
            <a:off x="533400" y="1311122"/>
            <a:ext cx="7630697" cy="50752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049395" cy="696595"/>
          </a:xfrm>
          <a:prstGeom prst="rect">
            <a:avLst/>
          </a:prstGeom>
        </p:spPr>
        <p:txBody>
          <a:bodyPr vert="horz" wrap="square" lIns="0" tIns="13335" rIns="0" bIns="0" rtlCol="0">
            <a:spAutoFit/>
          </a:bodyPr>
          <a:lstStyle/>
          <a:p>
            <a:pPr marL="12700">
              <a:lnSpc>
                <a:spcPct val="100000"/>
              </a:lnSpc>
              <a:spcBef>
                <a:spcPts val="105"/>
              </a:spcBef>
            </a:pPr>
            <a:r>
              <a:rPr spc="-35" dirty="0">
                <a:latin typeface="Times New Roman" pitchFamily="18" charset="0"/>
                <a:cs typeface="Times New Roman" pitchFamily="18" charset="0"/>
              </a:rPr>
              <a:t>Attribute</a:t>
            </a:r>
            <a:r>
              <a:rPr spc="-254" dirty="0">
                <a:latin typeface="Times New Roman" pitchFamily="18" charset="0"/>
                <a:cs typeface="Times New Roman" pitchFamily="18" charset="0"/>
              </a:rPr>
              <a:t> </a:t>
            </a:r>
            <a:r>
              <a:rPr spc="-204" dirty="0">
                <a:latin typeface="Times New Roman" pitchFamily="18" charset="0"/>
                <a:cs typeface="Times New Roman" pitchFamily="18" charset="0"/>
              </a:rPr>
              <a:t>Selector</a:t>
            </a:r>
          </a:p>
        </p:txBody>
      </p:sp>
      <p:sp>
        <p:nvSpPr>
          <p:cNvPr id="3" name="object 3"/>
          <p:cNvSpPr txBox="1"/>
          <p:nvPr/>
        </p:nvSpPr>
        <p:spPr>
          <a:xfrm>
            <a:off x="993450" y="842513"/>
            <a:ext cx="1954530"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Really </a:t>
            </a:r>
            <a:r>
              <a:rPr sz="1500" spc="40" dirty="0">
                <a:latin typeface="Georgia"/>
                <a:cs typeface="Georgia"/>
              </a:rPr>
              <a:t>a review </a:t>
            </a:r>
            <a:r>
              <a:rPr sz="1500" spc="-5" dirty="0">
                <a:latin typeface="Georgia"/>
                <a:cs typeface="Georgia"/>
              </a:rPr>
              <a:t>of</a:t>
            </a:r>
            <a:r>
              <a:rPr sz="1500" spc="-100" dirty="0">
                <a:latin typeface="Georgia"/>
                <a:cs typeface="Georgia"/>
              </a:rPr>
              <a:t> </a:t>
            </a:r>
            <a:r>
              <a:rPr sz="1500" spc="25" dirty="0">
                <a:latin typeface="Georgia"/>
                <a:cs typeface="Georgia"/>
              </a:rPr>
              <a:t>CSS</a:t>
            </a:r>
            <a:endParaRPr sz="1500">
              <a:latin typeface="Georgia"/>
              <a:cs typeface="Georgia"/>
            </a:endParaRPr>
          </a:p>
        </p:txBody>
      </p:sp>
      <p:sp>
        <p:nvSpPr>
          <p:cNvPr id="4" name="object 4"/>
          <p:cNvSpPr txBox="1"/>
          <p:nvPr/>
        </p:nvSpPr>
        <p:spPr>
          <a:xfrm>
            <a:off x="993450" y="1276350"/>
            <a:ext cx="6924040" cy="5289268"/>
          </a:xfrm>
          <a:prstGeom prst="rect">
            <a:avLst/>
          </a:prstGeom>
        </p:spPr>
        <p:txBody>
          <a:bodyPr vert="horz" wrap="square" lIns="0" tIns="13335" rIns="0" bIns="0" rtlCol="0">
            <a:spAutoFit/>
          </a:bodyPr>
          <a:lstStyle/>
          <a:p>
            <a:pPr marL="12700">
              <a:lnSpc>
                <a:spcPct val="100000"/>
              </a:lnSpc>
              <a:spcBef>
                <a:spcPts val="105"/>
              </a:spcBef>
            </a:pPr>
            <a:r>
              <a:rPr sz="2400" spc="-135" dirty="0">
                <a:latin typeface="Times New Roman" pitchFamily="18" charset="0"/>
                <a:cs typeface="Times New Roman" pitchFamily="18" charset="0"/>
              </a:rPr>
              <a:t>Recall </a:t>
            </a:r>
            <a:r>
              <a:rPr sz="2400" spc="-25" dirty="0">
                <a:latin typeface="Times New Roman" pitchFamily="18" charset="0"/>
                <a:cs typeface="Times New Roman" pitchFamily="18" charset="0"/>
              </a:rPr>
              <a:t>from </a:t>
            </a:r>
            <a:r>
              <a:rPr sz="2400" spc="-405" dirty="0">
                <a:latin typeface="Times New Roman" pitchFamily="18" charset="0"/>
                <a:cs typeface="Times New Roman" pitchFamily="18" charset="0"/>
              </a:rPr>
              <a:t>CSS </a:t>
            </a:r>
            <a:r>
              <a:rPr sz="2400" dirty="0">
                <a:latin typeface="Times New Roman" pitchFamily="18" charset="0"/>
                <a:cs typeface="Times New Roman" pitchFamily="18" charset="0"/>
              </a:rPr>
              <a:t>that </a:t>
            </a:r>
            <a:r>
              <a:rPr sz="2400" spc="-80" dirty="0">
                <a:latin typeface="Times New Roman" pitchFamily="18" charset="0"/>
                <a:cs typeface="Times New Roman" pitchFamily="18" charset="0"/>
              </a:rPr>
              <a:t>you </a:t>
            </a:r>
            <a:r>
              <a:rPr sz="2400" spc="-125" dirty="0">
                <a:latin typeface="Times New Roman" pitchFamily="18" charset="0"/>
                <a:cs typeface="Times New Roman" pitchFamily="18" charset="0"/>
              </a:rPr>
              <a:t>can</a:t>
            </a:r>
            <a:r>
              <a:rPr sz="2400" spc="-330" dirty="0">
                <a:latin typeface="Times New Roman" pitchFamily="18" charset="0"/>
                <a:cs typeface="Times New Roman" pitchFamily="18" charset="0"/>
              </a:rPr>
              <a:t> </a:t>
            </a:r>
            <a:r>
              <a:rPr sz="2400" spc="-85" dirty="0">
                <a:latin typeface="Times New Roman" pitchFamily="18" charset="0"/>
                <a:cs typeface="Times New Roman" pitchFamily="18" charset="0"/>
              </a:rPr>
              <a:t>select</a:t>
            </a:r>
            <a:endParaRPr sz="2400" dirty="0">
              <a:latin typeface="Times New Roman" pitchFamily="18" charset="0"/>
              <a:cs typeface="Times New Roman" pitchFamily="18" charset="0"/>
            </a:endParaRPr>
          </a:p>
          <a:p>
            <a:pPr marL="354965" indent="-342900">
              <a:lnSpc>
                <a:spcPct val="100000"/>
              </a:lnSpc>
              <a:spcBef>
                <a:spcPts val="1440"/>
              </a:spcBef>
              <a:buChar char="•"/>
              <a:tabLst>
                <a:tab pos="354965" algn="l"/>
                <a:tab pos="355600" algn="l"/>
              </a:tabLst>
            </a:pPr>
            <a:r>
              <a:rPr sz="2400" spc="-85" dirty="0">
                <a:latin typeface="Times New Roman" pitchFamily="18" charset="0"/>
                <a:cs typeface="Times New Roman" pitchFamily="18" charset="0"/>
              </a:rPr>
              <a:t>by </a:t>
            </a:r>
            <a:r>
              <a:rPr sz="2400" spc="-10" dirty="0">
                <a:latin typeface="Times New Roman" pitchFamily="18" charset="0"/>
                <a:cs typeface="Times New Roman" pitchFamily="18" charset="0"/>
              </a:rPr>
              <a:t>attribute </a:t>
            </a:r>
            <a:r>
              <a:rPr sz="2400" spc="10" dirty="0">
                <a:latin typeface="Times New Roman" pitchFamily="18" charset="0"/>
                <a:cs typeface="Times New Roman" pitchFamily="18" charset="0"/>
              </a:rPr>
              <a:t>with </a:t>
            </a:r>
            <a:r>
              <a:rPr sz="2400" spc="-105" dirty="0">
                <a:latin typeface="Times New Roman" pitchFamily="18" charset="0"/>
                <a:cs typeface="Times New Roman" pitchFamily="18" charset="0"/>
              </a:rPr>
              <a:t>square</a:t>
            </a:r>
            <a:r>
              <a:rPr sz="2400" spc="-350" dirty="0">
                <a:latin typeface="Times New Roman" pitchFamily="18" charset="0"/>
                <a:cs typeface="Times New Roman" pitchFamily="18" charset="0"/>
              </a:rPr>
              <a:t> </a:t>
            </a:r>
            <a:r>
              <a:rPr sz="2400" spc="-95" dirty="0">
                <a:latin typeface="Times New Roman" pitchFamily="18" charset="0"/>
                <a:cs typeface="Times New Roman" pitchFamily="18" charset="0"/>
              </a:rPr>
              <a:t>brackets</a:t>
            </a:r>
            <a:endParaRPr sz="2400" dirty="0">
              <a:latin typeface="Times New Roman" pitchFamily="18" charset="0"/>
              <a:cs typeface="Times New Roman" pitchFamily="18" charset="0"/>
            </a:endParaRPr>
          </a:p>
          <a:p>
            <a:pPr marL="817244" lvl="1" indent="-343535">
              <a:lnSpc>
                <a:spcPct val="100000"/>
              </a:lnSpc>
              <a:spcBef>
                <a:spcPts val="1435"/>
              </a:spcBef>
              <a:buChar char="•"/>
              <a:tabLst>
                <a:tab pos="817244" algn="l"/>
                <a:tab pos="817880" algn="l"/>
              </a:tabLst>
            </a:pPr>
            <a:r>
              <a:rPr sz="2400" dirty="0">
                <a:latin typeface="Times New Roman" pitchFamily="18" charset="0"/>
                <a:cs typeface="Times New Roman" pitchFamily="18" charset="0"/>
              </a:rPr>
              <a:t>[attribute]</a:t>
            </a:r>
          </a:p>
          <a:p>
            <a:pPr marL="354965" indent="-342900">
              <a:lnSpc>
                <a:spcPct val="100000"/>
              </a:lnSpc>
              <a:spcBef>
                <a:spcPts val="1440"/>
              </a:spcBef>
              <a:buChar char="•"/>
              <a:tabLst>
                <a:tab pos="354965" algn="l"/>
                <a:tab pos="355600" algn="l"/>
              </a:tabLst>
            </a:pPr>
            <a:r>
              <a:rPr sz="2400" spc="-110" dirty="0">
                <a:latin typeface="Times New Roman" pitchFamily="18" charset="0"/>
                <a:cs typeface="Times New Roman" pitchFamily="18" charset="0"/>
              </a:rPr>
              <a:t>Specify </a:t>
            </a:r>
            <a:r>
              <a:rPr sz="2400" spc="-155" dirty="0">
                <a:latin typeface="Times New Roman" pitchFamily="18" charset="0"/>
                <a:cs typeface="Times New Roman" pitchFamily="18" charset="0"/>
              </a:rPr>
              <a:t>a </a:t>
            </a:r>
            <a:r>
              <a:rPr sz="2400" spc="-90" dirty="0">
                <a:latin typeface="Times New Roman" pitchFamily="18" charset="0"/>
                <a:cs typeface="Times New Roman" pitchFamily="18" charset="0"/>
              </a:rPr>
              <a:t>value </a:t>
            </a:r>
            <a:r>
              <a:rPr sz="2400" spc="10" dirty="0">
                <a:latin typeface="Times New Roman" pitchFamily="18" charset="0"/>
                <a:cs typeface="Times New Roman" pitchFamily="18" charset="0"/>
              </a:rPr>
              <a:t>with </a:t>
            </a:r>
            <a:r>
              <a:rPr sz="2400" spc="-105" dirty="0">
                <a:latin typeface="Times New Roman" pitchFamily="18" charset="0"/>
                <a:cs typeface="Times New Roman" pitchFamily="18" charset="0"/>
              </a:rPr>
              <a:t>an </a:t>
            </a:r>
            <a:r>
              <a:rPr sz="2400" spc="-100" dirty="0">
                <a:latin typeface="Times New Roman" pitchFamily="18" charset="0"/>
                <a:cs typeface="Times New Roman" pitchFamily="18" charset="0"/>
              </a:rPr>
              <a:t>equals</a:t>
            </a:r>
            <a:r>
              <a:rPr sz="2400" spc="-210" dirty="0">
                <a:latin typeface="Times New Roman" pitchFamily="18" charset="0"/>
                <a:cs typeface="Times New Roman" pitchFamily="18" charset="0"/>
              </a:rPr>
              <a:t> </a:t>
            </a:r>
            <a:r>
              <a:rPr sz="2400" spc="-110" dirty="0">
                <a:latin typeface="Times New Roman" pitchFamily="18" charset="0"/>
                <a:cs typeface="Times New Roman" pitchFamily="18" charset="0"/>
              </a:rPr>
              <a:t>sign</a:t>
            </a:r>
            <a:endParaRPr sz="2400" dirty="0">
              <a:latin typeface="Times New Roman" pitchFamily="18" charset="0"/>
              <a:cs typeface="Times New Roman" pitchFamily="18" charset="0"/>
            </a:endParaRPr>
          </a:p>
          <a:p>
            <a:pPr marL="817244" lvl="1" indent="-343535">
              <a:lnSpc>
                <a:spcPct val="100000"/>
              </a:lnSpc>
              <a:spcBef>
                <a:spcPts val="1430"/>
              </a:spcBef>
              <a:buChar char="•"/>
              <a:tabLst>
                <a:tab pos="817244" algn="l"/>
                <a:tab pos="817880" algn="l"/>
              </a:tabLst>
            </a:pPr>
            <a:r>
              <a:rPr sz="2400" spc="-35" dirty="0">
                <a:latin typeface="Times New Roman" pitchFamily="18" charset="0"/>
                <a:cs typeface="Times New Roman" pitchFamily="18" charset="0"/>
              </a:rPr>
              <a:t>[attribute=value]</a:t>
            </a:r>
            <a:endParaRPr sz="2400" dirty="0">
              <a:latin typeface="Times New Roman" pitchFamily="18" charset="0"/>
              <a:cs typeface="Times New Roman" pitchFamily="18" charset="0"/>
            </a:endParaRPr>
          </a:p>
          <a:p>
            <a:pPr marL="354965" indent="-342900">
              <a:lnSpc>
                <a:spcPts val="2280"/>
              </a:lnSpc>
              <a:spcBef>
                <a:spcPts val="1435"/>
              </a:spcBef>
              <a:buChar char="•"/>
              <a:tabLst>
                <a:tab pos="354965" algn="l"/>
                <a:tab pos="355600" algn="l"/>
              </a:tabLst>
            </a:pPr>
            <a:r>
              <a:rPr sz="2400" spc="-150" dirty="0">
                <a:latin typeface="Times New Roman" pitchFamily="18" charset="0"/>
                <a:cs typeface="Times New Roman" pitchFamily="18" charset="0"/>
              </a:rPr>
              <a:t>Search</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for</a:t>
            </a:r>
            <a:r>
              <a:rPr sz="2400" spc="-120" dirty="0">
                <a:latin typeface="Times New Roman" pitchFamily="18" charset="0"/>
                <a:cs typeface="Times New Roman" pitchFamily="18" charset="0"/>
              </a:rPr>
              <a:t> </a:t>
            </a:r>
            <a:r>
              <a:rPr sz="2400" spc="-155" dirty="0">
                <a:latin typeface="Times New Roman" pitchFamily="18" charset="0"/>
                <a:cs typeface="Times New Roman" pitchFamily="18" charset="0"/>
              </a:rPr>
              <a:t>a</a:t>
            </a:r>
            <a:r>
              <a:rPr sz="2400" spc="-100" dirty="0">
                <a:latin typeface="Times New Roman" pitchFamily="18" charset="0"/>
                <a:cs typeface="Times New Roman" pitchFamily="18" charset="0"/>
              </a:rPr>
              <a:t> </a:t>
            </a:r>
            <a:r>
              <a:rPr sz="2400" spc="-40" dirty="0">
                <a:latin typeface="Times New Roman" pitchFamily="18" charset="0"/>
                <a:cs typeface="Times New Roman" pitchFamily="18" charset="0"/>
              </a:rPr>
              <a:t>particular</a:t>
            </a:r>
            <a:r>
              <a:rPr sz="2400" spc="-100" dirty="0">
                <a:latin typeface="Times New Roman" pitchFamily="18" charset="0"/>
                <a:cs typeface="Times New Roman" pitchFamily="18" charset="0"/>
              </a:rPr>
              <a:t> </a:t>
            </a:r>
            <a:r>
              <a:rPr sz="2400" spc="-90" dirty="0">
                <a:latin typeface="Times New Roman" pitchFamily="18" charset="0"/>
                <a:cs typeface="Times New Roman" pitchFamily="18" charset="0"/>
              </a:rPr>
              <a:t>value</a:t>
            </a:r>
            <a:r>
              <a:rPr sz="2400" spc="-110" dirty="0">
                <a:latin typeface="Times New Roman" pitchFamily="18" charset="0"/>
                <a:cs typeface="Times New Roman" pitchFamily="18" charset="0"/>
              </a:rPr>
              <a:t> </a:t>
            </a:r>
            <a:r>
              <a:rPr sz="2400" spc="-25" dirty="0">
                <a:latin typeface="Times New Roman" pitchFamily="18" charset="0"/>
                <a:cs typeface="Times New Roman" pitchFamily="18" charset="0"/>
              </a:rPr>
              <a:t>in</a:t>
            </a:r>
            <a:r>
              <a:rPr sz="2400" spc="-100" dirty="0">
                <a:latin typeface="Times New Roman" pitchFamily="18" charset="0"/>
                <a:cs typeface="Times New Roman" pitchFamily="18" charset="0"/>
              </a:rPr>
              <a:t> </a:t>
            </a:r>
            <a:r>
              <a:rPr sz="2400" spc="-20" dirty="0">
                <a:latin typeface="Times New Roman" pitchFamily="18" charset="0"/>
                <a:cs typeface="Times New Roman" pitchFamily="18" charset="0"/>
              </a:rPr>
              <a:t>the</a:t>
            </a:r>
            <a:r>
              <a:rPr sz="2400" spc="-110" dirty="0">
                <a:latin typeface="Times New Roman" pitchFamily="18" charset="0"/>
                <a:cs typeface="Times New Roman" pitchFamily="18" charset="0"/>
              </a:rPr>
              <a:t> </a:t>
            </a:r>
            <a:r>
              <a:rPr sz="2400" spc="-75" dirty="0">
                <a:latin typeface="Times New Roman" pitchFamily="18" charset="0"/>
                <a:cs typeface="Times New Roman" pitchFamily="18" charset="0"/>
              </a:rPr>
              <a:t>beginning,</a:t>
            </a:r>
            <a:r>
              <a:rPr sz="2400" spc="-135" dirty="0">
                <a:latin typeface="Times New Roman" pitchFamily="18" charset="0"/>
                <a:cs typeface="Times New Roman" pitchFamily="18" charset="0"/>
              </a:rPr>
              <a:t> </a:t>
            </a:r>
            <a:r>
              <a:rPr sz="2400" spc="-75" dirty="0">
                <a:latin typeface="Times New Roman" pitchFamily="18" charset="0"/>
                <a:cs typeface="Times New Roman" pitchFamily="18" charset="0"/>
              </a:rPr>
              <a:t>end,</a:t>
            </a:r>
            <a:r>
              <a:rPr sz="2400" spc="-100" dirty="0">
                <a:latin typeface="Times New Roman" pitchFamily="18" charset="0"/>
                <a:cs typeface="Times New Roman" pitchFamily="18" charset="0"/>
              </a:rPr>
              <a:t> </a:t>
            </a:r>
            <a:r>
              <a:rPr sz="2400" spc="-15" dirty="0">
                <a:latin typeface="Times New Roman" pitchFamily="18" charset="0"/>
                <a:cs typeface="Times New Roman" pitchFamily="18" charset="0"/>
              </a:rPr>
              <a:t>or</a:t>
            </a:r>
            <a:r>
              <a:rPr sz="2400" spc="-120" dirty="0">
                <a:latin typeface="Times New Roman" pitchFamily="18" charset="0"/>
                <a:cs typeface="Times New Roman" pitchFamily="18" charset="0"/>
              </a:rPr>
              <a:t> </a:t>
            </a:r>
            <a:r>
              <a:rPr sz="2400" spc="-80" dirty="0">
                <a:latin typeface="Times New Roman" pitchFamily="18" charset="0"/>
                <a:cs typeface="Times New Roman" pitchFamily="18" charset="0"/>
              </a:rPr>
              <a:t>anywhere</a:t>
            </a:r>
            <a:endParaRPr sz="2400" dirty="0">
              <a:latin typeface="Times New Roman" pitchFamily="18" charset="0"/>
              <a:cs typeface="Times New Roman" pitchFamily="18" charset="0"/>
            </a:endParaRPr>
          </a:p>
          <a:p>
            <a:pPr marL="354965">
              <a:lnSpc>
                <a:spcPts val="2280"/>
              </a:lnSpc>
            </a:pPr>
            <a:r>
              <a:rPr sz="2400" spc="-75" dirty="0">
                <a:latin typeface="Times New Roman" pitchFamily="18" charset="0"/>
                <a:cs typeface="Times New Roman" pitchFamily="18" charset="0"/>
              </a:rPr>
              <a:t>inside </a:t>
            </a:r>
            <a:r>
              <a:rPr sz="2400" spc="-155" dirty="0">
                <a:latin typeface="Times New Roman" pitchFamily="18" charset="0"/>
                <a:cs typeface="Times New Roman" pitchFamily="18" charset="0"/>
              </a:rPr>
              <a:t>a</a:t>
            </a:r>
            <a:r>
              <a:rPr sz="2400" spc="-145" dirty="0">
                <a:latin typeface="Times New Roman" pitchFamily="18" charset="0"/>
                <a:cs typeface="Times New Roman" pitchFamily="18" charset="0"/>
              </a:rPr>
              <a:t> </a:t>
            </a:r>
            <a:r>
              <a:rPr sz="2400" spc="-55" dirty="0">
                <a:latin typeface="Times New Roman" pitchFamily="18" charset="0"/>
                <a:cs typeface="Times New Roman" pitchFamily="18" charset="0"/>
              </a:rPr>
              <a:t>string</a:t>
            </a:r>
            <a:endParaRPr sz="2400" dirty="0">
              <a:latin typeface="Times New Roman" pitchFamily="18" charset="0"/>
              <a:cs typeface="Times New Roman" pitchFamily="18" charset="0"/>
            </a:endParaRPr>
          </a:p>
          <a:p>
            <a:pPr marL="817244" lvl="1" indent="-343535">
              <a:lnSpc>
                <a:spcPct val="100000"/>
              </a:lnSpc>
              <a:spcBef>
                <a:spcPts val="1435"/>
              </a:spcBef>
              <a:buChar char="•"/>
              <a:tabLst>
                <a:tab pos="817244" algn="l"/>
                <a:tab pos="817880" algn="l"/>
              </a:tabLst>
            </a:pPr>
            <a:r>
              <a:rPr sz="2400" spc="-30" dirty="0">
                <a:latin typeface="Times New Roman" pitchFamily="18" charset="0"/>
                <a:cs typeface="Times New Roman" pitchFamily="18" charset="0"/>
              </a:rPr>
              <a:t>[attribute^=value]</a:t>
            </a:r>
            <a:endParaRPr sz="2400" dirty="0">
              <a:latin typeface="Times New Roman" pitchFamily="18" charset="0"/>
              <a:cs typeface="Times New Roman" pitchFamily="18" charset="0"/>
            </a:endParaRPr>
          </a:p>
          <a:p>
            <a:pPr marL="817244" lvl="1" indent="-343535">
              <a:lnSpc>
                <a:spcPct val="100000"/>
              </a:lnSpc>
              <a:spcBef>
                <a:spcPts val="1430"/>
              </a:spcBef>
              <a:buChar char="•"/>
              <a:tabLst>
                <a:tab pos="817244" algn="l"/>
                <a:tab pos="817880" algn="l"/>
              </a:tabLst>
            </a:pPr>
            <a:r>
              <a:rPr sz="2400" spc="-40" dirty="0">
                <a:latin typeface="Times New Roman" pitchFamily="18" charset="0"/>
                <a:cs typeface="Times New Roman" pitchFamily="18" charset="0"/>
              </a:rPr>
              <a:t>[attribute$=value]</a:t>
            </a:r>
            <a:endParaRPr sz="2400" dirty="0">
              <a:latin typeface="Times New Roman" pitchFamily="18" charset="0"/>
              <a:cs typeface="Times New Roman" pitchFamily="18" charset="0"/>
            </a:endParaRPr>
          </a:p>
          <a:p>
            <a:pPr marL="817244" lvl="1" indent="-343535">
              <a:lnSpc>
                <a:spcPct val="100000"/>
              </a:lnSpc>
              <a:spcBef>
                <a:spcPts val="1430"/>
              </a:spcBef>
              <a:buChar char="•"/>
              <a:tabLst>
                <a:tab pos="817244" algn="l"/>
                <a:tab pos="817880" algn="l"/>
              </a:tabLst>
            </a:pPr>
            <a:r>
              <a:rPr sz="2400" spc="-25" dirty="0">
                <a:latin typeface="Times New Roman" pitchFamily="18" charset="0"/>
                <a:cs typeface="Times New Roman" pitchFamily="18" charset="0"/>
              </a:rPr>
              <a:t>[attribute*=value]</a:t>
            </a:r>
            <a:endParaRPr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2190750"/>
            <a:ext cx="6263640" cy="667490"/>
          </a:xfrm>
          <a:prstGeom prst="rect">
            <a:avLst/>
          </a:prstGeom>
        </p:spPr>
        <p:txBody>
          <a:bodyPr vert="horz" wrap="square" lIns="0" tIns="51435" rIns="0" bIns="0" rtlCol="0">
            <a:spAutoFit/>
          </a:bodyPr>
          <a:lstStyle/>
          <a:p>
            <a:pPr marL="12700">
              <a:lnSpc>
                <a:spcPct val="100000"/>
              </a:lnSpc>
              <a:spcBef>
                <a:spcPts val="590"/>
              </a:spcBef>
            </a:pPr>
            <a:r>
              <a:rPr sz="4000" b="1" spc="-595" dirty="0">
                <a:latin typeface="Times New Roman" pitchFamily="18" charset="0"/>
                <a:cs typeface="Times New Roman" pitchFamily="18" charset="0"/>
              </a:rPr>
              <a:t>JAVASCRIPT</a:t>
            </a:r>
            <a:r>
              <a:rPr sz="4000" b="1" spc="-240" dirty="0">
                <a:latin typeface="Times New Roman" pitchFamily="18" charset="0"/>
                <a:cs typeface="Times New Roman" pitchFamily="18" charset="0"/>
              </a:rPr>
              <a:t> </a:t>
            </a:r>
            <a:r>
              <a:rPr sz="4000" b="1" spc="-600" dirty="0">
                <a:solidFill>
                  <a:srgbClr val="1F487C"/>
                </a:solidFill>
                <a:latin typeface="Times New Roman" pitchFamily="18" charset="0"/>
                <a:cs typeface="Times New Roman" pitchFamily="18" charset="0"/>
              </a:rPr>
              <a:t>PSEUDO-CLASSES</a:t>
            </a:r>
            <a:endParaRPr sz="4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049395" cy="696595"/>
          </a:xfrm>
          <a:prstGeom prst="rect">
            <a:avLst/>
          </a:prstGeom>
        </p:spPr>
        <p:txBody>
          <a:bodyPr vert="horz" wrap="square" lIns="0" tIns="13335" rIns="0" bIns="0" rtlCol="0">
            <a:spAutoFit/>
          </a:bodyPr>
          <a:lstStyle/>
          <a:p>
            <a:pPr marL="12700">
              <a:lnSpc>
                <a:spcPct val="100000"/>
              </a:lnSpc>
              <a:spcBef>
                <a:spcPts val="105"/>
              </a:spcBef>
            </a:pPr>
            <a:r>
              <a:rPr spc="-35" dirty="0">
                <a:latin typeface="Times New Roman" pitchFamily="18" charset="0"/>
                <a:cs typeface="Times New Roman" pitchFamily="18" charset="0"/>
              </a:rPr>
              <a:t>Attribute</a:t>
            </a:r>
            <a:r>
              <a:rPr spc="-254" dirty="0">
                <a:latin typeface="Times New Roman" pitchFamily="18" charset="0"/>
                <a:cs typeface="Times New Roman" pitchFamily="18" charset="0"/>
              </a:rPr>
              <a:t> </a:t>
            </a:r>
            <a:r>
              <a:rPr spc="-204" dirty="0">
                <a:latin typeface="Times New Roman" pitchFamily="18" charset="0"/>
                <a:cs typeface="Times New Roman" pitchFamily="18" charset="0"/>
              </a:rPr>
              <a:t>Selector</a:t>
            </a:r>
          </a:p>
        </p:txBody>
      </p:sp>
      <p:sp>
        <p:nvSpPr>
          <p:cNvPr id="3" name="object 3"/>
          <p:cNvSpPr txBox="1"/>
          <p:nvPr/>
        </p:nvSpPr>
        <p:spPr>
          <a:xfrm>
            <a:off x="993450" y="842513"/>
            <a:ext cx="1954530"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Really </a:t>
            </a:r>
            <a:r>
              <a:rPr sz="1500" spc="40" dirty="0">
                <a:latin typeface="Georgia"/>
                <a:cs typeface="Georgia"/>
              </a:rPr>
              <a:t>a review </a:t>
            </a:r>
            <a:r>
              <a:rPr sz="1500" spc="-5" dirty="0">
                <a:latin typeface="Georgia"/>
                <a:cs typeface="Georgia"/>
              </a:rPr>
              <a:t>of</a:t>
            </a:r>
            <a:r>
              <a:rPr sz="1500" spc="-100" dirty="0">
                <a:latin typeface="Georgia"/>
                <a:cs typeface="Georgia"/>
              </a:rPr>
              <a:t> </a:t>
            </a:r>
            <a:r>
              <a:rPr sz="1500" spc="25" dirty="0">
                <a:latin typeface="Georgia"/>
                <a:cs typeface="Georgia"/>
              </a:rPr>
              <a:t>CSS</a:t>
            </a:r>
            <a:endParaRPr sz="1500" dirty="0">
              <a:latin typeface="Georgia"/>
              <a:cs typeface="Georgia"/>
            </a:endParaRPr>
          </a:p>
        </p:txBody>
      </p:sp>
      <p:sp>
        <p:nvSpPr>
          <p:cNvPr id="4" name="object 4"/>
          <p:cNvSpPr txBox="1"/>
          <p:nvPr/>
        </p:nvSpPr>
        <p:spPr>
          <a:xfrm>
            <a:off x="993445" y="1662756"/>
            <a:ext cx="6553834" cy="1825821"/>
          </a:xfrm>
          <a:prstGeom prst="rect">
            <a:avLst/>
          </a:prstGeom>
        </p:spPr>
        <p:txBody>
          <a:bodyPr vert="horz" wrap="square" lIns="0" tIns="12065" rIns="0" bIns="0" rtlCol="0">
            <a:spAutoFit/>
          </a:bodyPr>
          <a:lstStyle/>
          <a:p>
            <a:pPr marL="12700">
              <a:lnSpc>
                <a:spcPct val="150000"/>
              </a:lnSpc>
              <a:spcBef>
                <a:spcPts val="95"/>
              </a:spcBef>
            </a:pPr>
            <a:r>
              <a:rPr sz="2400" spc="-120" dirty="0">
                <a:latin typeface="Times New Roman" pitchFamily="18" charset="0"/>
                <a:cs typeface="Times New Roman" pitchFamily="18" charset="0"/>
              </a:rPr>
              <a:t>Consider </a:t>
            </a:r>
            <a:r>
              <a:rPr sz="2400" spc="-175" dirty="0">
                <a:latin typeface="Times New Roman" pitchFamily="18" charset="0"/>
                <a:cs typeface="Times New Roman" pitchFamily="18" charset="0"/>
              </a:rPr>
              <a:t>a </a:t>
            </a:r>
            <a:r>
              <a:rPr sz="2400" spc="-80" dirty="0">
                <a:latin typeface="Times New Roman" pitchFamily="18" charset="0"/>
                <a:cs typeface="Times New Roman" pitchFamily="18" charset="0"/>
              </a:rPr>
              <a:t>selector </a:t>
            </a:r>
            <a:r>
              <a:rPr sz="2400" spc="15" dirty="0">
                <a:latin typeface="Times New Roman" pitchFamily="18" charset="0"/>
                <a:cs typeface="Times New Roman" pitchFamily="18" charset="0"/>
              </a:rPr>
              <a:t>to </a:t>
            </a:r>
            <a:r>
              <a:rPr sz="2400" spc="-114" dirty="0">
                <a:latin typeface="Times New Roman" pitchFamily="18" charset="0"/>
                <a:cs typeface="Times New Roman" pitchFamily="18" charset="0"/>
              </a:rPr>
              <a:t>grab </a:t>
            </a:r>
            <a:r>
              <a:rPr sz="2400" spc="-50" dirty="0">
                <a:latin typeface="Times New Roman" pitchFamily="18" charset="0"/>
                <a:cs typeface="Times New Roman" pitchFamily="18" charset="0"/>
              </a:rPr>
              <a:t>all </a:t>
            </a:r>
            <a:r>
              <a:rPr sz="2400" spc="-130" dirty="0">
                <a:latin typeface="Times New Roman" pitchFamily="18" charset="0"/>
                <a:cs typeface="Times New Roman" pitchFamily="18" charset="0"/>
              </a:rPr>
              <a:t>&lt;img&gt; </a:t>
            </a:r>
            <a:r>
              <a:rPr sz="2400" spc="-90" dirty="0">
                <a:latin typeface="Times New Roman" pitchFamily="18" charset="0"/>
                <a:cs typeface="Times New Roman" pitchFamily="18" charset="0"/>
              </a:rPr>
              <a:t>elements </a:t>
            </a:r>
            <a:r>
              <a:rPr sz="2400" spc="10" dirty="0">
                <a:latin typeface="Times New Roman" pitchFamily="18" charset="0"/>
                <a:cs typeface="Times New Roman" pitchFamily="18" charset="0"/>
              </a:rPr>
              <a:t>with </a:t>
            </a:r>
            <a:r>
              <a:rPr sz="2400" spc="-120" dirty="0">
                <a:latin typeface="Times New Roman" pitchFamily="18" charset="0"/>
                <a:cs typeface="Times New Roman" pitchFamily="18" charset="0"/>
              </a:rPr>
              <a:t>an</a:t>
            </a:r>
            <a:r>
              <a:rPr sz="2400" spc="-340" dirty="0">
                <a:latin typeface="Times New Roman" pitchFamily="18" charset="0"/>
                <a:cs typeface="Times New Roman" pitchFamily="18" charset="0"/>
              </a:rPr>
              <a:t> </a:t>
            </a:r>
            <a:r>
              <a:rPr sz="2400" spc="-140" dirty="0">
                <a:latin typeface="Times New Roman" pitchFamily="18" charset="0"/>
                <a:cs typeface="Times New Roman" pitchFamily="18" charset="0"/>
              </a:rPr>
              <a:t>src</a:t>
            </a:r>
            <a:endParaRPr sz="2400" dirty="0">
              <a:latin typeface="Times New Roman" pitchFamily="18" charset="0"/>
              <a:cs typeface="Times New Roman" pitchFamily="18" charset="0"/>
            </a:endParaRPr>
          </a:p>
          <a:p>
            <a:pPr marL="12700">
              <a:lnSpc>
                <a:spcPct val="150000"/>
              </a:lnSpc>
            </a:pPr>
            <a:r>
              <a:rPr sz="2400" spc="-15" dirty="0">
                <a:latin typeface="Times New Roman" pitchFamily="18" charset="0"/>
                <a:cs typeface="Times New Roman" pitchFamily="18" charset="0"/>
              </a:rPr>
              <a:t>attribute </a:t>
            </a:r>
            <a:r>
              <a:rPr sz="2400" spc="-90" dirty="0">
                <a:latin typeface="Times New Roman" pitchFamily="18" charset="0"/>
                <a:cs typeface="Times New Roman" pitchFamily="18" charset="0"/>
              </a:rPr>
              <a:t>beginning </a:t>
            </a:r>
            <a:r>
              <a:rPr sz="2400" spc="10" dirty="0">
                <a:latin typeface="Times New Roman" pitchFamily="18" charset="0"/>
                <a:cs typeface="Times New Roman" pitchFamily="18" charset="0"/>
              </a:rPr>
              <a:t>with </a:t>
            </a:r>
            <a:r>
              <a:rPr sz="2400" i="1" spc="45" dirty="0">
                <a:latin typeface="Times New Roman" pitchFamily="18" charset="0"/>
                <a:cs typeface="Times New Roman" pitchFamily="18" charset="0"/>
              </a:rPr>
              <a:t>/artist/</a:t>
            </a:r>
            <a:r>
              <a:rPr sz="2400" i="1" spc="-360" dirty="0">
                <a:latin typeface="Times New Roman" pitchFamily="18" charset="0"/>
                <a:cs typeface="Times New Roman" pitchFamily="18" charset="0"/>
              </a:rPr>
              <a:t> </a:t>
            </a:r>
            <a:r>
              <a:rPr sz="2400" spc="-145" dirty="0">
                <a:latin typeface="Times New Roman" pitchFamily="18" charset="0"/>
                <a:cs typeface="Times New Roman" pitchFamily="18" charset="0"/>
              </a:rPr>
              <a:t>as:</a:t>
            </a:r>
            <a:endParaRPr sz="2400" dirty="0">
              <a:latin typeface="Times New Roman" pitchFamily="18" charset="0"/>
              <a:cs typeface="Times New Roman" pitchFamily="18" charset="0"/>
            </a:endParaRPr>
          </a:p>
          <a:p>
            <a:pPr marL="12700">
              <a:lnSpc>
                <a:spcPct val="150000"/>
              </a:lnSpc>
              <a:spcBef>
                <a:spcPts val="1730"/>
              </a:spcBef>
            </a:pPr>
            <a:r>
              <a:rPr sz="2400" b="1" spc="-145" dirty="0">
                <a:latin typeface="Times New Roman" pitchFamily="18" charset="0"/>
                <a:cs typeface="Times New Roman" pitchFamily="18" charset="0"/>
              </a:rPr>
              <a:t>var </a:t>
            </a:r>
            <a:r>
              <a:rPr sz="2400" b="1" spc="-150" dirty="0">
                <a:latin typeface="Times New Roman" pitchFamily="18" charset="0"/>
                <a:cs typeface="Times New Roman" pitchFamily="18" charset="0"/>
              </a:rPr>
              <a:t>artistImages </a:t>
            </a:r>
            <a:r>
              <a:rPr sz="2400" b="1" spc="-195" dirty="0">
                <a:latin typeface="Times New Roman" pitchFamily="18" charset="0"/>
                <a:cs typeface="Times New Roman" pitchFamily="18" charset="0"/>
              </a:rPr>
              <a:t>=</a:t>
            </a:r>
            <a:r>
              <a:rPr sz="2400" b="1" spc="-10" dirty="0">
                <a:latin typeface="Times New Roman" pitchFamily="18" charset="0"/>
                <a:cs typeface="Times New Roman" pitchFamily="18" charset="0"/>
              </a:rPr>
              <a:t> </a:t>
            </a:r>
            <a:r>
              <a:rPr sz="2400" b="1" spc="-90" dirty="0">
                <a:latin typeface="Times New Roman" pitchFamily="18" charset="0"/>
                <a:cs typeface="Times New Roman" pitchFamily="18" charset="0"/>
              </a:rPr>
              <a:t>$("img</a:t>
            </a:r>
            <a:r>
              <a:rPr sz="2400" b="1" spc="-90" dirty="0">
                <a:solidFill>
                  <a:srgbClr val="CE2932"/>
                </a:solidFill>
                <a:latin typeface="Times New Roman" pitchFamily="18" charset="0"/>
                <a:cs typeface="Times New Roman" pitchFamily="18" charset="0"/>
              </a:rPr>
              <a:t>[src^='/artist/']</a:t>
            </a:r>
            <a:r>
              <a:rPr sz="2400" b="1" spc="-9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714365" cy="696595"/>
          </a:xfrm>
          <a:prstGeom prst="rect">
            <a:avLst/>
          </a:prstGeom>
        </p:spPr>
        <p:txBody>
          <a:bodyPr vert="horz" wrap="square" lIns="0" tIns="13335" rIns="0" bIns="0" rtlCol="0">
            <a:spAutoFit/>
          </a:bodyPr>
          <a:lstStyle/>
          <a:p>
            <a:pPr marL="12700">
              <a:lnSpc>
                <a:spcPct val="100000"/>
              </a:lnSpc>
              <a:spcBef>
                <a:spcPts val="105"/>
              </a:spcBef>
            </a:pPr>
            <a:r>
              <a:rPr spc="-240" dirty="0">
                <a:latin typeface="Times New Roman" pitchFamily="18" charset="0"/>
                <a:cs typeface="Times New Roman" pitchFamily="18" charset="0"/>
              </a:rPr>
              <a:t>Pseudo-Element</a:t>
            </a:r>
            <a:r>
              <a:rPr spc="-295" dirty="0">
                <a:latin typeface="Times New Roman" pitchFamily="18" charset="0"/>
                <a:cs typeface="Times New Roman" pitchFamily="18" charset="0"/>
              </a:rPr>
              <a:t> </a:t>
            </a:r>
            <a:r>
              <a:rPr spc="-200" dirty="0">
                <a:latin typeface="Times New Roman" pitchFamily="18" charset="0"/>
                <a:cs typeface="Times New Roman" pitchFamily="18" charset="0"/>
              </a:rPr>
              <a:t>Selector</a:t>
            </a:r>
          </a:p>
        </p:txBody>
      </p:sp>
      <p:sp>
        <p:nvSpPr>
          <p:cNvPr id="3" name="object 3"/>
          <p:cNvSpPr txBox="1"/>
          <p:nvPr/>
        </p:nvSpPr>
        <p:spPr>
          <a:xfrm>
            <a:off x="993450" y="842513"/>
            <a:ext cx="4932680" cy="254000"/>
          </a:xfrm>
          <a:prstGeom prst="rect">
            <a:avLst/>
          </a:prstGeom>
        </p:spPr>
        <p:txBody>
          <a:bodyPr vert="horz" wrap="square" lIns="0" tIns="12700" rIns="0" bIns="0" rtlCol="0">
            <a:spAutoFit/>
          </a:bodyPr>
          <a:lstStyle/>
          <a:p>
            <a:pPr marL="12700">
              <a:lnSpc>
                <a:spcPct val="100000"/>
              </a:lnSpc>
              <a:spcBef>
                <a:spcPts val="100"/>
              </a:spcBef>
            </a:pPr>
            <a:r>
              <a:rPr sz="1500" spc="-35" dirty="0">
                <a:latin typeface="Georgia"/>
                <a:cs typeface="Georgia"/>
              </a:rPr>
              <a:t>Not </a:t>
            </a:r>
            <a:r>
              <a:rPr sz="1500" spc="-10" dirty="0">
                <a:latin typeface="Georgia"/>
                <a:cs typeface="Georgia"/>
              </a:rPr>
              <a:t>to </a:t>
            </a:r>
            <a:r>
              <a:rPr sz="1500" spc="130" dirty="0">
                <a:latin typeface="Georgia"/>
                <a:cs typeface="Georgia"/>
              </a:rPr>
              <a:t>be </a:t>
            </a:r>
            <a:r>
              <a:rPr sz="1500" spc="35" dirty="0">
                <a:latin typeface="Georgia"/>
                <a:cs typeface="Georgia"/>
              </a:rPr>
              <a:t>confused </a:t>
            </a:r>
            <a:r>
              <a:rPr sz="1500" spc="-15" dirty="0">
                <a:latin typeface="Georgia"/>
                <a:cs typeface="Georgia"/>
              </a:rPr>
              <a:t>with </a:t>
            </a:r>
            <a:r>
              <a:rPr sz="1500" spc="20" dirty="0">
                <a:latin typeface="Georgia"/>
                <a:cs typeface="Georgia"/>
              </a:rPr>
              <a:t>the </a:t>
            </a:r>
            <a:r>
              <a:rPr sz="1500" spc="50" dirty="0">
                <a:latin typeface="Georgia"/>
                <a:cs typeface="Georgia"/>
              </a:rPr>
              <a:t>pseudo-classes </a:t>
            </a:r>
            <a:r>
              <a:rPr sz="1500" spc="-20" dirty="0">
                <a:latin typeface="Georgia"/>
                <a:cs typeface="Georgia"/>
              </a:rPr>
              <a:t>in</a:t>
            </a:r>
            <a:r>
              <a:rPr sz="1500" spc="-40" dirty="0">
                <a:latin typeface="Georgia"/>
                <a:cs typeface="Georgia"/>
              </a:rPr>
              <a:t> </a:t>
            </a:r>
            <a:r>
              <a:rPr sz="1500" spc="-20" dirty="0">
                <a:latin typeface="Georgia"/>
                <a:cs typeface="Georgia"/>
              </a:rPr>
              <a:t>JavaScript</a:t>
            </a:r>
            <a:endParaRPr sz="1500">
              <a:latin typeface="Georgia"/>
              <a:cs typeface="Georgia"/>
            </a:endParaRPr>
          </a:p>
        </p:txBody>
      </p:sp>
      <p:sp>
        <p:nvSpPr>
          <p:cNvPr id="4" name="object 4"/>
          <p:cNvSpPr txBox="1"/>
          <p:nvPr/>
        </p:nvSpPr>
        <p:spPr>
          <a:xfrm>
            <a:off x="993450" y="1428750"/>
            <a:ext cx="6090920" cy="5232843"/>
          </a:xfrm>
          <a:prstGeom prst="rect">
            <a:avLst/>
          </a:prstGeom>
        </p:spPr>
        <p:txBody>
          <a:bodyPr vert="horz" wrap="square" lIns="0" tIns="13335" rIns="0" bIns="0" rtlCol="0">
            <a:spAutoFit/>
          </a:bodyPr>
          <a:lstStyle/>
          <a:p>
            <a:pPr marL="12700">
              <a:lnSpc>
                <a:spcPct val="100000"/>
              </a:lnSpc>
              <a:spcBef>
                <a:spcPts val="105"/>
              </a:spcBef>
            </a:pPr>
            <a:r>
              <a:rPr sz="2400" b="1" spc="-125" dirty="0">
                <a:latin typeface="Times New Roman" pitchFamily="18" charset="0"/>
                <a:cs typeface="Times New Roman" pitchFamily="18" charset="0"/>
              </a:rPr>
              <a:t>pseudo-element </a:t>
            </a:r>
            <a:r>
              <a:rPr sz="2400" b="1" spc="-160" dirty="0">
                <a:latin typeface="Times New Roman" pitchFamily="18" charset="0"/>
                <a:cs typeface="Times New Roman" pitchFamily="18" charset="0"/>
              </a:rPr>
              <a:t>selectors </a:t>
            </a:r>
            <a:r>
              <a:rPr sz="2400" spc="-90" dirty="0">
                <a:latin typeface="Times New Roman" pitchFamily="18" charset="0"/>
                <a:cs typeface="Times New Roman" pitchFamily="18" charset="0"/>
              </a:rPr>
              <a:t>are </a:t>
            </a:r>
            <a:r>
              <a:rPr sz="2400" spc="-105" dirty="0">
                <a:latin typeface="Times New Roman" pitchFamily="18" charset="0"/>
                <a:cs typeface="Times New Roman" pitchFamily="18" charset="0"/>
              </a:rPr>
              <a:t>also </a:t>
            </a:r>
            <a:r>
              <a:rPr sz="2400" spc="-25" dirty="0">
                <a:latin typeface="Times New Roman" pitchFamily="18" charset="0"/>
                <a:cs typeface="Times New Roman" pitchFamily="18" charset="0"/>
              </a:rPr>
              <a:t>from </a:t>
            </a:r>
            <a:r>
              <a:rPr sz="2400" spc="-405" dirty="0">
                <a:latin typeface="Times New Roman" pitchFamily="18" charset="0"/>
                <a:cs typeface="Times New Roman" pitchFamily="18" charset="0"/>
              </a:rPr>
              <a:t>CSS </a:t>
            </a:r>
            <a:r>
              <a:rPr sz="2400" spc="-90" dirty="0">
                <a:latin typeface="Times New Roman" pitchFamily="18" charset="0"/>
                <a:cs typeface="Times New Roman" pitchFamily="18" charset="0"/>
              </a:rPr>
              <a:t>and </a:t>
            </a:r>
            <a:r>
              <a:rPr sz="2400" spc="-45" dirty="0">
                <a:latin typeface="Times New Roman" pitchFamily="18" charset="0"/>
                <a:cs typeface="Times New Roman" pitchFamily="18" charset="0"/>
              </a:rPr>
              <a:t>allow</a:t>
            </a:r>
            <a:r>
              <a:rPr sz="2400" spc="-190" dirty="0">
                <a:latin typeface="Times New Roman" pitchFamily="18" charset="0"/>
                <a:cs typeface="Times New Roman" pitchFamily="18" charset="0"/>
              </a:rPr>
              <a:t> </a:t>
            </a:r>
            <a:r>
              <a:rPr sz="2400" spc="-80" dirty="0">
                <a:latin typeface="Times New Roman" pitchFamily="18" charset="0"/>
                <a:cs typeface="Times New Roman" pitchFamily="18" charset="0"/>
              </a:rPr>
              <a:t>you</a:t>
            </a:r>
            <a:endParaRPr sz="2400" dirty="0">
              <a:latin typeface="Times New Roman" pitchFamily="18" charset="0"/>
              <a:cs typeface="Times New Roman" pitchFamily="18" charset="0"/>
            </a:endParaRPr>
          </a:p>
          <a:p>
            <a:pPr marL="12700">
              <a:lnSpc>
                <a:spcPct val="100000"/>
              </a:lnSpc>
            </a:pPr>
            <a:r>
              <a:rPr sz="2400" spc="15" dirty="0">
                <a:latin typeface="Times New Roman" pitchFamily="18" charset="0"/>
                <a:cs typeface="Times New Roman" pitchFamily="18" charset="0"/>
              </a:rPr>
              <a:t>to</a:t>
            </a:r>
            <a:r>
              <a:rPr sz="2400" spc="-110" dirty="0">
                <a:latin typeface="Times New Roman" pitchFamily="18" charset="0"/>
                <a:cs typeface="Times New Roman" pitchFamily="18" charset="0"/>
              </a:rPr>
              <a:t> </a:t>
            </a:r>
            <a:r>
              <a:rPr sz="2400" spc="-85" dirty="0">
                <a:latin typeface="Times New Roman" pitchFamily="18" charset="0"/>
                <a:cs typeface="Times New Roman" pitchFamily="18" charset="0"/>
              </a:rPr>
              <a:t>append</a:t>
            </a:r>
            <a:r>
              <a:rPr sz="2400" spc="-120"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10" dirty="0">
                <a:latin typeface="Times New Roman" pitchFamily="18" charset="0"/>
                <a:cs typeface="Times New Roman" pitchFamily="18" charset="0"/>
              </a:rPr>
              <a:t> </a:t>
            </a:r>
            <a:r>
              <a:rPr sz="2400" spc="-114" dirty="0">
                <a:latin typeface="Times New Roman" pitchFamily="18" charset="0"/>
                <a:cs typeface="Times New Roman" pitchFamily="18" charset="0"/>
              </a:rPr>
              <a:t>any</a:t>
            </a:r>
            <a:r>
              <a:rPr sz="2400" spc="-120" dirty="0">
                <a:latin typeface="Times New Roman" pitchFamily="18" charset="0"/>
                <a:cs typeface="Times New Roman" pitchFamily="18" charset="0"/>
              </a:rPr>
              <a:t> </a:t>
            </a:r>
            <a:r>
              <a:rPr sz="2400" spc="-70" dirty="0">
                <a:latin typeface="Times New Roman" pitchFamily="18" charset="0"/>
                <a:cs typeface="Times New Roman" pitchFamily="18" charset="0"/>
              </a:rPr>
              <a:t>selector</a:t>
            </a:r>
            <a:r>
              <a:rPr sz="2400" spc="-85" dirty="0">
                <a:latin typeface="Times New Roman" pitchFamily="18" charset="0"/>
                <a:cs typeface="Times New Roman" pitchFamily="18" charset="0"/>
              </a:rPr>
              <a:t> </a:t>
            </a:r>
            <a:r>
              <a:rPr sz="2400" spc="-105" dirty="0">
                <a:latin typeface="Times New Roman" pitchFamily="18" charset="0"/>
                <a:cs typeface="Times New Roman" pitchFamily="18" charset="0"/>
              </a:rPr>
              <a:t>using </a:t>
            </a:r>
            <a:r>
              <a:rPr sz="2400" spc="-20" dirty="0">
                <a:latin typeface="Times New Roman" pitchFamily="18" charset="0"/>
                <a:cs typeface="Times New Roman" pitchFamily="18" charset="0"/>
              </a:rPr>
              <a:t>the</a:t>
            </a:r>
            <a:r>
              <a:rPr sz="2400" spc="-114" dirty="0">
                <a:latin typeface="Times New Roman" pitchFamily="18" charset="0"/>
                <a:cs typeface="Times New Roman" pitchFamily="18" charset="0"/>
              </a:rPr>
              <a:t> </a:t>
            </a:r>
            <a:r>
              <a:rPr sz="2400" spc="-70" dirty="0">
                <a:latin typeface="Times New Roman" pitchFamily="18" charset="0"/>
                <a:cs typeface="Times New Roman" pitchFamily="18" charset="0"/>
              </a:rPr>
              <a:t>colon</a:t>
            </a:r>
            <a:r>
              <a:rPr sz="2400" spc="-130" dirty="0">
                <a:latin typeface="Times New Roman" pitchFamily="18" charset="0"/>
                <a:cs typeface="Times New Roman" pitchFamily="18" charset="0"/>
              </a:rPr>
              <a:t> </a:t>
            </a:r>
            <a:r>
              <a:rPr sz="2400" spc="-95" dirty="0">
                <a:latin typeface="Times New Roman" pitchFamily="18" charset="0"/>
                <a:cs typeface="Times New Roman" pitchFamily="18" charset="0"/>
              </a:rPr>
              <a:t>and</a:t>
            </a:r>
            <a:r>
              <a:rPr sz="2400" spc="-100" dirty="0">
                <a:latin typeface="Times New Roman" pitchFamily="18" charset="0"/>
                <a:cs typeface="Times New Roman" pitchFamily="18" charset="0"/>
              </a:rPr>
              <a:t> </a:t>
            </a:r>
            <a:r>
              <a:rPr sz="2400" spc="-80" dirty="0">
                <a:latin typeface="Times New Roman" pitchFamily="18" charset="0"/>
                <a:cs typeface="Times New Roman" pitchFamily="18" charset="0"/>
              </a:rPr>
              <a:t>one</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of</a:t>
            </a:r>
            <a:endParaRPr sz="2400" dirty="0">
              <a:latin typeface="Times New Roman" pitchFamily="18" charset="0"/>
              <a:cs typeface="Times New Roman" pitchFamily="18" charset="0"/>
            </a:endParaRPr>
          </a:p>
          <a:p>
            <a:pPr marL="354965" indent="-342900">
              <a:lnSpc>
                <a:spcPct val="100000"/>
              </a:lnSpc>
              <a:spcBef>
                <a:spcPts val="1680"/>
              </a:spcBef>
              <a:buChar char="•"/>
              <a:tabLst>
                <a:tab pos="354965" algn="l"/>
                <a:tab pos="355600" algn="l"/>
              </a:tabLst>
            </a:pPr>
            <a:r>
              <a:rPr sz="2400" spc="-35" dirty="0">
                <a:latin typeface="Times New Roman" pitchFamily="18" charset="0"/>
                <a:cs typeface="Times New Roman" pitchFamily="18" charset="0"/>
              </a:rPr>
              <a:t>:link</a:t>
            </a:r>
            <a:endParaRPr sz="2400" dirty="0">
              <a:latin typeface="Times New Roman" pitchFamily="18" charset="0"/>
              <a:cs typeface="Times New Roman" pitchFamily="18" charset="0"/>
            </a:endParaRPr>
          </a:p>
          <a:p>
            <a:pPr marL="354965" indent="-342900">
              <a:lnSpc>
                <a:spcPct val="100000"/>
              </a:lnSpc>
              <a:spcBef>
                <a:spcPts val="1680"/>
              </a:spcBef>
              <a:buChar char="•"/>
              <a:tabLst>
                <a:tab pos="354965" algn="l"/>
                <a:tab pos="355600" algn="l"/>
              </a:tabLst>
            </a:pPr>
            <a:r>
              <a:rPr sz="2400" spc="-55" dirty="0">
                <a:latin typeface="Times New Roman" pitchFamily="18" charset="0"/>
                <a:cs typeface="Times New Roman" pitchFamily="18" charset="0"/>
              </a:rPr>
              <a:t>:visited</a:t>
            </a:r>
            <a:endParaRPr sz="2400" dirty="0">
              <a:latin typeface="Times New Roman" pitchFamily="18" charset="0"/>
              <a:cs typeface="Times New Roman" pitchFamily="18" charset="0"/>
            </a:endParaRPr>
          </a:p>
          <a:p>
            <a:pPr marL="354965" indent="-342900">
              <a:lnSpc>
                <a:spcPct val="100000"/>
              </a:lnSpc>
              <a:spcBef>
                <a:spcPts val="1685"/>
              </a:spcBef>
              <a:buChar char="•"/>
              <a:tabLst>
                <a:tab pos="354965" algn="l"/>
                <a:tab pos="355600" algn="l"/>
              </a:tabLst>
            </a:pPr>
            <a:r>
              <a:rPr sz="2400" spc="-85" dirty="0">
                <a:latin typeface="Times New Roman" pitchFamily="18" charset="0"/>
                <a:cs typeface="Times New Roman" pitchFamily="18" charset="0"/>
              </a:rPr>
              <a:t>:focus</a:t>
            </a:r>
            <a:endParaRPr sz="2400" dirty="0">
              <a:latin typeface="Times New Roman" pitchFamily="18" charset="0"/>
              <a:cs typeface="Times New Roman" pitchFamily="18" charset="0"/>
            </a:endParaRPr>
          </a:p>
          <a:p>
            <a:pPr marL="354965" indent="-342900">
              <a:lnSpc>
                <a:spcPct val="100000"/>
              </a:lnSpc>
              <a:spcBef>
                <a:spcPts val="1680"/>
              </a:spcBef>
              <a:buChar char="•"/>
              <a:tabLst>
                <a:tab pos="354965" algn="l"/>
                <a:tab pos="355600" algn="l"/>
              </a:tabLst>
            </a:pPr>
            <a:r>
              <a:rPr sz="2400" spc="-60" dirty="0">
                <a:latin typeface="Times New Roman" pitchFamily="18" charset="0"/>
                <a:cs typeface="Times New Roman" pitchFamily="18" charset="0"/>
              </a:rPr>
              <a:t>:hover</a:t>
            </a:r>
            <a:endParaRPr sz="2400" dirty="0">
              <a:latin typeface="Times New Roman" pitchFamily="18" charset="0"/>
              <a:cs typeface="Times New Roman" pitchFamily="18" charset="0"/>
            </a:endParaRPr>
          </a:p>
          <a:p>
            <a:pPr marL="354965" indent="-342900">
              <a:lnSpc>
                <a:spcPct val="100000"/>
              </a:lnSpc>
              <a:spcBef>
                <a:spcPts val="1680"/>
              </a:spcBef>
              <a:buChar char="•"/>
              <a:tabLst>
                <a:tab pos="354965" algn="l"/>
                <a:tab pos="355600" algn="l"/>
              </a:tabLst>
            </a:pPr>
            <a:r>
              <a:rPr sz="2400" spc="-65" dirty="0">
                <a:latin typeface="Times New Roman" pitchFamily="18" charset="0"/>
                <a:cs typeface="Times New Roman" pitchFamily="18" charset="0"/>
              </a:rPr>
              <a:t>:active</a:t>
            </a:r>
            <a:endParaRPr sz="2400" dirty="0">
              <a:latin typeface="Times New Roman" pitchFamily="18" charset="0"/>
              <a:cs typeface="Times New Roman" pitchFamily="18" charset="0"/>
            </a:endParaRPr>
          </a:p>
          <a:p>
            <a:pPr marL="354965" indent="-342900">
              <a:lnSpc>
                <a:spcPct val="100000"/>
              </a:lnSpc>
              <a:spcBef>
                <a:spcPts val="1680"/>
              </a:spcBef>
              <a:buChar char="•"/>
              <a:tabLst>
                <a:tab pos="354965" algn="l"/>
                <a:tab pos="355600" algn="l"/>
              </a:tabLst>
            </a:pPr>
            <a:r>
              <a:rPr sz="2400" spc="-105" dirty="0">
                <a:latin typeface="Times New Roman" pitchFamily="18" charset="0"/>
                <a:cs typeface="Times New Roman" pitchFamily="18" charset="0"/>
              </a:rPr>
              <a:t>:checked</a:t>
            </a:r>
            <a:endParaRPr sz="2400" dirty="0">
              <a:latin typeface="Times New Roman" pitchFamily="18" charset="0"/>
              <a:cs typeface="Times New Roman" pitchFamily="18" charset="0"/>
            </a:endParaRPr>
          </a:p>
          <a:p>
            <a:pPr marL="354965" indent="-342900">
              <a:lnSpc>
                <a:spcPct val="100000"/>
              </a:lnSpc>
              <a:spcBef>
                <a:spcPts val="1680"/>
              </a:spcBef>
              <a:buChar char="•"/>
              <a:tabLst>
                <a:tab pos="354965" algn="l"/>
                <a:tab pos="355600" algn="l"/>
              </a:tabLst>
            </a:pPr>
            <a:r>
              <a:rPr sz="2400" spc="-35" dirty="0">
                <a:latin typeface="Times New Roman" pitchFamily="18" charset="0"/>
                <a:cs typeface="Times New Roman" pitchFamily="18" charset="0"/>
              </a:rPr>
              <a:t>:first-child, </a:t>
            </a:r>
            <a:r>
              <a:rPr sz="2400" spc="-30" dirty="0">
                <a:latin typeface="Times New Roman" pitchFamily="18" charset="0"/>
                <a:cs typeface="Times New Roman" pitchFamily="18" charset="0"/>
              </a:rPr>
              <a:t>:first-line, </a:t>
            </a:r>
            <a:r>
              <a:rPr sz="2400" spc="-95" dirty="0">
                <a:latin typeface="Times New Roman" pitchFamily="18" charset="0"/>
                <a:cs typeface="Times New Roman" pitchFamily="18" charset="0"/>
              </a:rPr>
              <a:t>and</a:t>
            </a:r>
            <a:r>
              <a:rPr sz="2400" spc="-210" dirty="0">
                <a:latin typeface="Times New Roman" pitchFamily="18" charset="0"/>
                <a:cs typeface="Times New Roman" pitchFamily="18" charset="0"/>
              </a:rPr>
              <a:t> </a:t>
            </a:r>
            <a:r>
              <a:rPr sz="2400" spc="-15" dirty="0">
                <a:latin typeface="Times New Roman" pitchFamily="18" charset="0"/>
                <a:cs typeface="Times New Roman" pitchFamily="18" charset="0"/>
              </a:rPr>
              <a:t>:first-letter</a:t>
            </a:r>
            <a:endParaRPr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714365" cy="696595"/>
          </a:xfrm>
          <a:prstGeom prst="rect">
            <a:avLst/>
          </a:prstGeom>
        </p:spPr>
        <p:txBody>
          <a:bodyPr vert="horz" wrap="square" lIns="0" tIns="13335" rIns="0" bIns="0" rtlCol="0">
            <a:spAutoFit/>
          </a:bodyPr>
          <a:lstStyle/>
          <a:p>
            <a:pPr marL="12700">
              <a:lnSpc>
                <a:spcPct val="100000"/>
              </a:lnSpc>
              <a:spcBef>
                <a:spcPts val="105"/>
              </a:spcBef>
            </a:pPr>
            <a:r>
              <a:rPr spc="-240" dirty="0">
                <a:latin typeface="Times New Roman" pitchFamily="18" charset="0"/>
                <a:cs typeface="Times New Roman" pitchFamily="18" charset="0"/>
              </a:rPr>
              <a:t>Pseudo-Element</a:t>
            </a:r>
            <a:r>
              <a:rPr spc="-295" dirty="0">
                <a:latin typeface="Times New Roman" pitchFamily="18" charset="0"/>
                <a:cs typeface="Times New Roman" pitchFamily="18" charset="0"/>
              </a:rPr>
              <a:t> </a:t>
            </a:r>
            <a:r>
              <a:rPr spc="-200" dirty="0">
                <a:latin typeface="Times New Roman" pitchFamily="18" charset="0"/>
                <a:cs typeface="Times New Roman" pitchFamily="18" charset="0"/>
              </a:rPr>
              <a:t>Selector</a:t>
            </a:r>
          </a:p>
        </p:txBody>
      </p:sp>
      <p:sp>
        <p:nvSpPr>
          <p:cNvPr id="3" name="object 3"/>
          <p:cNvSpPr txBox="1"/>
          <p:nvPr/>
        </p:nvSpPr>
        <p:spPr>
          <a:xfrm>
            <a:off x="993450" y="842513"/>
            <a:ext cx="4932680" cy="254000"/>
          </a:xfrm>
          <a:prstGeom prst="rect">
            <a:avLst/>
          </a:prstGeom>
        </p:spPr>
        <p:txBody>
          <a:bodyPr vert="horz" wrap="square" lIns="0" tIns="12700" rIns="0" bIns="0" rtlCol="0">
            <a:spAutoFit/>
          </a:bodyPr>
          <a:lstStyle/>
          <a:p>
            <a:pPr marL="12700">
              <a:lnSpc>
                <a:spcPct val="100000"/>
              </a:lnSpc>
              <a:spcBef>
                <a:spcPts val="100"/>
              </a:spcBef>
            </a:pPr>
            <a:r>
              <a:rPr sz="1500" spc="-35" dirty="0">
                <a:latin typeface="Georgia"/>
                <a:cs typeface="Georgia"/>
              </a:rPr>
              <a:t>Not </a:t>
            </a:r>
            <a:r>
              <a:rPr sz="1500" spc="-10" dirty="0">
                <a:latin typeface="Georgia"/>
                <a:cs typeface="Georgia"/>
              </a:rPr>
              <a:t>to </a:t>
            </a:r>
            <a:r>
              <a:rPr sz="1500" spc="130" dirty="0">
                <a:latin typeface="Georgia"/>
                <a:cs typeface="Georgia"/>
              </a:rPr>
              <a:t>be </a:t>
            </a:r>
            <a:r>
              <a:rPr sz="1500" spc="35" dirty="0">
                <a:latin typeface="Georgia"/>
                <a:cs typeface="Georgia"/>
              </a:rPr>
              <a:t>confused </a:t>
            </a:r>
            <a:r>
              <a:rPr sz="1500" spc="-15" dirty="0">
                <a:latin typeface="Georgia"/>
                <a:cs typeface="Georgia"/>
              </a:rPr>
              <a:t>with </a:t>
            </a:r>
            <a:r>
              <a:rPr sz="1500" spc="20" dirty="0">
                <a:latin typeface="Georgia"/>
                <a:cs typeface="Georgia"/>
              </a:rPr>
              <a:t>the </a:t>
            </a:r>
            <a:r>
              <a:rPr sz="1500" spc="50" dirty="0">
                <a:latin typeface="Georgia"/>
                <a:cs typeface="Georgia"/>
              </a:rPr>
              <a:t>pseudo-classes </a:t>
            </a:r>
            <a:r>
              <a:rPr sz="1500" spc="-20" dirty="0">
                <a:latin typeface="Georgia"/>
                <a:cs typeface="Georgia"/>
              </a:rPr>
              <a:t>in</a:t>
            </a:r>
            <a:r>
              <a:rPr sz="1500" spc="-40" dirty="0">
                <a:latin typeface="Georgia"/>
                <a:cs typeface="Georgia"/>
              </a:rPr>
              <a:t> </a:t>
            </a:r>
            <a:r>
              <a:rPr sz="1500" spc="-20" dirty="0">
                <a:latin typeface="Georgia"/>
                <a:cs typeface="Georgia"/>
              </a:rPr>
              <a:t>JavaScript</a:t>
            </a:r>
            <a:endParaRPr sz="1500">
              <a:latin typeface="Georgia"/>
              <a:cs typeface="Georgia"/>
            </a:endParaRPr>
          </a:p>
        </p:txBody>
      </p:sp>
      <p:sp>
        <p:nvSpPr>
          <p:cNvPr id="4" name="object 4"/>
          <p:cNvSpPr txBox="1"/>
          <p:nvPr/>
        </p:nvSpPr>
        <p:spPr>
          <a:xfrm>
            <a:off x="993450" y="1662756"/>
            <a:ext cx="6054090" cy="1692899"/>
          </a:xfrm>
          <a:prstGeom prst="rect">
            <a:avLst/>
          </a:prstGeom>
        </p:spPr>
        <p:txBody>
          <a:bodyPr vert="horz" wrap="square" lIns="0" tIns="12065" rIns="0" bIns="0" rtlCol="0">
            <a:spAutoFit/>
          </a:bodyPr>
          <a:lstStyle/>
          <a:p>
            <a:pPr marL="12700">
              <a:lnSpc>
                <a:spcPct val="150000"/>
              </a:lnSpc>
              <a:spcBef>
                <a:spcPts val="95"/>
              </a:spcBef>
            </a:pPr>
            <a:r>
              <a:rPr sz="2200" spc="-114" dirty="0">
                <a:latin typeface="Times New Roman" pitchFamily="18" charset="0"/>
                <a:cs typeface="Times New Roman" pitchFamily="18" charset="0"/>
              </a:rPr>
              <a:t>Selecting </a:t>
            </a:r>
            <a:r>
              <a:rPr sz="2200" spc="-50" dirty="0">
                <a:latin typeface="Times New Roman" pitchFamily="18" charset="0"/>
                <a:cs typeface="Times New Roman" pitchFamily="18" charset="0"/>
              </a:rPr>
              <a:t>all </a:t>
            </a:r>
            <a:r>
              <a:rPr sz="2200" spc="-85" dirty="0">
                <a:latin typeface="Times New Roman" pitchFamily="18" charset="0"/>
                <a:cs typeface="Times New Roman" pitchFamily="18" charset="0"/>
              </a:rPr>
              <a:t>links </a:t>
            </a:r>
            <a:r>
              <a:rPr sz="2200" spc="-10" dirty="0">
                <a:latin typeface="Times New Roman" pitchFamily="18" charset="0"/>
                <a:cs typeface="Times New Roman" pitchFamily="18" charset="0"/>
              </a:rPr>
              <a:t>that </a:t>
            </a:r>
            <a:r>
              <a:rPr sz="2200" spc="-140" dirty="0">
                <a:latin typeface="Times New Roman" pitchFamily="18" charset="0"/>
                <a:cs typeface="Times New Roman" pitchFamily="18" charset="0"/>
              </a:rPr>
              <a:t>have </a:t>
            </a:r>
            <a:r>
              <a:rPr sz="2200" spc="-105" dirty="0">
                <a:latin typeface="Times New Roman" pitchFamily="18" charset="0"/>
                <a:cs typeface="Times New Roman" pitchFamily="18" charset="0"/>
              </a:rPr>
              <a:t>been </a:t>
            </a:r>
            <a:r>
              <a:rPr sz="2200" spc="-65" dirty="0">
                <a:latin typeface="Times New Roman" pitchFamily="18" charset="0"/>
                <a:cs typeface="Times New Roman" pitchFamily="18" charset="0"/>
              </a:rPr>
              <a:t>visited, </a:t>
            </a:r>
            <a:r>
              <a:rPr sz="2200" spc="-10" dirty="0">
                <a:latin typeface="Times New Roman" pitchFamily="18" charset="0"/>
                <a:cs typeface="Times New Roman" pitchFamily="18" charset="0"/>
              </a:rPr>
              <a:t>for</a:t>
            </a:r>
            <a:r>
              <a:rPr sz="2200" spc="-320" dirty="0">
                <a:latin typeface="Times New Roman" pitchFamily="18" charset="0"/>
                <a:cs typeface="Times New Roman" pitchFamily="18" charset="0"/>
              </a:rPr>
              <a:t> </a:t>
            </a:r>
            <a:r>
              <a:rPr sz="2200" spc="-110" dirty="0">
                <a:latin typeface="Times New Roman" pitchFamily="18" charset="0"/>
                <a:cs typeface="Times New Roman" pitchFamily="18" charset="0"/>
              </a:rPr>
              <a:t>example,</a:t>
            </a:r>
            <a:endParaRPr sz="2200" dirty="0">
              <a:latin typeface="Times New Roman" pitchFamily="18" charset="0"/>
              <a:cs typeface="Times New Roman" pitchFamily="18" charset="0"/>
            </a:endParaRPr>
          </a:p>
          <a:p>
            <a:pPr marL="12700">
              <a:lnSpc>
                <a:spcPct val="150000"/>
              </a:lnSpc>
            </a:pPr>
            <a:r>
              <a:rPr sz="2200" spc="-50" dirty="0">
                <a:latin typeface="Times New Roman" pitchFamily="18" charset="0"/>
                <a:cs typeface="Times New Roman" pitchFamily="18" charset="0"/>
              </a:rPr>
              <a:t>would </a:t>
            </a:r>
            <a:r>
              <a:rPr sz="2200" spc="-105" dirty="0">
                <a:latin typeface="Times New Roman" pitchFamily="18" charset="0"/>
                <a:cs typeface="Times New Roman" pitchFamily="18" charset="0"/>
              </a:rPr>
              <a:t>be </a:t>
            </a:r>
            <a:r>
              <a:rPr sz="2200" spc="-85" dirty="0">
                <a:latin typeface="Times New Roman" pitchFamily="18" charset="0"/>
                <a:cs typeface="Times New Roman" pitchFamily="18" charset="0"/>
              </a:rPr>
              <a:t>specified</a:t>
            </a:r>
            <a:r>
              <a:rPr sz="2200" spc="-195" dirty="0">
                <a:latin typeface="Times New Roman" pitchFamily="18" charset="0"/>
                <a:cs typeface="Times New Roman" pitchFamily="18" charset="0"/>
              </a:rPr>
              <a:t> </a:t>
            </a:r>
            <a:r>
              <a:rPr sz="2200" spc="5" dirty="0">
                <a:latin typeface="Times New Roman" pitchFamily="18" charset="0"/>
                <a:cs typeface="Times New Roman" pitchFamily="18" charset="0"/>
              </a:rPr>
              <a:t>with:</a:t>
            </a:r>
            <a:endParaRPr sz="2200" dirty="0">
              <a:latin typeface="Times New Roman" pitchFamily="18" charset="0"/>
              <a:cs typeface="Times New Roman" pitchFamily="18" charset="0"/>
            </a:endParaRPr>
          </a:p>
          <a:p>
            <a:pPr marL="12700">
              <a:lnSpc>
                <a:spcPct val="150000"/>
              </a:lnSpc>
              <a:spcBef>
                <a:spcPts val="1730"/>
              </a:spcBef>
            </a:pPr>
            <a:r>
              <a:rPr sz="2200" b="1" spc="-145" dirty="0">
                <a:latin typeface="Times New Roman" pitchFamily="18" charset="0"/>
                <a:cs typeface="Times New Roman" pitchFamily="18" charset="0"/>
              </a:rPr>
              <a:t>var </a:t>
            </a:r>
            <a:r>
              <a:rPr sz="2200" b="1" spc="-185" dirty="0">
                <a:latin typeface="Times New Roman" pitchFamily="18" charset="0"/>
                <a:cs typeface="Times New Roman" pitchFamily="18" charset="0"/>
              </a:rPr>
              <a:t>visitedLinks </a:t>
            </a:r>
            <a:r>
              <a:rPr sz="2200" b="1" spc="-195" dirty="0">
                <a:latin typeface="Times New Roman" pitchFamily="18" charset="0"/>
                <a:cs typeface="Times New Roman" pitchFamily="18" charset="0"/>
              </a:rPr>
              <a:t>=</a:t>
            </a:r>
            <a:r>
              <a:rPr sz="2200" b="1" spc="-10" dirty="0">
                <a:latin typeface="Times New Roman" pitchFamily="18" charset="0"/>
                <a:cs typeface="Times New Roman" pitchFamily="18" charset="0"/>
              </a:rPr>
              <a:t> </a:t>
            </a:r>
            <a:r>
              <a:rPr sz="2200" b="1" spc="-120" dirty="0">
                <a:latin typeface="Times New Roman" pitchFamily="18" charset="0"/>
                <a:cs typeface="Times New Roman" pitchFamily="18" charset="0"/>
              </a:rPr>
              <a:t>$("a</a:t>
            </a:r>
            <a:r>
              <a:rPr sz="2200" b="1" spc="-120" dirty="0">
                <a:solidFill>
                  <a:srgbClr val="C0504D"/>
                </a:solidFill>
                <a:latin typeface="Times New Roman" pitchFamily="18" charset="0"/>
                <a:cs typeface="Times New Roman" pitchFamily="18" charset="0"/>
              </a:rPr>
              <a:t>:visited</a:t>
            </a:r>
            <a:r>
              <a:rPr sz="2200" b="1" spc="-120"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455160" cy="696595"/>
          </a:xfrm>
          <a:prstGeom prst="rect">
            <a:avLst/>
          </a:prstGeom>
        </p:spPr>
        <p:txBody>
          <a:bodyPr vert="horz" wrap="square" lIns="0" tIns="13335" rIns="0" bIns="0" rtlCol="0">
            <a:spAutoFit/>
          </a:bodyPr>
          <a:lstStyle/>
          <a:p>
            <a:pPr marL="12700">
              <a:lnSpc>
                <a:spcPct val="100000"/>
              </a:lnSpc>
              <a:spcBef>
                <a:spcPts val="105"/>
              </a:spcBef>
            </a:pPr>
            <a:r>
              <a:rPr spc="-175" dirty="0">
                <a:latin typeface="Times New Roman" pitchFamily="18" charset="0"/>
                <a:cs typeface="Times New Roman" pitchFamily="18" charset="0"/>
              </a:rPr>
              <a:t>Contextual</a:t>
            </a:r>
            <a:r>
              <a:rPr spc="-315" dirty="0">
                <a:latin typeface="Times New Roman" pitchFamily="18" charset="0"/>
                <a:cs typeface="Times New Roman" pitchFamily="18" charset="0"/>
              </a:rPr>
              <a:t> </a:t>
            </a:r>
            <a:r>
              <a:rPr spc="-200" dirty="0">
                <a:latin typeface="Times New Roman" pitchFamily="18" charset="0"/>
                <a:cs typeface="Times New Roman" pitchFamily="18" charset="0"/>
              </a:rPr>
              <a:t>Selector</a:t>
            </a:r>
          </a:p>
        </p:txBody>
      </p:sp>
      <p:sp>
        <p:nvSpPr>
          <p:cNvPr id="3" name="object 3"/>
          <p:cNvSpPr txBox="1"/>
          <p:nvPr/>
        </p:nvSpPr>
        <p:spPr>
          <a:xfrm>
            <a:off x="993450" y="842513"/>
            <a:ext cx="1534795" cy="254000"/>
          </a:xfrm>
          <a:prstGeom prst="rect">
            <a:avLst/>
          </a:prstGeom>
        </p:spPr>
        <p:txBody>
          <a:bodyPr vert="horz" wrap="square" lIns="0" tIns="12700" rIns="0" bIns="0" rtlCol="0">
            <a:spAutoFit/>
          </a:bodyPr>
          <a:lstStyle/>
          <a:p>
            <a:pPr marL="12700">
              <a:lnSpc>
                <a:spcPct val="100000"/>
              </a:lnSpc>
              <a:spcBef>
                <a:spcPts val="100"/>
              </a:spcBef>
            </a:pPr>
            <a:r>
              <a:rPr sz="1500" spc="-50" dirty="0">
                <a:latin typeface="Georgia"/>
                <a:cs typeface="Georgia"/>
              </a:rPr>
              <a:t>Put </a:t>
            </a:r>
            <a:r>
              <a:rPr sz="1500" spc="-40" dirty="0">
                <a:latin typeface="Georgia"/>
                <a:cs typeface="Georgia"/>
              </a:rPr>
              <a:t>it </a:t>
            </a:r>
            <a:r>
              <a:rPr sz="1500" spc="-15" dirty="0">
                <a:latin typeface="Georgia"/>
                <a:cs typeface="Georgia"/>
              </a:rPr>
              <a:t>into</a:t>
            </a:r>
            <a:r>
              <a:rPr sz="1500" spc="80" dirty="0">
                <a:latin typeface="Georgia"/>
                <a:cs typeface="Georgia"/>
              </a:rPr>
              <a:t> </a:t>
            </a:r>
            <a:r>
              <a:rPr sz="1500" spc="25" dirty="0">
                <a:latin typeface="Georgia"/>
                <a:cs typeface="Georgia"/>
              </a:rPr>
              <a:t>context</a:t>
            </a:r>
            <a:endParaRPr sz="1500">
              <a:latin typeface="Georgia"/>
              <a:cs typeface="Georgia"/>
            </a:endParaRPr>
          </a:p>
        </p:txBody>
      </p:sp>
      <p:sp>
        <p:nvSpPr>
          <p:cNvPr id="4" name="object 4"/>
          <p:cNvSpPr txBox="1"/>
          <p:nvPr/>
        </p:nvSpPr>
        <p:spPr>
          <a:xfrm>
            <a:off x="993450" y="1276350"/>
            <a:ext cx="5760085" cy="4644220"/>
          </a:xfrm>
          <a:prstGeom prst="rect">
            <a:avLst/>
          </a:prstGeom>
        </p:spPr>
        <p:txBody>
          <a:bodyPr vert="horz" wrap="square" lIns="0" tIns="12065" rIns="0" bIns="0" rtlCol="0">
            <a:spAutoFit/>
          </a:bodyPr>
          <a:lstStyle/>
          <a:p>
            <a:pPr marL="12700">
              <a:lnSpc>
                <a:spcPct val="100000"/>
              </a:lnSpc>
              <a:spcBef>
                <a:spcPts val="95"/>
              </a:spcBef>
            </a:pPr>
            <a:r>
              <a:rPr sz="2400" b="1" spc="-155" dirty="0">
                <a:latin typeface="Times New Roman" pitchFamily="18" charset="0"/>
                <a:cs typeface="Times New Roman" pitchFamily="18" charset="0"/>
              </a:rPr>
              <a:t>Contextual </a:t>
            </a:r>
            <a:r>
              <a:rPr sz="2400" b="1" spc="-180" dirty="0">
                <a:latin typeface="Times New Roman" pitchFamily="18" charset="0"/>
                <a:cs typeface="Times New Roman" pitchFamily="18" charset="0"/>
              </a:rPr>
              <a:t>selectors </a:t>
            </a:r>
            <a:r>
              <a:rPr sz="2400" spc="-100" dirty="0">
                <a:latin typeface="Times New Roman" pitchFamily="18" charset="0"/>
                <a:cs typeface="Times New Roman" pitchFamily="18" charset="0"/>
              </a:rPr>
              <a:t>are </a:t>
            </a:r>
            <a:r>
              <a:rPr sz="2400" spc="-120" dirty="0">
                <a:latin typeface="Times New Roman" pitchFamily="18" charset="0"/>
                <a:cs typeface="Times New Roman" pitchFamily="18" charset="0"/>
              </a:rPr>
              <a:t>also </a:t>
            </a:r>
            <a:r>
              <a:rPr sz="2400" spc="-25" dirty="0">
                <a:latin typeface="Times New Roman" pitchFamily="18" charset="0"/>
                <a:cs typeface="Times New Roman" pitchFamily="18" charset="0"/>
              </a:rPr>
              <a:t>from </a:t>
            </a:r>
            <a:r>
              <a:rPr sz="2400" spc="-355" dirty="0">
                <a:latin typeface="Times New Roman" pitchFamily="18" charset="0"/>
                <a:cs typeface="Times New Roman" pitchFamily="18" charset="0"/>
              </a:rPr>
              <a:t>CSS. </a:t>
            </a:r>
            <a:r>
              <a:rPr sz="2400" spc="-155" dirty="0">
                <a:latin typeface="Times New Roman" pitchFamily="18" charset="0"/>
                <a:cs typeface="Times New Roman" pitchFamily="18" charset="0"/>
              </a:rPr>
              <a:t>Recall</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that</a:t>
            </a:r>
            <a:endParaRPr sz="2400" dirty="0">
              <a:latin typeface="Times New Roman" pitchFamily="18" charset="0"/>
              <a:cs typeface="Times New Roman" pitchFamily="18" charset="0"/>
            </a:endParaRPr>
          </a:p>
          <a:p>
            <a:pPr marL="12700">
              <a:lnSpc>
                <a:spcPct val="100000"/>
              </a:lnSpc>
            </a:pPr>
            <a:r>
              <a:rPr sz="2400" spc="-90" dirty="0">
                <a:latin typeface="Times New Roman" pitchFamily="18" charset="0"/>
                <a:cs typeface="Times New Roman" pitchFamily="18" charset="0"/>
              </a:rPr>
              <a:t>these</a:t>
            </a:r>
            <a:r>
              <a:rPr sz="2400" spc="-105" dirty="0">
                <a:latin typeface="Times New Roman" pitchFamily="18" charset="0"/>
                <a:cs typeface="Times New Roman" pitchFamily="18" charset="0"/>
              </a:rPr>
              <a:t> </a:t>
            </a:r>
            <a:r>
              <a:rPr sz="2400" spc="-70" dirty="0">
                <a:latin typeface="Times New Roman" pitchFamily="18" charset="0"/>
                <a:cs typeface="Times New Roman" pitchFamily="18" charset="0"/>
              </a:rPr>
              <a:t>include:</a:t>
            </a:r>
            <a:endParaRPr sz="2400" dirty="0">
              <a:latin typeface="Times New Roman" pitchFamily="18" charset="0"/>
              <a:cs typeface="Times New Roman" pitchFamily="18" charset="0"/>
            </a:endParaRPr>
          </a:p>
          <a:p>
            <a:pPr marL="354965" indent="-342900">
              <a:lnSpc>
                <a:spcPct val="100000"/>
              </a:lnSpc>
              <a:spcBef>
                <a:spcPts val="1730"/>
              </a:spcBef>
              <a:buChar char="•"/>
              <a:tabLst>
                <a:tab pos="354965" algn="l"/>
                <a:tab pos="355600" algn="l"/>
              </a:tabLst>
            </a:pPr>
            <a:r>
              <a:rPr sz="2400" spc="-110" dirty="0">
                <a:latin typeface="Times New Roman" pitchFamily="18" charset="0"/>
                <a:cs typeface="Times New Roman" pitchFamily="18" charset="0"/>
              </a:rPr>
              <a:t>descendant</a:t>
            </a:r>
            <a:r>
              <a:rPr sz="2400" spc="-100" dirty="0">
                <a:latin typeface="Times New Roman" pitchFamily="18" charset="0"/>
                <a:cs typeface="Times New Roman" pitchFamily="18" charset="0"/>
              </a:rPr>
              <a:t> </a:t>
            </a:r>
            <a:r>
              <a:rPr sz="2400" spc="-140" dirty="0">
                <a:latin typeface="Times New Roman" pitchFamily="18" charset="0"/>
                <a:cs typeface="Times New Roman" pitchFamily="18" charset="0"/>
              </a:rPr>
              <a:t>(space)</a:t>
            </a:r>
            <a:endParaRPr sz="2400" dirty="0">
              <a:latin typeface="Times New Roman" pitchFamily="18" charset="0"/>
              <a:cs typeface="Times New Roman" pitchFamily="18" charset="0"/>
            </a:endParaRPr>
          </a:p>
          <a:p>
            <a:pPr marL="354965" indent="-342900">
              <a:lnSpc>
                <a:spcPct val="100000"/>
              </a:lnSpc>
              <a:spcBef>
                <a:spcPts val="1730"/>
              </a:spcBef>
              <a:buChar char="•"/>
              <a:tabLst>
                <a:tab pos="354965" algn="l"/>
                <a:tab pos="355600" algn="l"/>
              </a:tabLst>
            </a:pPr>
            <a:r>
              <a:rPr sz="2400" spc="-60" dirty="0">
                <a:latin typeface="Times New Roman" pitchFamily="18" charset="0"/>
                <a:cs typeface="Times New Roman" pitchFamily="18" charset="0"/>
              </a:rPr>
              <a:t>child</a:t>
            </a:r>
            <a:r>
              <a:rPr sz="2400" spc="-130" dirty="0">
                <a:latin typeface="Times New Roman" pitchFamily="18" charset="0"/>
                <a:cs typeface="Times New Roman" pitchFamily="18" charset="0"/>
              </a:rPr>
              <a:t> </a:t>
            </a:r>
            <a:r>
              <a:rPr sz="2400" spc="-114" dirty="0">
                <a:latin typeface="Times New Roman" pitchFamily="18" charset="0"/>
                <a:cs typeface="Times New Roman" pitchFamily="18" charset="0"/>
              </a:rPr>
              <a:t>(&gt;)</a:t>
            </a:r>
            <a:endParaRPr sz="2400" dirty="0">
              <a:latin typeface="Times New Roman" pitchFamily="18" charset="0"/>
              <a:cs typeface="Times New Roman" pitchFamily="18" charset="0"/>
            </a:endParaRPr>
          </a:p>
          <a:p>
            <a:pPr marL="354965" indent="-342900">
              <a:lnSpc>
                <a:spcPct val="100000"/>
              </a:lnSpc>
              <a:spcBef>
                <a:spcPts val="1730"/>
              </a:spcBef>
              <a:buChar char="•"/>
              <a:tabLst>
                <a:tab pos="354965" algn="l"/>
                <a:tab pos="355600" algn="l"/>
              </a:tabLst>
            </a:pPr>
            <a:r>
              <a:rPr sz="2400" spc="-85" dirty="0">
                <a:latin typeface="Times New Roman" pitchFamily="18" charset="0"/>
                <a:cs typeface="Times New Roman" pitchFamily="18" charset="0"/>
              </a:rPr>
              <a:t>adjacent </a:t>
            </a:r>
            <a:r>
              <a:rPr sz="2400" spc="-80" dirty="0">
                <a:latin typeface="Times New Roman" pitchFamily="18" charset="0"/>
                <a:cs typeface="Times New Roman" pitchFamily="18" charset="0"/>
              </a:rPr>
              <a:t>sibling</a:t>
            </a:r>
            <a:r>
              <a:rPr sz="2400" spc="-165" dirty="0">
                <a:latin typeface="Times New Roman" pitchFamily="18" charset="0"/>
                <a:cs typeface="Times New Roman" pitchFamily="18" charset="0"/>
              </a:rPr>
              <a:t> </a:t>
            </a:r>
            <a:r>
              <a:rPr sz="2400" spc="-114"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354965" indent="-342900">
              <a:lnSpc>
                <a:spcPct val="100000"/>
              </a:lnSpc>
              <a:spcBef>
                <a:spcPts val="1725"/>
              </a:spcBef>
              <a:buChar char="•"/>
              <a:tabLst>
                <a:tab pos="354965" algn="l"/>
                <a:tab pos="355600" algn="l"/>
              </a:tabLst>
            </a:pPr>
            <a:r>
              <a:rPr sz="2400" spc="-105" dirty="0">
                <a:latin typeface="Times New Roman" pitchFamily="18" charset="0"/>
                <a:cs typeface="Times New Roman" pitchFamily="18" charset="0"/>
              </a:rPr>
              <a:t>and general </a:t>
            </a:r>
            <a:r>
              <a:rPr sz="2400" spc="-80" dirty="0">
                <a:latin typeface="Times New Roman" pitchFamily="18" charset="0"/>
                <a:cs typeface="Times New Roman" pitchFamily="18" charset="0"/>
              </a:rPr>
              <a:t>sibling</a:t>
            </a:r>
            <a:r>
              <a:rPr sz="2400" spc="-150" dirty="0">
                <a:latin typeface="Times New Roman" pitchFamily="18" charset="0"/>
                <a:cs typeface="Times New Roman" pitchFamily="18" charset="0"/>
              </a:rPr>
              <a:t> </a:t>
            </a:r>
            <a:r>
              <a:rPr sz="2400" spc="-105"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12700" marR="5080">
              <a:lnSpc>
                <a:spcPct val="100000"/>
              </a:lnSpc>
              <a:spcBef>
                <a:spcPts val="1730"/>
              </a:spcBef>
            </a:pPr>
            <a:r>
              <a:rPr sz="2400" spc="-270" dirty="0">
                <a:latin typeface="Times New Roman" pitchFamily="18" charset="0"/>
                <a:cs typeface="Times New Roman" pitchFamily="18" charset="0"/>
              </a:rPr>
              <a:t>To </a:t>
            </a:r>
            <a:r>
              <a:rPr sz="2400" spc="-95" dirty="0">
                <a:latin typeface="Times New Roman" pitchFamily="18" charset="0"/>
                <a:cs typeface="Times New Roman" pitchFamily="18" charset="0"/>
              </a:rPr>
              <a:t>select </a:t>
            </a:r>
            <a:r>
              <a:rPr sz="2400" spc="-50" dirty="0">
                <a:latin typeface="Times New Roman" pitchFamily="18" charset="0"/>
                <a:cs typeface="Times New Roman" pitchFamily="18" charset="0"/>
              </a:rPr>
              <a:t>all </a:t>
            </a:r>
            <a:r>
              <a:rPr sz="2400" spc="-155" dirty="0">
                <a:latin typeface="Times New Roman" pitchFamily="18" charset="0"/>
                <a:cs typeface="Times New Roman" pitchFamily="18" charset="0"/>
              </a:rPr>
              <a:t>&lt;p&gt; </a:t>
            </a:r>
            <a:r>
              <a:rPr sz="2400" spc="-90" dirty="0">
                <a:latin typeface="Times New Roman" pitchFamily="18" charset="0"/>
                <a:cs typeface="Times New Roman" pitchFamily="18" charset="0"/>
              </a:rPr>
              <a:t>elements </a:t>
            </a:r>
            <a:r>
              <a:rPr sz="2400" spc="-85" dirty="0">
                <a:latin typeface="Times New Roman" pitchFamily="18" charset="0"/>
                <a:cs typeface="Times New Roman" pitchFamily="18" charset="0"/>
              </a:rPr>
              <a:t>inside </a:t>
            </a:r>
            <a:r>
              <a:rPr sz="2400" spc="-10" dirty="0">
                <a:latin typeface="Times New Roman" pitchFamily="18" charset="0"/>
                <a:cs typeface="Times New Roman" pitchFamily="18" charset="0"/>
              </a:rPr>
              <a:t>of </a:t>
            </a:r>
            <a:r>
              <a:rPr sz="2400" spc="-114" dirty="0">
                <a:latin typeface="Times New Roman" pitchFamily="18" charset="0"/>
                <a:cs typeface="Times New Roman" pitchFamily="18" charset="0"/>
              </a:rPr>
              <a:t>&lt;div&gt; </a:t>
            </a:r>
            <a:r>
              <a:rPr sz="2400" spc="-85" dirty="0">
                <a:latin typeface="Times New Roman" pitchFamily="18" charset="0"/>
                <a:cs typeface="Times New Roman" pitchFamily="18" charset="0"/>
              </a:rPr>
              <a:t>elements  </a:t>
            </a:r>
            <a:r>
              <a:rPr sz="2400" spc="-90" dirty="0">
                <a:latin typeface="Times New Roman" pitchFamily="18" charset="0"/>
                <a:cs typeface="Times New Roman" pitchFamily="18" charset="0"/>
              </a:rPr>
              <a:t>you </a:t>
            </a:r>
            <a:r>
              <a:rPr sz="2400" spc="-50" dirty="0">
                <a:latin typeface="Times New Roman" pitchFamily="18" charset="0"/>
                <a:cs typeface="Times New Roman" pitchFamily="18" charset="0"/>
              </a:rPr>
              <a:t>would</a:t>
            </a:r>
            <a:r>
              <a:rPr sz="2400" spc="-155" dirty="0">
                <a:latin typeface="Times New Roman" pitchFamily="18" charset="0"/>
                <a:cs typeface="Times New Roman" pitchFamily="18" charset="0"/>
              </a:rPr>
              <a:t> </a:t>
            </a:r>
            <a:r>
              <a:rPr sz="2400" spc="-5" dirty="0">
                <a:latin typeface="Times New Roman" pitchFamily="18" charset="0"/>
                <a:cs typeface="Times New Roman" pitchFamily="18" charset="0"/>
              </a:rPr>
              <a:t>write</a:t>
            </a:r>
            <a:endParaRPr sz="2400" dirty="0">
              <a:latin typeface="Times New Roman" pitchFamily="18" charset="0"/>
              <a:cs typeface="Times New Roman" pitchFamily="18" charset="0"/>
            </a:endParaRPr>
          </a:p>
          <a:p>
            <a:pPr marL="12700">
              <a:lnSpc>
                <a:spcPct val="100000"/>
              </a:lnSpc>
              <a:spcBef>
                <a:spcPts val="1730"/>
              </a:spcBef>
            </a:pPr>
            <a:r>
              <a:rPr sz="2400" b="1" spc="-145" dirty="0">
                <a:latin typeface="Times New Roman" pitchFamily="18" charset="0"/>
                <a:cs typeface="Times New Roman" pitchFamily="18" charset="0"/>
              </a:rPr>
              <a:t>var para </a:t>
            </a:r>
            <a:r>
              <a:rPr sz="2400" b="1" spc="-195" dirty="0">
                <a:latin typeface="Times New Roman" pitchFamily="18" charset="0"/>
                <a:cs typeface="Times New Roman" pitchFamily="18" charset="0"/>
              </a:rPr>
              <a:t>= </a:t>
            </a:r>
            <a:r>
              <a:rPr sz="2400" b="1" spc="-114" dirty="0">
                <a:latin typeface="Times New Roman" pitchFamily="18" charset="0"/>
                <a:cs typeface="Times New Roman" pitchFamily="18" charset="0"/>
              </a:rPr>
              <a:t>$("</a:t>
            </a:r>
            <a:r>
              <a:rPr sz="2400" b="1" spc="-114" dirty="0">
                <a:solidFill>
                  <a:srgbClr val="CE2932"/>
                </a:solidFill>
                <a:latin typeface="Times New Roman" pitchFamily="18" charset="0"/>
                <a:cs typeface="Times New Roman" pitchFamily="18" charset="0"/>
              </a:rPr>
              <a:t>div</a:t>
            </a:r>
            <a:r>
              <a:rPr sz="2400" b="1" spc="50" dirty="0">
                <a:solidFill>
                  <a:srgbClr val="CE2932"/>
                </a:solidFill>
                <a:latin typeface="Times New Roman" pitchFamily="18" charset="0"/>
                <a:cs typeface="Times New Roman" pitchFamily="18" charset="0"/>
              </a:rPr>
              <a:t> </a:t>
            </a:r>
            <a:r>
              <a:rPr sz="2400" b="1" spc="-114" dirty="0">
                <a:solidFill>
                  <a:srgbClr val="CE2932"/>
                </a:solidFill>
                <a:latin typeface="Times New Roman" pitchFamily="18" charset="0"/>
                <a:cs typeface="Times New Roman" pitchFamily="18" charset="0"/>
              </a:rPr>
              <a:t>p</a:t>
            </a:r>
            <a:r>
              <a:rPr sz="2400" b="1" spc="-114"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349625" cy="696595"/>
          </a:xfrm>
          <a:prstGeom prst="rect">
            <a:avLst/>
          </a:prstGeom>
        </p:spPr>
        <p:txBody>
          <a:bodyPr vert="horz" wrap="square" lIns="0" tIns="13335" rIns="0" bIns="0" rtlCol="0">
            <a:spAutoFit/>
          </a:bodyPr>
          <a:lstStyle/>
          <a:p>
            <a:pPr marL="12700">
              <a:lnSpc>
                <a:spcPct val="100000"/>
              </a:lnSpc>
              <a:spcBef>
                <a:spcPts val="105"/>
              </a:spcBef>
            </a:pPr>
            <a:r>
              <a:rPr spc="-160" dirty="0">
                <a:latin typeface="Times New Roman" pitchFamily="18" charset="0"/>
                <a:cs typeface="Times New Roman" pitchFamily="18" charset="0"/>
              </a:rPr>
              <a:t>Content</a:t>
            </a:r>
            <a:r>
              <a:rPr spc="-295" dirty="0">
                <a:latin typeface="Times New Roman" pitchFamily="18" charset="0"/>
                <a:cs typeface="Times New Roman" pitchFamily="18" charset="0"/>
              </a:rPr>
              <a:t> </a:t>
            </a:r>
            <a:r>
              <a:rPr spc="-165" dirty="0">
                <a:latin typeface="Times New Roman" pitchFamily="18" charset="0"/>
                <a:cs typeface="Times New Roman" pitchFamily="18" charset="0"/>
              </a:rPr>
              <a:t>Filters</a:t>
            </a:r>
          </a:p>
        </p:txBody>
      </p:sp>
      <p:sp>
        <p:nvSpPr>
          <p:cNvPr id="3" name="object 3"/>
          <p:cNvSpPr txBox="1"/>
          <p:nvPr/>
        </p:nvSpPr>
        <p:spPr>
          <a:xfrm>
            <a:off x="993450" y="1276350"/>
            <a:ext cx="7234555" cy="4762201"/>
          </a:xfrm>
          <a:prstGeom prst="rect">
            <a:avLst/>
          </a:prstGeom>
        </p:spPr>
        <p:txBody>
          <a:bodyPr vert="horz" wrap="square" lIns="0" tIns="12065" rIns="0" bIns="0" rtlCol="0">
            <a:spAutoFit/>
          </a:bodyPr>
          <a:lstStyle/>
          <a:p>
            <a:pPr marL="12700" marR="5080" algn="just">
              <a:lnSpc>
                <a:spcPct val="150000"/>
              </a:lnSpc>
              <a:spcBef>
                <a:spcPts val="95"/>
              </a:spcBef>
            </a:pPr>
            <a:r>
              <a:rPr sz="2400" spc="-165" dirty="0">
                <a:latin typeface="Times New Roman" pitchFamily="18" charset="0"/>
                <a:cs typeface="Times New Roman" pitchFamily="18" charset="0"/>
              </a:rPr>
              <a:t>The </a:t>
            </a:r>
            <a:r>
              <a:rPr sz="2400" b="1" spc="-140" dirty="0">
                <a:latin typeface="Times New Roman" pitchFamily="18" charset="0"/>
                <a:cs typeface="Times New Roman" pitchFamily="18" charset="0"/>
              </a:rPr>
              <a:t>content </a:t>
            </a:r>
            <a:r>
              <a:rPr sz="2400" b="1" spc="-65" dirty="0">
                <a:latin typeface="Times New Roman" pitchFamily="18" charset="0"/>
                <a:cs typeface="Times New Roman" pitchFamily="18" charset="0"/>
              </a:rPr>
              <a:t>filter </a:t>
            </a:r>
            <a:r>
              <a:rPr sz="2400" spc="-114" dirty="0">
                <a:latin typeface="Times New Roman" pitchFamily="18" charset="0"/>
                <a:cs typeface="Times New Roman" pitchFamily="18" charset="0"/>
              </a:rPr>
              <a:t>is </a:t>
            </a:r>
            <a:r>
              <a:rPr sz="2400" spc="-30" dirty="0">
                <a:latin typeface="Times New Roman" pitchFamily="18" charset="0"/>
                <a:cs typeface="Times New Roman" pitchFamily="18" charset="0"/>
              </a:rPr>
              <a:t>the </a:t>
            </a:r>
            <a:r>
              <a:rPr sz="2400" spc="-55" dirty="0">
                <a:latin typeface="Times New Roman" pitchFamily="18" charset="0"/>
                <a:cs typeface="Times New Roman" pitchFamily="18" charset="0"/>
              </a:rPr>
              <a:t>only </a:t>
            </a:r>
            <a:r>
              <a:rPr sz="2400" spc="-85" dirty="0">
                <a:latin typeface="Times New Roman" pitchFamily="18" charset="0"/>
                <a:cs typeface="Times New Roman" pitchFamily="18" charset="0"/>
              </a:rPr>
              <a:t>jQuery </a:t>
            </a:r>
            <a:r>
              <a:rPr sz="2400" spc="-80" dirty="0">
                <a:latin typeface="Times New Roman" pitchFamily="18" charset="0"/>
                <a:cs typeface="Times New Roman" pitchFamily="18" charset="0"/>
              </a:rPr>
              <a:t>selector </a:t>
            </a:r>
            <a:r>
              <a:rPr sz="2400" spc="-10" dirty="0">
                <a:latin typeface="Times New Roman" pitchFamily="18" charset="0"/>
                <a:cs typeface="Times New Roman" pitchFamily="18" charset="0"/>
              </a:rPr>
              <a:t>that </a:t>
            </a:r>
            <a:r>
              <a:rPr sz="2400" spc="-85" dirty="0">
                <a:latin typeface="Times New Roman" pitchFamily="18" charset="0"/>
                <a:cs typeface="Times New Roman" pitchFamily="18" charset="0"/>
              </a:rPr>
              <a:t>allows </a:t>
            </a:r>
            <a:r>
              <a:rPr sz="2400" spc="-90" dirty="0">
                <a:latin typeface="Times New Roman" pitchFamily="18" charset="0"/>
                <a:cs typeface="Times New Roman" pitchFamily="18" charset="0"/>
              </a:rPr>
              <a:t>you </a:t>
            </a:r>
            <a:r>
              <a:rPr sz="2400" dirty="0">
                <a:latin typeface="Times New Roman" pitchFamily="18" charset="0"/>
                <a:cs typeface="Times New Roman" pitchFamily="18" charset="0"/>
              </a:rPr>
              <a:t>to  </a:t>
            </a:r>
            <a:r>
              <a:rPr sz="2400" spc="-100" dirty="0">
                <a:latin typeface="Times New Roman" pitchFamily="18" charset="0"/>
                <a:cs typeface="Times New Roman" pitchFamily="18" charset="0"/>
              </a:rPr>
              <a:t>append </a:t>
            </a:r>
            <a:r>
              <a:rPr sz="2400" spc="-30" dirty="0">
                <a:latin typeface="Times New Roman" pitchFamily="18" charset="0"/>
                <a:cs typeface="Times New Roman" pitchFamily="18" charset="0"/>
              </a:rPr>
              <a:t>filters </a:t>
            </a:r>
            <a:r>
              <a:rPr sz="2400" spc="10" dirty="0">
                <a:latin typeface="Times New Roman" pitchFamily="18" charset="0"/>
                <a:cs typeface="Times New Roman" pitchFamily="18" charset="0"/>
              </a:rPr>
              <a:t>to </a:t>
            </a:r>
            <a:r>
              <a:rPr sz="2400" spc="-50" dirty="0">
                <a:latin typeface="Times New Roman" pitchFamily="18" charset="0"/>
                <a:cs typeface="Times New Roman" pitchFamily="18" charset="0"/>
              </a:rPr>
              <a:t>all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95" dirty="0">
                <a:latin typeface="Times New Roman" pitchFamily="18" charset="0"/>
                <a:cs typeface="Times New Roman" pitchFamily="18" charset="0"/>
              </a:rPr>
              <a:t>selectors </a:t>
            </a:r>
            <a:r>
              <a:rPr sz="2400" spc="-85" dirty="0">
                <a:latin typeface="Times New Roman" pitchFamily="18" charset="0"/>
                <a:cs typeface="Times New Roman" pitchFamily="18" charset="0"/>
              </a:rPr>
              <a:t>you’ve </a:t>
            </a:r>
            <a:r>
              <a:rPr sz="2400" spc="-135" dirty="0">
                <a:latin typeface="Times New Roman" pitchFamily="18" charset="0"/>
                <a:cs typeface="Times New Roman" pitchFamily="18" charset="0"/>
              </a:rPr>
              <a:t>used </a:t>
            </a:r>
            <a:r>
              <a:rPr sz="2400" spc="-70" dirty="0">
                <a:latin typeface="Times New Roman" pitchFamily="18" charset="0"/>
                <a:cs typeface="Times New Roman" pitchFamily="18" charset="0"/>
              </a:rPr>
              <a:t>thus </a:t>
            </a:r>
            <a:r>
              <a:rPr sz="2400" spc="-45" dirty="0">
                <a:latin typeface="Times New Roman" pitchFamily="18" charset="0"/>
                <a:cs typeface="Times New Roman" pitchFamily="18" charset="0"/>
              </a:rPr>
              <a:t>far </a:t>
            </a:r>
            <a:r>
              <a:rPr sz="2400" spc="-105" dirty="0">
                <a:latin typeface="Times New Roman" pitchFamily="18" charset="0"/>
                <a:cs typeface="Times New Roman" pitchFamily="18" charset="0"/>
              </a:rPr>
              <a:t>and  </a:t>
            </a:r>
            <a:r>
              <a:rPr sz="2400" spc="-85" dirty="0">
                <a:latin typeface="Times New Roman" pitchFamily="18" charset="0"/>
                <a:cs typeface="Times New Roman" pitchFamily="18" charset="0"/>
              </a:rPr>
              <a:t>match </a:t>
            </a:r>
            <a:r>
              <a:rPr sz="2400" spc="-175" dirty="0">
                <a:latin typeface="Times New Roman" pitchFamily="18" charset="0"/>
                <a:cs typeface="Times New Roman" pitchFamily="18" charset="0"/>
              </a:rPr>
              <a:t>a </a:t>
            </a:r>
            <a:r>
              <a:rPr sz="2400" spc="-50" dirty="0">
                <a:latin typeface="Times New Roman" pitchFamily="18" charset="0"/>
                <a:cs typeface="Times New Roman" pitchFamily="18" charset="0"/>
              </a:rPr>
              <a:t>particular</a:t>
            </a:r>
            <a:r>
              <a:rPr sz="2400" spc="-100" dirty="0">
                <a:latin typeface="Times New Roman" pitchFamily="18" charset="0"/>
                <a:cs typeface="Times New Roman" pitchFamily="18" charset="0"/>
              </a:rPr>
              <a:t> </a:t>
            </a:r>
            <a:r>
              <a:rPr sz="2400" spc="-45" dirty="0">
                <a:latin typeface="Times New Roman" pitchFamily="18" charset="0"/>
                <a:cs typeface="Times New Roman" pitchFamily="18" charset="0"/>
              </a:rPr>
              <a:t>pattern.</a:t>
            </a:r>
            <a:endParaRPr sz="2400" dirty="0">
              <a:latin typeface="Times New Roman" pitchFamily="18" charset="0"/>
              <a:cs typeface="Times New Roman" pitchFamily="18" charset="0"/>
            </a:endParaRPr>
          </a:p>
          <a:p>
            <a:pPr marL="12700" algn="just">
              <a:lnSpc>
                <a:spcPct val="150000"/>
              </a:lnSpc>
              <a:spcBef>
                <a:spcPts val="1730"/>
              </a:spcBef>
            </a:pPr>
            <a:r>
              <a:rPr sz="2400" spc="-130" dirty="0">
                <a:latin typeface="Times New Roman" pitchFamily="18" charset="0"/>
                <a:cs typeface="Times New Roman" pitchFamily="18" charset="0"/>
              </a:rPr>
              <a:t>Select </a:t>
            </a:r>
            <a:r>
              <a:rPr sz="2400" spc="-90" dirty="0">
                <a:latin typeface="Times New Roman" pitchFamily="18" charset="0"/>
                <a:cs typeface="Times New Roman" pitchFamily="18" charset="0"/>
              </a:rPr>
              <a:t>elements </a:t>
            </a:r>
            <a:r>
              <a:rPr sz="2400" spc="-5" dirty="0">
                <a:latin typeface="Times New Roman" pitchFamily="18" charset="0"/>
                <a:cs typeface="Times New Roman" pitchFamily="18" charset="0"/>
              </a:rPr>
              <a:t>that</a:t>
            </a:r>
            <a:r>
              <a:rPr sz="2400" spc="-70" dirty="0">
                <a:latin typeface="Times New Roman" pitchFamily="18" charset="0"/>
                <a:cs typeface="Times New Roman" pitchFamily="18" charset="0"/>
              </a:rPr>
              <a:t> </a:t>
            </a:r>
            <a:r>
              <a:rPr sz="2400" spc="-114" dirty="0">
                <a:latin typeface="Times New Roman" pitchFamily="18" charset="0"/>
                <a:cs typeface="Times New Roman" pitchFamily="18" charset="0"/>
              </a:rPr>
              <a:t>have:</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175" dirty="0">
                <a:latin typeface="Times New Roman" pitchFamily="18" charset="0"/>
                <a:cs typeface="Times New Roman" pitchFamily="18" charset="0"/>
              </a:rPr>
              <a:t>a </a:t>
            </a:r>
            <a:r>
              <a:rPr sz="2400" spc="-50" dirty="0">
                <a:latin typeface="Times New Roman" pitchFamily="18" charset="0"/>
                <a:cs typeface="Times New Roman" pitchFamily="18" charset="0"/>
              </a:rPr>
              <a:t>particular </a:t>
            </a:r>
            <a:r>
              <a:rPr sz="2400" spc="-60" dirty="0">
                <a:latin typeface="Times New Roman" pitchFamily="18" charset="0"/>
                <a:cs typeface="Times New Roman" pitchFamily="18" charset="0"/>
              </a:rPr>
              <a:t>child </a:t>
            </a:r>
            <a:r>
              <a:rPr sz="2400" spc="-114" dirty="0">
                <a:latin typeface="Times New Roman" pitchFamily="18" charset="0"/>
                <a:cs typeface="Times New Roman" pitchFamily="18" charset="0"/>
              </a:rPr>
              <a:t>using</a:t>
            </a:r>
            <a:r>
              <a:rPr sz="2400" spc="-210" dirty="0">
                <a:latin typeface="Times New Roman" pitchFamily="18" charset="0"/>
                <a:cs typeface="Times New Roman" pitchFamily="18" charset="0"/>
              </a:rPr>
              <a:t> </a:t>
            </a:r>
            <a:r>
              <a:rPr sz="2400" spc="-110" dirty="0">
                <a:latin typeface="Times New Roman" pitchFamily="18" charset="0"/>
                <a:cs typeface="Times New Roman" pitchFamily="18" charset="0"/>
              </a:rPr>
              <a:t>:has()</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140" dirty="0">
                <a:latin typeface="Times New Roman" pitchFamily="18" charset="0"/>
                <a:cs typeface="Times New Roman" pitchFamily="18" charset="0"/>
              </a:rPr>
              <a:t>have </a:t>
            </a:r>
            <a:r>
              <a:rPr sz="2400" spc="-75" dirty="0">
                <a:latin typeface="Times New Roman" pitchFamily="18" charset="0"/>
                <a:cs typeface="Times New Roman" pitchFamily="18" charset="0"/>
              </a:rPr>
              <a:t>no </a:t>
            </a:r>
            <a:r>
              <a:rPr sz="2400" spc="-65" dirty="0">
                <a:latin typeface="Times New Roman" pitchFamily="18" charset="0"/>
                <a:cs typeface="Times New Roman" pitchFamily="18" charset="0"/>
              </a:rPr>
              <a:t>children </a:t>
            </a:r>
            <a:r>
              <a:rPr sz="2400" spc="-114" dirty="0">
                <a:latin typeface="Times New Roman" pitchFamily="18" charset="0"/>
                <a:cs typeface="Times New Roman" pitchFamily="18" charset="0"/>
              </a:rPr>
              <a:t>using</a:t>
            </a:r>
            <a:r>
              <a:rPr sz="2400" spc="-204" dirty="0">
                <a:latin typeface="Times New Roman" pitchFamily="18" charset="0"/>
                <a:cs typeface="Times New Roman" pitchFamily="18" charset="0"/>
              </a:rPr>
              <a:t> </a:t>
            </a:r>
            <a:r>
              <a:rPr sz="2400" spc="-55" dirty="0">
                <a:latin typeface="Times New Roman" pitchFamily="18" charset="0"/>
                <a:cs typeface="Times New Roman" pitchFamily="18" charset="0"/>
              </a:rPr>
              <a:t>:empty</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85" dirty="0">
                <a:latin typeface="Times New Roman" pitchFamily="18" charset="0"/>
                <a:cs typeface="Times New Roman" pitchFamily="18" charset="0"/>
              </a:rPr>
              <a:t>match </a:t>
            </a:r>
            <a:r>
              <a:rPr sz="2400" spc="-175" dirty="0">
                <a:latin typeface="Times New Roman" pitchFamily="18" charset="0"/>
                <a:cs typeface="Times New Roman" pitchFamily="18" charset="0"/>
              </a:rPr>
              <a:t>a </a:t>
            </a:r>
            <a:r>
              <a:rPr sz="2400" spc="-50" dirty="0">
                <a:latin typeface="Times New Roman" pitchFamily="18" charset="0"/>
                <a:cs typeface="Times New Roman" pitchFamily="18" charset="0"/>
              </a:rPr>
              <a:t>particular </a:t>
            </a:r>
            <a:r>
              <a:rPr sz="2400" spc="-105" dirty="0">
                <a:latin typeface="Times New Roman" pitchFamily="18" charset="0"/>
                <a:cs typeface="Times New Roman" pitchFamily="18" charset="0"/>
              </a:rPr>
              <a:t>piece </a:t>
            </a:r>
            <a:r>
              <a:rPr sz="2400" spc="-5" dirty="0">
                <a:latin typeface="Times New Roman" pitchFamily="18" charset="0"/>
                <a:cs typeface="Times New Roman" pitchFamily="18" charset="0"/>
              </a:rPr>
              <a:t>of </a:t>
            </a:r>
            <a:r>
              <a:rPr sz="2400" spc="-25" dirty="0">
                <a:latin typeface="Times New Roman" pitchFamily="18" charset="0"/>
                <a:cs typeface="Times New Roman" pitchFamily="18" charset="0"/>
              </a:rPr>
              <a:t>text </a:t>
            </a:r>
            <a:r>
              <a:rPr sz="2400" spc="10" dirty="0">
                <a:latin typeface="Times New Roman" pitchFamily="18" charset="0"/>
                <a:cs typeface="Times New Roman" pitchFamily="18" charset="0"/>
              </a:rPr>
              <a:t>with</a:t>
            </a:r>
            <a:r>
              <a:rPr sz="2400" spc="-350" dirty="0">
                <a:latin typeface="Times New Roman" pitchFamily="18" charset="0"/>
                <a:cs typeface="Times New Roman" pitchFamily="18" charset="0"/>
              </a:rPr>
              <a:t> </a:t>
            </a:r>
            <a:r>
              <a:rPr sz="2400" spc="-85" dirty="0">
                <a:latin typeface="Times New Roman" pitchFamily="18" charset="0"/>
                <a:cs typeface="Times New Roman" pitchFamily="18" charset="0"/>
              </a:rPr>
              <a:t>:contains()</a:t>
            </a:r>
            <a:endParaRPr sz="2400" dirty="0">
              <a:latin typeface="Times New Roman" pitchFamily="18" charset="0"/>
              <a:cs typeface="Times New Roman" pitchFamily="18" charset="0"/>
            </a:endParaRPr>
          </a:p>
        </p:txBody>
      </p:sp>
      <p:sp>
        <p:nvSpPr>
          <p:cNvPr id="4" name="object 4"/>
          <p:cNvSpPr txBox="1"/>
          <p:nvPr/>
        </p:nvSpPr>
        <p:spPr>
          <a:xfrm>
            <a:off x="993453" y="842513"/>
            <a:ext cx="2061210" cy="254000"/>
          </a:xfrm>
          <a:prstGeom prst="rect">
            <a:avLst/>
          </a:prstGeom>
        </p:spPr>
        <p:txBody>
          <a:bodyPr vert="horz" wrap="square" lIns="0" tIns="12700" rIns="0" bIns="0" rtlCol="0">
            <a:spAutoFit/>
          </a:bodyPr>
          <a:lstStyle/>
          <a:p>
            <a:pPr marL="12700">
              <a:lnSpc>
                <a:spcPct val="100000"/>
              </a:lnSpc>
              <a:spcBef>
                <a:spcPts val="100"/>
              </a:spcBef>
            </a:pPr>
            <a:r>
              <a:rPr sz="1500" spc="60" dirty="0">
                <a:latin typeface="Georgia"/>
                <a:cs typeface="Georgia"/>
              </a:rPr>
              <a:t>Above </a:t>
            </a:r>
            <a:r>
              <a:rPr sz="1500" spc="25" dirty="0">
                <a:latin typeface="Georgia"/>
                <a:cs typeface="Georgia"/>
              </a:rPr>
              <a:t>and </a:t>
            </a:r>
            <a:r>
              <a:rPr sz="1500" spc="15" dirty="0">
                <a:latin typeface="Georgia"/>
                <a:cs typeface="Georgia"/>
              </a:rPr>
              <a:t>Beyond</a:t>
            </a:r>
            <a:r>
              <a:rPr sz="1500" spc="-90" dirty="0">
                <a:latin typeface="Georgia"/>
                <a:cs typeface="Georgia"/>
              </a:rPr>
              <a:t> </a:t>
            </a:r>
            <a:r>
              <a:rPr sz="1500" spc="25" dirty="0">
                <a:latin typeface="Georgia"/>
                <a:cs typeface="Georgia"/>
              </a:rPr>
              <a:t>CSS</a:t>
            </a:r>
            <a:endParaRPr sz="1500">
              <a:latin typeface="Georgia"/>
              <a:cs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50" y="248152"/>
            <a:ext cx="3349625" cy="696595"/>
          </a:xfrm>
          <a:prstGeom prst="rect">
            <a:avLst/>
          </a:prstGeom>
        </p:spPr>
        <p:txBody>
          <a:bodyPr vert="horz" wrap="square" lIns="0" tIns="13335" rIns="0" bIns="0" rtlCol="0">
            <a:spAutoFit/>
          </a:bodyPr>
          <a:lstStyle/>
          <a:p>
            <a:pPr marL="12700">
              <a:lnSpc>
                <a:spcPct val="100000"/>
              </a:lnSpc>
              <a:spcBef>
                <a:spcPts val="105"/>
              </a:spcBef>
            </a:pPr>
            <a:r>
              <a:rPr sz="4400" spc="-160" dirty="0">
                <a:latin typeface="Times New Roman" pitchFamily="18" charset="0"/>
                <a:cs typeface="Times New Roman" pitchFamily="18" charset="0"/>
              </a:rPr>
              <a:t>Content</a:t>
            </a:r>
            <a:r>
              <a:rPr sz="4400" spc="-295" dirty="0">
                <a:latin typeface="Times New Roman" pitchFamily="18" charset="0"/>
                <a:cs typeface="Times New Roman" pitchFamily="18" charset="0"/>
              </a:rPr>
              <a:t> </a:t>
            </a:r>
            <a:r>
              <a:rPr sz="4400" spc="-165" dirty="0">
                <a:latin typeface="Times New Roman" pitchFamily="18" charset="0"/>
                <a:cs typeface="Times New Roman" pitchFamily="18" charset="0"/>
              </a:rPr>
              <a:t>Filters</a:t>
            </a:r>
            <a:endParaRPr sz="4400" dirty="0">
              <a:latin typeface="Times New Roman" pitchFamily="18" charset="0"/>
              <a:cs typeface="Times New Roman" pitchFamily="18" charset="0"/>
            </a:endParaRPr>
          </a:p>
        </p:txBody>
      </p:sp>
      <p:sp>
        <p:nvSpPr>
          <p:cNvPr id="3" name="object 3"/>
          <p:cNvSpPr txBox="1"/>
          <p:nvPr/>
        </p:nvSpPr>
        <p:spPr>
          <a:xfrm>
            <a:off x="993450" y="1662756"/>
            <a:ext cx="3663315" cy="360680"/>
          </a:xfrm>
          <a:prstGeom prst="rect">
            <a:avLst/>
          </a:prstGeom>
        </p:spPr>
        <p:txBody>
          <a:bodyPr vert="horz" wrap="square" lIns="0" tIns="12065" rIns="0" bIns="0" rtlCol="0">
            <a:spAutoFit/>
          </a:bodyPr>
          <a:lstStyle/>
          <a:p>
            <a:pPr marL="12700">
              <a:lnSpc>
                <a:spcPct val="100000"/>
              </a:lnSpc>
              <a:spcBef>
                <a:spcPts val="95"/>
              </a:spcBef>
            </a:pPr>
            <a:r>
              <a:rPr sz="2200" b="1" spc="-135" dirty="0">
                <a:latin typeface="Arial"/>
                <a:cs typeface="Arial"/>
              </a:rPr>
              <a:t>$("body</a:t>
            </a:r>
            <a:r>
              <a:rPr sz="2200" b="1" spc="-105" dirty="0">
                <a:latin typeface="Arial"/>
                <a:cs typeface="Arial"/>
              </a:rPr>
              <a:t> </a:t>
            </a:r>
            <a:r>
              <a:rPr sz="2200" b="1" spc="-120" dirty="0">
                <a:latin typeface="Arial"/>
                <a:cs typeface="Arial"/>
              </a:rPr>
              <a:t>*:</a:t>
            </a:r>
            <a:r>
              <a:rPr sz="2200" b="1" spc="-120" dirty="0">
                <a:solidFill>
                  <a:srgbClr val="CE2932"/>
                </a:solidFill>
                <a:latin typeface="Arial"/>
                <a:cs typeface="Arial"/>
              </a:rPr>
              <a:t>contains('warning')</a:t>
            </a:r>
            <a:r>
              <a:rPr sz="2200" b="1" spc="-120" dirty="0">
                <a:latin typeface="Arial"/>
                <a:cs typeface="Arial"/>
              </a:rPr>
              <a:t>”)</a:t>
            </a:r>
            <a:endParaRPr sz="2200">
              <a:latin typeface="Arial"/>
              <a:cs typeface="Arial"/>
            </a:endParaRPr>
          </a:p>
        </p:txBody>
      </p:sp>
      <p:sp>
        <p:nvSpPr>
          <p:cNvPr id="4" name="object 4"/>
          <p:cNvSpPr txBox="1"/>
          <p:nvPr/>
        </p:nvSpPr>
        <p:spPr>
          <a:xfrm>
            <a:off x="993445" y="842513"/>
            <a:ext cx="2061210" cy="254000"/>
          </a:xfrm>
          <a:prstGeom prst="rect">
            <a:avLst/>
          </a:prstGeom>
        </p:spPr>
        <p:txBody>
          <a:bodyPr vert="horz" wrap="square" lIns="0" tIns="12700" rIns="0" bIns="0" rtlCol="0">
            <a:spAutoFit/>
          </a:bodyPr>
          <a:lstStyle/>
          <a:p>
            <a:pPr marL="12700">
              <a:lnSpc>
                <a:spcPct val="100000"/>
              </a:lnSpc>
              <a:spcBef>
                <a:spcPts val="100"/>
              </a:spcBef>
            </a:pPr>
            <a:r>
              <a:rPr sz="1500" spc="60" dirty="0">
                <a:latin typeface="Georgia"/>
                <a:cs typeface="Georgia"/>
              </a:rPr>
              <a:t>Above </a:t>
            </a:r>
            <a:r>
              <a:rPr sz="1500" spc="25" dirty="0">
                <a:latin typeface="Georgia"/>
                <a:cs typeface="Georgia"/>
              </a:rPr>
              <a:t>and </a:t>
            </a:r>
            <a:r>
              <a:rPr sz="1500" spc="15" dirty="0">
                <a:latin typeface="Georgia"/>
                <a:cs typeface="Georgia"/>
              </a:rPr>
              <a:t>Beyond</a:t>
            </a:r>
            <a:r>
              <a:rPr sz="1500" spc="-90" dirty="0">
                <a:latin typeface="Georgia"/>
                <a:cs typeface="Georgia"/>
              </a:rPr>
              <a:t> </a:t>
            </a:r>
            <a:r>
              <a:rPr sz="1500" spc="25" dirty="0">
                <a:latin typeface="Georgia"/>
                <a:cs typeface="Georgia"/>
              </a:rPr>
              <a:t>CSS</a:t>
            </a:r>
            <a:endParaRPr sz="1500">
              <a:latin typeface="Georgia"/>
              <a:cs typeface="Georgia"/>
            </a:endParaRPr>
          </a:p>
        </p:txBody>
      </p:sp>
      <p:sp>
        <p:nvSpPr>
          <p:cNvPr id="5" name="object 5"/>
          <p:cNvSpPr/>
          <p:nvPr/>
        </p:nvSpPr>
        <p:spPr>
          <a:xfrm>
            <a:off x="914400" y="2465505"/>
            <a:ext cx="6896897" cy="370669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050" y="19552"/>
            <a:ext cx="3398520" cy="696595"/>
          </a:xfrm>
          <a:prstGeom prst="rect">
            <a:avLst/>
          </a:prstGeom>
        </p:spPr>
        <p:txBody>
          <a:bodyPr vert="horz" wrap="square" lIns="0" tIns="13335" rIns="0" bIns="0" rtlCol="0">
            <a:spAutoFit/>
          </a:bodyPr>
          <a:lstStyle/>
          <a:p>
            <a:pPr marL="12700">
              <a:lnSpc>
                <a:spcPct val="100000"/>
              </a:lnSpc>
              <a:spcBef>
                <a:spcPts val="105"/>
              </a:spcBef>
            </a:pPr>
            <a:r>
              <a:rPr spc="-235" dirty="0">
                <a:latin typeface="Times New Roman" pitchFamily="18" charset="0"/>
                <a:cs typeface="Times New Roman" pitchFamily="18" charset="0"/>
              </a:rPr>
              <a:t>Form</a:t>
            </a:r>
            <a:r>
              <a:rPr spc="-295" dirty="0">
                <a:latin typeface="Times New Roman" pitchFamily="18" charset="0"/>
                <a:cs typeface="Times New Roman" pitchFamily="18" charset="0"/>
              </a:rPr>
              <a:t> </a:t>
            </a:r>
            <a:r>
              <a:rPr spc="-240" dirty="0">
                <a:latin typeface="Times New Roman" pitchFamily="18" charset="0"/>
                <a:cs typeface="Times New Roman" pitchFamily="18" charset="0"/>
              </a:rPr>
              <a:t>Selectors</a:t>
            </a:r>
          </a:p>
        </p:txBody>
      </p:sp>
      <p:sp>
        <p:nvSpPr>
          <p:cNvPr id="3" name="object 3"/>
          <p:cNvSpPr txBox="1"/>
          <p:nvPr/>
        </p:nvSpPr>
        <p:spPr>
          <a:xfrm>
            <a:off x="1006150" y="865538"/>
            <a:ext cx="824230" cy="224154"/>
          </a:xfrm>
          <a:prstGeom prst="rect">
            <a:avLst/>
          </a:prstGeom>
        </p:spPr>
        <p:txBody>
          <a:bodyPr vert="horz" wrap="square" lIns="0" tIns="0" rIns="0" bIns="0" rtlCol="0">
            <a:spAutoFit/>
          </a:bodyPr>
          <a:lstStyle/>
          <a:p>
            <a:pPr>
              <a:lnSpc>
                <a:spcPts val="1720"/>
              </a:lnSpc>
            </a:pPr>
            <a:r>
              <a:rPr sz="1500" spc="60" dirty="0">
                <a:latin typeface="Georgia"/>
                <a:cs typeface="Georgia"/>
              </a:rPr>
              <a:t>Above</a:t>
            </a:r>
            <a:r>
              <a:rPr sz="1500" spc="-60" dirty="0">
                <a:latin typeface="Georgia"/>
                <a:cs typeface="Georgia"/>
              </a:rPr>
              <a:t> </a:t>
            </a:r>
            <a:r>
              <a:rPr sz="1500" dirty="0">
                <a:latin typeface="Georgia"/>
                <a:cs typeface="Georgia"/>
              </a:rPr>
              <a:t>an</a:t>
            </a:r>
            <a:endParaRPr sz="1500">
              <a:latin typeface="Georgia"/>
              <a:cs typeface="Georgia"/>
            </a:endParaRPr>
          </a:p>
        </p:txBody>
      </p:sp>
      <p:sp>
        <p:nvSpPr>
          <p:cNvPr id="4" name="object 4"/>
          <p:cNvSpPr txBox="1"/>
          <p:nvPr/>
        </p:nvSpPr>
        <p:spPr>
          <a:xfrm>
            <a:off x="1830207" y="865538"/>
            <a:ext cx="1211580" cy="224154"/>
          </a:xfrm>
          <a:prstGeom prst="rect">
            <a:avLst/>
          </a:prstGeom>
        </p:spPr>
        <p:txBody>
          <a:bodyPr vert="horz" wrap="square" lIns="0" tIns="0" rIns="0" bIns="0" rtlCol="0">
            <a:spAutoFit/>
          </a:bodyPr>
          <a:lstStyle/>
          <a:p>
            <a:pPr>
              <a:lnSpc>
                <a:spcPts val="1720"/>
              </a:lnSpc>
            </a:pPr>
            <a:r>
              <a:rPr sz="1500" spc="75" dirty="0">
                <a:latin typeface="Georgia"/>
                <a:cs typeface="Georgia"/>
              </a:rPr>
              <a:t>d </a:t>
            </a:r>
            <a:r>
              <a:rPr sz="1500" spc="15" dirty="0">
                <a:latin typeface="Georgia"/>
                <a:cs typeface="Georgia"/>
              </a:rPr>
              <a:t>Beyond</a:t>
            </a:r>
            <a:r>
              <a:rPr sz="1500" spc="-120" dirty="0">
                <a:latin typeface="Georgia"/>
                <a:cs typeface="Georgia"/>
              </a:rPr>
              <a:t> </a:t>
            </a:r>
            <a:r>
              <a:rPr sz="1500" spc="25" dirty="0">
                <a:latin typeface="Georgia"/>
                <a:cs typeface="Georgia"/>
              </a:rPr>
              <a:t>CSS</a:t>
            </a:r>
            <a:endParaRPr sz="1500">
              <a:latin typeface="Georgia"/>
              <a:cs typeface="Georgia"/>
            </a:endParaRPr>
          </a:p>
        </p:txBody>
      </p:sp>
      <p:graphicFrame>
        <p:nvGraphicFramePr>
          <p:cNvPr id="5" name="object 5"/>
          <p:cNvGraphicFramePr>
            <a:graphicFrameLocks noGrp="1"/>
          </p:cNvGraphicFramePr>
          <p:nvPr/>
        </p:nvGraphicFramePr>
        <p:xfrm>
          <a:off x="755650" y="704961"/>
          <a:ext cx="7391400" cy="5803778"/>
        </p:xfrm>
        <a:graphic>
          <a:graphicData uri="http://schemas.openxmlformats.org/drawingml/2006/table">
            <a:tbl>
              <a:tblPr firstRow="1" bandRow="1">
                <a:tableStyleId>{2D5ABB26-0587-4C30-8999-92F81FD0307C}</a:tableStyleId>
              </a:tblPr>
              <a:tblGrid>
                <a:gridCol w="1092835">
                  <a:extLst>
                    <a:ext uri="{9D8B030D-6E8A-4147-A177-3AD203B41FA5}">
                      <a16:colId xmlns:a16="http://schemas.microsoft.com/office/drawing/2014/main" val="20000"/>
                    </a:ext>
                  </a:extLst>
                </a:gridCol>
                <a:gridCol w="2183765">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228356">
                <a:tc>
                  <a:txBody>
                    <a:bodyPr/>
                    <a:lstStyle/>
                    <a:p>
                      <a:pPr marL="30480">
                        <a:lnSpc>
                          <a:spcPts val="1520"/>
                        </a:lnSpc>
                      </a:pPr>
                      <a:r>
                        <a:rPr sz="1600" b="1" spc="-120" dirty="0">
                          <a:solidFill>
                            <a:srgbClr val="FFFFFF"/>
                          </a:solidFill>
                          <a:latin typeface="Arial"/>
                          <a:cs typeface="Arial"/>
                        </a:rPr>
                        <a:t>Selector</a:t>
                      </a:r>
                      <a:endParaRPr sz="1600" dirty="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4F80BC"/>
                    </a:solidFill>
                  </a:tcPr>
                </a:tc>
                <a:tc>
                  <a:txBody>
                    <a:bodyPr/>
                    <a:lstStyle/>
                    <a:p>
                      <a:pPr marL="31115">
                        <a:lnSpc>
                          <a:spcPts val="1520"/>
                        </a:lnSpc>
                      </a:pPr>
                      <a:r>
                        <a:rPr sz="1600" b="1" spc="-320" dirty="0">
                          <a:solidFill>
                            <a:srgbClr val="FFFFFF"/>
                          </a:solidFill>
                          <a:latin typeface="Arial"/>
                          <a:cs typeface="Arial"/>
                        </a:rPr>
                        <a:t>CSS</a:t>
                      </a:r>
                      <a:r>
                        <a:rPr sz="1600" b="1" spc="-200" dirty="0">
                          <a:solidFill>
                            <a:srgbClr val="FFFFFF"/>
                          </a:solidFill>
                          <a:latin typeface="Arial"/>
                          <a:cs typeface="Arial"/>
                        </a:rPr>
                        <a:t> </a:t>
                      </a:r>
                      <a:r>
                        <a:rPr sz="1600" b="1" spc="-114" dirty="0">
                          <a:solidFill>
                            <a:srgbClr val="FFFFFF"/>
                          </a:solidFill>
                          <a:latin typeface="Arial"/>
                          <a:cs typeface="Arial"/>
                        </a:rPr>
                        <a:t>Equivalent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4F80BC"/>
                    </a:solidFill>
                  </a:tcPr>
                </a:tc>
                <a:tc>
                  <a:txBody>
                    <a:bodyPr/>
                    <a:lstStyle/>
                    <a:p>
                      <a:pPr marL="31750">
                        <a:lnSpc>
                          <a:spcPts val="1520"/>
                        </a:lnSpc>
                      </a:pPr>
                      <a:r>
                        <a:rPr sz="1600" b="1" spc="-114" dirty="0">
                          <a:solidFill>
                            <a:srgbClr val="FFFFFF"/>
                          </a:solidFill>
                          <a:latin typeface="Arial"/>
                          <a:cs typeface="Arial"/>
                        </a:rPr>
                        <a:t>Description</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4F80BC"/>
                    </a:solidFill>
                  </a:tcPr>
                </a:tc>
                <a:extLst>
                  <a:ext uri="{0D108BD9-81ED-4DB2-BD59-A6C34878D82A}">
                    <a16:rowId xmlns:a16="http://schemas.microsoft.com/office/drawing/2014/main" val="10000"/>
                  </a:ext>
                </a:extLst>
              </a:tr>
              <a:tr h="380999">
                <a:tc>
                  <a:txBody>
                    <a:bodyPr/>
                    <a:lstStyle/>
                    <a:p>
                      <a:pPr marL="30480">
                        <a:lnSpc>
                          <a:spcPct val="100000"/>
                        </a:lnSpc>
                        <a:spcBef>
                          <a:spcPts val="480"/>
                        </a:spcBef>
                      </a:pPr>
                      <a:r>
                        <a:rPr sz="1400" spc="-30" dirty="0">
                          <a:latin typeface="Arial"/>
                          <a:cs typeface="Arial"/>
                        </a:rPr>
                        <a:t>$(:button)</a:t>
                      </a:r>
                      <a:endParaRPr sz="1400">
                        <a:latin typeface="Arial"/>
                        <a:cs typeface="Arial"/>
                      </a:endParaRPr>
                    </a:p>
                  </a:txBody>
                  <a:tcPr marL="0" marR="0" marT="60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9EDF4"/>
                    </a:solidFill>
                  </a:tcPr>
                </a:tc>
                <a:tc>
                  <a:txBody>
                    <a:bodyPr/>
                    <a:lstStyle/>
                    <a:p>
                      <a:pPr marL="31115">
                        <a:lnSpc>
                          <a:spcPts val="1240"/>
                        </a:lnSpc>
                      </a:pPr>
                      <a:r>
                        <a:rPr sz="1600" spc="-20" dirty="0">
                          <a:latin typeface="Arial"/>
                          <a:cs typeface="Arial"/>
                        </a:rPr>
                        <a:t>$("button,</a:t>
                      </a:r>
                      <a:endParaRPr sz="1600">
                        <a:latin typeface="Arial"/>
                        <a:cs typeface="Arial"/>
                      </a:endParaRPr>
                    </a:p>
                    <a:p>
                      <a:pPr marL="31115">
                        <a:lnSpc>
                          <a:spcPts val="1660"/>
                        </a:lnSpc>
                      </a:pPr>
                      <a:r>
                        <a:rPr sz="1600" spc="-10" dirty="0">
                          <a:latin typeface="Arial"/>
                          <a:cs typeface="Arial"/>
                        </a:rPr>
                        <a:t>input[type='button']")</a:t>
                      </a:r>
                      <a:endParaRPr sz="1600">
                        <a:latin typeface="Arial"/>
                        <a:cs typeface="Arial"/>
                      </a:endParaRPr>
                    </a:p>
                  </a:txBody>
                  <a:tcPr marL="0" marR="0" marT="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9EDF4"/>
                    </a:solidFill>
                  </a:tcPr>
                </a:tc>
                <a:tc>
                  <a:txBody>
                    <a:bodyPr/>
                    <a:lstStyle/>
                    <a:p>
                      <a:pPr marL="31750">
                        <a:lnSpc>
                          <a:spcPts val="1525"/>
                        </a:lnSpc>
                      </a:pPr>
                      <a:r>
                        <a:rPr sz="1600" spc="-110" dirty="0">
                          <a:latin typeface="Arial"/>
                          <a:cs typeface="Arial"/>
                        </a:rPr>
                        <a:t>Selects </a:t>
                      </a:r>
                      <a:r>
                        <a:rPr sz="1600" spc="-35" dirty="0">
                          <a:latin typeface="Arial"/>
                          <a:cs typeface="Arial"/>
                        </a:rPr>
                        <a:t>all</a:t>
                      </a:r>
                      <a:r>
                        <a:rPr sz="1600" spc="-70" dirty="0">
                          <a:latin typeface="Arial"/>
                          <a:cs typeface="Arial"/>
                        </a:rPr>
                        <a:t> </a:t>
                      </a:r>
                      <a:r>
                        <a:rPr sz="1600" spc="-40" dirty="0">
                          <a:latin typeface="Arial"/>
                          <a:cs typeface="Arial"/>
                        </a:rPr>
                        <a:t>buttons</a:t>
                      </a:r>
                      <a:endParaRPr sz="1600">
                        <a:latin typeface="Arial"/>
                        <a:cs typeface="Arial"/>
                      </a:endParaRPr>
                    </a:p>
                  </a:txBody>
                  <a:tcPr marL="0" marR="0" marT="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1"/>
                  </a:ext>
                </a:extLst>
              </a:tr>
              <a:tr h="406389">
                <a:tc>
                  <a:txBody>
                    <a:bodyPr/>
                    <a:lstStyle/>
                    <a:p>
                      <a:pPr marL="30480">
                        <a:lnSpc>
                          <a:spcPts val="1360"/>
                        </a:lnSpc>
                      </a:pPr>
                      <a:r>
                        <a:rPr sz="1600" spc="-85" dirty="0">
                          <a:latin typeface="Arial"/>
                          <a:cs typeface="Arial"/>
                        </a:rPr>
                        <a:t>$(:checkbox</a:t>
                      </a:r>
                      <a:endParaRPr sz="1600">
                        <a:latin typeface="Arial"/>
                        <a:cs typeface="Arial"/>
                      </a:endParaRPr>
                    </a:p>
                    <a:p>
                      <a:pPr marL="30480">
                        <a:lnSpc>
                          <a:spcPts val="1739"/>
                        </a:lnSpc>
                      </a:pPr>
                      <a:r>
                        <a:rPr sz="1600" dirty="0">
                          <a:latin typeface="Arial"/>
                          <a:cs typeface="Arial"/>
                        </a:rPr>
                        <a: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50"/>
                        </a:lnSpc>
                      </a:pPr>
                      <a:r>
                        <a:rPr sz="1600" spc="-55" dirty="0">
                          <a:latin typeface="Arial"/>
                          <a:cs typeface="Arial"/>
                        </a:rPr>
                        <a:t>$('[type=checkbox]‘)</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525"/>
                        </a:lnSpc>
                      </a:pPr>
                      <a:r>
                        <a:rPr sz="1600" spc="-110" dirty="0">
                          <a:latin typeface="Arial"/>
                          <a:cs typeface="Arial"/>
                        </a:rPr>
                        <a:t>Selects </a:t>
                      </a:r>
                      <a:r>
                        <a:rPr sz="1600" spc="-35" dirty="0">
                          <a:latin typeface="Arial"/>
                          <a:cs typeface="Arial"/>
                        </a:rPr>
                        <a:t>all</a:t>
                      </a:r>
                      <a:r>
                        <a:rPr sz="1600" spc="-70" dirty="0">
                          <a:latin typeface="Arial"/>
                          <a:cs typeface="Arial"/>
                        </a:rPr>
                        <a:t> </a:t>
                      </a:r>
                      <a:r>
                        <a:rPr sz="1600" spc="-110" dirty="0">
                          <a:latin typeface="Arial"/>
                          <a:cs typeface="Arial"/>
                        </a:rPr>
                        <a:t>checkboxes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2"/>
                  </a:ext>
                </a:extLst>
              </a:tr>
              <a:tr h="406420">
                <a:tc>
                  <a:txBody>
                    <a:bodyPr/>
                    <a:lstStyle/>
                    <a:p>
                      <a:pPr marL="30480">
                        <a:lnSpc>
                          <a:spcPts val="1525"/>
                        </a:lnSpc>
                      </a:pPr>
                      <a:r>
                        <a:rPr sz="1600" spc="-85" dirty="0">
                          <a:latin typeface="Arial"/>
                          <a:cs typeface="Arial"/>
                        </a:rPr>
                        <a:t>$(:checked)</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525"/>
                        </a:lnSpc>
                      </a:pPr>
                      <a:r>
                        <a:rPr sz="1600" spc="-90" dirty="0">
                          <a:latin typeface="Arial"/>
                          <a:cs typeface="Arial"/>
                        </a:rPr>
                        <a:t>No</a:t>
                      </a:r>
                      <a:r>
                        <a:rPr sz="1600" spc="-80" dirty="0">
                          <a:latin typeface="Arial"/>
                          <a:cs typeface="Arial"/>
                        </a:rPr>
                        <a:t> </a:t>
                      </a:r>
                      <a:r>
                        <a:rPr sz="1600" spc="-70" dirty="0">
                          <a:latin typeface="Arial"/>
                          <a:cs typeface="Arial"/>
                        </a:rPr>
                        <a:t>Equivalent</a:t>
                      </a:r>
                      <a:endParaRPr sz="1600" dirty="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360"/>
                        </a:lnSpc>
                      </a:pPr>
                      <a:r>
                        <a:rPr sz="1600" spc="-110" dirty="0">
                          <a:latin typeface="Arial"/>
                          <a:cs typeface="Arial"/>
                        </a:rPr>
                        <a:t>Selects </a:t>
                      </a:r>
                      <a:r>
                        <a:rPr sz="1600" spc="-65" dirty="0">
                          <a:latin typeface="Arial"/>
                          <a:cs typeface="Arial"/>
                        </a:rPr>
                        <a:t>elements </a:t>
                      </a:r>
                      <a:r>
                        <a:rPr sz="1600" spc="-5" dirty="0">
                          <a:latin typeface="Arial"/>
                          <a:cs typeface="Arial"/>
                        </a:rPr>
                        <a:t>that </a:t>
                      </a:r>
                      <a:r>
                        <a:rPr sz="1600" spc="-80" dirty="0">
                          <a:latin typeface="Arial"/>
                          <a:cs typeface="Arial"/>
                        </a:rPr>
                        <a:t>are </a:t>
                      </a:r>
                      <a:r>
                        <a:rPr sz="1600" spc="-95" dirty="0">
                          <a:latin typeface="Arial"/>
                          <a:cs typeface="Arial"/>
                        </a:rPr>
                        <a:t>checked. </a:t>
                      </a:r>
                      <a:r>
                        <a:rPr sz="1600" spc="-110" dirty="0">
                          <a:latin typeface="Arial"/>
                          <a:cs typeface="Arial"/>
                        </a:rPr>
                        <a:t>This </a:t>
                      </a:r>
                      <a:r>
                        <a:rPr sz="1600" spc="-70" dirty="0">
                          <a:latin typeface="Arial"/>
                          <a:cs typeface="Arial"/>
                        </a:rPr>
                        <a:t>includes</a:t>
                      </a:r>
                      <a:endParaRPr sz="1600">
                        <a:latin typeface="Arial"/>
                        <a:cs typeface="Arial"/>
                      </a:endParaRPr>
                    </a:p>
                    <a:p>
                      <a:pPr marL="31750">
                        <a:lnSpc>
                          <a:spcPts val="1739"/>
                        </a:lnSpc>
                      </a:pPr>
                      <a:r>
                        <a:rPr sz="1600" spc="-50" dirty="0">
                          <a:latin typeface="Arial"/>
                          <a:cs typeface="Arial"/>
                        </a:rPr>
                        <a:t>radio </a:t>
                      </a:r>
                      <a:r>
                        <a:rPr sz="1600" spc="-35" dirty="0">
                          <a:latin typeface="Arial"/>
                          <a:cs typeface="Arial"/>
                        </a:rPr>
                        <a:t>buttons </a:t>
                      </a:r>
                      <a:r>
                        <a:rPr sz="1600" spc="-80" dirty="0">
                          <a:latin typeface="Arial"/>
                          <a:cs typeface="Arial"/>
                        </a:rPr>
                        <a:t>and</a:t>
                      </a:r>
                      <a:r>
                        <a:rPr sz="1600" spc="-190" dirty="0">
                          <a:latin typeface="Arial"/>
                          <a:cs typeface="Arial"/>
                        </a:rPr>
                        <a:t> </a:t>
                      </a:r>
                      <a:r>
                        <a:rPr sz="1600" spc="-100" dirty="0">
                          <a:latin typeface="Arial"/>
                          <a:cs typeface="Arial"/>
                        </a:rPr>
                        <a:t>checkboxes.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3"/>
                  </a:ext>
                </a:extLst>
              </a:tr>
              <a:tr h="319003">
                <a:tc>
                  <a:txBody>
                    <a:bodyPr/>
                    <a:lstStyle/>
                    <a:p>
                      <a:pPr marL="30480">
                        <a:lnSpc>
                          <a:spcPts val="1525"/>
                        </a:lnSpc>
                      </a:pPr>
                      <a:r>
                        <a:rPr sz="1600" spc="-65" dirty="0">
                          <a:latin typeface="Arial"/>
                          <a:cs typeface="Arial"/>
                        </a:rPr>
                        <a:t>$(:disabled)</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525"/>
                        </a:lnSpc>
                      </a:pPr>
                      <a:r>
                        <a:rPr sz="1600" spc="-90" dirty="0">
                          <a:latin typeface="Arial"/>
                          <a:cs typeface="Arial"/>
                        </a:rPr>
                        <a:t>No</a:t>
                      </a:r>
                      <a:r>
                        <a:rPr sz="1600" spc="-80" dirty="0">
                          <a:latin typeface="Arial"/>
                          <a:cs typeface="Arial"/>
                        </a:rPr>
                        <a:t> </a:t>
                      </a:r>
                      <a:r>
                        <a:rPr sz="1600" spc="-70" dirty="0">
                          <a:latin typeface="Arial"/>
                          <a:cs typeface="Arial"/>
                        </a:rPr>
                        <a:t>Equivalent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525"/>
                        </a:lnSpc>
                      </a:pPr>
                      <a:r>
                        <a:rPr sz="1600" spc="-110" dirty="0">
                          <a:latin typeface="Arial"/>
                          <a:cs typeface="Arial"/>
                        </a:rPr>
                        <a:t>Selects </a:t>
                      </a:r>
                      <a:r>
                        <a:rPr sz="1600" spc="-25" dirty="0">
                          <a:latin typeface="Arial"/>
                          <a:cs typeface="Arial"/>
                        </a:rPr>
                        <a:t>form </a:t>
                      </a:r>
                      <a:r>
                        <a:rPr sz="1600" spc="-65" dirty="0">
                          <a:latin typeface="Arial"/>
                          <a:cs typeface="Arial"/>
                        </a:rPr>
                        <a:t>elements </a:t>
                      </a:r>
                      <a:r>
                        <a:rPr sz="1600" spc="-5" dirty="0">
                          <a:latin typeface="Arial"/>
                          <a:cs typeface="Arial"/>
                        </a:rPr>
                        <a:t>that </a:t>
                      </a:r>
                      <a:r>
                        <a:rPr sz="1600" spc="-80" dirty="0">
                          <a:latin typeface="Arial"/>
                          <a:cs typeface="Arial"/>
                        </a:rPr>
                        <a:t>are</a:t>
                      </a:r>
                      <a:r>
                        <a:rPr sz="1600" spc="-175" dirty="0">
                          <a:latin typeface="Arial"/>
                          <a:cs typeface="Arial"/>
                        </a:rPr>
                        <a:t> </a:t>
                      </a:r>
                      <a:r>
                        <a:rPr sz="1600" spc="-65" dirty="0">
                          <a:latin typeface="Arial"/>
                          <a:cs typeface="Arial"/>
                        </a:rPr>
                        <a:t>disabled.</a:t>
                      </a:r>
                      <a:endParaRPr sz="1600" dirty="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4"/>
                  </a:ext>
                </a:extLst>
              </a:tr>
              <a:tr h="304799">
                <a:tc>
                  <a:txBody>
                    <a:bodyPr/>
                    <a:lstStyle/>
                    <a:p>
                      <a:pPr marL="30480">
                        <a:lnSpc>
                          <a:spcPts val="1525"/>
                        </a:lnSpc>
                      </a:pPr>
                      <a:r>
                        <a:rPr sz="1600" spc="-65" dirty="0">
                          <a:latin typeface="Arial"/>
                          <a:cs typeface="Arial"/>
                        </a:rPr>
                        <a:t>$(:enabled)</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525"/>
                        </a:lnSpc>
                      </a:pPr>
                      <a:r>
                        <a:rPr sz="1600" spc="-90" dirty="0">
                          <a:latin typeface="Arial"/>
                          <a:cs typeface="Arial"/>
                        </a:rPr>
                        <a:t>No</a:t>
                      </a:r>
                      <a:r>
                        <a:rPr sz="1600" spc="-80" dirty="0">
                          <a:latin typeface="Arial"/>
                          <a:cs typeface="Arial"/>
                        </a:rPr>
                        <a:t> </a:t>
                      </a:r>
                      <a:r>
                        <a:rPr sz="1600" spc="-70" dirty="0">
                          <a:latin typeface="Arial"/>
                          <a:cs typeface="Arial"/>
                        </a:rPr>
                        <a:t>Equivalent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525"/>
                        </a:lnSpc>
                      </a:pPr>
                      <a:r>
                        <a:rPr sz="1600" spc="-70" dirty="0">
                          <a:latin typeface="Arial"/>
                          <a:cs typeface="Arial"/>
                        </a:rPr>
                        <a:t>Opposite </a:t>
                      </a:r>
                      <a:r>
                        <a:rPr sz="1600" spc="-10" dirty="0">
                          <a:latin typeface="Arial"/>
                          <a:cs typeface="Arial"/>
                        </a:rPr>
                        <a:t>of</a:t>
                      </a:r>
                      <a:r>
                        <a:rPr sz="1600" spc="-95" dirty="0">
                          <a:latin typeface="Arial"/>
                          <a:cs typeface="Arial"/>
                        </a:rPr>
                        <a:t> </a:t>
                      </a:r>
                      <a:r>
                        <a:rPr sz="1600" spc="-65" dirty="0">
                          <a:latin typeface="Arial"/>
                          <a:cs typeface="Arial"/>
                        </a:rPr>
                        <a:t>:disabled</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5"/>
                  </a:ext>
                </a:extLst>
              </a:tr>
              <a:tr h="228356">
                <a:tc>
                  <a:txBody>
                    <a:bodyPr/>
                    <a:lstStyle/>
                    <a:p>
                      <a:pPr marL="30480">
                        <a:lnSpc>
                          <a:spcPts val="1525"/>
                        </a:lnSpc>
                      </a:pPr>
                      <a:r>
                        <a:rPr sz="1600" spc="-35" dirty="0">
                          <a:latin typeface="Arial"/>
                          <a:cs typeface="Arial"/>
                        </a:rPr>
                        <a:t>$(:file)</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10"/>
                        </a:lnSpc>
                      </a:pPr>
                      <a:r>
                        <a:rPr sz="1400" spc="-20" dirty="0">
                          <a:latin typeface="Arial"/>
                          <a:cs typeface="Arial"/>
                        </a:rPr>
                        <a:t>$('[type=file]')</a:t>
                      </a:r>
                      <a:endParaRPr sz="14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525"/>
                        </a:lnSpc>
                      </a:pPr>
                      <a:r>
                        <a:rPr sz="1600" spc="-110" dirty="0">
                          <a:latin typeface="Arial"/>
                          <a:cs typeface="Arial"/>
                        </a:rPr>
                        <a:t>Selects </a:t>
                      </a:r>
                      <a:r>
                        <a:rPr sz="1600" spc="-35" dirty="0">
                          <a:latin typeface="Arial"/>
                          <a:cs typeface="Arial"/>
                        </a:rPr>
                        <a:t>all </a:t>
                      </a:r>
                      <a:r>
                        <a:rPr sz="1600" spc="-65" dirty="0">
                          <a:latin typeface="Arial"/>
                          <a:cs typeface="Arial"/>
                        </a:rPr>
                        <a:t>elements </a:t>
                      </a:r>
                      <a:r>
                        <a:rPr sz="1600" spc="-10" dirty="0">
                          <a:latin typeface="Arial"/>
                          <a:cs typeface="Arial"/>
                        </a:rPr>
                        <a:t>of </a:t>
                      </a:r>
                      <a:r>
                        <a:rPr sz="1600" spc="-35" dirty="0">
                          <a:latin typeface="Arial"/>
                          <a:cs typeface="Arial"/>
                        </a:rPr>
                        <a:t>type</a:t>
                      </a:r>
                      <a:r>
                        <a:rPr sz="1600" spc="-190" dirty="0">
                          <a:latin typeface="Arial"/>
                          <a:cs typeface="Arial"/>
                        </a:rPr>
                        <a:t> </a:t>
                      </a:r>
                      <a:r>
                        <a:rPr sz="1600" spc="-10" dirty="0">
                          <a:latin typeface="Arial"/>
                          <a:cs typeface="Arial"/>
                        </a:rPr>
                        <a:t>file</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6"/>
                  </a:ext>
                </a:extLst>
              </a:tr>
              <a:tr h="228356">
                <a:tc>
                  <a:txBody>
                    <a:bodyPr/>
                    <a:lstStyle/>
                    <a:p>
                      <a:pPr marL="30480">
                        <a:lnSpc>
                          <a:spcPts val="1525"/>
                        </a:lnSpc>
                      </a:pPr>
                      <a:r>
                        <a:rPr sz="1600" spc="-70" dirty="0">
                          <a:latin typeface="Arial"/>
                          <a:cs typeface="Arial"/>
                        </a:rPr>
                        <a:t>$(:focus)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15"/>
                        </a:lnSpc>
                      </a:pPr>
                      <a:r>
                        <a:rPr sz="1400" spc="-55" dirty="0">
                          <a:latin typeface="Arial"/>
                          <a:cs typeface="Arial"/>
                        </a:rPr>
                        <a:t>$( document.activeElement</a:t>
                      </a:r>
                      <a:r>
                        <a:rPr sz="1400" spc="-80" dirty="0">
                          <a:latin typeface="Arial"/>
                          <a:cs typeface="Arial"/>
                        </a:rPr>
                        <a:t> </a:t>
                      </a:r>
                      <a:r>
                        <a:rPr sz="1400" spc="-45" dirty="0">
                          <a:latin typeface="Arial"/>
                          <a:cs typeface="Arial"/>
                        </a:rPr>
                        <a:t>)</a:t>
                      </a:r>
                      <a:endParaRPr sz="14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525"/>
                        </a:lnSpc>
                      </a:pPr>
                      <a:r>
                        <a:rPr sz="1600" spc="-120" dirty="0">
                          <a:latin typeface="Arial"/>
                          <a:cs typeface="Arial"/>
                        </a:rPr>
                        <a:t>The </a:t>
                      </a:r>
                      <a:r>
                        <a:rPr sz="1600" spc="-50" dirty="0">
                          <a:latin typeface="Arial"/>
                          <a:cs typeface="Arial"/>
                        </a:rPr>
                        <a:t>element </a:t>
                      </a:r>
                      <a:r>
                        <a:rPr sz="1600" spc="10" dirty="0">
                          <a:latin typeface="Arial"/>
                          <a:cs typeface="Arial"/>
                        </a:rPr>
                        <a:t>with</a:t>
                      </a:r>
                      <a:r>
                        <a:rPr sz="1600" spc="-85" dirty="0">
                          <a:latin typeface="Arial"/>
                          <a:cs typeface="Arial"/>
                        </a:rPr>
                        <a:t> focus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7"/>
                  </a:ext>
                </a:extLst>
              </a:tr>
              <a:tr h="243839">
                <a:tc>
                  <a:txBody>
                    <a:bodyPr/>
                    <a:lstStyle/>
                    <a:p>
                      <a:pPr marL="30480">
                        <a:lnSpc>
                          <a:spcPts val="1525"/>
                        </a:lnSpc>
                      </a:pPr>
                      <a:r>
                        <a:rPr sz="1600" spc="-70" dirty="0">
                          <a:latin typeface="Arial"/>
                          <a:cs typeface="Arial"/>
                        </a:rPr>
                        <a:t>$(:image)</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15"/>
                        </a:lnSpc>
                      </a:pPr>
                      <a:r>
                        <a:rPr sz="1400" spc="-35" dirty="0">
                          <a:latin typeface="Arial"/>
                          <a:cs typeface="Arial"/>
                        </a:rPr>
                        <a:t>$('[type=image]')</a:t>
                      </a:r>
                      <a:endParaRPr sz="14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820"/>
                        </a:lnSpc>
                      </a:pPr>
                      <a:r>
                        <a:rPr sz="1600" spc="-110" dirty="0">
                          <a:latin typeface="Arial"/>
                          <a:cs typeface="Arial"/>
                        </a:rPr>
                        <a:t>Selects </a:t>
                      </a:r>
                      <a:r>
                        <a:rPr sz="1600" spc="-35" dirty="0">
                          <a:latin typeface="Arial"/>
                          <a:cs typeface="Arial"/>
                        </a:rPr>
                        <a:t>all </a:t>
                      </a:r>
                      <a:r>
                        <a:rPr sz="1600" spc="-65" dirty="0">
                          <a:latin typeface="Arial"/>
                          <a:cs typeface="Arial"/>
                        </a:rPr>
                        <a:t>elements </a:t>
                      </a:r>
                      <a:r>
                        <a:rPr sz="1600" spc="-10" dirty="0">
                          <a:latin typeface="Arial"/>
                          <a:cs typeface="Arial"/>
                        </a:rPr>
                        <a:t>of </a:t>
                      </a:r>
                      <a:r>
                        <a:rPr sz="1600" spc="-35" dirty="0">
                          <a:latin typeface="Arial"/>
                          <a:cs typeface="Arial"/>
                        </a:rPr>
                        <a:t>type</a:t>
                      </a:r>
                      <a:r>
                        <a:rPr sz="1600" spc="-195" dirty="0">
                          <a:latin typeface="Arial"/>
                          <a:cs typeface="Arial"/>
                        </a:rPr>
                        <a:t> </a:t>
                      </a:r>
                      <a:r>
                        <a:rPr sz="1600" spc="-85" dirty="0">
                          <a:latin typeface="Arial"/>
                          <a:cs typeface="Arial"/>
                        </a:rPr>
                        <a:t>image</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8"/>
                  </a:ext>
                </a:extLst>
              </a:tr>
              <a:tr h="487670">
                <a:tc>
                  <a:txBody>
                    <a:bodyPr/>
                    <a:lstStyle/>
                    <a:p>
                      <a:pPr marL="30480">
                        <a:lnSpc>
                          <a:spcPts val="1525"/>
                        </a:lnSpc>
                      </a:pPr>
                      <a:r>
                        <a:rPr sz="1600" spc="-30" dirty="0">
                          <a:latin typeface="Arial"/>
                          <a:cs typeface="Arial"/>
                        </a:rPr>
                        <a:t>$(:input)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525"/>
                        </a:lnSpc>
                      </a:pPr>
                      <a:r>
                        <a:rPr sz="1600" spc="-90" dirty="0">
                          <a:latin typeface="Arial"/>
                          <a:cs typeface="Arial"/>
                        </a:rPr>
                        <a:t>No</a:t>
                      </a:r>
                      <a:r>
                        <a:rPr sz="1600" spc="-80" dirty="0">
                          <a:latin typeface="Arial"/>
                          <a:cs typeface="Arial"/>
                        </a:rPr>
                        <a:t> </a:t>
                      </a:r>
                      <a:r>
                        <a:rPr sz="1600" spc="-70" dirty="0">
                          <a:latin typeface="Arial"/>
                          <a:cs typeface="Arial"/>
                        </a:rPr>
                        <a:t>Equivalent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825"/>
                        </a:lnSpc>
                      </a:pPr>
                      <a:r>
                        <a:rPr sz="1600" spc="-110" dirty="0">
                          <a:latin typeface="Arial"/>
                          <a:cs typeface="Arial"/>
                        </a:rPr>
                        <a:t>Selects </a:t>
                      </a:r>
                      <a:r>
                        <a:rPr sz="1600" spc="-35" dirty="0">
                          <a:latin typeface="Arial"/>
                          <a:cs typeface="Arial"/>
                        </a:rPr>
                        <a:t>all </a:t>
                      </a:r>
                      <a:r>
                        <a:rPr sz="1600" spc="-50" dirty="0">
                          <a:latin typeface="Arial"/>
                          <a:cs typeface="Arial"/>
                        </a:rPr>
                        <a:t>&lt;input&gt;, </a:t>
                      </a:r>
                      <a:r>
                        <a:rPr sz="1600" spc="-70" dirty="0">
                          <a:latin typeface="Arial"/>
                          <a:cs typeface="Arial"/>
                        </a:rPr>
                        <a:t>&lt;textarea&gt;, </a:t>
                      </a:r>
                      <a:r>
                        <a:rPr sz="1600" spc="-85" dirty="0">
                          <a:latin typeface="Arial"/>
                          <a:cs typeface="Arial"/>
                        </a:rPr>
                        <a:t>&lt;select&gt;</a:t>
                      </a:r>
                      <a:r>
                        <a:rPr sz="1400" spc="-85" dirty="0">
                          <a:latin typeface="Arial"/>
                          <a:cs typeface="Arial"/>
                        </a:rPr>
                        <a:t>,</a:t>
                      </a:r>
                      <a:r>
                        <a:rPr sz="1400" spc="-70" dirty="0">
                          <a:latin typeface="Arial"/>
                          <a:cs typeface="Arial"/>
                        </a:rPr>
                        <a:t> </a:t>
                      </a:r>
                      <a:r>
                        <a:rPr sz="1600" spc="-80" dirty="0">
                          <a:latin typeface="Arial"/>
                          <a:cs typeface="Arial"/>
                        </a:rPr>
                        <a:t>and</a:t>
                      </a:r>
                      <a:endParaRPr sz="1600">
                        <a:latin typeface="Arial"/>
                        <a:cs typeface="Arial"/>
                      </a:endParaRPr>
                    </a:p>
                    <a:p>
                      <a:pPr marL="31750">
                        <a:lnSpc>
                          <a:spcPts val="1900"/>
                        </a:lnSpc>
                        <a:spcBef>
                          <a:spcPts val="10"/>
                        </a:spcBef>
                      </a:pPr>
                      <a:r>
                        <a:rPr sz="1600" spc="-45" dirty="0">
                          <a:latin typeface="Arial"/>
                          <a:cs typeface="Arial"/>
                        </a:rPr>
                        <a:t>&lt;button&gt;</a:t>
                      </a:r>
                      <a:r>
                        <a:rPr sz="1600" spc="-85" dirty="0">
                          <a:latin typeface="Arial"/>
                          <a:cs typeface="Arial"/>
                        </a:rPr>
                        <a:t> </a:t>
                      </a:r>
                      <a:r>
                        <a:rPr sz="1600" spc="-65" dirty="0">
                          <a:latin typeface="Arial"/>
                          <a:cs typeface="Arial"/>
                        </a:rPr>
                        <a:t>elements.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09"/>
                  </a:ext>
                </a:extLst>
              </a:tr>
              <a:tr h="406408">
                <a:tc>
                  <a:txBody>
                    <a:bodyPr/>
                    <a:lstStyle/>
                    <a:p>
                      <a:pPr marL="30480">
                        <a:lnSpc>
                          <a:spcPts val="1365"/>
                        </a:lnSpc>
                      </a:pPr>
                      <a:r>
                        <a:rPr sz="1600" spc="-80" dirty="0">
                          <a:latin typeface="Arial"/>
                          <a:cs typeface="Arial"/>
                        </a:rPr>
                        <a:t>$(:password</a:t>
                      </a:r>
                      <a:endParaRPr sz="1600">
                        <a:latin typeface="Arial"/>
                        <a:cs typeface="Arial"/>
                      </a:endParaRPr>
                    </a:p>
                    <a:p>
                      <a:pPr marL="30480">
                        <a:lnSpc>
                          <a:spcPts val="1735"/>
                        </a:lnSpc>
                      </a:pPr>
                      <a:r>
                        <a:rPr sz="1600" dirty="0">
                          <a:latin typeface="Arial"/>
                          <a:cs typeface="Arial"/>
                        </a:rPr>
                        <a: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15"/>
                        </a:lnSpc>
                      </a:pPr>
                      <a:r>
                        <a:rPr sz="1400" spc="-45" dirty="0">
                          <a:latin typeface="Arial"/>
                          <a:cs typeface="Arial"/>
                        </a:rPr>
                        <a:t>$('[type=password]')</a:t>
                      </a:r>
                      <a:endParaRPr sz="14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839"/>
                        </a:lnSpc>
                      </a:pPr>
                      <a:r>
                        <a:rPr sz="1600" spc="-110" dirty="0">
                          <a:latin typeface="Arial"/>
                          <a:cs typeface="Arial"/>
                        </a:rPr>
                        <a:t>Selects </a:t>
                      </a:r>
                      <a:r>
                        <a:rPr sz="1600" spc="-35" dirty="0">
                          <a:latin typeface="Arial"/>
                          <a:cs typeface="Arial"/>
                        </a:rPr>
                        <a:t>all </a:t>
                      </a:r>
                      <a:r>
                        <a:rPr sz="1600" spc="-90" dirty="0">
                          <a:latin typeface="Arial"/>
                          <a:cs typeface="Arial"/>
                        </a:rPr>
                        <a:t>password </a:t>
                      </a:r>
                      <a:r>
                        <a:rPr sz="1600" spc="-45" dirty="0">
                          <a:latin typeface="Arial"/>
                          <a:cs typeface="Arial"/>
                        </a:rPr>
                        <a:t>fields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10"/>
                  </a:ext>
                </a:extLst>
              </a:tr>
              <a:tr h="243839">
                <a:tc>
                  <a:txBody>
                    <a:bodyPr/>
                    <a:lstStyle/>
                    <a:p>
                      <a:pPr marL="30480">
                        <a:lnSpc>
                          <a:spcPts val="1525"/>
                        </a:lnSpc>
                      </a:pPr>
                      <a:r>
                        <a:rPr sz="1600" spc="-55" dirty="0">
                          <a:latin typeface="Arial"/>
                          <a:cs typeface="Arial"/>
                        </a:rPr>
                        <a:t>$(:radio)</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15"/>
                        </a:lnSpc>
                      </a:pPr>
                      <a:r>
                        <a:rPr sz="1400" spc="-25" dirty="0">
                          <a:latin typeface="Arial"/>
                          <a:cs typeface="Arial"/>
                        </a:rPr>
                        <a:t>$('[type=radio]')</a:t>
                      </a:r>
                      <a:endParaRPr sz="14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820"/>
                        </a:lnSpc>
                      </a:pPr>
                      <a:r>
                        <a:rPr sz="1600" spc="-110" dirty="0">
                          <a:latin typeface="Arial"/>
                          <a:cs typeface="Arial"/>
                        </a:rPr>
                        <a:t>Selects </a:t>
                      </a:r>
                      <a:r>
                        <a:rPr sz="1600" spc="-35" dirty="0">
                          <a:latin typeface="Arial"/>
                          <a:cs typeface="Arial"/>
                        </a:rPr>
                        <a:t>all </a:t>
                      </a:r>
                      <a:r>
                        <a:rPr sz="1600" spc="-50" dirty="0">
                          <a:latin typeface="Arial"/>
                          <a:cs typeface="Arial"/>
                        </a:rPr>
                        <a:t>radio</a:t>
                      </a:r>
                      <a:r>
                        <a:rPr sz="1600" spc="-110" dirty="0">
                          <a:latin typeface="Arial"/>
                          <a:cs typeface="Arial"/>
                        </a:rPr>
                        <a:t> </a:t>
                      </a:r>
                      <a:r>
                        <a:rPr sz="1600" spc="-65" dirty="0">
                          <a:latin typeface="Arial"/>
                          <a:cs typeface="Arial"/>
                        </a:rPr>
                        <a:t>elements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11"/>
                  </a:ext>
                </a:extLst>
              </a:tr>
              <a:tr h="243839">
                <a:tc>
                  <a:txBody>
                    <a:bodyPr/>
                    <a:lstStyle/>
                    <a:p>
                      <a:pPr marL="30480">
                        <a:lnSpc>
                          <a:spcPts val="1525"/>
                        </a:lnSpc>
                      </a:pPr>
                      <a:r>
                        <a:rPr sz="1600" spc="-60" dirty="0">
                          <a:latin typeface="Arial"/>
                          <a:cs typeface="Arial"/>
                        </a:rPr>
                        <a:t>$(:reset)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15"/>
                        </a:lnSpc>
                      </a:pPr>
                      <a:r>
                        <a:rPr sz="1400" spc="-30" dirty="0">
                          <a:latin typeface="Arial"/>
                          <a:cs typeface="Arial"/>
                        </a:rPr>
                        <a:t>$('[type=reset]')</a:t>
                      </a:r>
                      <a:endParaRPr sz="14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820"/>
                        </a:lnSpc>
                      </a:pPr>
                      <a:r>
                        <a:rPr sz="1600" spc="-110" dirty="0">
                          <a:latin typeface="Arial"/>
                          <a:cs typeface="Arial"/>
                        </a:rPr>
                        <a:t>Selects </a:t>
                      </a:r>
                      <a:r>
                        <a:rPr sz="1600" spc="-35" dirty="0">
                          <a:latin typeface="Arial"/>
                          <a:cs typeface="Arial"/>
                        </a:rPr>
                        <a:t>all </a:t>
                      </a:r>
                      <a:r>
                        <a:rPr sz="1600" spc="-25" dirty="0">
                          <a:latin typeface="Arial"/>
                          <a:cs typeface="Arial"/>
                        </a:rPr>
                        <a:t>the </a:t>
                      </a:r>
                      <a:r>
                        <a:rPr sz="1600" spc="-65" dirty="0">
                          <a:latin typeface="Arial"/>
                          <a:cs typeface="Arial"/>
                        </a:rPr>
                        <a:t>reset</a:t>
                      </a:r>
                      <a:r>
                        <a:rPr sz="1600" spc="-130" dirty="0">
                          <a:latin typeface="Arial"/>
                          <a:cs typeface="Arial"/>
                        </a:rPr>
                        <a:t> </a:t>
                      </a:r>
                      <a:r>
                        <a:rPr sz="1600" spc="-40" dirty="0">
                          <a:latin typeface="Arial"/>
                          <a:cs typeface="Arial"/>
                        </a:rPr>
                        <a:t>buttons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12"/>
                  </a:ext>
                </a:extLst>
              </a:tr>
              <a:tr h="731519">
                <a:tc>
                  <a:txBody>
                    <a:bodyPr/>
                    <a:lstStyle/>
                    <a:p>
                      <a:pPr marL="30480">
                        <a:lnSpc>
                          <a:spcPts val="1530"/>
                        </a:lnSpc>
                      </a:pPr>
                      <a:r>
                        <a:rPr sz="1600" spc="-65" dirty="0">
                          <a:latin typeface="Arial"/>
                          <a:cs typeface="Arial"/>
                        </a:rPr>
                        <a:t>$(:selected)</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530"/>
                        </a:lnSpc>
                      </a:pPr>
                      <a:r>
                        <a:rPr sz="1600" spc="-90" dirty="0">
                          <a:latin typeface="Arial"/>
                          <a:cs typeface="Arial"/>
                        </a:rPr>
                        <a:t>No</a:t>
                      </a:r>
                      <a:r>
                        <a:rPr sz="1600" spc="-80" dirty="0">
                          <a:latin typeface="Arial"/>
                          <a:cs typeface="Arial"/>
                        </a:rPr>
                        <a:t> </a:t>
                      </a:r>
                      <a:r>
                        <a:rPr sz="1600" spc="-70" dirty="0">
                          <a:latin typeface="Arial"/>
                          <a:cs typeface="Arial"/>
                        </a:rPr>
                        <a:t>Equivalent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830"/>
                        </a:lnSpc>
                      </a:pPr>
                      <a:r>
                        <a:rPr sz="1600" spc="-110" dirty="0">
                          <a:latin typeface="Arial"/>
                          <a:cs typeface="Arial"/>
                        </a:rPr>
                        <a:t>Selects </a:t>
                      </a:r>
                      <a:r>
                        <a:rPr sz="1600" spc="-35" dirty="0">
                          <a:latin typeface="Arial"/>
                          <a:cs typeface="Arial"/>
                        </a:rPr>
                        <a:t>all </a:t>
                      </a:r>
                      <a:r>
                        <a:rPr sz="1600" spc="-25" dirty="0">
                          <a:latin typeface="Arial"/>
                          <a:cs typeface="Arial"/>
                        </a:rPr>
                        <a:t>the </a:t>
                      </a:r>
                      <a:r>
                        <a:rPr sz="1600" spc="-65" dirty="0">
                          <a:latin typeface="Arial"/>
                          <a:cs typeface="Arial"/>
                        </a:rPr>
                        <a:t>elements </a:t>
                      </a:r>
                      <a:r>
                        <a:rPr sz="1600" spc="-5" dirty="0">
                          <a:latin typeface="Arial"/>
                          <a:cs typeface="Arial"/>
                        </a:rPr>
                        <a:t>that </a:t>
                      </a:r>
                      <a:r>
                        <a:rPr sz="1600" spc="-80" dirty="0">
                          <a:latin typeface="Arial"/>
                          <a:cs typeface="Arial"/>
                        </a:rPr>
                        <a:t>are</a:t>
                      </a:r>
                      <a:r>
                        <a:rPr sz="1600" spc="-275" dirty="0">
                          <a:latin typeface="Arial"/>
                          <a:cs typeface="Arial"/>
                        </a:rPr>
                        <a:t> </a:t>
                      </a:r>
                      <a:r>
                        <a:rPr sz="1600" spc="-35" dirty="0">
                          <a:latin typeface="Arial"/>
                          <a:cs typeface="Arial"/>
                        </a:rPr>
                        <a:t>currently</a:t>
                      </a:r>
                      <a:endParaRPr sz="1600">
                        <a:latin typeface="Arial"/>
                        <a:cs typeface="Arial"/>
                      </a:endParaRPr>
                    </a:p>
                    <a:p>
                      <a:pPr marL="31750" marR="334010">
                        <a:lnSpc>
                          <a:spcPts val="1930"/>
                        </a:lnSpc>
                        <a:spcBef>
                          <a:spcPts val="55"/>
                        </a:spcBef>
                      </a:pPr>
                      <a:r>
                        <a:rPr sz="1600" spc="-75" dirty="0">
                          <a:latin typeface="Arial"/>
                          <a:cs typeface="Arial"/>
                        </a:rPr>
                        <a:t>selected </a:t>
                      </a:r>
                      <a:r>
                        <a:rPr sz="1600" spc="-10" dirty="0">
                          <a:latin typeface="Arial"/>
                          <a:cs typeface="Arial"/>
                        </a:rPr>
                        <a:t>of </a:t>
                      </a:r>
                      <a:r>
                        <a:rPr sz="1600" spc="-35" dirty="0">
                          <a:latin typeface="Arial"/>
                          <a:cs typeface="Arial"/>
                        </a:rPr>
                        <a:t>type </a:t>
                      </a:r>
                      <a:r>
                        <a:rPr sz="1600" spc="-50" dirty="0">
                          <a:latin typeface="Arial"/>
                          <a:cs typeface="Arial"/>
                        </a:rPr>
                        <a:t>&lt;option&gt;. </a:t>
                      </a:r>
                      <a:r>
                        <a:rPr sz="1600" spc="20" dirty="0">
                          <a:latin typeface="Arial"/>
                          <a:cs typeface="Arial"/>
                        </a:rPr>
                        <a:t>It </a:t>
                      </a:r>
                      <a:r>
                        <a:rPr sz="1600" spc="-100" dirty="0">
                          <a:latin typeface="Arial"/>
                          <a:cs typeface="Arial"/>
                        </a:rPr>
                        <a:t>does </a:t>
                      </a:r>
                      <a:r>
                        <a:rPr sz="1600" spc="-10" dirty="0">
                          <a:latin typeface="Arial"/>
                          <a:cs typeface="Arial"/>
                        </a:rPr>
                        <a:t>not</a:t>
                      </a:r>
                      <a:r>
                        <a:rPr sz="1600" spc="-295" dirty="0">
                          <a:latin typeface="Arial"/>
                          <a:cs typeface="Arial"/>
                        </a:rPr>
                        <a:t> </a:t>
                      </a:r>
                      <a:r>
                        <a:rPr sz="1600" spc="-55" dirty="0">
                          <a:latin typeface="Arial"/>
                          <a:cs typeface="Arial"/>
                        </a:rPr>
                        <a:t>include  </a:t>
                      </a:r>
                      <a:r>
                        <a:rPr sz="1600" spc="-110" dirty="0">
                          <a:latin typeface="Arial"/>
                          <a:cs typeface="Arial"/>
                        </a:rPr>
                        <a:t>checkboxes </a:t>
                      </a:r>
                      <a:r>
                        <a:rPr sz="1600" spc="-15" dirty="0">
                          <a:latin typeface="Arial"/>
                          <a:cs typeface="Arial"/>
                        </a:rPr>
                        <a:t>or </a:t>
                      </a:r>
                      <a:r>
                        <a:rPr sz="1600" spc="-50" dirty="0">
                          <a:latin typeface="Arial"/>
                          <a:cs typeface="Arial"/>
                        </a:rPr>
                        <a:t>radio</a:t>
                      </a:r>
                      <a:r>
                        <a:rPr sz="1600" spc="-90" dirty="0">
                          <a:latin typeface="Arial"/>
                          <a:cs typeface="Arial"/>
                        </a:rPr>
                        <a:t> </a:t>
                      </a:r>
                      <a:r>
                        <a:rPr sz="1600" spc="-40" dirty="0">
                          <a:latin typeface="Arial"/>
                          <a:cs typeface="Arial"/>
                        </a:rPr>
                        <a:t>buttons.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13"/>
                  </a:ext>
                </a:extLst>
              </a:tr>
              <a:tr h="228337">
                <a:tc>
                  <a:txBody>
                    <a:bodyPr/>
                    <a:lstStyle/>
                    <a:p>
                      <a:pPr marL="30480">
                        <a:lnSpc>
                          <a:spcPts val="1530"/>
                        </a:lnSpc>
                      </a:pPr>
                      <a:r>
                        <a:rPr sz="1600" spc="-50" dirty="0">
                          <a:latin typeface="Arial"/>
                          <a:cs typeface="Arial"/>
                        </a:rPr>
                        <a:t>$(:submit)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115">
                        <a:lnSpc>
                          <a:spcPts val="1420"/>
                        </a:lnSpc>
                      </a:pPr>
                      <a:r>
                        <a:rPr sz="1400" spc="-25" dirty="0">
                          <a:latin typeface="Arial"/>
                          <a:cs typeface="Arial"/>
                        </a:rPr>
                        <a:t>$('[type=submit]')</a:t>
                      </a:r>
                      <a:endParaRPr sz="14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tc>
                  <a:txBody>
                    <a:bodyPr/>
                    <a:lstStyle/>
                    <a:p>
                      <a:pPr marL="31750">
                        <a:lnSpc>
                          <a:spcPts val="1530"/>
                        </a:lnSpc>
                      </a:pPr>
                      <a:r>
                        <a:rPr sz="1600" spc="-110" dirty="0">
                          <a:latin typeface="Arial"/>
                          <a:cs typeface="Arial"/>
                        </a:rPr>
                        <a:t>Selects </a:t>
                      </a:r>
                      <a:r>
                        <a:rPr sz="1600" spc="-35" dirty="0">
                          <a:latin typeface="Arial"/>
                          <a:cs typeface="Arial"/>
                        </a:rPr>
                        <a:t>all </a:t>
                      </a:r>
                      <a:r>
                        <a:rPr sz="1600" spc="-45" dirty="0">
                          <a:latin typeface="Arial"/>
                          <a:cs typeface="Arial"/>
                        </a:rPr>
                        <a:t>submit </a:t>
                      </a:r>
                      <a:r>
                        <a:rPr sz="1600" spc="-15" dirty="0">
                          <a:latin typeface="Arial"/>
                          <a:cs typeface="Arial"/>
                        </a:rPr>
                        <a:t>input</a:t>
                      </a:r>
                      <a:r>
                        <a:rPr sz="1600" spc="-180" dirty="0">
                          <a:latin typeface="Arial"/>
                          <a:cs typeface="Arial"/>
                        </a:rPr>
                        <a:t> </a:t>
                      </a:r>
                      <a:r>
                        <a:rPr sz="1600" spc="-65" dirty="0">
                          <a:latin typeface="Arial"/>
                          <a:cs typeface="Arial"/>
                        </a:rPr>
                        <a:t>elements</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DF4"/>
                    </a:solidFill>
                  </a:tcPr>
                </a:tc>
                <a:extLst>
                  <a:ext uri="{0D108BD9-81ED-4DB2-BD59-A6C34878D82A}">
                    <a16:rowId xmlns:a16="http://schemas.microsoft.com/office/drawing/2014/main" val="10014"/>
                  </a:ext>
                </a:extLst>
              </a:tr>
              <a:tr h="715649">
                <a:tc>
                  <a:txBody>
                    <a:bodyPr/>
                    <a:lstStyle/>
                    <a:p>
                      <a:pPr marL="30480">
                        <a:lnSpc>
                          <a:spcPts val="1530"/>
                        </a:lnSpc>
                      </a:pPr>
                      <a:r>
                        <a:rPr sz="1600" spc="-35" dirty="0">
                          <a:latin typeface="Arial"/>
                          <a:cs typeface="Arial"/>
                        </a:rPr>
                        <a:t>$(:text)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solidFill>
                      <a:srgbClr val="E9EDF4"/>
                    </a:solidFill>
                  </a:tcPr>
                </a:tc>
                <a:tc>
                  <a:txBody>
                    <a:bodyPr/>
                    <a:lstStyle/>
                    <a:p>
                      <a:pPr marL="31115">
                        <a:lnSpc>
                          <a:spcPts val="1530"/>
                        </a:lnSpc>
                      </a:pPr>
                      <a:r>
                        <a:rPr sz="1600" spc="-90" dirty="0">
                          <a:latin typeface="Arial"/>
                          <a:cs typeface="Arial"/>
                        </a:rPr>
                        <a:t>No</a:t>
                      </a:r>
                      <a:r>
                        <a:rPr sz="1600" spc="-85" dirty="0">
                          <a:latin typeface="Arial"/>
                          <a:cs typeface="Arial"/>
                        </a:rPr>
                        <a:t> </a:t>
                      </a:r>
                      <a:r>
                        <a:rPr sz="1600" spc="-70" dirty="0">
                          <a:latin typeface="Arial"/>
                          <a:cs typeface="Arial"/>
                        </a:rPr>
                        <a:t>Equivalent</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solidFill>
                      <a:srgbClr val="E9EDF4"/>
                    </a:solidFill>
                  </a:tcPr>
                </a:tc>
                <a:tc>
                  <a:txBody>
                    <a:bodyPr/>
                    <a:lstStyle/>
                    <a:p>
                      <a:pPr marL="31750">
                        <a:lnSpc>
                          <a:spcPts val="1370"/>
                        </a:lnSpc>
                      </a:pPr>
                      <a:r>
                        <a:rPr sz="1600" spc="-105" dirty="0">
                          <a:latin typeface="Arial"/>
                          <a:cs typeface="Arial"/>
                        </a:rPr>
                        <a:t>Selects </a:t>
                      </a:r>
                      <a:r>
                        <a:rPr sz="1600" spc="-35" dirty="0">
                          <a:latin typeface="Arial"/>
                          <a:cs typeface="Arial"/>
                        </a:rPr>
                        <a:t>all </a:t>
                      </a:r>
                      <a:r>
                        <a:rPr sz="1600" spc="-15" dirty="0">
                          <a:latin typeface="Arial"/>
                          <a:cs typeface="Arial"/>
                        </a:rPr>
                        <a:t>input </a:t>
                      </a:r>
                      <a:r>
                        <a:rPr sz="1600" spc="-65" dirty="0">
                          <a:latin typeface="Arial"/>
                          <a:cs typeface="Arial"/>
                        </a:rPr>
                        <a:t>elements </a:t>
                      </a:r>
                      <a:r>
                        <a:rPr sz="1600" spc="-5" dirty="0">
                          <a:latin typeface="Arial"/>
                          <a:cs typeface="Arial"/>
                        </a:rPr>
                        <a:t>of </a:t>
                      </a:r>
                      <a:r>
                        <a:rPr sz="1600" spc="-35" dirty="0">
                          <a:latin typeface="Arial"/>
                          <a:cs typeface="Arial"/>
                        </a:rPr>
                        <a:t>type</a:t>
                      </a:r>
                      <a:r>
                        <a:rPr sz="1600" spc="-275" dirty="0">
                          <a:latin typeface="Arial"/>
                          <a:cs typeface="Arial"/>
                        </a:rPr>
                        <a:t> </a:t>
                      </a:r>
                      <a:r>
                        <a:rPr sz="1600" spc="-25" dirty="0">
                          <a:latin typeface="Arial"/>
                          <a:cs typeface="Arial"/>
                        </a:rPr>
                        <a:t>text.</a:t>
                      </a:r>
                      <a:endParaRPr sz="1600">
                        <a:latin typeface="Arial"/>
                        <a:cs typeface="Arial"/>
                      </a:endParaRPr>
                    </a:p>
                    <a:p>
                      <a:pPr marL="31750">
                        <a:lnSpc>
                          <a:spcPts val="1605"/>
                        </a:lnSpc>
                      </a:pPr>
                      <a:r>
                        <a:rPr sz="1600" spc="-25" dirty="0">
                          <a:latin typeface="Arial"/>
                          <a:cs typeface="Arial"/>
                        </a:rPr>
                        <a:t>$('[type=text]') </a:t>
                      </a:r>
                      <a:r>
                        <a:rPr sz="1600" spc="-85" dirty="0">
                          <a:latin typeface="Arial"/>
                          <a:cs typeface="Arial"/>
                        </a:rPr>
                        <a:t>is </a:t>
                      </a:r>
                      <a:r>
                        <a:rPr sz="1600" spc="-55" dirty="0">
                          <a:latin typeface="Arial"/>
                          <a:cs typeface="Arial"/>
                        </a:rPr>
                        <a:t>almost </a:t>
                      </a:r>
                      <a:r>
                        <a:rPr sz="1600" spc="-20" dirty="0">
                          <a:latin typeface="Arial"/>
                          <a:cs typeface="Arial"/>
                        </a:rPr>
                        <a:t>the </a:t>
                      </a:r>
                      <a:r>
                        <a:rPr sz="1600" spc="-110" dirty="0">
                          <a:latin typeface="Arial"/>
                          <a:cs typeface="Arial"/>
                        </a:rPr>
                        <a:t>same, </a:t>
                      </a:r>
                      <a:r>
                        <a:rPr sz="1600" spc="-80" dirty="0">
                          <a:latin typeface="Arial"/>
                          <a:cs typeface="Arial"/>
                        </a:rPr>
                        <a:t>except</a:t>
                      </a:r>
                      <a:r>
                        <a:rPr sz="1600" spc="-295" dirty="0">
                          <a:latin typeface="Arial"/>
                          <a:cs typeface="Arial"/>
                        </a:rPr>
                        <a:t> </a:t>
                      </a:r>
                      <a:r>
                        <a:rPr sz="1600" spc="-5" dirty="0">
                          <a:latin typeface="Arial"/>
                          <a:cs typeface="Arial"/>
                        </a:rPr>
                        <a:t>that</a:t>
                      </a:r>
                      <a:endParaRPr sz="1600">
                        <a:latin typeface="Arial"/>
                        <a:cs typeface="Arial"/>
                      </a:endParaRPr>
                    </a:p>
                    <a:p>
                      <a:pPr marL="31750">
                        <a:lnSpc>
                          <a:spcPts val="1764"/>
                        </a:lnSpc>
                      </a:pPr>
                      <a:r>
                        <a:rPr sz="1600" spc="-35" dirty="0">
                          <a:latin typeface="Arial"/>
                          <a:cs typeface="Arial"/>
                        </a:rPr>
                        <a:t>$(:text) </a:t>
                      </a:r>
                      <a:r>
                        <a:rPr sz="1600" spc="-70" dirty="0">
                          <a:latin typeface="Arial"/>
                          <a:cs typeface="Arial"/>
                        </a:rPr>
                        <a:t>includes </a:t>
                      </a:r>
                      <a:r>
                        <a:rPr sz="1600" spc="-50" dirty="0">
                          <a:latin typeface="Arial"/>
                          <a:cs typeface="Arial"/>
                        </a:rPr>
                        <a:t>&lt;input&gt; </a:t>
                      </a:r>
                      <a:r>
                        <a:rPr sz="1600" spc="-45" dirty="0">
                          <a:latin typeface="Arial"/>
                          <a:cs typeface="Arial"/>
                        </a:rPr>
                        <a:t>fields </a:t>
                      </a:r>
                      <a:r>
                        <a:rPr sz="1600" spc="10" dirty="0">
                          <a:latin typeface="Arial"/>
                          <a:cs typeface="Arial"/>
                        </a:rPr>
                        <a:t>with</a:t>
                      </a:r>
                      <a:r>
                        <a:rPr sz="1600" spc="-300" dirty="0">
                          <a:latin typeface="Arial"/>
                          <a:cs typeface="Arial"/>
                        </a:rPr>
                        <a:t> </a:t>
                      </a:r>
                      <a:r>
                        <a:rPr sz="1600" spc="-55" dirty="0">
                          <a:latin typeface="Arial"/>
                          <a:cs typeface="Arial"/>
                        </a:rPr>
                        <a:t>no </a:t>
                      </a:r>
                      <a:r>
                        <a:rPr sz="1600" spc="-35" dirty="0">
                          <a:latin typeface="Arial"/>
                          <a:cs typeface="Arial"/>
                        </a:rPr>
                        <a:t>type</a:t>
                      </a:r>
                      <a:endParaRPr sz="16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solidFill>
                      <a:srgbClr val="E9EDF4"/>
                    </a:solidFill>
                  </a:tcPr>
                </a:tc>
                <a:extLst>
                  <a:ext uri="{0D108BD9-81ED-4DB2-BD59-A6C34878D82A}">
                    <a16:rowId xmlns:a16="http://schemas.microsoft.com/office/drawing/2014/main" val="10015"/>
                  </a:ext>
                </a:extLst>
              </a:tr>
            </a:tbl>
          </a:graphicData>
        </a:graphic>
      </p:graphicFrame>
      <p:sp>
        <p:nvSpPr>
          <p:cNvPr id="6" name="object 6"/>
          <p:cNvSpPr txBox="1"/>
          <p:nvPr/>
        </p:nvSpPr>
        <p:spPr>
          <a:xfrm>
            <a:off x="4057653" y="6347558"/>
            <a:ext cx="812800" cy="269240"/>
          </a:xfrm>
          <a:prstGeom prst="rect">
            <a:avLst/>
          </a:prstGeom>
        </p:spPr>
        <p:txBody>
          <a:bodyPr vert="horz" wrap="square" lIns="0" tIns="12065" rIns="0" bIns="0" rtlCol="0">
            <a:spAutoFit/>
          </a:bodyPr>
          <a:lstStyle/>
          <a:p>
            <a:pPr marL="12700">
              <a:lnSpc>
                <a:spcPct val="100000"/>
              </a:lnSpc>
              <a:spcBef>
                <a:spcPts val="95"/>
              </a:spcBef>
            </a:pPr>
            <a:r>
              <a:rPr sz="1600" spc="-105" dirty="0">
                <a:latin typeface="Arial"/>
                <a:cs typeface="Arial"/>
              </a:rPr>
              <a:t>spec</a:t>
            </a:r>
            <a:r>
              <a:rPr sz="1600" spc="-45" dirty="0">
                <a:latin typeface="Arial"/>
                <a:cs typeface="Arial"/>
              </a:rPr>
              <a:t>i</a:t>
            </a:r>
            <a:r>
              <a:rPr sz="1600" spc="40" dirty="0">
                <a:latin typeface="Arial"/>
                <a:cs typeface="Arial"/>
              </a:rPr>
              <a:t>f</a:t>
            </a:r>
            <a:r>
              <a:rPr sz="1600" spc="10" dirty="0">
                <a:latin typeface="Arial"/>
                <a:cs typeface="Arial"/>
              </a:rPr>
              <a:t>i</a:t>
            </a:r>
            <a:r>
              <a:rPr sz="1600" spc="-65" dirty="0">
                <a:latin typeface="Arial"/>
                <a:cs typeface="Arial"/>
              </a:rPr>
              <a:t>ed.</a:t>
            </a:r>
            <a:endParaRPr sz="1600">
              <a:latin typeface="Arial"/>
              <a:cs typeface="Arial"/>
            </a:endParaRPr>
          </a:p>
        </p:txBody>
      </p:sp>
      <p:grpSp>
        <p:nvGrpSpPr>
          <p:cNvPr id="7" name="object 7"/>
          <p:cNvGrpSpPr/>
          <p:nvPr/>
        </p:nvGrpSpPr>
        <p:grpSpPr>
          <a:xfrm>
            <a:off x="-4762" y="0"/>
            <a:ext cx="3027680" cy="19050"/>
            <a:chOff x="-4762" y="0"/>
            <a:chExt cx="3027680" cy="19050"/>
          </a:xfrm>
        </p:grpSpPr>
        <p:sp>
          <p:nvSpPr>
            <p:cNvPr id="8" name="object 8"/>
            <p:cNvSpPr/>
            <p:nvPr/>
          </p:nvSpPr>
          <p:spPr>
            <a:xfrm>
              <a:off x="0" y="0"/>
              <a:ext cx="3018155" cy="9525"/>
            </a:xfrm>
            <a:custGeom>
              <a:avLst/>
              <a:gdLst/>
              <a:ahLst/>
              <a:cxnLst/>
              <a:rect l="l" t="t" r="r" b="b"/>
              <a:pathLst>
                <a:path w="3018155" h="9525">
                  <a:moveTo>
                    <a:pt x="3017900" y="0"/>
                  </a:moveTo>
                  <a:lnTo>
                    <a:pt x="0" y="0"/>
                  </a:lnTo>
                  <a:lnTo>
                    <a:pt x="0" y="9524"/>
                  </a:lnTo>
                  <a:lnTo>
                    <a:pt x="3017900" y="9524"/>
                  </a:lnTo>
                  <a:lnTo>
                    <a:pt x="3017900" y="0"/>
                  </a:lnTo>
                  <a:close/>
                </a:path>
              </a:pathLst>
            </a:custGeom>
            <a:solidFill>
              <a:srgbClr val="000000"/>
            </a:solidFill>
          </p:spPr>
          <p:txBody>
            <a:bodyPr wrap="square" lIns="0" tIns="0" rIns="0" bIns="0" rtlCol="0"/>
            <a:lstStyle/>
            <a:p>
              <a:endParaRPr/>
            </a:p>
          </p:txBody>
        </p:sp>
        <p:sp>
          <p:nvSpPr>
            <p:cNvPr id="9" name="object 9"/>
            <p:cNvSpPr/>
            <p:nvPr/>
          </p:nvSpPr>
          <p:spPr>
            <a:xfrm>
              <a:off x="0" y="0"/>
              <a:ext cx="3018155" cy="9525"/>
            </a:xfrm>
            <a:custGeom>
              <a:avLst/>
              <a:gdLst/>
              <a:ahLst/>
              <a:cxnLst/>
              <a:rect l="l" t="t" r="r" b="b"/>
              <a:pathLst>
                <a:path w="3018155" h="9525">
                  <a:moveTo>
                    <a:pt x="0" y="9524"/>
                  </a:moveTo>
                  <a:lnTo>
                    <a:pt x="3017900" y="9524"/>
                  </a:lnTo>
                  <a:lnTo>
                    <a:pt x="3017900" y="0"/>
                  </a:lnTo>
                  <a:lnTo>
                    <a:pt x="0" y="0"/>
                  </a:lnTo>
                  <a:lnTo>
                    <a:pt x="0" y="9524"/>
                  </a:lnTo>
                  <a:close/>
                </a:path>
              </a:pathLst>
            </a:custGeom>
            <a:ln w="9524">
              <a:solidFill>
                <a:srgbClr val="000000"/>
              </a:solidFill>
            </a:ln>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361950"/>
            <a:ext cx="3949700" cy="696595"/>
          </a:xfrm>
          <a:prstGeom prst="rect">
            <a:avLst/>
          </a:prstGeom>
        </p:spPr>
        <p:txBody>
          <a:bodyPr vert="horz" wrap="square" lIns="0" tIns="13335" rIns="0" bIns="0" rtlCol="0">
            <a:spAutoFit/>
          </a:bodyPr>
          <a:lstStyle/>
          <a:p>
            <a:pPr marL="12700">
              <a:lnSpc>
                <a:spcPct val="100000"/>
              </a:lnSpc>
              <a:spcBef>
                <a:spcPts val="105"/>
              </a:spcBef>
            </a:pPr>
            <a:r>
              <a:rPr spc="-155" dirty="0">
                <a:latin typeface="Times New Roman" pitchFamily="18" charset="0"/>
                <a:cs typeface="Times New Roman" pitchFamily="18" charset="0"/>
              </a:rPr>
              <a:t>jQuery</a:t>
            </a:r>
            <a:r>
              <a:rPr spc="-285" dirty="0">
                <a:latin typeface="Times New Roman" pitchFamily="18" charset="0"/>
                <a:cs typeface="Times New Roman" pitchFamily="18" charset="0"/>
              </a:rPr>
              <a:t> </a:t>
            </a:r>
            <a:r>
              <a:rPr spc="-80" dirty="0">
                <a:latin typeface="Times New Roman" pitchFamily="18" charset="0"/>
                <a:cs typeface="Times New Roman" pitchFamily="18" charset="0"/>
              </a:rPr>
              <a:t>Attributes</a:t>
            </a:r>
          </a:p>
        </p:txBody>
      </p:sp>
      <p:sp>
        <p:nvSpPr>
          <p:cNvPr id="4" name="object 4"/>
          <p:cNvSpPr txBox="1">
            <a:spLocks noGrp="1"/>
          </p:cNvSpPr>
          <p:nvPr>
            <p:ph idx="1"/>
          </p:nvPr>
        </p:nvSpPr>
        <p:spPr>
          <a:xfrm>
            <a:off x="993450" y="1123950"/>
            <a:ext cx="7157098" cy="5316199"/>
          </a:xfrm>
          <a:prstGeom prst="rect">
            <a:avLst/>
          </a:prstGeom>
        </p:spPr>
        <p:txBody>
          <a:bodyPr vert="horz" wrap="square" lIns="0" tIns="12065" rIns="0" bIns="0" rtlCol="0">
            <a:spAutoFit/>
          </a:bodyPr>
          <a:lstStyle/>
          <a:p>
            <a:pPr marL="12700" marR="5080" algn="just">
              <a:lnSpc>
                <a:spcPct val="150000"/>
              </a:lnSpc>
              <a:spcBef>
                <a:spcPts val="95"/>
              </a:spcBef>
            </a:pPr>
            <a:r>
              <a:rPr sz="2400" spc="-70" dirty="0">
                <a:latin typeface="Times New Roman" pitchFamily="18" charset="0"/>
                <a:cs typeface="Times New Roman" pitchFamily="18" charset="0"/>
              </a:rPr>
              <a:t>In </a:t>
            </a:r>
            <a:r>
              <a:rPr sz="2400" spc="-50" dirty="0">
                <a:latin typeface="Times New Roman" pitchFamily="18" charset="0"/>
                <a:cs typeface="Times New Roman" pitchFamily="18" charset="0"/>
              </a:rPr>
              <a:t>order </a:t>
            </a:r>
            <a:r>
              <a:rPr sz="2400" spc="15" dirty="0">
                <a:latin typeface="Times New Roman" pitchFamily="18" charset="0"/>
                <a:cs typeface="Times New Roman" pitchFamily="18" charset="0"/>
              </a:rPr>
              <a:t>to </a:t>
            </a:r>
            <a:r>
              <a:rPr sz="2400" spc="-85" dirty="0">
                <a:latin typeface="Times New Roman" pitchFamily="18" charset="0"/>
                <a:cs typeface="Times New Roman" pitchFamily="18" charset="0"/>
              </a:rPr>
              <a:t>understand </a:t>
            </a:r>
            <a:r>
              <a:rPr sz="2400" spc="-60" dirty="0">
                <a:latin typeface="Times New Roman" pitchFamily="18" charset="0"/>
                <a:cs typeface="Times New Roman" pitchFamily="18" charset="0"/>
              </a:rPr>
              <a:t>how </a:t>
            </a:r>
            <a:r>
              <a:rPr sz="2400" spc="15" dirty="0">
                <a:latin typeface="Times New Roman" pitchFamily="18" charset="0"/>
                <a:cs typeface="Times New Roman" pitchFamily="18" charset="0"/>
              </a:rPr>
              <a:t>to </a:t>
            </a:r>
            <a:r>
              <a:rPr sz="2400" spc="-20" dirty="0">
                <a:latin typeface="Times New Roman" pitchFamily="18" charset="0"/>
                <a:cs typeface="Times New Roman" pitchFamily="18" charset="0"/>
              </a:rPr>
              <a:t>fully </a:t>
            </a:r>
            <a:r>
              <a:rPr sz="2400" spc="-70" dirty="0">
                <a:latin typeface="Times New Roman" pitchFamily="18" charset="0"/>
                <a:cs typeface="Times New Roman" pitchFamily="18" charset="0"/>
              </a:rPr>
              <a:t>manipulate </a:t>
            </a:r>
            <a:r>
              <a:rPr sz="2400" spc="-30" dirty="0">
                <a:latin typeface="Times New Roman" pitchFamily="18" charset="0"/>
                <a:cs typeface="Times New Roman" pitchFamily="18" charset="0"/>
              </a:rPr>
              <a:t>the </a:t>
            </a:r>
            <a:r>
              <a:rPr sz="2400" spc="-85" dirty="0">
                <a:latin typeface="Times New Roman" pitchFamily="18" charset="0"/>
                <a:cs typeface="Times New Roman" pitchFamily="18" charset="0"/>
              </a:rPr>
              <a:t>elements  </a:t>
            </a:r>
            <a:r>
              <a:rPr sz="2400" spc="-90" dirty="0">
                <a:latin typeface="Times New Roman" pitchFamily="18" charset="0"/>
                <a:cs typeface="Times New Roman" pitchFamily="18" charset="0"/>
              </a:rPr>
              <a:t>you </a:t>
            </a:r>
            <a:r>
              <a:rPr sz="2400" spc="-55" dirty="0">
                <a:latin typeface="Times New Roman" pitchFamily="18" charset="0"/>
                <a:cs typeface="Times New Roman" pitchFamily="18" charset="0"/>
              </a:rPr>
              <a:t>now </a:t>
            </a:r>
            <a:r>
              <a:rPr sz="2400" spc="-140" dirty="0">
                <a:latin typeface="Times New Roman" pitchFamily="18" charset="0"/>
                <a:cs typeface="Times New Roman" pitchFamily="18" charset="0"/>
              </a:rPr>
              <a:t>have </a:t>
            </a:r>
            <a:r>
              <a:rPr sz="2400" spc="-195" dirty="0">
                <a:latin typeface="Times New Roman" pitchFamily="18" charset="0"/>
                <a:cs typeface="Times New Roman" pitchFamily="18" charset="0"/>
              </a:rPr>
              <a:t>access </a:t>
            </a:r>
            <a:r>
              <a:rPr sz="2400" spc="-25" dirty="0">
                <a:latin typeface="Times New Roman" pitchFamily="18" charset="0"/>
                <a:cs typeface="Times New Roman" pitchFamily="18" charset="0"/>
              </a:rPr>
              <a:t>to, </a:t>
            </a:r>
            <a:r>
              <a:rPr sz="2400" spc="-95" dirty="0">
                <a:latin typeface="Times New Roman" pitchFamily="18" charset="0"/>
                <a:cs typeface="Times New Roman" pitchFamily="18" charset="0"/>
              </a:rPr>
              <a:t>one </a:t>
            </a:r>
            <a:r>
              <a:rPr sz="2400" spc="-70" dirty="0">
                <a:latin typeface="Times New Roman" pitchFamily="18" charset="0"/>
                <a:cs typeface="Times New Roman" pitchFamily="18" charset="0"/>
              </a:rPr>
              <a:t>must </a:t>
            </a:r>
            <a:r>
              <a:rPr sz="2400" spc="-85" dirty="0">
                <a:latin typeface="Times New Roman" pitchFamily="18" charset="0"/>
                <a:cs typeface="Times New Roman" pitchFamily="18" charset="0"/>
              </a:rPr>
              <a:t>understand </a:t>
            </a:r>
            <a:r>
              <a:rPr sz="2400" spc="-125" dirty="0">
                <a:latin typeface="Times New Roman" pitchFamily="18" charset="0"/>
                <a:cs typeface="Times New Roman" pitchFamily="18" charset="0"/>
              </a:rPr>
              <a:t>an </a:t>
            </a:r>
            <a:r>
              <a:rPr sz="2400" spc="-75" dirty="0">
                <a:latin typeface="Times New Roman" pitchFamily="18" charset="0"/>
                <a:cs typeface="Times New Roman" pitchFamily="18" charset="0"/>
              </a:rPr>
              <a:t>element’s  </a:t>
            </a:r>
            <a:r>
              <a:rPr sz="2400" i="1" spc="-40" dirty="0">
                <a:latin typeface="Times New Roman" pitchFamily="18" charset="0"/>
                <a:cs typeface="Times New Roman" pitchFamily="18" charset="0"/>
              </a:rPr>
              <a:t>attributes </a:t>
            </a:r>
            <a:r>
              <a:rPr sz="2400" spc="-105" dirty="0">
                <a:latin typeface="Times New Roman" pitchFamily="18" charset="0"/>
                <a:cs typeface="Times New Roman" pitchFamily="18" charset="0"/>
              </a:rPr>
              <a:t>and</a:t>
            </a:r>
            <a:r>
              <a:rPr sz="2400" spc="-195" dirty="0">
                <a:latin typeface="Times New Roman" pitchFamily="18" charset="0"/>
                <a:cs typeface="Times New Roman" pitchFamily="18" charset="0"/>
              </a:rPr>
              <a:t> </a:t>
            </a:r>
            <a:r>
              <a:rPr sz="2400" i="1" spc="-75" dirty="0">
                <a:latin typeface="Times New Roman" pitchFamily="18" charset="0"/>
                <a:cs typeface="Times New Roman" pitchFamily="18" charset="0"/>
              </a:rPr>
              <a:t>properties</a:t>
            </a:r>
            <a:r>
              <a:rPr sz="2400" spc="-75" dirty="0">
                <a:latin typeface="Times New Roman" pitchFamily="18" charset="0"/>
                <a:cs typeface="Times New Roman" pitchFamily="18" charset="0"/>
              </a:rPr>
              <a:t>.</a:t>
            </a:r>
          </a:p>
          <a:p>
            <a:pPr marL="12700" algn="just">
              <a:lnSpc>
                <a:spcPct val="150000"/>
              </a:lnSpc>
              <a:spcBef>
                <a:spcPts val="1730"/>
              </a:spcBef>
            </a:pPr>
            <a:r>
              <a:rPr sz="2400" spc="-165" dirty="0">
                <a:latin typeface="Times New Roman" pitchFamily="18" charset="0"/>
                <a:cs typeface="Times New Roman" pitchFamily="18" charset="0"/>
              </a:rPr>
              <a:t>The </a:t>
            </a:r>
            <a:r>
              <a:rPr sz="2400" spc="-100" dirty="0">
                <a:latin typeface="Times New Roman" pitchFamily="18" charset="0"/>
                <a:cs typeface="Times New Roman" pitchFamily="18" charset="0"/>
              </a:rPr>
              <a:t>core </a:t>
            </a:r>
            <a:r>
              <a:rPr sz="2400" spc="-85" dirty="0">
                <a:latin typeface="Times New Roman" pitchFamily="18" charset="0"/>
                <a:cs typeface="Times New Roman" pitchFamily="18" charset="0"/>
              </a:rPr>
              <a:t>set </a:t>
            </a:r>
            <a:r>
              <a:rPr sz="2400" spc="-5" dirty="0">
                <a:latin typeface="Times New Roman" pitchFamily="18" charset="0"/>
                <a:cs typeface="Times New Roman" pitchFamily="18" charset="0"/>
              </a:rPr>
              <a:t>of </a:t>
            </a:r>
            <a:r>
              <a:rPr sz="2400" spc="-40" dirty="0">
                <a:latin typeface="Times New Roman" pitchFamily="18" charset="0"/>
                <a:cs typeface="Times New Roman" pitchFamily="18" charset="0"/>
              </a:rPr>
              <a:t>attributes </a:t>
            </a:r>
            <a:r>
              <a:rPr sz="2400" spc="-60" dirty="0">
                <a:latin typeface="Times New Roman" pitchFamily="18" charset="0"/>
                <a:cs typeface="Times New Roman" pitchFamily="18" charset="0"/>
              </a:rPr>
              <a:t>related </a:t>
            </a:r>
            <a:r>
              <a:rPr sz="2400" spc="10" dirty="0">
                <a:latin typeface="Times New Roman" pitchFamily="18" charset="0"/>
                <a:cs typeface="Times New Roman" pitchFamily="18" charset="0"/>
              </a:rPr>
              <a:t>to </a:t>
            </a:r>
            <a:r>
              <a:rPr sz="2400" spc="-155" dirty="0">
                <a:latin typeface="Times New Roman" pitchFamily="18" charset="0"/>
                <a:cs typeface="Times New Roman" pitchFamily="18" charset="0"/>
              </a:rPr>
              <a:t>DOM </a:t>
            </a:r>
            <a:r>
              <a:rPr sz="2400" spc="-85" dirty="0">
                <a:latin typeface="Times New Roman" pitchFamily="18" charset="0"/>
                <a:cs typeface="Times New Roman" pitchFamily="18" charset="0"/>
              </a:rPr>
              <a:t>elements </a:t>
            </a:r>
            <a:r>
              <a:rPr sz="2400" spc="-100" dirty="0">
                <a:latin typeface="Times New Roman" pitchFamily="18" charset="0"/>
                <a:cs typeface="Times New Roman" pitchFamily="18" charset="0"/>
              </a:rPr>
              <a:t>are</a:t>
            </a:r>
            <a:r>
              <a:rPr sz="2400" spc="-335" dirty="0">
                <a:latin typeface="Times New Roman" pitchFamily="18" charset="0"/>
                <a:cs typeface="Times New Roman" pitchFamily="18" charset="0"/>
              </a:rPr>
              <a:t> </a:t>
            </a:r>
            <a:r>
              <a:rPr sz="2400" spc="-30" dirty="0">
                <a:latin typeface="Times New Roman" pitchFamily="18" charset="0"/>
                <a:cs typeface="Times New Roman" pitchFamily="18" charset="0"/>
              </a:rPr>
              <a:t>the</a:t>
            </a:r>
          </a:p>
          <a:p>
            <a:pPr marL="12700" algn="just">
              <a:lnSpc>
                <a:spcPct val="150000"/>
              </a:lnSpc>
              <a:spcBef>
                <a:spcPts val="5"/>
              </a:spcBef>
            </a:pPr>
            <a:r>
              <a:rPr sz="2400" spc="-130" dirty="0">
                <a:latin typeface="Times New Roman" pitchFamily="18" charset="0"/>
                <a:cs typeface="Times New Roman" pitchFamily="18" charset="0"/>
              </a:rPr>
              <a:t>ones </a:t>
            </a:r>
            <a:r>
              <a:rPr sz="2400" spc="-85" dirty="0">
                <a:latin typeface="Times New Roman" pitchFamily="18" charset="0"/>
                <a:cs typeface="Times New Roman" pitchFamily="18" charset="0"/>
              </a:rPr>
              <a:t>specified </a:t>
            </a:r>
            <a:r>
              <a:rPr sz="2400" spc="-30" dirty="0">
                <a:latin typeface="Times New Roman" pitchFamily="18" charset="0"/>
                <a:cs typeface="Times New Roman" pitchFamily="18" charset="0"/>
              </a:rPr>
              <a:t>in the </a:t>
            </a:r>
            <a:r>
              <a:rPr sz="2400" spc="-195" dirty="0">
                <a:latin typeface="Times New Roman" pitchFamily="18" charset="0"/>
                <a:cs typeface="Times New Roman" pitchFamily="18" charset="0"/>
              </a:rPr>
              <a:t>HTML</a:t>
            </a:r>
            <a:r>
              <a:rPr sz="2400" spc="-275" dirty="0">
                <a:latin typeface="Times New Roman" pitchFamily="18" charset="0"/>
                <a:cs typeface="Times New Roman" pitchFamily="18" charset="0"/>
              </a:rPr>
              <a:t> </a:t>
            </a:r>
            <a:r>
              <a:rPr sz="2400" spc="-114" dirty="0">
                <a:latin typeface="Times New Roman" pitchFamily="18" charset="0"/>
                <a:cs typeface="Times New Roman" pitchFamily="18" charset="0"/>
              </a:rPr>
              <a:t>tags.</a:t>
            </a:r>
          </a:p>
          <a:p>
            <a:pPr marL="354965" indent="-342900">
              <a:lnSpc>
                <a:spcPct val="150000"/>
              </a:lnSpc>
              <a:spcBef>
                <a:spcPts val="1725"/>
              </a:spcBef>
              <a:buChar char="•"/>
              <a:tabLst>
                <a:tab pos="354965" algn="l"/>
                <a:tab pos="355600" algn="l"/>
              </a:tabLst>
            </a:pPr>
            <a:r>
              <a:rPr sz="2400" spc="-165" dirty="0">
                <a:latin typeface="Times New Roman" pitchFamily="18" charset="0"/>
                <a:cs typeface="Times New Roman" pitchFamily="18" charset="0"/>
              </a:rPr>
              <a:t>The </a:t>
            </a:r>
            <a:r>
              <a:rPr sz="2400" i="1" spc="-55" dirty="0">
                <a:latin typeface="Times New Roman" pitchFamily="18" charset="0"/>
                <a:cs typeface="Times New Roman" pitchFamily="18" charset="0"/>
              </a:rPr>
              <a:t>href </a:t>
            </a:r>
            <a:r>
              <a:rPr sz="2400" spc="-15" dirty="0">
                <a:latin typeface="Times New Roman" pitchFamily="18" charset="0"/>
                <a:cs typeface="Times New Roman" pitchFamily="18" charset="0"/>
              </a:rPr>
              <a:t>attribute </a:t>
            </a:r>
            <a:r>
              <a:rPr sz="2400" spc="-5" dirty="0">
                <a:latin typeface="Times New Roman" pitchFamily="18" charset="0"/>
                <a:cs typeface="Times New Roman" pitchFamily="18" charset="0"/>
              </a:rPr>
              <a:t>of </a:t>
            </a:r>
            <a:r>
              <a:rPr sz="2400" spc="-125" dirty="0">
                <a:latin typeface="Times New Roman" pitchFamily="18" charset="0"/>
                <a:cs typeface="Times New Roman" pitchFamily="18" charset="0"/>
              </a:rPr>
              <a:t>an </a:t>
            </a:r>
            <a:r>
              <a:rPr sz="2400" spc="-190" dirty="0">
                <a:latin typeface="Times New Roman" pitchFamily="18" charset="0"/>
                <a:cs typeface="Times New Roman" pitchFamily="18" charset="0"/>
              </a:rPr>
              <a:t>&lt;a&gt;</a:t>
            </a:r>
            <a:r>
              <a:rPr sz="2400" spc="-290" dirty="0">
                <a:latin typeface="Times New Roman" pitchFamily="18" charset="0"/>
                <a:cs typeface="Times New Roman" pitchFamily="18" charset="0"/>
              </a:rPr>
              <a:t> </a:t>
            </a:r>
            <a:r>
              <a:rPr sz="2400" spc="-90" dirty="0">
                <a:latin typeface="Times New Roman" pitchFamily="18" charset="0"/>
                <a:cs typeface="Times New Roman" pitchFamily="18" charset="0"/>
              </a:rPr>
              <a:t>tag</a:t>
            </a:r>
          </a:p>
          <a:p>
            <a:pPr marL="354965" indent="-342900">
              <a:lnSpc>
                <a:spcPct val="150000"/>
              </a:lnSpc>
              <a:spcBef>
                <a:spcPts val="1730"/>
              </a:spcBef>
              <a:buChar char="•"/>
              <a:tabLst>
                <a:tab pos="354965" algn="l"/>
                <a:tab pos="355600" algn="l"/>
              </a:tabLst>
            </a:pPr>
            <a:r>
              <a:rPr sz="2400" spc="-165" dirty="0">
                <a:latin typeface="Times New Roman" pitchFamily="18" charset="0"/>
                <a:cs typeface="Times New Roman" pitchFamily="18" charset="0"/>
              </a:rPr>
              <a:t>The </a:t>
            </a:r>
            <a:r>
              <a:rPr sz="2400" i="1" spc="-145" dirty="0">
                <a:latin typeface="Times New Roman" pitchFamily="18" charset="0"/>
                <a:cs typeface="Times New Roman" pitchFamily="18" charset="0"/>
              </a:rPr>
              <a:t>src </a:t>
            </a:r>
            <a:r>
              <a:rPr sz="2400" spc="-15" dirty="0">
                <a:latin typeface="Times New Roman" pitchFamily="18" charset="0"/>
                <a:cs typeface="Times New Roman" pitchFamily="18" charset="0"/>
              </a:rPr>
              <a:t>attribute </a:t>
            </a:r>
            <a:r>
              <a:rPr sz="2400" spc="-5" dirty="0">
                <a:latin typeface="Times New Roman" pitchFamily="18" charset="0"/>
                <a:cs typeface="Times New Roman" pitchFamily="18" charset="0"/>
              </a:rPr>
              <a:t>of </a:t>
            </a:r>
            <a:r>
              <a:rPr sz="2400" spc="-125" dirty="0">
                <a:latin typeface="Times New Roman" pitchFamily="18" charset="0"/>
                <a:cs typeface="Times New Roman" pitchFamily="18" charset="0"/>
              </a:rPr>
              <a:t>an</a:t>
            </a:r>
            <a:r>
              <a:rPr sz="2400" spc="-229" dirty="0">
                <a:latin typeface="Times New Roman" pitchFamily="18" charset="0"/>
                <a:cs typeface="Times New Roman" pitchFamily="18" charset="0"/>
              </a:rPr>
              <a:t> </a:t>
            </a:r>
            <a:r>
              <a:rPr sz="2400" spc="-130" dirty="0">
                <a:latin typeface="Times New Roman" pitchFamily="18" charset="0"/>
                <a:cs typeface="Times New Roman" pitchFamily="18" charset="0"/>
              </a:rPr>
              <a:t>&lt;img&gt;</a:t>
            </a:r>
          </a:p>
          <a:p>
            <a:pPr marL="354965" indent="-342900">
              <a:lnSpc>
                <a:spcPct val="150000"/>
              </a:lnSpc>
              <a:spcBef>
                <a:spcPts val="1730"/>
              </a:spcBef>
              <a:buChar char="•"/>
              <a:tabLst>
                <a:tab pos="354965" algn="l"/>
                <a:tab pos="355600" algn="l"/>
              </a:tabLst>
            </a:pPr>
            <a:r>
              <a:rPr sz="2400" spc="-165" dirty="0">
                <a:latin typeface="Times New Roman" pitchFamily="18" charset="0"/>
                <a:cs typeface="Times New Roman" pitchFamily="18" charset="0"/>
              </a:rPr>
              <a:t>The </a:t>
            </a:r>
            <a:r>
              <a:rPr sz="2400" i="1" spc="-155" dirty="0">
                <a:latin typeface="Times New Roman" pitchFamily="18" charset="0"/>
                <a:cs typeface="Times New Roman" pitchFamily="18" charset="0"/>
              </a:rPr>
              <a:t>class </a:t>
            </a:r>
            <a:r>
              <a:rPr sz="2400" spc="-15" dirty="0">
                <a:latin typeface="Times New Roman" pitchFamily="18" charset="0"/>
                <a:cs typeface="Times New Roman" pitchFamily="18" charset="0"/>
              </a:rPr>
              <a:t>attribute </a:t>
            </a:r>
            <a:r>
              <a:rPr sz="2400" spc="-5" dirty="0">
                <a:latin typeface="Times New Roman" pitchFamily="18" charset="0"/>
                <a:cs typeface="Times New Roman" pitchFamily="18" charset="0"/>
              </a:rPr>
              <a:t>of </a:t>
            </a:r>
            <a:r>
              <a:rPr sz="2400" spc="-70" dirty="0">
                <a:latin typeface="Times New Roman" pitchFamily="18" charset="0"/>
                <a:cs typeface="Times New Roman" pitchFamily="18" charset="0"/>
              </a:rPr>
              <a:t>most</a:t>
            </a:r>
            <a:r>
              <a:rPr sz="2400" spc="-195" dirty="0">
                <a:latin typeface="Times New Roman" pitchFamily="18" charset="0"/>
                <a:cs typeface="Times New Roman" pitchFamily="18" charset="0"/>
              </a:rPr>
              <a:t> </a:t>
            </a:r>
            <a:r>
              <a:rPr sz="2400" spc="-90" dirty="0">
                <a:latin typeface="Times New Roman" pitchFamily="18" charset="0"/>
                <a:cs typeface="Times New Roman" pitchFamily="18" charset="0"/>
              </a:rPr>
              <a:t>elements</a:t>
            </a:r>
          </a:p>
        </p:txBody>
      </p:sp>
      <p:sp>
        <p:nvSpPr>
          <p:cNvPr id="3" name="object 3"/>
          <p:cNvSpPr txBox="1"/>
          <p:nvPr/>
        </p:nvSpPr>
        <p:spPr>
          <a:xfrm>
            <a:off x="993450" y="842513"/>
            <a:ext cx="1664970"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Back </a:t>
            </a:r>
            <a:r>
              <a:rPr sz="1500" spc="-10" dirty="0">
                <a:latin typeface="Georgia"/>
                <a:cs typeface="Georgia"/>
              </a:rPr>
              <a:t>to </a:t>
            </a:r>
            <a:r>
              <a:rPr sz="1500" spc="-110" dirty="0">
                <a:latin typeface="Georgia"/>
                <a:cs typeface="Georgia"/>
              </a:rPr>
              <a:t>HTML</a:t>
            </a:r>
            <a:r>
              <a:rPr sz="1500" spc="-10" dirty="0">
                <a:latin typeface="Georgia"/>
                <a:cs typeface="Georgia"/>
              </a:rPr>
              <a:t> </a:t>
            </a:r>
            <a:r>
              <a:rPr sz="1500" spc="-25" dirty="0">
                <a:latin typeface="Georgia"/>
                <a:cs typeface="Georgia"/>
              </a:rPr>
              <a:t>now.</a:t>
            </a:r>
            <a:endParaRPr sz="1500">
              <a:latin typeface="Georgia"/>
              <a:cs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949700" cy="696595"/>
          </a:xfrm>
          <a:prstGeom prst="rect">
            <a:avLst/>
          </a:prstGeom>
        </p:spPr>
        <p:txBody>
          <a:bodyPr vert="horz" wrap="square" lIns="0" tIns="13335" rIns="0" bIns="0" rtlCol="0">
            <a:spAutoFit/>
          </a:bodyPr>
          <a:lstStyle/>
          <a:p>
            <a:pPr marL="12700">
              <a:lnSpc>
                <a:spcPct val="100000"/>
              </a:lnSpc>
              <a:spcBef>
                <a:spcPts val="105"/>
              </a:spcBef>
            </a:pPr>
            <a:r>
              <a:rPr spc="-155" dirty="0">
                <a:latin typeface="Times New Roman" pitchFamily="18" charset="0"/>
                <a:cs typeface="Times New Roman" pitchFamily="18" charset="0"/>
              </a:rPr>
              <a:t>jQuery</a:t>
            </a:r>
            <a:r>
              <a:rPr spc="-285" dirty="0">
                <a:latin typeface="Times New Roman" pitchFamily="18" charset="0"/>
                <a:cs typeface="Times New Roman" pitchFamily="18" charset="0"/>
              </a:rPr>
              <a:t> </a:t>
            </a:r>
            <a:r>
              <a:rPr spc="-80" dirty="0">
                <a:latin typeface="Times New Roman" pitchFamily="18" charset="0"/>
                <a:cs typeface="Times New Roman" pitchFamily="18" charset="0"/>
              </a:rPr>
              <a:t>Attributes</a:t>
            </a:r>
          </a:p>
        </p:txBody>
      </p:sp>
      <p:sp>
        <p:nvSpPr>
          <p:cNvPr id="3" name="object 3"/>
          <p:cNvSpPr txBox="1"/>
          <p:nvPr/>
        </p:nvSpPr>
        <p:spPr>
          <a:xfrm>
            <a:off x="993450" y="842513"/>
            <a:ext cx="1802764"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And </a:t>
            </a:r>
            <a:r>
              <a:rPr sz="1500" spc="50" dirty="0">
                <a:latin typeface="Georgia"/>
                <a:cs typeface="Georgia"/>
              </a:rPr>
              <a:t>some</a:t>
            </a:r>
            <a:r>
              <a:rPr sz="1500" spc="-65" dirty="0">
                <a:latin typeface="Georgia"/>
                <a:cs typeface="Georgia"/>
              </a:rPr>
              <a:t> </a:t>
            </a:r>
            <a:r>
              <a:rPr sz="1500" spc="55" dirty="0">
                <a:latin typeface="Georgia"/>
                <a:cs typeface="Georgia"/>
              </a:rPr>
              <a:t>examples</a:t>
            </a:r>
            <a:endParaRPr sz="1500" dirty="0">
              <a:latin typeface="Georgia"/>
              <a:cs typeface="Georgia"/>
            </a:endParaRPr>
          </a:p>
        </p:txBody>
      </p:sp>
      <p:sp>
        <p:nvSpPr>
          <p:cNvPr id="4" name="object 4"/>
          <p:cNvSpPr txBox="1"/>
          <p:nvPr/>
        </p:nvSpPr>
        <p:spPr>
          <a:xfrm>
            <a:off x="993450" y="1662756"/>
            <a:ext cx="6908800" cy="4821192"/>
          </a:xfrm>
          <a:prstGeom prst="rect">
            <a:avLst/>
          </a:prstGeom>
        </p:spPr>
        <p:txBody>
          <a:bodyPr vert="horz" wrap="square" lIns="0" tIns="12065" rIns="0" bIns="0" rtlCol="0">
            <a:spAutoFit/>
          </a:bodyPr>
          <a:lstStyle/>
          <a:p>
            <a:pPr marL="12700">
              <a:lnSpc>
                <a:spcPct val="150000"/>
              </a:lnSpc>
              <a:spcBef>
                <a:spcPts val="95"/>
              </a:spcBef>
            </a:pPr>
            <a:r>
              <a:rPr sz="2400" spc="-65" dirty="0">
                <a:latin typeface="Times New Roman" pitchFamily="18" charset="0"/>
                <a:cs typeface="Times New Roman" pitchFamily="18" charset="0"/>
              </a:rPr>
              <a:t>In </a:t>
            </a:r>
            <a:r>
              <a:rPr sz="2400" spc="-85" dirty="0">
                <a:latin typeface="Times New Roman" pitchFamily="18" charset="0"/>
                <a:cs typeface="Times New Roman" pitchFamily="18" charset="0"/>
              </a:rPr>
              <a:t>jQuery </a:t>
            </a:r>
            <a:r>
              <a:rPr sz="2400" spc="-90" dirty="0">
                <a:latin typeface="Times New Roman" pitchFamily="18" charset="0"/>
                <a:cs typeface="Times New Roman" pitchFamily="18" charset="0"/>
              </a:rPr>
              <a:t>we </a:t>
            </a:r>
            <a:r>
              <a:rPr sz="2400" spc="-150" dirty="0">
                <a:latin typeface="Times New Roman" pitchFamily="18" charset="0"/>
                <a:cs typeface="Times New Roman" pitchFamily="18" charset="0"/>
              </a:rPr>
              <a:t>can </a:t>
            </a:r>
            <a:r>
              <a:rPr sz="2400" spc="-25" dirty="0">
                <a:latin typeface="Times New Roman" pitchFamily="18" charset="0"/>
                <a:cs typeface="Times New Roman" pitchFamily="18" charset="0"/>
              </a:rPr>
              <a:t>both </a:t>
            </a:r>
            <a:r>
              <a:rPr sz="2400" spc="-90" dirty="0">
                <a:latin typeface="Times New Roman" pitchFamily="18" charset="0"/>
                <a:cs typeface="Times New Roman" pitchFamily="18" charset="0"/>
              </a:rPr>
              <a:t>set </a:t>
            </a:r>
            <a:r>
              <a:rPr sz="2400" spc="-105" dirty="0">
                <a:latin typeface="Times New Roman" pitchFamily="18" charset="0"/>
                <a:cs typeface="Times New Roman" pitchFamily="18" charset="0"/>
              </a:rPr>
              <a:t>and </a:t>
            </a:r>
            <a:r>
              <a:rPr sz="2400" spc="-85" dirty="0">
                <a:latin typeface="Times New Roman" pitchFamily="18" charset="0"/>
                <a:cs typeface="Times New Roman" pitchFamily="18" charset="0"/>
              </a:rPr>
              <a:t>get </a:t>
            </a:r>
            <a:r>
              <a:rPr sz="2400" spc="-120" dirty="0">
                <a:latin typeface="Times New Roman" pitchFamily="18" charset="0"/>
                <a:cs typeface="Times New Roman" pitchFamily="18" charset="0"/>
              </a:rPr>
              <a:t>an </a:t>
            </a:r>
            <a:r>
              <a:rPr sz="2400" spc="-15" dirty="0">
                <a:latin typeface="Times New Roman" pitchFamily="18" charset="0"/>
                <a:cs typeface="Times New Roman" pitchFamily="18" charset="0"/>
              </a:rPr>
              <a:t>attribute </a:t>
            </a:r>
            <a:r>
              <a:rPr sz="2400" spc="-100" dirty="0">
                <a:latin typeface="Times New Roman" pitchFamily="18" charset="0"/>
                <a:cs typeface="Times New Roman" pitchFamily="18" charset="0"/>
              </a:rPr>
              <a:t>value </a:t>
            </a:r>
            <a:r>
              <a:rPr sz="2400" spc="-95" dirty="0">
                <a:latin typeface="Times New Roman" pitchFamily="18" charset="0"/>
                <a:cs typeface="Times New Roman" pitchFamily="18" charset="0"/>
              </a:rPr>
              <a:t>by</a:t>
            </a:r>
            <a:r>
              <a:rPr sz="2400" spc="-430" dirty="0">
                <a:latin typeface="Times New Roman" pitchFamily="18" charset="0"/>
                <a:cs typeface="Times New Roman" pitchFamily="18" charset="0"/>
              </a:rPr>
              <a:t> </a:t>
            </a:r>
            <a:r>
              <a:rPr sz="2400" spc="-114" dirty="0">
                <a:latin typeface="Times New Roman" pitchFamily="18" charset="0"/>
                <a:cs typeface="Times New Roman" pitchFamily="18" charset="0"/>
              </a:rPr>
              <a:t>using</a:t>
            </a:r>
            <a:endParaRPr sz="2400" dirty="0">
              <a:latin typeface="Times New Roman" pitchFamily="18" charset="0"/>
              <a:cs typeface="Times New Roman" pitchFamily="18" charset="0"/>
            </a:endParaRPr>
          </a:p>
          <a:p>
            <a:pPr marL="12700">
              <a:lnSpc>
                <a:spcPct val="150000"/>
              </a:lnSpc>
            </a:pPr>
            <a:r>
              <a:rPr sz="2400" spc="-30" dirty="0">
                <a:latin typeface="Times New Roman" pitchFamily="18" charset="0"/>
                <a:cs typeface="Times New Roman" pitchFamily="18" charset="0"/>
              </a:rPr>
              <a:t>the </a:t>
            </a:r>
            <a:r>
              <a:rPr sz="2400" b="1" spc="-55" dirty="0">
                <a:latin typeface="Times New Roman" pitchFamily="18" charset="0"/>
                <a:cs typeface="Times New Roman" pitchFamily="18" charset="0"/>
              </a:rPr>
              <a:t>attr() </a:t>
            </a:r>
            <a:r>
              <a:rPr sz="2400" spc="-55" dirty="0">
                <a:latin typeface="Times New Roman" pitchFamily="18" charset="0"/>
                <a:cs typeface="Times New Roman" pitchFamily="18" charset="0"/>
              </a:rPr>
              <a:t>method </a:t>
            </a:r>
            <a:r>
              <a:rPr sz="2400" spc="-70" dirty="0">
                <a:latin typeface="Times New Roman" pitchFamily="18" charset="0"/>
                <a:cs typeface="Times New Roman" pitchFamily="18" charset="0"/>
              </a:rPr>
              <a:t>on </a:t>
            </a:r>
            <a:r>
              <a:rPr sz="2400" spc="-130" dirty="0">
                <a:latin typeface="Times New Roman" pitchFamily="18" charset="0"/>
                <a:cs typeface="Times New Roman" pitchFamily="18" charset="0"/>
              </a:rPr>
              <a:t>any </a:t>
            </a:r>
            <a:r>
              <a:rPr sz="2400" spc="-65" dirty="0">
                <a:latin typeface="Times New Roman" pitchFamily="18" charset="0"/>
                <a:cs typeface="Times New Roman" pitchFamily="18" charset="0"/>
              </a:rPr>
              <a:t>element </a:t>
            </a:r>
            <a:r>
              <a:rPr sz="2400" spc="-25" dirty="0">
                <a:latin typeface="Times New Roman" pitchFamily="18" charset="0"/>
                <a:cs typeface="Times New Roman" pitchFamily="18" charset="0"/>
              </a:rPr>
              <a:t>from </a:t>
            </a:r>
            <a:r>
              <a:rPr sz="2400" spc="-175" dirty="0">
                <a:latin typeface="Times New Roman" pitchFamily="18" charset="0"/>
                <a:cs typeface="Times New Roman" pitchFamily="18" charset="0"/>
              </a:rPr>
              <a:t>a</a:t>
            </a:r>
            <a:r>
              <a:rPr sz="2400" spc="-390" dirty="0">
                <a:latin typeface="Times New Roman" pitchFamily="18" charset="0"/>
                <a:cs typeface="Times New Roman" pitchFamily="18" charset="0"/>
              </a:rPr>
              <a:t> </a:t>
            </a:r>
            <a:r>
              <a:rPr sz="2400" spc="-100" dirty="0">
                <a:latin typeface="Times New Roman" pitchFamily="18" charset="0"/>
                <a:cs typeface="Times New Roman" pitchFamily="18" charset="0"/>
              </a:rPr>
              <a:t>selector.</a:t>
            </a:r>
            <a:endParaRPr sz="2400" dirty="0">
              <a:latin typeface="Times New Roman" pitchFamily="18" charset="0"/>
              <a:cs typeface="Times New Roman" pitchFamily="18" charset="0"/>
            </a:endParaRPr>
          </a:p>
          <a:p>
            <a:pPr marL="12700">
              <a:lnSpc>
                <a:spcPct val="150000"/>
              </a:lnSpc>
              <a:spcBef>
                <a:spcPts val="1730"/>
              </a:spcBef>
            </a:pPr>
            <a:r>
              <a:rPr sz="2200" i="1" spc="240" dirty="0">
                <a:solidFill>
                  <a:srgbClr val="4F80BC"/>
                </a:solidFill>
                <a:latin typeface="Times New Roman" pitchFamily="18" charset="0"/>
                <a:cs typeface="Times New Roman" pitchFamily="18" charset="0"/>
              </a:rPr>
              <a:t>//</a:t>
            </a:r>
            <a:r>
              <a:rPr sz="2200" i="1" spc="-125" dirty="0">
                <a:solidFill>
                  <a:srgbClr val="4F80BC"/>
                </a:solidFill>
                <a:latin typeface="Times New Roman" pitchFamily="18" charset="0"/>
                <a:cs typeface="Times New Roman" pitchFamily="18" charset="0"/>
              </a:rPr>
              <a:t> </a:t>
            </a:r>
            <a:r>
              <a:rPr sz="2200" i="1" spc="-70" dirty="0">
                <a:solidFill>
                  <a:srgbClr val="4F80BC"/>
                </a:solidFill>
                <a:latin typeface="Times New Roman" pitchFamily="18" charset="0"/>
                <a:cs typeface="Times New Roman" pitchFamily="18" charset="0"/>
              </a:rPr>
              <a:t>var</a:t>
            </a:r>
            <a:r>
              <a:rPr sz="2200" i="1" spc="-125" dirty="0">
                <a:solidFill>
                  <a:srgbClr val="4F80BC"/>
                </a:solidFill>
                <a:latin typeface="Times New Roman" pitchFamily="18" charset="0"/>
                <a:cs typeface="Times New Roman" pitchFamily="18" charset="0"/>
              </a:rPr>
              <a:t> </a:t>
            </a:r>
            <a:r>
              <a:rPr sz="2200" i="1" spc="-45" dirty="0">
                <a:solidFill>
                  <a:srgbClr val="4F80BC"/>
                </a:solidFill>
                <a:latin typeface="Times New Roman" pitchFamily="18" charset="0"/>
                <a:cs typeface="Times New Roman" pitchFamily="18" charset="0"/>
              </a:rPr>
              <a:t>link</a:t>
            </a:r>
            <a:r>
              <a:rPr sz="2200" i="1" spc="-114" dirty="0">
                <a:solidFill>
                  <a:srgbClr val="4F80BC"/>
                </a:solidFill>
                <a:latin typeface="Times New Roman" pitchFamily="18" charset="0"/>
                <a:cs typeface="Times New Roman" pitchFamily="18" charset="0"/>
              </a:rPr>
              <a:t> </a:t>
            </a:r>
            <a:r>
              <a:rPr sz="2200" i="1" spc="-120" dirty="0">
                <a:solidFill>
                  <a:srgbClr val="4F80BC"/>
                </a:solidFill>
                <a:latin typeface="Times New Roman" pitchFamily="18" charset="0"/>
                <a:cs typeface="Times New Roman" pitchFamily="18" charset="0"/>
              </a:rPr>
              <a:t>is</a:t>
            </a:r>
            <a:r>
              <a:rPr sz="2200" i="1" spc="-114" dirty="0">
                <a:solidFill>
                  <a:srgbClr val="4F80BC"/>
                </a:solidFill>
                <a:latin typeface="Times New Roman" pitchFamily="18" charset="0"/>
                <a:cs typeface="Times New Roman" pitchFamily="18" charset="0"/>
              </a:rPr>
              <a:t> </a:t>
            </a:r>
            <a:r>
              <a:rPr sz="2200" i="1" spc="-135" dirty="0">
                <a:solidFill>
                  <a:srgbClr val="4F80BC"/>
                </a:solidFill>
                <a:latin typeface="Times New Roman" pitchFamily="18" charset="0"/>
                <a:cs typeface="Times New Roman" pitchFamily="18" charset="0"/>
              </a:rPr>
              <a:t>assigned </a:t>
            </a:r>
            <a:r>
              <a:rPr sz="2200" i="1" spc="-50" dirty="0">
                <a:solidFill>
                  <a:srgbClr val="4F80BC"/>
                </a:solidFill>
                <a:latin typeface="Times New Roman" pitchFamily="18" charset="0"/>
                <a:cs typeface="Times New Roman" pitchFamily="18" charset="0"/>
              </a:rPr>
              <a:t>the</a:t>
            </a:r>
            <a:r>
              <a:rPr sz="2200" i="1" spc="-105" dirty="0">
                <a:solidFill>
                  <a:srgbClr val="4F80BC"/>
                </a:solidFill>
                <a:latin typeface="Times New Roman" pitchFamily="18" charset="0"/>
                <a:cs typeface="Times New Roman" pitchFamily="18" charset="0"/>
              </a:rPr>
              <a:t> </a:t>
            </a:r>
            <a:r>
              <a:rPr sz="2200" i="1" spc="-55" dirty="0">
                <a:solidFill>
                  <a:srgbClr val="4F80BC"/>
                </a:solidFill>
                <a:latin typeface="Times New Roman" pitchFamily="18" charset="0"/>
                <a:cs typeface="Times New Roman" pitchFamily="18" charset="0"/>
              </a:rPr>
              <a:t>href</a:t>
            </a:r>
            <a:r>
              <a:rPr sz="2200" i="1" spc="-120" dirty="0">
                <a:solidFill>
                  <a:srgbClr val="4F80BC"/>
                </a:solidFill>
                <a:latin typeface="Times New Roman" pitchFamily="18" charset="0"/>
                <a:cs typeface="Times New Roman" pitchFamily="18" charset="0"/>
              </a:rPr>
              <a:t> </a:t>
            </a:r>
            <a:r>
              <a:rPr sz="2200" i="1" spc="-15" dirty="0">
                <a:solidFill>
                  <a:srgbClr val="4F80BC"/>
                </a:solidFill>
                <a:latin typeface="Times New Roman" pitchFamily="18" charset="0"/>
                <a:cs typeface="Times New Roman" pitchFamily="18" charset="0"/>
              </a:rPr>
              <a:t>attribute</a:t>
            </a:r>
            <a:r>
              <a:rPr sz="2200" i="1" spc="-105" dirty="0">
                <a:solidFill>
                  <a:srgbClr val="4F80BC"/>
                </a:solidFill>
                <a:latin typeface="Times New Roman" pitchFamily="18" charset="0"/>
                <a:cs typeface="Times New Roman" pitchFamily="18" charset="0"/>
              </a:rPr>
              <a:t> </a:t>
            </a:r>
            <a:r>
              <a:rPr sz="2200" i="1" spc="-25" dirty="0">
                <a:solidFill>
                  <a:srgbClr val="4F80BC"/>
                </a:solidFill>
                <a:latin typeface="Times New Roman" pitchFamily="18" charset="0"/>
                <a:cs typeface="Times New Roman" pitchFamily="18" charset="0"/>
              </a:rPr>
              <a:t>of</a:t>
            </a:r>
            <a:r>
              <a:rPr sz="2200" i="1" spc="-114" dirty="0">
                <a:solidFill>
                  <a:srgbClr val="4F80BC"/>
                </a:solidFill>
                <a:latin typeface="Times New Roman" pitchFamily="18" charset="0"/>
                <a:cs typeface="Times New Roman" pitchFamily="18" charset="0"/>
              </a:rPr>
              <a:t> </a:t>
            </a:r>
            <a:r>
              <a:rPr sz="2200" i="1" spc="-50" dirty="0">
                <a:solidFill>
                  <a:srgbClr val="4F80BC"/>
                </a:solidFill>
                <a:latin typeface="Times New Roman" pitchFamily="18" charset="0"/>
                <a:cs typeface="Times New Roman" pitchFamily="18" charset="0"/>
              </a:rPr>
              <a:t>the</a:t>
            </a:r>
            <a:r>
              <a:rPr sz="2200" i="1" spc="-110" dirty="0">
                <a:solidFill>
                  <a:srgbClr val="4F80BC"/>
                </a:solidFill>
                <a:latin typeface="Times New Roman" pitchFamily="18" charset="0"/>
                <a:cs typeface="Times New Roman" pitchFamily="18" charset="0"/>
              </a:rPr>
              <a:t> </a:t>
            </a:r>
            <a:r>
              <a:rPr sz="2200" i="1" spc="-15" dirty="0">
                <a:solidFill>
                  <a:srgbClr val="4F80BC"/>
                </a:solidFill>
                <a:latin typeface="Times New Roman" pitchFamily="18" charset="0"/>
                <a:cs typeface="Times New Roman" pitchFamily="18" charset="0"/>
              </a:rPr>
              <a:t>first</a:t>
            </a:r>
            <a:r>
              <a:rPr sz="2200" i="1" spc="-125" dirty="0">
                <a:solidFill>
                  <a:srgbClr val="4F80BC"/>
                </a:solidFill>
                <a:latin typeface="Times New Roman" pitchFamily="18" charset="0"/>
                <a:cs typeface="Times New Roman" pitchFamily="18" charset="0"/>
              </a:rPr>
              <a:t> </a:t>
            </a:r>
            <a:r>
              <a:rPr sz="2200" i="1" spc="-165" dirty="0">
                <a:solidFill>
                  <a:srgbClr val="4F80BC"/>
                </a:solidFill>
                <a:latin typeface="Times New Roman" pitchFamily="18" charset="0"/>
                <a:cs typeface="Times New Roman" pitchFamily="18" charset="0"/>
              </a:rPr>
              <a:t>&lt;a&gt;</a:t>
            </a:r>
            <a:r>
              <a:rPr sz="2200" i="1" spc="-90" dirty="0">
                <a:solidFill>
                  <a:srgbClr val="4F80BC"/>
                </a:solidFill>
                <a:latin typeface="Times New Roman" pitchFamily="18" charset="0"/>
                <a:cs typeface="Times New Roman" pitchFamily="18" charset="0"/>
              </a:rPr>
              <a:t> </a:t>
            </a:r>
            <a:r>
              <a:rPr sz="2200" i="1" spc="-35" dirty="0">
                <a:solidFill>
                  <a:srgbClr val="4F80BC"/>
                </a:solidFill>
                <a:latin typeface="Times New Roman" pitchFamily="18" charset="0"/>
                <a:cs typeface="Times New Roman" pitchFamily="18" charset="0"/>
              </a:rPr>
              <a:t>tag</a:t>
            </a:r>
            <a:endParaRPr sz="2200" dirty="0">
              <a:latin typeface="Times New Roman" pitchFamily="18" charset="0"/>
              <a:cs typeface="Times New Roman" pitchFamily="18" charset="0"/>
            </a:endParaRPr>
          </a:p>
          <a:p>
            <a:pPr marL="12700">
              <a:lnSpc>
                <a:spcPct val="150000"/>
              </a:lnSpc>
            </a:pPr>
            <a:r>
              <a:rPr sz="2200" b="1" spc="-145" dirty="0">
                <a:latin typeface="Times New Roman" pitchFamily="18" charset="0"/>
                <a:cs typeface="Times New Roman" pitchFamily="18" charset="0"/>
              </a:rPr>
              <a:t>var </a:t>
            </a:r>
            <a:r>
              <a:rPr sz="2200" b="1" spc="-120" dirty="0">
                <a:latin typeface="Times New Roman" pitchFamily="18" charset="0"/>
                <a:cs typeface="Times New Roman" pitchFamily="18" charset="0"/>
              </a:rPr>
              <a:t>link </a:t>
            </a:r>
            <a:r>
              <a:rPr sz="2200" b="1" spc="-195" dirty="0">
                <a:latin typeface="Times New Roman" pitchFamily="18" charset="0"/>
                <a:cs typeface="Times New Roman" pitchFamily="18" charset="0"/>
              </a:rPr>
              <a:t>=</a:t>
            </a:r>
            <a:r>
              <a:rPr sz="2200" b="1" spc="-70" dirty="0">
                <a:latin typeface="Times New Roman" pitchFamily="18" charset="0"/>
                <a:cs typeface="Times New Roman" pitchFamily="18" charset="0"/>
              </a:rPr>
              <a:t> </a:t>
            </a:r>
            <a:r>
              <a:rPr sz="2200" b="1" spc="-85" dirty="0">
                <a:latin typeface="Times New Roman" pitchFamily="18" charset="0"/>
                <a:cs typeface="Times New Roman" pitchFamily="18" charset="0"/>
              </a:rPr>
              <a:t>$("a").</a:t>
            </a:r>
            <a:r>
              <a:rPr sz="2200" b="1" spc="-85" dirty="0">
                <a:solidFill>
                  <a:srgbClr val="C0504D"/>
                </a:solidFill>
                <a:latin typeface="Times New Roman" pitchFamily="18" charset="0"/>
                <a:cs typeface="Times New Roman" pitchFamily="18" charset="0"/>
              </a:rPr>
              <a:t>attr</a:t>
            </a:r>
            <a:r>
              <a:rPr sz="2200" b="1" spc="-85" dirty="0">
                <a:latin typeface="Times New Roman" pitchFamily="18" charset="0"/>
                <a:cs typeface="Times New Roman" pitchFamily="18" charset="0"/>
              </a:rPr>
              <a:t>("href");</a:t>
            </a:r>
            <a:endParaRPr sz="2200" dirty="0">
              <a:latin typeface="Times New Roman" pitchFamily="18" charset="0"/>
              <a:cs typeface="Times New Roman" pitchFamily="18" charset="0"/>
            </a:endParaRPr>
          </a:p>
          <a:p>
            <a:pPr marL="12700">
              <a:lnSpc>
                <a:spcPct val="150000"/>
              </a:lnSpc>
              <a:spcBef>
                <a:spcPts val="1730"/>
              </a:spcBef>
            </a:pPr>
            <a:r>
              <a:rPr sz="2200" i="1" spc="240" dirty="0">
                <a:solidFill>
                  <a:srgbClr val="009EDA"/>
                </a:solidFill>
                <a:latin typeface="Times New Roman" pitchFamily="18" charset="0"/>
                <a:cs typeface="Times New Roman" pitchFamily="18" charset="0"/>
              </a:rPr>
              <a:t>//</a:t>
            </a:r>
            <a:r>
              <a:rPr sz="2200" i="1" spc="-120" dirty="0">
                <a:solidFill>
                  <a:srgbClr val="009EDA"/>
                </a:solidFill>
                <a:latin typeface="Times New Roman" pitchFamily="18" charset="0"/>
                <a:cs typeface="Times New Roman" pitchFamily="18" charset="0"/>
              </a:rPr>
              <a:t> </a:t>
            </a:r>
            <a:r>
              <a:rPr sz="2200" i="1" spc="-130" dirty="0">
                <a:solidFill>
                  <a:srgbClr val="009EDA"/>
                </a:solidFill>
                <a:latin typeface="Times New Roman" pitchFamily="18" charset="0"/>
                <a:cs typeface="Times New Roman" pitchFamily="18" charset="0"/>
              </a:rPr>
              <a:t>change</a:t>
            </a:r>
            <a:r>
              <a:rPr sz="2200" i="1" spc="-110" dirty="0">
                <a:solidFill>
                  <a:srgbClr val="009EDA"/>
                </a:solidFill>
                <a:latin typeface="Times New Roman" pitchFamily="18" charset="0"/>
                <a:cs typeface="Times New Roman" pitchFamily="18" charset="0"/>
              </a:rPr>
              <a:t> </a:t>
            </a:r>
            <a:r>
              <a:rPr sz="2200" i="1" spc="-25" dirty="0">
                <a:solidFill>
                  <a:srgbClr val="009EDA"/>
                </a:solidFill>
                <a:latin typeface="Times New Roman" pitchFamily="18" charset="0"/>
                <a:cs typeface="Times New Roman" pitchFamily="18" charset="0"/>
              </a:rPr>
              <a:t>all</a:t>
            </a:r>
            <a:r>
              <a:rPr sz="2200" i="1" spc="-135" dirty="0">
                <a:solidFill>
                  <a:srgbClr val="009EDA"/>
                </a:solidFill>
                <a:latin typeface="Times New Roman" pitchFamily="18" charset="0"/>
                <a:cs typeface="Times New Roman" pitchFamily="18" charset="0"/>
              </a:rPr>
              <a:t> </a:t>
            </a:r>
            <a:r>
              <a:rPr sz="2200" i="1" spc="-95" dirty="0">
                <a:solidFill>
                  <a:srgbClr val="009EDA"/>
                </a:solidFill>
                <a:latin typeface="Times New Roman" pitchFamily="18" charset="0"/>
                <a:cs typeface="Times New Roman" pitchFamily="18" charset="0"/>
              </a:rPr>
              <a:t>links</a:t>
            </a:r>
            <a:r>
              <a:rPr sz="2200" i="1" spc="-114" dirty="0">
                <a:solidFill>
                  <a:srgbClr val="009EDA"/>
                </a:solidFill>
                <a:latin typeface="Times New Roman" pitchFamily="18" charset="0"/>
                <a:cs typeface="Times New Roman" pitchFamily="18" charset="0"/>
              </a:rPr>
              <a:t> </a:t>
            </a:r>
            <a:r>
              <a:rPr sz="2200" i="1" spc="-40" dirty="0">
                <a:solidFill>
                  <a:srgbClr val="009EDA"/>
                </a:solidFill>
                <a:latin typeface="Times New Roman" pitchFamily="18" charset="0"/>
                <a:cs typeface="Times New Roman" pitchFamily="18" charset="0"/>
              </a:rPr>
              <a:t>in</a:t>
            </a:r>
            <a:r>
              <a:rPr sz="2200" i="1" spc="-114" dirty="0">
                <a:solidFill>
                  <a:srgbClr val="009EDA"/>
                </a:solidFill>
                <a:latin typeface="Times New Roman" pitchFamily="18" charset="0"/>
                <a:cs typeface="Times New Roman" pitchFamily="18" charset="0"/>
              </a:rPr>
              <a:t> </a:t>
            </a:r>
            <a:r>
              <a:rPr sz="2200" i="1" spc="-50" dirty="0">
                <a:solidFill>
                  <a:srgbClr val="009EDA"/>
                </a:solidFill>
                <a:latin typeface="Times New Roman" pitchFamily="18" charset="0"/>
                <a:cs typeface="Times New Roman" pitchFamily="18" charset="0"/>
              </a:rPr>
              <a:t>the</a:t>
            </a:r>
            <a:r>
              <a:rPr sz="2200" i="1" spc="-114" dirty="0">
                <a:solidFill>
                  <a:srgbClr val="009EDA"/>
                </a:solidFill>
                <a:latin typeface="Times New Roman" pitchFamily="18" charset="0"/>
                <a:cs typeface="Times New Roman" pitchFamily="18" charset="0"/>
              </a:rPr>
              <a:t> </a:t>
            </a:r>
            <a:r>
              <a:rPr sz="2200" i="1" spc="-120" dirty="0">
                <a:solidFill>
                  <a:srgbClr val="009EDA"/>
                </a:solidFill>
                <a:latin typeface="Times New Roman" pitchFamily="18" charset="0"/>
                <a:cs typeface="Times New Roman" pitchFamily="18" charset="0"/>
              </a:rPr>
              <a:t>page</a:t>
            </a:r>
            <a:r>
              <a:rPr sz="2200" i="1" spc="-125" dirty="0">
                <a:solidFill>
                  <a:srgbClr val="009EDA"/>
                </a:solidFill>
                <a:latin typeface="Times New Roman" pitchFamily="18" charset="0"/>
                <a:cs typeface="Times New Roman" pitchFamily="18" charset="0"/>
              </a:rPr>
              <a:t> </a:t>
            </a:r>
            <a:r>
              <a:rPr sz="2200" i="1" spc="-5" dirty="0">
                <a:solidFill>
                  <a:srgbClr val="009EDA"/>
                </a:solidFill>
                <a:latin typeface="Times New Roman" pitchFamily="18" charset="0"/>
                <a:cs typeface="Times New Roman" pitchFamily="18" charset="0"/>
              </a:rPr>
              <a:t>to</a:t>
            </a:r>
            <a:r>
              <a:rPr sz="2200" i="1" spc="-105" dirty="0">
                <a:solidFill>
                  <a:srgbClr val="009EDA"/>
                </a:solidFill>
                <a:latin typeface="Times New Roman" pitchFamily="18" charset="0"/>
                <a:cs typeface="Times New Roman" pitchFamily="18" charset="0"/>
              </a:rPr>
              <a:t> </a:t>
            </a:r>
            <a:r>
              <a:rPr sz="2200" i="1" spc="-55" dirty="0">
                <a:solidFill>
                  <a:srgbClr val="009EDA"/>
                </a:solidFill>
                <a:latin typeface="Times New Roman" pitchFamily="18" charset="0"/>
                <a:cs typeface="Times New Roman" pitchFamily="18" charset="0"/>
                <a:hlinkClick r:id="rId2"/>
              </a:rPr>
              <a:t>http://funwebdev.com</a:t>
            </a:r>
            <a:endParaRPr sz="2200" dirty="0">
              <a:latin typeface="Times New Roman" pitchFamily="18" charset="0"/>
              <a:cs typeface="Times New Roman" pitchFamily="18" charset="0"/>
            </a:endParaRPr>
          </a:p>
          <a:p>
            <a:pPr marL="12700">
              <a:lnSpc>
                <a:spcPct val="150000"/>
              </a:lnSpc>
            </a:pPr>
            <a:r>
              <a:rPr sz="2200" b="1" spc="-90" dirty="0">
                <a:latin typeface="Times New Roman" pitchFamily="18" charset="0"/>
                <a:cs typeface="Times New Roman" pitchFamily="18" charset="0"/>
              </a:rPr>
              <a:t>$("a").</a:t>
            </a:r>
            <a:r>
              <a:rPr sz="2200" b="1" spc="-90" dirty="0">
                <a:solidFill>
                  <a:srgbClr val="CE2932"/>
                </a:solidFill>
                <a:latin typeface="Times New Roman" pitchFamily="18" charset="0"/>
                <a:cs typeface="Times New Roman" pitchFamily="18" charset="0"/>
              </a:rPr>
              <a:t>attr</a:t>
            </a:r>
            <a:r>
              <a:rPr sz="2200" b="1" spc="-90" dirty="0">
                <a:latin typeface="Times New Roman" pitchFamily="18" charset="0"/>
                <a:cs typeface="Times New Roman" pitchFamily="18" charset="0"/>
              </a:rPr>
              <a:t>("</a:t>
            </a:r>
            <a:r>
              <a:rPr sz="2200" b="1" spc="-90" dirty="0">
                <a:solidFill>
                  <a:srgbClr val="CE2932"/>
                </a:solidFill>
                <a:latin typeface="Times New Roman" pitchFamily="18" charset="0"/>
                <a:cs typeface="Times New Roman" pitchFamily="18" charset="0"/>
              </a:rPr>
              <a:t>href</a:t>
            </a:r>
            <a:r>
              <a:rPr sz="2200" b="1" spc="-90" dirty="0">
                <a:latin typeface="Times New Roman" pitchFamily="18" charset="0"/>
                <a:cs typeface="Times New Roman" pitchFamily="18" charset="0"/>
              </a:rPr>
              <a:t>","</a:t>
            </a:r>
            <a:r>
              <a:rPr sz="2200" b="1" spc="-90" dirty="0">
                <a:solidFill>
                  <a:srgbClr val="CE2932"/>
                </a:solidFill>
                <a:latin typeface="Times New Roman" pitchFamily="18" charset="0"/>
                <a:cs typeface="Times New Roman" pitchFamily="18" charset="0"/>
                <a:hlinkClick r:id="rId2"/>
              </a:rPr>
              <a:t>http://funwebdev.com</a:t>
            </a:r>
            <a:r>
              <a:rPr sz="2200" b="1" spc="-90" dirty="0">
                <a:latin typeface="Times New Roman" pitchFamily="18" charset="0"/>
                <a:cs typeface="Times New Roman" pitchFamily="18" charset="0"/>
              </a:rPr>
              <a:t>");</a:t>
            </a:r>
            <a:endParaRPr sz="2200" dirty="0">
              <a:latin typeface="Times New Roman" pitchFamily="18" charset="0"/>
              <a:cs typeface="Times New Roman" pitchFamily="18" charset="0"/>
            </a:endParaRPr>
          </a:p>
          <a:p>
            <a:pPr marL="12700">
              <a:lnSpc>
                <a:spcPct val="150000"/>
              </a:lnSpc>
              <a:spcBef>
                <a:spcPts val="1730"/>
              </a:spcBef>
            </a:pPr>
            <a:r>
              <a:rPr sz="2200" i="1" spc="240" dirty="0">
                <a:solidFill>
                  <a:srgbClr val="009EDA"/>
                </a:solidFill>
                <a:latin typeface="Times New Roman" pitchFamily="18" charset="0"/>
                <a:cs typeface="Times New Roman" pitchFamily="18" charset="0"/>
              </a:rPr>
              <a:t>//</a:t>
            </a:r>
            <a:r>
              <a:rPr sz="2200" i="1" spc="-125" dirty="0">
                <a:solidFill>
                  <a:srgbClr val="009EDA"/>
                </a:solidFill>
                <a:latin typeface="Times New Roman" pitchFamily="18" charset="0"/>
                <a:cs typeface="Times New Roman" pitchFamily="18" charset="0"/>
              </a:rPr>
              <a:t> </a:t>
            </a:r>
            <a:r>
              <a:rPr sz="2200" i="1" spc="-130" dirty="0">
                <a:solidFill>
                  <a:srgbClr val="009EDA"/>
                </a:solidFill>
                <a:latin typeface="Times New Roman" pitchFamily="18" charset="0"/>
                <a:cs typeface="Times New Roman" pitchFamily="18" charset="0"/>
              </a:rPr>
              <a:t>change</a:t>
            </a:r>
            <a:r>
              <a:rPr sz="2200" i="1" spc="-110" dirty="0">
                <a:solidFill>
                  <a:srgbClr val="009EDA"/>
                </a:solidFill>
                <a:latin typeface="Times New Roman" pitchFamily="18" charset="0"/>
                <a:cs typeface="Times New Roman" pitchFamily="18" charset="0"/>
              </a:rPr>
              <a:t> </a:t>
            </a:r>
            <a:r>
              <a:rPr sz="2200" i="1" spc="-50" dirty="0">
                <a:solidFill>
                  <a:srgbClr val="009EDA"/>
                </a:solidFill>
                <a:latin typeface="Times New Roman" pitchFamily="18" charset="0"/>
                <a:cs typeface="Times New Roman" pitchFamily="18" charset="0"/>
              </a:rPr>
              <a:t>the</a:t>
            </a:r>
            <a:r>
              <a:rPr sz="2200" i="1" spc="-125" dirty="0">
                <a:solidFill>
                  <a:srgbClr val="009EDA"/>
                </a:solidFill>
                <a:latin typeface="Times New Roman" pitchFamily="18" charset="0"/>
                <a:cs typeface="Times New Roman" pitchFamily="18" charset="0"/>
              </a:rPr>
              <a:t> </a:t>
            </a:r>
            <a:r>
              <a:rPr sz="2200" i="1" spc="-155" dirty="0">
                <a:solidFill>
                  <a:srgbClr val="009EDA"/>
                </a:solidFill>
                <a:latin typeface="Times New Roman" pitchFamily="18" charset="0"/>
                <a:cs typeface="Times New Roman" pitchFamily="18" charset="0"/>
              </a:rPr>
              <a:t>class</a:t>
            </a:r>
            <a:r>
              <a:rPr sz="2200" i="1" spc="-120" dirty="0">
                <a:solidFill>
                  <a:srgbClr val="009EDA"/>
                </a:solidFill>
                <a:latin typeface="Times New Roman" pitchFamily="18" charset="0"/>
                <a:cs typeface="Times New Roman" pitchFamily="18" charset="0"/>
              </a:rPr>
              <a:t> </a:t>
            </a:r>
            <a:r>
              <a:rPr sz="2200" i="1" spc="-20" dirty="0">
                <a:solidFill>
                  <a:srgbClr val="009EDA"/>
                </a:solidFill>
                <a:latin typeface="Times New Roman" pitchFamily="18" charset="0"/>
                <a:cs typeface="Times New Roman" pitchFamily="18" charset="0"/>
              </a:rPr>
              <a:t>for</a:t>
            </a:r>
            <a:r>
              <a:rPr sz="2200" i="1" spc="-114" dirty="0">
                <a:solidFill>
                  <a:srgbClr val="009EDA"/>
                </a:solidFill>
                <a:latin typeface="Times New Roman" pitchFamily="18" charset="0"/>
                <a:cs typeface="Times New Roman" pitchFamily="18" charset="0"/>
              </a:rPr>
              <a:t> </a:t>
            </a:r>
            <a:r>
              <a:rPr sz="2200" i="1" spc="-25" dirty="0">
                <a:solidFill>
                  <a:srgbClr val="009EDA"/>
                </a:solidFill>
                <a:latin typeface="Times New Roman" pitchFamily="18" charset="0"/>
                <a:cs typeface="Times New Roman" pitchFamily="18" charset="0"/>
              </a:rPr>
              <a:t>all</a:t>
            </a:r>
            <a:r>
              <a:rPr sz="2200" i="1" spc="-140" dirty="0">
                <a:solidFill>
                  <a:srgbClr val="009EDA"/>
                </a:solidFill>
                <a:latin typeface="Times New Roman" pitchFamily="18" charset="0"/>
                <a:cs typeface="Times New Roman" pitchFamily="18" charset="0"/>
              </a:rPr>
              <a:t> </a:t>
            </a:r>
            <a:r>
              <a:rPr sz="2200" i="1" spc="-114" dirty="0">
                <a:solidFill>
                  <a:srgbClr val="009EDA"/>
                </a:solidFill>
                <a:latin typeface="Times New Roman" pitchFamily="18" charset="0"/>
                <a:cs typeface="Times New Roman" pitchFamily="18" charset="0"/>
              </a:rPr>
              <a:t>images</a:t>
            </a:r>
            <a:r>
              <a:rPr sz="2200" i="1" spc="-125" dirty="0">
                <a:solidFill>
                  <a:srgbClr val="009EDA"/>
                </a:solidFill>
                <a:latin typeface="Times New Roman" pitchFamily="18" charset="0"/>
                <a:cs typeface="Times New Roman" pitchFamily="18" charset="0"/>
              </a:rPr>
              <a:t> </a:t>
            </a:r>
            <a:r>
              <a:rPr sz="2200" i="1" spc="-100" dirty="0">
                <a:solidFill>
                  <a:srgbClr val="009EDA"/>
                </a:solidFill>
                <a:latin typeface="Times New Roman" pitchFamily="18" charset="0"/>
                <a:cs typeface="Times New Roman" pitchFamily="18" charset="0"/>
              </a:rPr>
              <a:t>on</a:t>
            </a:r>
            <a:r>
              <a:rPr sz="2200" i="1" spc="-110" dirty="0">
                <a:solidFill>
                  <a:srgbClr val="009EDA"/>
                </a:solidFill>
                <a:latin typeface="Times New Roman" pitchFamily="18" charset="0"/>
                <a:cs typeface="Times New Roman" pitchFamily="18" charset="0"/>
              </a:rPr>
              <a:t> </a:t>
            </a:r>
            <a:r>
              <a:rPr sz="2200" i="1" spc="-50" dirty="0">
                <a:solidFill>
                  <a:srgbClr val="009EDA"/>
                </a:solidFill>
                <a:latin typeface="Times New Roman" pitchFamily="18" charset="0"/>
                <a:cs typeface="Times New Roman" pitchFamily="18" charset="0"/>
              </a:rPr>
              <a:t>the</a:t>
            </a:r>
            <a:r>
              <a:rPr sz="2200" i="1" spc="-120" dirty="0">
                <a:solidFill>
                  <a:srgbClr val="009EDA"/>
                </a:solidFill>
                <a:latin typeface="Times New Roman" pitchFamily="18" charset="0"/>
                <a:cs typeface="Times New Roman" pitchFamily="18" charset="0"/>
              </a:rPr>
              <a:t> page </a:t>
            </a:r>
            <a:r>
              <a:rPr sz="2200" i="1" spc="-5" dirty="0">
                <a:solidFill>
                  <a:srgbClr val="009EDA"/>
                </a:solidFill>
                <a:latin typeface="Times New Roman" pitchFamily="18" charset="0"/>
                <a:cs typeface="Times New Roman" pitchFamily="18" charset="0"/>
              </a:rPr>
              <a:t>to</a:t>
            </a:r>
            <a:r>
              <a:rPr sz="2200" i="1" spc="-105" dirty="0">
                <a:solidFill>
                  <a:srgbClr val="009EDA"/>
                </a:solidFill>
                <a:latin typeface="Times New Roman" pitchFamily="18" charset="0"/>
                <a:cs typeface="Times New Roman" pitchFamily="18" charset="0"/>
              </a:rPr>
              <a:t> </a:t>
            </a:r>
            <a:r>
              <a:rPr sz="2200" i="1" spc="-100" dirty="0">
                <a:solidFill>
                  <a:srgbClr val="009EDA"/>
                </a:solidFill>
                <a:latin typeface="Times New Roman" pitchFamily="18" charset="0"/>
                <a:cs typeface="Times New Roman" pitchFamily="18" charset="0"/>
              </a:rPr>
              <a:t>fancy</a:t>
            </a:r>
            <a:endParaRPr sz="2200" dirty="0">
              <a:latin typeface="Times New Roman" pitchFamily="18" charset="0"/>
              <a:cs typeface="Times New Roman" pitchFamily="18" charset="0"/>
            </a:endParaRPr>
          </a:p>
          <a:p>
            <a:pPr marL="12700">
              <a:lnSpc>
                <a:spcPct val="150000"/>
              </a:lnSpc>
            </a:pPr>
            <a:r>
              <a:rPr sz="2200" b="1" spc="-130" dirty="0">
                <a:latin typeface="Times New Roman" pitchFamily="18" charset="0"/>
                <a:cs typeface="Times New Roman" pitchFamily="18" charset="0"/>
              </a:rPr>
              <a:t>$("img").</a:t>
            </a:r>
            <a:r>
              <a:rPr sz="2200" b="1" spc="-130" dirty="0">
                <a:solidFill>
                  <a:srgbClr val="CE2932"/>
                </a:solidFill>
                <a:latin typeface="Times New Roman" pitchFamily="18" charset="0"/>
                <a:cs typeface="Times New Roman" pitchFamily="18" charset="0"/>
              </a:rPr>
              <a:t>attr</a:t>
            </a:r>
            <a:r>
              <a:rPr sz="2200" b="1" spc="-130" dirty="0">
                <a:latin typeface="Times New Roman" pitchFamily="18" charset="0"/>
                <a:cs typeface="Times New Roman" pitchFamily="18" charset="0"/>
              </a:rPr>
              <a:t>("</a:t>
            </a:r>
            <a:r>
              <a:rPr sz="2200" b="1" spc="-130" dirty="0">
                <a:solidFill>
                  <a:srgbClr val="CE2932"/>
                </a:solidFill>
                <a:latin typeface="Times New Roman" pitchFamily="18" charset="0"/>
                <a:cs typeface="Times New Roman" pitchFamily="18" charset="0"/>
              </a:rPr>
              <a:t>class</a:t>
            </a:r>
            <a:r>
              <a:rPr sz="2200" b="1" spc="-130" dirty="0">
                <a:latin typeface="Times New Roman" pitchFamily="18" charset="0"/>
                <a:cs typeface="Times New Roman" pitchFamily="18" charset="0"/>
              </a:rPr>
              <a:t>","</a:t>
            </a:r>
            <a:r>
              <a:rPr sz="2200" b="1" spc="-130" dirty="0">
                <a:solidFill>
                  <a:srgbClr val="CE2932"/>
                </a:solidFill>
                <a:latin typeface="Times New Roman" pitchFamily="18" charset="0"/>
                <a:cs typeface="Times New Roman" pitchFamily="18" charset="0"/>
              </a:rPr>
              <a:t>fancy</a:t>
            </a:r>
            <a:r>
              <a:rPr sz="2200" b="1" spc="-130"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837940" cy="696595"/>
          </a:xfrm>
          <a:prstGeom prst="rect">
            <a:avLst/>
          </a:prstGeom>
        </p:spPr>
        <p:txBody>
          <a:bodyPr vert="horz" wrap="square" lIns="0" tIns="13335" rIns="0" bIns="0" rtlCol="0">
            <a:spAutoFit/>
          </a:bodyPr>
          <a:lstStyle/>
          <a:p>
            <a:pPr marL="12700">
              <a:lnSpc>
                <a:spcPct val="100000"/>
              </a:lnSpc>
              <a:spcBef>
                <a:spcPts val="105"/>
              </a:spcBef>
            </a:pPr>
            <a:r>
              <a:rPr spc="-375" dirty="0">
                <a:latin typeface="Times New Roman" pitchFamily="18" charset="0"/>
                <a:cs typeface="Times New Roman" pitchFamily="18" charset="0"/>
              </a:rPr>
              <a:t>HTML</a:t>
            </a:r>
            <a:r>
              <a:rPr spc="-270" dirty="0">
                <a:latin typeface="Times New Roman" pitchFamily="18" charset="0"/>
                <a:cs typeface="Times New Roman" pitchFamily="18" charset="0"/>
              </a:rPr>
              <a:t> </a:t>
            </a:r>
            <a:r>
              <a:rPr spc="-160" dirty="0">
                <a:latin typeface="Times New Roman" pitchFamily="18" charset="0"/>
                <a:cs typeface="Times New Roman" pitchFamily="18" charset="0"/>
              </a:rPr>
              <a:t>Properties</a:t>
            </a:r>
          </a:p>
        </p:txBody>
      </p:sp>
      <p:sp>
        <p:nvSpPr>
          <p:cNvPr id="3" name="object 3"/>
          <p:cNvSpPr txBox="1"/>
          <p:nvPr/>
        </p:nvSpPr>
        <p:spPr>
          <a:xfrm>
            <a:off x="993450" y="842513"/>
            <a:ext cx="885825"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Full </a:t>
            </a:r>
            <a:r>
              <a:rPr sz="1500" spc="40" dirty="0">
                <a:latin typeface="Georgia"/>
                <a:cs typeface="Georgia"/>
              </a:rPr>
              <a:t>circle</a:t>
            </a:r>
            <a:endParaRPr sz="1500">
              <a:latin typeface="Georgia"/>
              <a:cs typeface="Georgia"/>
            </a:endParaRPr>
          </a:p>
        </p:txBody>
      </p:sp>
      <p:sp>
        <p:nvSpPr>
          <p:cNvPr id="4" name="object 4"/>
          <p:cNvSpPr txBox="1"/>
          <p:nvPr/>
        </p:nvSpPr>
        <p:spPr>
          <a:xfrm>
            <a:off x="533400" y="971550"/>
            <a:ext cx="7769560" cy="5316199"/>
          </a:xfrm>
          <a:prstGeom prst="rect">
            <a:avLst/>
          </a:prstGeom>
        </p:spPr>
        <p:txBody>
          <a:bodyPr vert="horz" wrap="square" lIns="0" tIns="50165" rIns="0" bIns="0" rtlCol="0">
            <a:spAutoFit/>
          </a:bodyPr>
          <a:lstStyle/>
          <a:p>
            <a:pPr marL="12700" marR="5080" algn="just">
              <a:lnSpc>
                <a:spcPct val="150000"/>
              </a:lnSpc>
              <a:spcBef>
                <a:spcPts val="395"/>
              </a:spcBef>
              <a:buSzPct val="95454"/>
              <a:buFont typeface="Wingdings"/>
              <a:buChar char=""/>
              <a:tabLst>
                <a:tab pos="235585" algn="l"/>
              </a:tabLst>
            </a:pPr>
            <a:r>
              <a:rPr sz="2400" spc="-90" dirty="0">
                <a:latin typeface="Times New Roman" pitchFamily="18" charset="0"/>
                <a:cs typeface="Times New Roman" pitchFamily="18" charset="0"/>
              </a:rPr>
              <a:t>Many </a:t>
            </a:r>
            <a:r>
              <a:rPr sz="2400" spc="-190" dirty="0">
                <a:latin typeface="Times New Roman" pitchFamily="18" charset="0"/>
                <a:cs typeface="Times New Roman" pitchFamily="18" charset="0"/>
              </a:rPr>
              <a:t>HTML </a:t>
            </a:r>
            <a:r>
              <a:rPr sz="2400" spc="-125" dirty="0">
                <a:latin typeface="Times New Roman" pitchFamily="18" charset="0"/>
                <a:cs typeface="Times New Roman" pitchFamily="18" charset="0"/>
              </a:rPr>
              <a:t>tags </a:t>
            </a:r>
            <a:r>
              <a:rPr sz="2400" spc="-75" dirty="0">
                <a:latin typeface="Times New Roman" pitchFamily="18" charset="0"/>
                <a:cs typeface="Times New Roman" pitchFamily="18" charset="0"/>
              </a:rPr>
              <a:t>include </a:t>
            </a:r>
            <a:r>
              <a:rPr sz="2400" i="1" spc="-75" dirty="0">
                <a:latin typeface="Times New Roman" pitchFamily="18" charset="0"/>
                <a:cs typeface="Times New Roman" pitchFamily="18" charset="0"/>
              </a:rPr>
              <a:t>properties </a:t>
            </a:r>
            <a:r>
              <a:rPr sz="2400" spc="-210" dirty="0">
                <a:latin typeface="Times New Roman" pitchFamily="18" charset="0"/>
                <a:cs typeface="Times New Roman" pitchFamily="18" charset="0"/>
              </a:rPr>
              <a:t>as </a:t>
            </a:r>
            <a:r>
              <a:rPr sz="2400" spc="-40" dirty="0">
                <a:latin typeface="Times New Roman" pitchFamily="18" charset="0"/>
                <a:cs typeface="Times New Roman" pitchFamily="18" charset="0"/>
              </a:rPr>
              <a:t>well </a:t>
            </a:r>
            <a:r>
              <a:rPr sz="2400" spc="-210" dirty="0">
                <a:latin typeface="Times New Roman" pitchFamily="18" charset="0"/>
                <a:cs typeface="Times New Roman" pitchFamily="18" charset="0"/>
              </a:rPr>
              <a:t>as </a:t>
            </a:r>
            <a:r>
              <a:rPr sz="2400" spc="-40" dirty="0">
                <a:latin typeface="Times New Roman" pitchFamily="18" charset="0"/>
                <a:cs typeface="Times New Roman" pitchFamily="18" charset="0"/>
              </a:rPr>
              <a:t>attributes,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most </a:t>
            </a:r>
            <a:r>
              <a:rPr sz="2400" spc="-90" dirty="0">
                <a:latin typeface="Times New Roman" pitchFamily="18" charset="0"/>
                <a:cs typeface="Times New Roman" pitchFamily="18" charset="0"/>
              </a:rPr>
              <a:t>common </a:t>
            </a:r>
            <a:r>
              <a:rPr sz="2400" spc="-95" dirty="0">
                <a:latin typeface="Times New Roman" pitchFamily="18" charset="0"/>
                <a:cs typeface="Times New Roman" pitchFamily="18" charset="0"/>
              </a:rPr>
              <a:t>being </a:t>
            </a:r>
            <a:r>
              <a:rPr sz="2400" spc="-30" dirty="0">
                <a:latin typeface="Times New Roman" pitchFamily="18" charset="0"/>
                <a:cs typeface="Times New Roman" pitchFamily="18" charset="0"/>
              </a:rPr>
              <a:t>the </a:t>
            </a:r>
            <a:r>
              <a:rPr sz="2400" i="1" spc="-160" dirty="0">
                <a:latin typeface="Times New Roman" pitchFamily="18" charset="0"/>
                <a:cs typeface="Times New Roman" pitchFamily="18" charset="0"/>
              </a:rPr>
              <a:t>checked </a:t>
            </a:r>
            <a:r>
              <a:rPr sz="2400" spc="-40" dirty="0">
                <a:latin typeface="Times New Roman" pitchFamily="18" charset="0"/>
                <a:cs typeface="Times New Roman" pitchFamily="18" charset="0"/>
              </a:rPr>
              <a:t>property </a:t>
            </a:r>
            <a:r>
              <a:rPr sz="2400" spc="-5" dirty="0">
                <a:latin typeface="Times New Roman" pitchFamily="18" charset="0"/>
                <a:cs typeface="Times New Roman" pitchFamily="18" charset="0"/>
              </a:rPr>
              <a:t>of </a:t>
            </a:r>
            <a:r>
              <a:rPr sz="2400" spc="-175" dirty="0">
                <a:latin typeface="Times New Roman" pitchFamily="18" charset="0"/>
                <a:cs typeface="Times New Roman" pitchFamily="18" charset="0"/>
              </a:rPr>
              <a:t>a </a:t>
            </a:r>
            <a:r>
              <a:rPr sz="2400" spc="-65" dirty="0">
                <a:latin typeface="Times New Roman" pitchFamily="18" charset="0"/>
                <a:cs typeface="Times New Roman" pitchFamily="18" charset="0"/>
              </a:rPr>
              <a:t>radio </a:t>
            </a:r>
            <a:r>
              <a:rPr sz="2400" spc="-20" dirty="0">
                <a:latin typeface="Times New Roman" pitchFamily="18" charset="0"/>
                <a:cs typeface="Times New Roman" pitchFamily="18" charset="0"/>
              </a:rPr>
              <a:t>button </a:t>
            </a:r>
            <a:r>
              <a:rPr sz="2400" spc="-15" dirty="0">
                <a:latin typeface="Times New Roman" pitchFamily="18" charset="0"/>
                <a:cs typeface="Times New Roman" pitchFamily="18" charset="0"/>
              </a:rPr>
              <a:t>or  </a:t>
            </a:r>
            <a:r>
              <a:rPr sz="2400" spc="-120" dirty="0">
                <a:latin typeface="Times New Roman" pitchFamily="18" charset="0"/>
                <a:cs typeface="Times New Roman" pitchFamily="18" charset="0"/>
              </a:rPr>
              <a:t>checkbox.</a:t>
            </a:r>
            <a:endParaRPr sz="2400" dirty="0">
              <a:latin typeface="Times New Roman" pitchFamily="18" charset="0"/>
              <a:cs typeface="Times New Roman" pitchFamily="18" charset="0"/>
            </a:endParaRPr>
          </a:p>
          <a:p>
            <a:pPr marL="12700" marR="6350" algn="just">
              <a:lnSpc>
                <a:spcPct val="150000"/>
              </a:lnSpc>
              <a:spcBef>
                <a:spcPts val="1680"/>
              </a:spcBef>
              <a:buSzPct val="95454"/>
              <a:buFont typeface="Wingdings"/>
              <a:buChar char=""/>
              <a:tabLst>
                <a:tab pos="235585" algn="l"/>
              </a:tabLst>
            </a:pPr>
            <a:r>
              <a:rPr sz="2400" spc="-165" dirty="0">
                <a:latin typeface="Times New Roman" pitchFamily="18" charset="0"/>
                <a:cs typeface="Times New Roman" pitchFamily="18" charset="0"/>
              </a:rPr>
              <a:t>The </a:t>
            </a:r>
            <a:r>
              <a:rPr sz="2400" spc="-65" dirty="0">
                <a:latin typeface="Times New Roman" pitchFamily="18" charset="0"/>
                <a:cs typeface="Times New Roman" pitchFamily="18" charset="0"/>
              </a:rPr>
              <a:t>prop() </a:t>
            </a:r>
            <a:r>
              <a:rPr sz="2400" spc="-50" dirty="0">
                <a:latin typeface="Times New Roman" pitchFamily="18" charset="0"/>
                <a:cs typeface="Times New Roman" pitchFamily="18" charset="0"/>
              </a:rPr>
              <a:t>method </a:t>
            </a:r>
            <a:r>
              <a:rPr sz="2400" spc="-114" dirty="0">
                <a:latin typeface="Times New Roman" pitchFamily="18" charset="0"/>
                <a:cs typeface="Times New Roman" pitchFamily="18" charset="0"/>
              </a:rPr>
              <a:t>is </a:t>
            </a:r>
            <a:r>
              <a:rPr sz="2400" spc="-30" dirty="0">
                <a:latin typeface="Times New Roman" pitchFamily="18" charset="0"/>
                <a:cs typeface="Times New Roman" pitchFamily="18" charset="0"/>
              </a:rPr>
              <a:t>the </a:t>
            </a:r>
            <a:r>
              <a:rPr sz="2400" spc="-60" dirty="0">
                <a:latin typeface="Times New Roman" pitchFamily="18" charset="0"/>
                <a:cs typeface="Times New Roman" pitchFamily="18" charset="0"/>
              </a:rPr>
              <a:t>preferred </a:t>
            </a:r>
            <a:r>
              <a:rPr sz="2400" spc="-120" dirty="0">
                <a:latin typeface="Times New Roman" pitchFamily="18" charset="0"/>
                <a:cs typeface="Times New Roman" pitchFamily="18" charset="0"/>
              </a:rPr>
              <a:t>way </a:t>
            </a:r>
            <a:r>
              <a:rPr sz="2400" spc="10" dirty="0">
                <a:latin typeface="Times New Roman" pitchFamily="18" charset="0"/>
                <a:cs typeface="Times New Roman" pitchFamily="18" charset="0"/>
              </a:rPr>
              <a:t>to </a:t>
            </a:r>
            <a:r>
              <a:rPr sz="2400" spc="-50" dirty="0">
                <a:latin typeface="Times New Roman" pitchFamily="18" charset="0"/>
                <a:cs typeface="Times New Roman" pitchFamily="18" charset="0"/>
              </a:rPr>
              <a:t>retrieve </a:t>
            </a:r>
            <a:r>
              <a:rPr sz="2400" spc="-105" dirty="0">
                <a:latin typeface="Times New Roman" pitchFamily="18" charset="0"/>
                <a:cs typeface="Times New Roman" pitchFamily="18" charset="0"/>
              </a:rPr>
              <a:t>and </a:t>
            </a:r>
            <a:r>
              <a:rPr sz="2400" spc="-90" dirty="0">
                <a:latin typeface="Times New Roman" pitchFamily="18" charset="0"/>
                <a:cs typeface="Times New Roman" pitchFamily="18" charset="0"/>
              </a:rPr>
              <a:t>set  </a:t>
            </a:r>
            <a:r>
              <a:rPr sz="2400" spc="-30" dirty="0">
                <a:latin typeface="Times New Roman" pitchFamily="18" charset="0"/>
                <a:cs typeface="Times New Roman" pitchFamily="18" charset="0"/>
              </a:rPr>
              <a:t>the </a:t>
            </a:r>
            <a:r>
              <a:rPr sz="2400" spc="-100" dirty="0">
                <a:latin typeface="Times New Roman" pitchFamily="18" charset="0"/>
                <a:cs typeface="Times New Roman" pitchFamily="18" charset="0"/>
              </a:rPr>
              <a:t>value </a:t>
            </a:r>
            <a:r>
              <a:rPr sz="2400" spc="-5" dirty="0">
                <a:latin typeface="Times New Roman" pitchFamily="18" charset="0"/>
                <a:cs typeface="Times New Roman" pitchFamily="18" charset="0"/>
              </a:rPr>
              <a:t>of </a:t>
            </a:r>
            <a:r>
              <a:rPr sz="2400" spc="-175" dirty="0">
                <a:latin typeface="Times New Roman" pitchFamily="18" charset="0"/>
                <a:cs typeface="Times New Roman" pitchFamily="18" charset="0"/>
              </a:rPr>
              <a:t>a </a:t>
            </a:r>
            <a:r>
              <a:rPr sz="2400" spc="-40" dirty="0">
                <a:latin typeface="Times New Roman" pitchFamily="18" charset="0"/>
                <a:cs typeface="Times New Roman" pitchFamily="18" charset="0"/>
              </a:rPr>
              <a:t>property </a:t>
            </a:r>
            <a:r>
              <a:rPr sz="2400" spc="-65" dirty="0">
                <a:latin typeface="Times New Roman" pitchFamily="18" charset="0"/>
                <a:cs typeface="Times New Roman" pitchFamily="18" charset="0"/>
              </a:rPr>
              <a:t>although, </a:t>
            </a:r>
            <a:r>
              <a:rPr sz="2400" spc="-15" dirty="0">
                <a:latin typeface="Times New Roman" pitchFamily="18" charset="0"/>
                <a:cs typeface="Times New Roman" pitchFamily="18" charset="0"/>
              </a:rPr>
              <a:t>attr() </a:t>
            </a:r>
            <a:r>
              <a:rPr sz="2400" spc="-135" dirty="0">
                <a:latin typeface="Times New Roman" pitchFamily="18" charset="0"/>
                <a:cs typeface="Times New Roman" pitchFamily="18" charset="0"/>
              </a:rPr>
              <a:t>may </a:t>
            </a:r>
            <a:r>
              <a:rPr sz="2400" spc="-25" dirty="0">
                <a:latin typeface="Times New Roman" pitchFamily="18" charset="0"/>
                <a:cs typeface="Times New Roman" pitchFamily="18" charset="0"/>
              </a:rPr>
              <a:t>return </a:t>
            </a:r>
            <a:r>
              <a:rPr sz="2400" spc="-130" dirty="0">
                <a:latin typeface="Times New Roman" pitchFamily="18" charset="0"/>
                <a:cs typeface="Times New Roman" pitchFamily="18" charset="0"/>
              </a:rPr>
              <a:t>some </a:t>
            </a:r>
            <a:r>
              <a:rPr sz="2400" spc="-140" dirty="0">
                <a:latin typeface="Times New Roman" pitchFamily="18" charset="0"/>
                <a:cs typeface="Times New Roman" pitchFamily="18" charset="0"/>
              </a:rPr>
              <a:t>(less  </a:t>
            </a:r>
            <a:r>
              <a:rPr sz="2400" spc="-80" dirty="0">
                <a:latin typeface="Times New Roman" pitchFamily="18" charset="0"/>
                <a:cs typeface="Times New Roman" pitchFamily="18" charset="0"/>
              </a:rPr>
              <a:t>useful)</a:t>
            </a:r>
            <a:r>
              <a:rPr sz="2400" spc="-120" dirty="0">
                <a:latin typeface="Times New Roman" pitchFamily="18" charset="0"/>
                <a:cs typeface="Times New Roman" pitchFamily="18" charset="0"/>
              </a:rPr>
              <a:t> </a:t>
            </a:r>
            <a:r>
              <a:rPr sz="2400" spc="-114" dirty="0">
                <a:latin typeface="Times New Roman" pitchFamily="18" charset="0"/>
                <a:cs typeface="Times New Roman" pitchFamily="18" charset="0"/>
              </a:rPr>
              <a:t>values.</a:t>
            </a:r>
            <a:endParaRPr sz="2400" dirty="0">
              <a:latin typeface="Times New Roman" pitchFamily="18" charset="0"/>
              <a:cs typeface="Times New Roman" pitchFamily="18" charset="0"/>
            </a:endParaRPr>
          </a:p>
          <a:p>
            <a:pPr marL="234950" indent="-222885" algn="just">
              <a:lnSpc>
                <a:spcPct val="150000"/>
              </a:lnSpc>
              <a:spcBef>
                <a:spcPts val="1465"/>
              </a:spcBef>
              <a:buSzPct val="95454"/>
              <a:buFont typeface="Wingdings"/>
              <a:buChar char=""/>
              <a:tabLst>
                <a:tab pos="235585" algn="l"/>
              </a:tabLst>
            </a:pPr>
            <a:r>
              <a:rPr sz="2400" spc="-50" dirty="0">
                <a:latin typeface="Times New Roman" pitchFamily="18" charset="0"/>
                <a:cs typeface="Times New Roman" pitchFamily="18" charset="0"/>
              </a:rPr>
              <a:t>&lt;input </a:t>
            </a:r>
            <a:r>
              <a:rPr sz="2400" b="1" spc="-250" dirty="0">
                <a:solidFill>
                  <a:srgbClr val="CE2932"/>
                </a:solidFill>
                <a:latin typeface="Times New Roman" pitchFamily="18" charset="0"/>
                <a:cs typeface="Times New Roman" pitchFamily="18" charset="0"/>
              </a:rPr>
              <a:t>class </a:t>
            </a:r>
            <a:r>
              <a:rPr sz="2400" b="1" spc="-140" dirty="0">
                <a:solidFill>
                  <a:srgbClr val="CE2932"/>
                </a:solidFill>
                <a:latin typeface="Times New Roman" pitchFamily="18" charset="0"/>
                <a:cs typeface="Times New Roman" pitchFamily="18" charset="0"/>
              </a:rPr>
              <a:t>="meh" </a:t>
            </a:r>
            <a:r>
              <a:rPr sz="2400" spc="-80" dirty="0">
                <a:latin typeface="Times New Roman" pitchFamily="18" charset="0"/>
                <a:cs typeface="Times New Roman" pitchFamily="18" charset="0"/>
              </a:rPr>
              <a:t>type="checkbox"</a:t>
            </a:r>
            <a:r>
              <a:rPr sz="2400" spc="-315" dirty="0">
                <a:latin typeface="Times New Roman" pitchFamily="18" charset="0"/>
                <a:cs typeface="Times New Roman" pitchFamily="18" charset="0"/>
              </a:rPr>
              <a:t> </a:t>
            </a:r>
            <a:r>
              <a:rPr sz="2400" spc="-114" dirty="0">
                <a:latin typeface="Times New Roman" pitchFamily="18" charset="0"/>
                <a:cs typeface="Times New Roman" pitchFamily="18" charset="0"/>
              </a:rPr>
              <a:t>checked="checked"&gt;</a:t>
            </a:r>
            <a:endParaRPr sz="2400" dirty="0">
              <a:latin typeface="Times New Roman" pitchFamily="18" charset="0"/>
              <a:cs typeface="Times New Roman" pitchFamily="18" charset="0"/>
            </a:endParaRPr>
          </a:p>
          <a:p>
            <a:pPr marL="234950" indent="-222885" algn="just">
              <a:lnSpc>
                <a:spcPct val="150000"/>
              </a:lnSpc>
              <a:spcBef>
                <a:spcPts val="1465"/>
              </a:spcBef>
              <a:buSzPct val="95454"/>
              <a:buFont typeface="Wingdings"/>
              <a:buChar char=""/>
              <a:tabLst>
                <a:tab pos="235585" algn="l"/>
              </a:tabLst>
            </a:pPr>
            <a:r>
              <a:rPr sz="2400" spc="-155" dirty="0">
                <a:latin typeface="Times New Roman" pitchFamily="18" charset="0"/>
                <a:cs typeface="Times New Roman" pitchFamily="18" charset="0"/>
              </a:rPr>
              <a:t>Is </a:t>
            </a:r>
            <a:r>
              <a:rPr sz="2400" spc="-170" dirty="0">
                <a:latin typeface="Times New Roman" pitchFamily="18" charset="0"/>
                <a:cs typeface="Times New Roman" pitchFamily="18" charset="0"/>
              </a:rPr>
              <a:t>accessed </a:t>
            </a:r>
            <a:r>
              <a:rPr sz="2400" spc="-100" dirty="0">
                <a:latin typeface="Times New Roman" pitchFamily="18" charset="0"/>
                <a:cs typeface="Times New Roman" pitchFamily="18" charset="0"/>
              </a:rPr>
              <a:t>by </a:t>
            </a:r>
            <a:r>
              <a:rPr sz="2400" spc="-85" dirty="0">
                <a:latin typeface="Times New Roman" pitchFamily="18" charset="0"/>
                <a:cs typeface="Times New Roman" pitchFamily="18" charset="0"/>
              </a:rPr>
              <a:t>jQuery </a:t>
            </a:r>
            <a:r>
              <a:rPr sz="2400" spc="-210" dirty="0">
                <a:latin typeface="Times New Roman" pitchFamily="18" charset="0"/>
                <a:cs typeface="Times New Roman" pitchFamily="18" charset="0"/>
              </a:rPr>
              <a:t>as</a:t>
            </a:r>
            <a:r>
              <a:rPr sz="2400" spc="-45" dirty="0">
                <a:latin typeface="Times New Roman" pitchFamily="18" charset="0"/>
                <a:cs typeface="Times New Roman" pitchFamily="18" charset="0"/>
              </a:rPr>
              <a:t> </a:t>
            </a:r>
            <a:r>
              <a:rPr sz="2400" spc="-55" dirty="0">
                <a:latin typeface="Times New Roman" pitchFamily="18" charset="0"/>
                <a:cs typeface="Times New Roman" pitchFamily="18" charset="0"/>
              </a:rPr>
              <a:t>follows:</a:t>
            </a:r>
            <a:endParaRPr sz="2400" dirty="0">
              <a:latin typeface="Times New Roman" pitchFamily="18" charset="0"/>
              <a:cs typeface="Times New Roman" pitchFamily="18" charset="0"/>
            </a:endParaRPr>
          </a:p>
          <a:p>
            <a:pPr marL="12700" marR="1553845">
              <a:lnSpc>
                <a:spcPct val="150000"/>
              </a:lnSpc>
              <a:spcBef>
                <a:spcPts val="1760"/>
              </a:spcBef>
              <a:buSzPct val="95454"/>
              <a:buFont typeface="Wingdings"/>
              <a:buChar char=""/>
              <a:tabLst>
                <a:tab pos="235585" algn="l"/>
              </a:tabLst>
            </a:pPr>
            <a:r>
              <a:rPr sz="2400" i="1" spc="-5" dirty="0">
                <a:solidFill>
                  <a:srgbClr val="009EDA"/>
                </a:solidFill>
                <a:latin typeface="Times New Roman" pitchFamily="18" charset="0"/>
                <a:cs typeface="Times New Roman" pitchFamily="18" charset="0"/>
              </a:rPr>
              <a:t>to</a:t>
            </a:r>
            <a:r>
              <a:rPr sz="2400" i="1" spc="-385" dirty="0">
                <a:solidFill>
                  <a:srgbClr val="009EDA"/>
                </a:solidFill>
                <a:latin typeface="Times New Roman" pitchFamily="18" charset="0"/>
                <a:cs typeface="Times New Roman" pitchFamily="18" charset="0"/>
              </a:rPr>
              <a:t> </a:t>
            </a:r>
            <a:r>
              <a:rPr sz="2400" i="1" spc="-105" dirty="0">
                <a:solidFill>
                  <a:srgbClr val="009EDA"/>
                </a:solidFill>
                <a:latin typeface="Times New Roman" pitchFamily="18" charset="0"/>
                <a:cs typeface="Times New Roman" pitchFamily="18" charset="0"/>
              </a:rPr>
              <a:t>"checked"</a:t>
            </a:r>
            <a:endParaRPr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538" y="1540505"/>
            <a:ext cx="7237095" cy="4595810"/>
          </a:xfrm>
          <a:prstGeom prst="rect">
            <a:avLst/>
          </a:prstGeom>
        </p:spPr>
        <p:txBody>
          <a:bodyPr vert="horz" wrap="square" lIns="0" tIns="12065" rIns="0" bIns="0" rtlCol="0">
            <a:spAutoFit/>
          </a:bodyPr>
          <a:lstStyle/>
          <a:p>
            <a:pPr marL="262890" indent="-250825">
              <a:lnSpc>
                <a:spcPct val="150000"/>
              </a:lnSpc>
              <a:spcBef>
                <a:spcPts val="95"/>
              </a:spcBef>
              <a:buSzPct val="95454"/>
              <a:buFont typeface="Wingdings"/>
              <a:buChar char=""/>
              <a:tabLst>
                <a:tab pos="263525" algn="l"/>
              </a:tabLst>
            </a:pPr>
            <a:r>
              <a:rPr sz="2400" spc="-150" dirty="0">
                <a:latin typeface="Times New Roman" pitchFamily="18" charset="0"/>
                <a:cs typeface="Times New Roman" pitchFamily="18" charset="0"/>
              </a:rPr>
              <a:t>JavaScript </a:t>
            </a:r>
            <a:r>
              <a:rPr sz="2400" spc="-165" dirty="0">
                <a:latin typeface="Times New Roman" pitchFamily="18" charset="0"/>
                <a:cs typeface="Times New Roman" pitchFamily="18" charset="0"/>
              </a:rPr>
              <a:t>has </a:t>
            </a:r>
            <a:r>
              <a:rPr sz="2400" spc="-70" dirty="0">
                <a:latin typeface="Times New Roman" pitchFamily="18" charset="0"/>
                <a:cs typeface="Times New Roman" pitchFamily="18" charset="0"/>
              </a:rPr>
              <a:t>no </a:t>
            </a:r>
            <a:r>
              <a:rPr sz="2400" spc="-45" dirty="0">
                <a:latin typeface="Times New Roman" pitchFamily="18" charset="0"/>
                <a:cs typeface="Times New Roman" pitchFamily="18" charset="0"/>
              </a:rPr>
              <a:t>formal </a:t>
            </a:r>
            <a:r>
              <a:rPr sz="2400" spc="-165" dirty="0">
                <a:latin typeface="Times New Roman" pitchFamily="18" charset="0"/>
                <a:cs typeface="Times New Roman" pitchFamily="18" charset="0"/>
              </a:rPr>
              <a:t>class </a:t>
            </a:r>
            <a:r>
              <a:rPr sz="2400" spc="-110" dirty="0">
                <a:latin typeface="Times New Roman" pitchFamily="18" charset="0"/>
                <a:cs typeface="Times New Roman" pitchFamily="18" charset="0"/>
              </a:rPr>
              <a:t>mechanism, </a:t>
            </a:r>
            <a:r>
              <a:rPr sz="2400" spc="65" dirty="0">
                <a:latin typeface="Times New Roman" pitchFamily="18" charset="0"/>
                <a:cs typeface="Times New Roman" pitchFamily="18" charset="0"/>
              </a:rPr>
              <a:t>it </a:t>
            </a:r>
            <a:r>
              <a:rPr sz="2400" spc="-125" dirty="0">
                <a:latin typeface="Times New Roman" pitchFamily="18" charset="0"/>
                <a:cs typeface="Times New Roman" pitchFamily="18" charset="0"/>
              </a:rPr>
              <a:t>does</a:t>
            </a:r>
            <a:r>
              <a:rPr sz="2400" spc="30" dirty="0">
                <a:latin typeface="Times New Roman" pitchFamily="18" charset="0"/>
                <a:cs typeface="Times New Roman" pitchFamily="18" charset="0"/>
              </a:rPr>
              <a:t> </a:t>
            </a:r>
            <a:r>
              <a:rPr sz="2400" spc="-55" dirty="0">
                <a:latin typeface="Times New Roman" pitchFamily="18" charset="0"/>
                <a:cs typeface="Times New Roman" pitchFamily="18" charset="0"/>
              </a:rPr>
              <a:t>support</a:t>
            </a:r>
            <a:endParaRPr sz="2400" dirty="0">
              <a:latin typeface="Times New Roman" pitchFamily="18" charset="0"/>
              <a:cs typeface="Times New Roman" pitchFamily="18" charset="0"/>
            </a:endParaRPr>
          </a:p>
          <a:p>
            <a:pPr marL="12700">
              <a:lnSpc>
                <a:spcPct val="150000"/>
              </a:lnSpc>
              <a:spcBef>
                <a:spcPts val="5"/>
              </a:spcBef>
            </a:pPr>
            <a:r>
              <a:rPr sz="2400" spc="-80" dirty="0">
                <a:latin typeface="Times New Roman" pitchFamily="18" charset="0"/>
                <a:cs typeface="Times New Roman" pitchFamily="18" charset="0"/>
              </a:rPr>
              <a:t>objects</a:t>
            </a:r>
            <a:r>
              <a:rPr sz="2400" spc="-120" dirty="0">
                <a:latin typeface="Times New Roman" pitchFamily="18" charset="0"/>
                <a:cs typeface="Times New Roman" pitchFamily="18" charset="0"/>
              </a:rPr>
              <a:t> </a:t>
            </a:r>
            <a:r>
              <a:rPr sz="2400" spc="-114" dirty="0">
                <a:latin typeface="Times New Roman" pitchFamily="18" charset="0"/>
                <a:cs typeface="Times New Roman" pitchFamily="18" charset="0"/>
              </a:rPr>
              <a:t>(DOM).</a:t>
            </a:r>
            <a:endParaRPr sz="2400" dirty="0">
              <a:latin typeface="Times New Roman" pitchFamily="18" charset="0"/>
              <a:cs typeface="Times New Roman" pitchFamily="18" charset="0"/>
            </a:endParaRPr>
          </a:p>
          <a:p>
            <a:pPr marL="12700" marR="5080">
              <a:lnSpc>
                <a:spcPct val="150000"/>
              </a:lnSpc>
              <a:spcBef>
                <a:spcPts val="1725"/>
              </a:spcBef>
              <a:buSzPct val="95454"/>
              <a:buFont typeface="Wingdings"/>
              <a:buChar char=""/>
              <a:tabLst>
                <a:tab pos="263525" algn="l"/>
              </a:tabLst>
            </a:pPr>
            <a:r>
              <a:rPr sz="2400" spc="-60" dirty="0">
                <a:latin typeface="Times New Roman" pitchFamily="18" charset="0"/>
                <a:cs typeface="Times New Roman" pitchFamily="18" charset="0"/>
              </a:rPr>
              <a:t>While </a:t>
            </a:r>
            <a:r>
              <a:rPr sz="2400" spc="-70" dirty="0">
                <a:latin typeface="Times New Roman" pitchFamily="18" charset="0"/>
                <a:cs typeface="Times New Roman" pitchFamily="18" charset="0"/>
              </a:rPr>
              <a:t>most </a:t>
            </a:r>
            <a:r>
              <a:rPr sz="2400" spc="-254" dirty="0">
                <a:latin typeface="Times New Roman" pitchFamily="18" charset="0"/>
                <a:cs typeface="Times New Roman" pitchFamily="18" charset="0"/>
              </a:rPr>
              <a:t>OO </a:t>
            </a:r>
            <a:r>
              <a:rPr sz="2400" spc="-140" dirty="0">
                <a:latin typeface="Times New Roman" pitchFamily="18" charset="0"/>
                <a:cs typeface="Times New Roman" pitchFamily="18" charset="0"/>
              </a:rPr>
              <a:t>languages </a:t>
            </a:r>
            <a:r>
              <a:rPr sz="2400" spc="-5" dirty="0">
                <a:latin typeface="Times New Roman" pitchFamily="18" charset="0"/>
                <a:cs typeface="Times New Roman" pitchFamily="18" charset="0"/>
              </a:rPr>
              <a:t>that </a:t>
            </a:r>
            <a:r>
              <a:rPr sz="2400" spc="-75" dirty="0">
                <a:latin typeface="Times New Roman" pitchFamily="18" charset="0"/>
                <a:cs typeface="Times New Roman" pitchFamily="18" charset="0"/>
              </a:rPr>
              <a:t>supports </a:t>
            </a:r>
            <a:r>
              <a:rPr sz="2400" spc="-80" dirty="0">
                <a:latin typeface="Times New Roman" pitchFamily="18" charset="0"/>
                <a:cs typeface="Times New Roman" pitchFamily="18" charset="0"/>
              </a:rPr>
              <a:t>objects </a:t>
            </a:r>
            <a:r>
              <a:rPr sz="2400" spc="-114" dirty="0">
                <a:latin typeface="Times New Roman" pitchFamily="18" charset="0"/>
                <a:cs typeface="Times New Roman" pitchFamily="18" charset="0"/>
              </a:rPr>
              <a:t>also </a:t>
            </a:r>
            <a:r>
              <a:rPr sz="2400" spc="-55" dirty="0">
                <a:latin typeface="Times New Roman" pitchFamily="18" charset="0"/>
                <a:cs typeface="Times New Roman" pitchFamily="18" charset="0"/>
              </a:rPr>
              <a:t>support  </a:t>
            </a:r>
            <a:r>
              <a:rPr sz="2400" spc="-170" dirty="0">
                <a:latin typeface="Times New Roman" pitchFamily="18" charset="0"/>
                <a:cs typeface="Times New Roman" pitchFamily="18" charset="0"/>
              </a:rPr>
              <a:t>classes </a:t>
            </a:r>
            <a:r>
              <a:rPr sz="2400" spc="-65" dirty="0">
                <a:latin typeface="Times New Roman" pitchFamily="18" charset="0"/>
                <a:cs typeface="Times New Roman" pitchFamily="18" charset="0"/>
              </a:rPr>
              <a:t>formally, </a:t>
            </a:r>
            <a:r>
              <a:rPr sz="2400" spc="-150" dirty="0">
                <a:latin typeface="Times New Roman" pitchFamily="18" charset="0"/>
                <a:cs typeface="Times New Roman" pitchFamily="18" charset="0"/>
              </a:rPr>
              <a:t>JavaScript </a:t>
            </a:r>
            <a:r>
              <a:rPr sz="2400" spc="-130" dirty="0">
                <a:latin typeface="Times New Roman" pitchFamily="18" charset="0"/>
                <a:cs typeface="Times New Roman" pitchFamily="18" charset="0"/>
              </a:rPr>
              <a:t>does</a:t>
            </a:r>
            <a:r>
              <a:rPr sz="2400" spc="-100" dirty="0">
                <a:latin typeface="Times New Roman" pitchFamily="18" charset="0"/>
                <a:cs typeface="Times New Roman" pitchFamily="18" charset="0"/>
              </a:rPr>
              <a:t> </a:t>
            </a:r>
            <a:r>
              <a:rPr sz="2400" spc="-20" dirty="0">
                <a:latin typeface="Times New Roman" pitchFamily="18" charset="0"/>
                <a:cs typeface="Times New Roman" pitchFamily="18" charset="0"/>
              </a:rPr>
              <a:t>not.</a:t>
            </a:r>
            <a:endParaRPr sz="2400" dirty="0">
              <a:latin typeface="Times New Roman" pitchFamily="18" charset="0"/>
              <a:cs typeface="Times New Roman" pitchFamily="18" charset="0"/>
            </a:endParaRPr>
          </a:p>
          <a:p>
            <a:pPr>
              <a:lnSpc>
                <a:spcPct val="150000"/>
              </a:lnSpc>
              <a:buFont typeface="Wingdings"/>
              <a:buChar char=""/>
            </a:pPr>
            <a:endParaRPr sz="2400" dirty="0">
              <a:latin typeface="Times New Roman" pitchFamily="18" charset="0"/>
              <a:cs typeface="Times New Roman" pitchFamily="18" charset="0"/>
            </a:endParaRPr>
          </a:p>
          <a:p>
            <a:pPr>
              <a:lnSpc>
                <a:spcPct val="150000"/>
              </a:lnSpc>
              <a:spcBef>
                <a:spcPts val="5"/>
              </a:spcBef>
              <a:buFont typeface="Wingdings"/>
              <a:buChar char=""/>
            </a:pPr>
            <a:endParaRPr sz="2400" dirty="0">
              <a:latin typeface="Times New Roman" pitchFamily="18" charset="0"/>
              <a:cs typeface="Times New Roman" pitchFamily="18" charset="0"/>
            </a:endParaRPr>
          </a:p>
          <a:p>
            <a:pPr marL="12700" marR="8255">
              <a:lnSpc>
                <a:spcPct val="150000"/>
              </a:lnSpc>
              <a:buSzPct val="95454"/>
              <a:buFont typeface="Wingdings"/>
              <a:buChar char=""/>
              <a:tabLst>
                <a:tab pos="263525" algn="l"/>
                <a:tab pos="1236345" algn="l"/>
                <a:tab pos="1715135" algn="l"/>
                <a:tab pos="2573020" algn="l"/>
                <a:tab pos="3543935" algn="l"/>
                <a:tab pos="3826510" algn="l"/>
                <a:tab pos="4751705" algn="l"/>
                <a:tab pos="5795645" algn="l"/>
                <a:tab pos="6069965" algn="l"/>
                <a:tab pos="6985634" algn="l"/>
              </a:tabLst>
            </a:pPr>
            <a:r>
              <a:rPr sz="2400" spc="-120" dirty="0">
                <a:latin typeface="Times New Roman" pitchFamily="18" charset="0"/>
                <a:cs typeface="Times New Roman" pitchFamily="18" charset="0"/>
              </a:rPr>
              <a:t>In</a:t>
            </a:r>
            <a:r>
              <a:rPr sz="2400" spc="-160" dirty="0">
                <a:latin typeface="Times New Roman" pitchFamily="18" charset="0"/>
                <a:cs typeface="Times New Roman" pitchFamily="18" charset="0"/>
              </a:rPr>
              <a:t>s</a:t>
            </a:r>
            <a:r>
              <a:rPr sz="2400" spc="90" dirty="0">
                <a:latin typeface="Times New Roman" pitchFamily="18" charset="0"/>
                <a:cs typeface="Times New Roman" pitchFamily="18" charset="0"/>
              </a:rPr>
              <a:t>t</a:t>
            </a:r>
            <a:r>
              <a:rPr sz="2400" spc="-155" dirty="0">
                <a:latin typeface="Times New Roman" pitchFamily="18" charset="0"/>
                <a:cs typeface="Times New Roman" pitchFamily="18" charset="0"/>
              </a:rPr>
              <a:t>e</a:t>
            </a:r>
            <a:r>
              <a:rPr sz="2400" spc="-150" dirty="0">
                <a:latin typeface="Times New Roman" pitchFamily="18" charset="0"/>
                <a:cs typeface="Times New Roman" pitchFamily="18" charset="0"/>
              </a:rPr>
              <a:t>a</a:t>
            </a:r>
            <a:r>
              <a:rPr sz="2400" spc="-70" dirty="0">
                <a:latin typeface="Times New Roman" pitchFamily="18" charset="0"/>
                <a:cs typeface="Times New Roman" pitchFamily="18" charset="0"/>
              </a:rPr>
              <a:t>d</a:t>
            </a:r>
            <a:r>
              <a:rPr sz="2400" dirty="0">
                <a:latin typeface="Times New Roman" pitchFamily="18" charset="0"/>
                <a:cs typeface="Times New Roman" pitchFamily="18" charset="0"/>
              </a:rPr>
              <a:t>	</a:t>
            </a:r>
            <a:r>
              <a:rPr sz="2400" spc="-105" dirty="0">
                <a:latin typeface="Times New Roman" pitchFamily="18" charset="0"/>
                <a:cs typeface="Times New Roman" pitchFamily="18" charset="0"/>
              </a:rPr>
              <a:t>w</a:t>
            </a:r>
            <a:r>
              <a:rPr sz="2400" spc="-70" dirty="0">
                <a:latin typeface="Times New Roman" pitchFamily="18" charset="0"/>
                <a:cs typeface="Times New Roman" pitchFamily="18" charset="0"/>
              </a:rPr>
              <a:t>e</a:t>
            </a:r>
            <a:r>
              <a:rPr sz="2400" dirty="0">
                <a:latin typeface="Times New Roman" pitchFamily="18" charset="0"/>
                <a:cs typeface="Times New Roman" pitchFamily="18" charset="0"/>
              </a:rPr>
              <a:t>	</a:t>
            </a:r>
            <a:r>
              <a:rPr sz="2400" spc="-110" dirty="0">
                <a:latin typeface="Times New Roman" pitchFamily="18" charset="0"/>
                <a:cs typeface="Times New Roman" pitchFamily="18" charset="0"/>
              </a:rPr>
              <a:t>d</a:t>
            </a:r>
            <a:r>
              <a:rPr sz="2400" spc="-130" dirty="0">
                <a:latin typeface="Times New Roman" pitchFamily="18" charset="0"/>
                <a:cs typeface="Times New Roman" pitchFamily="18" charset="0"/>
              </a:rPr>
              <a:t>e</a:t>
            </a:r>
            <a:r>
              <a:rPr sz="2400" spc="35" dirty="0">
                <a:latin typeface="Times New Roman" pitchFamily="18" charset="0"/>
                <a:cs typeface="Times New Roman" pitchFamily="18" charset="0"/>
              </a:rPr>
              <a:t>f</a:t>
            </a:r>
            <a:r>
              <a:rPr sz="2400" spc="30" dirty="0">
                <a:latin typeface="Times New Roman" pitchFamily="18" charset="0"/>
                <a:cs typeface="Times New Roman" pitchFamily="18" charset="0"/>
              </a:rPr>
              <a:t>i</a:t>
            </a:r>
            <a:r>
              <a:rPr sz="2400" spc="-110" dirty="0">
                <a:latin typeface="Times New Roman" pitchFamily="18" charset="0"/>
                <a:cs typeface="Times New Roman" pitchFamily="18" charset="0"/>
              </a:rPr>
              <a:t>n</a:t>
            </a:r>
            <a:r>
              <a:rPr sz="2400" spc="-105" dirty="0">
                <a:latin typeface="Times New Roman" pitchFamily="18" charset="0"/>
                <a:cs typeface="Times New Roman" pitchFamily="18" charset="0"/>
              </a:rPr>
              <a:t>e</a:t>
            </a:r>
            <a:r>
              <a:rPr sz="2400" dirty="0">
                <a:latin typeface="Times New Roman" pitchFamily="18" charset="0"/>
                <a:cs typeface="Times New Roman" pitchFamily="18" charset="0"/>
              </a:rPr>
              <a:t>	</a:t>
            </a:r>
            <a:r>
              <a:rPr sz="2400" spc="-365" dirty="0">
                <a:latin typeface="Times New Roman" pitchFamily="18" charset="0"/>
                <a:cs typeface="Times New Roman" pitchFamily="18" charset="0"/>
              </a:rPr>
              <a:t>P</a:t>
            </a:r>
            <a:r>
              <a:rPr sz="2400" spc="-229" dirty="0">
                <a:latin typeface="Times New Roman" pitchFamily="18" charset="0"/>
                <a:cs typeface="Times New Roman" pitchFamily="18" charset="0"/>
              </a:rPr>
              <a:t>s</a:t>
            </a:r>
            <a:r>
              <a:rPr sz="2400" spc="-85" dirty="0">
                <a:latin typeface="Times New Roman" pitchFamily="18" charset="0"/>
                <a:cs typeface="Times New Roman" pitchFamily="18" charset="0"/>
              </a:rPr>
              <a:t>eudo</a:t>
            </a:r>
            <a:r>
              <a:rPr sz="2400" dirty="0">
                <a:latin typeface="Times New Roman" pitchFamily="18" charset="0"/>
                <a:cs typeface="Times New Roman" pitchFamily="18" charset="0"/>
              </a:rPr>
              <a:t>	</a:t>
            </a:r>
            <a:r>
              <a:rPr sz="2400" spc="-130" dirty="0">
                <a:latin typeface="Times New Roman" pitchFamily="18" charset="0"/>
                <a:cs typeface="Times New Roman" pitchFamily="18" charset="0"/>
              </a:rPr>
              <a:t>–</a:t>
            </a:r>
            <a:r>
              <a:rPr sz="2400" dirty="0">
                <a:latin typeface="Times New Roman" pitchFamily="18" charset="0"/>
                <a:cs typeface="Times New Roman" pitchFamily="18" charset="0"/>
              </a:rPr>
              <a:t>	</a:t>
            </a:r>
            <a:r>
              <a:rPr sz="2400" spc="-80" dirty="0">
                <a:latin typeface="Times New Roman" pitchFamily="18" charset="0"/>
                <a:cs typeface="Times New Roman" pitchFamily="18" charset="0"/>
              </a:rPr>
              <a:t>cl</a:t>
            </a:r>
            <a:r>
              <a:rPr sz="2400" spc="-220" dirty="0">
                <a:latin typeface="Times New Roman" pitchFamily="18" charset="0"/>
                <a:cs typeface="Times New Roman" pitchFamily="18" charset="0"/>
              </a:rPr>
              <a:t>a</a:t>
            </a:r>
            <a:r>
              <a:rPr sz="2400" spc="-195" dirty="0">
                <a:latin typeface="Times New Roman" pitchFamily="18" charset="0"/>
                <a:cs typeface="Times New Roman" pitchFamily="18" charset="0"/>
              </a:rPr>
              <a:t>s</a:t>
            </a:r>
            <a:r>
              <a:rPr sz="2400" spc="-240" dirty="0">
                <a:latin typeface="Times New Roman" pitchFamily="18" charset="0"/>
                <a:cs typeface="Times New Roman" pitchFamily="18" charset="0"/>
              </a:rPr>
              <a:t>s</a:t>
            </a:r>
            <a:r>
              <a:rPr sz="2400" spc="-190" dirty="0">
                <a:latin typeface="Times New Roman" pitchFamily="18" charset="0"/>
                <a:cs typeface="Times New Roman" pitchFamily="18" charset="0"/>
              </a:rPr>
              <a:t>es</a:t>
            </a:r>
            <a:r>
              <a:rPr sz="2400" dirty="0">
                <a:latin typeface="Times New Roman" pitchFamily="18" charset="0"/>
                <a:cs typeface="Times New Roman" pitchFamily="18" charset="0"/>
              </a:rPr>
              <a:t>	</a:t>
            </a:r>
            <a:r>
              <a:rPr sz="2400" spc="30" dirty="0">
                <a:latin typeface="Times New Roman" pitchFamily="18" charset="0"/>
                <a:cs typeface="Times New Roman" pitchFamily="18" charset="0"/>
              </a:rPr>
              <a:t>th</a:t>
            </a:r>
            <a:r>
              <a:rPr sz="2400" spc="-15" dirty="0">
                <a:latin typeface="Times New Roman" pitchFamily="18" charset="0"/>
                <a:cs typeface="Times New Roman" pitchFamily="18" charset="0"/>
              </a:rPr>
              <a:t>r</a:t>
            </a:r>
            <a:r>
              <a:rPr sz="2400" spc="-65" dirty="0">
                <a:latin typeface="Times New Roman" pitchFamily="18" charset="0"/>
                <a:cs typeface="Times New Roman" pitchFamily="18" charset="0"/>
              </a:rPr>
              <a:t>o</a:t>
            </a:r>
            <a:r>
              <a:rPr sz="2400" spc="-114" dirty="0">
                <a:latin typeface="Times New Roman" pitchFamily="18" charset="0"/>
                <a:cs typeface="Times New Roman" pitchFamily="18" charset="0"/>
              </a:rPr>
              <a:t>ug</a:t>
            </a:r>
            <a:r>
              <a:rPr sz="2400" spc="-110" dirty="0">
                <a:latin typeface="Times New Roman" pitchFamily="18" charset="0"/>
                <a:cs typeface="Times New Roman" pitchFamily="18" charset="0"/>
              </a:rPr>
              <a:t>h</a:t>
            </a:r>
            <a:r>
              <a:rPr sz="2400" dirty="0">
                <a:latin typeface="Times New Roman" pitchFamily="18" charset="0"/>
                <a:cs typeface="Times New Roman" pitchFamily="18" charset="0"/>
              </a:rPr>
              <a:t>	</a:t>
            </a:r>
            <a:r>
              <a:rPr sz="2400" spc="-175" dirty="0">
                <a:latin typeface="Times New Roman" pitchFamily="18" charset="0"/>
                <a:cs typeface="Times New Roman" pitchFamily="18" charset="0"/>
              </a:rPr>
              <a:t>a</a:t>
            </a:r>
            <a:r>
              <a:rPr sz="2400" dirty="0">
                <a:latin typeface="Times New Roman" pitchFamily="18" charset="0"/>
                <a:cs typeface="Times New Roman" pitchFamily="18" charset="0"/>
              </a:rPr>
              <a:t>	</a:t>
            </a:r>
            <a:r>
              <a:rPr sz="2400" spc="-130" dirty="0">
                <a:latin typeface="Times New Roman" pitchFamily="18" charset="0"/>
                <a:cs typeface="Times New Roman" pitchFamily="18" charset="0"/>
              </a:rPr>
              <a:t>v</a:t>
            </a:r>
            <a:r>
              <a:rPr sz="2400" spc="-90" dirty="0">
                <a:latin typeface="Times New Roman" pitchFamily="18" charset="0"/>
                <a:cs typeface="Times New Roman" pitchFamily="18" charset="0"/>
              </a:rPr>
              <a:t>a</a:t>
            </a:r>
            <a:r>
              <a:rPr sz="2400" spc="-50" dirty="0">
                <a:latin typeface="Times New Roman" pitchFamily="18" charset="0"/>
                <a:cs typeface="Times New Roman" pitchFamily="18" charset="0"/>
              </a:rPr>
              <a:t>r</a:t>
            </a:r>
            <a:r>
              <a:rPr sz="2400" spc="15" dirty="0">
                <a:latin typeface="Times New Roman" pitchFamily="18" charset="0"/>
                <a:cs typeface="Times New Roman" pitchFamily="18" charset="0"/>
              </a:rPr>
              <a:t>i</a:t>
            </a:r>
            <a:r>
              <a:rPr sz="2400" spc="-150" dirty="0">
                <a:latin typeface="Times New Roman" pitchFamily="18" charset="0"/>
                <a:cs typeface="Times New Roman" pitchFamily="18" charset="0"/>
              </a:rPr>
              <a:t>e</a:t>
            </a:r>
            <a:r>
              <a:rPr sz="2400" spc="5" dirty="0">
                <a:latin typeface="Times New Roman" pitchFamily="18" charset="0"/>
                <a:cs typeface="Times New Roman" pitchFamily="18" charset="0"/>
              </a:rPr>
              <a:t>ty</a:t>
            </a:r>
            <a:r>
              <a:rPr sz="2400" dirty="0">
                <a:latin typeface="Times New Roman" pitchFamily="18" charset="0"/>
                <a:cs typeface="Times New Roman" pitchFamily="18" charset="0"/>
              </a:rPr>
              <a:t>	of  </a:t>
            </a:r>
            <a:r>
              <a:rPr sz="2400" spc="-114" dirty="0">
                <a:latin typeface="Times New Roman" pitchFamily="18" charset="0"/>
                <a:cs typeface="Times New Roman" pitchFamily="18" charset="0"/>
              </a:rPr>
              <a:t>syntax.</a:t>
            </a:r>
            <a:endParaRPr sz="24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1981200" y="514350"/>
            <a:ext cx="4181475" cy="3333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837940" cy="696595"/>
          </a:xfrm>
          <a:prstGeom prst="rect">
            <a:avLst/>
          </a:prstGeom>
        </p:spPr>
        <p:txBody>
          <a:bodyPr vert="horz" wrap="square" lIns="0" tIns="13335" rIns="0" bIns="0" rtlCol="0">
            <a:spAutoFit/>
          </a:bodyPr>
          <a:lstStyle/>
          <a:p>
            <a:pPr marL="12700">
              <a:lnSpc>
                <a:spcPct val="100000"/>
              </a:lnSpc>
              <a:spcBef>
                <a:spcPts val="105"/>
              </a:spcBef>
            </a:pPr>
            <a:r>
              <a:rPr spc="-375" dirty="0">
                <a:latin typeface="Times New Roman" pitchFamily="18" charset="0"/>
                <a:cs typeface="Times New Roman" pitchFamily="18" charset="0"/>
              </a:rPr>
              <a:t>HTML</a:t>
            </a:r>
            <a:r>
              <a:rPr spc="-270" dirty="0">
                <a:latin typeface="Times New Roman" pitchFamily="18" charset="0"/>
                <a:cs typeface="Times New Roman" pitchFamily="18" charset="0"/>
              </a:rPr>
              <a:t> </a:t>
            </a:r>
            <a:r>
              <a:rPr spc="-160" dirty="0">
                <a:latin typeface="Times New Roman" pitchFamily="18" charset="0"/>
                <a:cs typeface="Times New Roman" pitchFamily="18" charset="0"/>
              </a:rPr>
              <a:t>Properties</a:t>
            </a:r>
          </a:p>
        </p:txBody>
      </p:sp>
      <p:sp>
        <p:nvSpPr>
          <p:cNvPr id="3" name="object 3"/>
          <p:cNvSpPr txBox="1"/>
          <p:nvPr/>
        </p:nvSpPr>
        <p:spPr>
          <a:xfrm>
            <a:off x="993450" y="842513"/>
            <a:ext cx="885825"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Full </a:t>
            </a:r>
            <a:r>
              <a:rPr sz="1500" spc="40" dirty="0">
                <a:latin typeface="Georgia"/>
                <a:cs typeface="Georgia"/>
              </a:rPr>
              <a:t>circle</a:t>
            </a:r>
            <a:endParaRPr sz="1500">
              <a:latin typeface="Georgia"/>
              <a:cs typeface="Georgia"/>
            </a:endParaRPr>
          </a:p>
        </p:txBody>
      </p:sp>
      <p:sp>
        <p:nvSpPr>
          <p:cNvPr id="4" name="object 4"/>
          <p:cNvSpPr txBox="1"/>
          <p:nvPr/>
        </p:nvSpPr>
        <p:spPr>
          <a:xfrm>
            <a:off x="993440" y="1276350"/>
            <a:ext cx="7234555" cy="1646285"/>
          </a:xfrm>
          <a:prstGeom prst="rect">
            <a:avLst/>
          </a:prstGeom>
        </p:spPr>
        <p:txBody>
          <a:bodyPr vert="horz" wrap="square" lIns="0" tIns="50165" rIns="0" bIns="0" rtlCol="0">
            <a:spAutoFit/>
          </a:bodyPr>
          <a:lstStyle/>
          <a:p>
            <a:pPr marL="12700" marR="1553845">
              <a:lnSpc>
                <a:spcPct val="150000"/>
              </a:lnSpc>
              <a:spcBef>
                <a:spcPts val="1760"/>
              </a:spcBef>
              <a:buSzPct val="95454"/>
              <a:buFont typeface="Wingdings"/>
              <a:buChar char=""/>
              <a:tabLst>
                <a:tab pos="235585" algn="l"/>
              </a:tabLst>
            </a:pPr>
            <a:r>
              <a:rPr sz="2400" b="1" spc="-145" dirty="0" err="1">
                <a:latin typeface="Times New Roman" pitchFamily="18" charset="0"/>
                <a:cs typeface="Times New Roman" pitchFamily="18" charset="0"/>
              </a:rPr>
              <a:t>var</a:t>
            </a:r>
            <a:r>
              <a:rPr sz="2400" b="1" spc="-145" dirty="0">
                <a:latin typeface="Times New Roman" pitchFamily="18" charset="0"/>
                <a:cs typeface="Times New Roman" pitchFamily="18" charset="0"/>
              </a:rPr>
              <a:t> </a:t>
            </a:r>
            <a:r>
              <a:rPr sz="2400" b="1" spc="-180" dirty="0">
                <a:latin typeface="Times New Roman" pitchFamily="18" charset="0"/>
                <a:cs typeface="Times New Roman" pitchFamily="18" charset="0"/>
              </a:rPr>
              <a:t>theBox </a:t>
            </a:r>
            <a:r>
              <a:rPr sz="2400" b="1" spc="-195" dirty="0">
                <a:latin typeface="Times New Roman" pitchFamily="18" charset="0"/>
                <a:cs typeface="Times New Roman" pitchFamily="18" charset="0"/>
              </a:rPr>
              <a:t>= </a:t>
            </a:r>
            <a:r>
              <a:rPr sz="2400" b="1" spc="-100" dirty="0">
                <a:latin typeface="Times New Roman" pitchFamily="18" charset="0"/>
                <a:cs typeface="Times New Roman" pitchFamily="18" charset="0"/>
              </a:rPr>
              <a:t>$(".meh");  </a:t>
            </a:r>
            <a:r>
              <a:rPr sz="2400" b="1" spc="-155" dirty="0">
                <a:latin typeface="Times New Roman" pitchFamily="18" charset="0"/>
                <a:cs typeface="Times New Roman" pitchFamily="18" charset="0"/>
              </a:rPr>
              <a:t>theBox.</a:t>
            </a:r>
            <a:r>
              <a:rPr sz="2400" b="1" spc="-155" dirty="0">
                <a:solidFill>
                  <a:srgbClr val="C0504D"/>
                </a:solidFill>
                <a:latin typeface="Times New Roman" pitchFamily="18" charset="0"/>
                <a:cs typeface="Times New Roman" pitchFamily="18" charset="0"/>
              </a:rPr>
              <a:t>prop</a:t>
            </a:r>
            <a:r>
              <a:rPr sz="2400" b="1" spc="-155" dirty="0">
                <a:latin typeface="Times New Roman" pitchFamily="18" charset="0"/>
                <a:cs typeface="Times New Roman" pitchFamily="18" charset="0"/>
              </a:rPr>
              <a:t>("checked"); </a:t>
            </a:r>
            <a:r>
              <a:rPr sz="2400" i="1" spc="240" dirty="0">
                <a:solidFill>
                  <a:srgbClr val="4F80BC"/>
                </a:solidFill>
                <a:latin typeface="Times New Roman" pitchFamily="18" charset="0"/>
                <a:cs typeface="Times New Roman" pitchFamily="18" charset="0"/>
              </a:rPr>
              <a:t>// </a:t>
            </a:r>
            <a:r>
              <a:rPr sz="2400" i="1" spc="-105" dirty="0">
                <a:solidFill>
                  <a:srgbClr val="4F80BC"/>
                </a:solidFill>
                <a:latin typeface="Times New Roman" pitchFamily="18" charset="0"/>
                <a:cs typeface="Times New Roman" pitchFamily="18" charset="0"/>
              </a:rPr>
              <a:t>evaluates </a:t>
            </a:r>
            <a:r>
              <a:rPr sz="2400" i="1" spc="-5" dirty="0">
                <a:solidFill>
                  <a:srgbClr val="4F80BC"/>
                </a:solidFill>
                <a:latin typeface="Times New Roman" pitchFamily="18" charset="0"/>
                <a:cs typeface="Times New Roman" pitchFamily="18" charset="0"/>
              </a:rPr>
              <a:t>to </a:t>
            </a:r>
            <a:r>
              <a:rPr sz="2400" i="1" spc="-320" dirty="0">
                <a:solidFill>
                  <a:srgbClr val="4F80BC"/>
                </a:solidFill>
                <a:latin typeface="Times New Roman" pitchFamily="18" charset="0"/>
                <a:cs typeface="Times New Roman" pitchFamily="18" charset="0"/>
              </a:rPr>
              <a:t>TRUE </a:t>
            </a:r>
            <a:r>
              <a:rPr sz="2400" i="1" spc="-320" dirty="0">
                <a:latin typeface="Times New Roman" pitchFamily="18" charset="0"/>
                <a:cs typeface="Times New Roman" pitchFamily="18" charset="0"/>
              </a:rPr>
              <a:t> </a:t>
            </a:r>
            <a:r>
              <a:rPr sz="2400" b="1" spc="-135" dirty="0">
                <a:latin typeface="Times New Roman" pitchFamily="18" charset="0"/>
                <a:cs typeface="Times New Roman" pitchFamily="18" charset="0"/>
              </a:rPr>
              <a:t>theBox.</a:t>
            </a:r>
            <a:r>
              <a:rPr sz="2400" b="1" spc="-135" dirty="0">
                <a:solidFill>
                  <a:srgbClr val="CE2932"/>
                </a:solidFill>
                <a:latin typeface="Times New Roman" pitchFamily="18" charset="0"/>
                <a:cs typeface="Times New Roman" pitchFamily="18" charset="0"/>
              </a:rPr>
              <a:t>attr</a:t>
            </a:r>
            <a:r>
              <a:rPr sz="2400" b="1" spc="-135" dirty="0">
                <a:latin typeface="Times New Roman" pitchFamily="18" charset="0"/>
                <a:cs typeface="Times New Roman" pitchFamily="18" charset="0"/>
              </a:rPr>
              <a:t>("checked"</a:t>
            </a:r>
            <a:r>
              <a:rPr sz="2400" spc="-135" dirty="0">
                <a:latin typeface="Times New Roman" pitchFamily="18" charset="0"/>
                <a:cs typeface="Times New Roman" pitchFamily="18" charset="0"/>
              </a:rPr>
              <a:t>); </a:t>
            </a:r>
            <a:r>
              <a:rPr sz="2400" i="1" spc="240" dirty="0">
                <a:solidFill>
                  <a:srgbClr val="009EDA"/>
                </a:solidFill>
                <a:latin typeface="Times New Roman" pitchFamily="18" charset="0"/>
                <a:cs typeface="Times New Roman" pitchFamily="18" charset="0"/>
              </a:rPr>
              <a:t>// </a:t>
            </a:r>
            <a:r>
              <a:rPr sz="2400" i="1" spc="-105" dirty="0">
                <a:solidFill>
                  <a:srgbClr val="009EDA"/>
                </a:solidFill>
                <a:latin typeface="Times New Roman" pitchFamily="18" charset="0"/>
                <a:cs typeface="Times New Roman" pitchFamily="18" charset="0"/>
              </a:rPr>
              <a:t>evaluates </a:t>
            </a:r>
            <a:r>
              <a:rPr sz="2400" i="1" spc="-5" dirty="0">
                <a:solidFill>
                  <a:srgbClr val="009EDA"/>
                </a:solidFill>
                <a:latin typeface="Times New Roman" pitchFamily="18" charset="0"/>
                <a:cs typeface="Times New Roman" pitchFamily="18" charset="0"/>
              </a:rPr>
              <a:t>to</a:t>
            </a:r>
            <a:r>
              <a:rPr sz="2400" i="1" spc="-385" dirty="0">
                <a:solidFill>
                  <a:srgbClr val="009EDA"/>
                </a:solidFill>
                <a:latin typeface="Times New Roman" pitchFamily="18" charset="0"/>
                <a:cs typeface="Times New Roman" pitchFamily="18" charset="0"/>
              </a:rPr>
              <a:t> </a:t>
            </a:r>
            <a:r>
              <a:rPr sz="2400" i="1" spc="-105" dirty="0">
                <a:solidFill>
                  <a:srgbClr val="009EDA"/>
                </a:solidFill>
                <a:latin typeface="Times New Roman" pitchFamily="18" charset="0"/>
                <a:cs typeface="Times New Roman" pitchFamily="18" charset="0"/>
              </a:rPr>
              <a:t>"checked"</a:t>
            </a:r>
            <a:endParaRPr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068320" cy="696595"/>
          </a:xfrm>
          <a:prstGeom prst="rect">
            <a:avLst/>
          </a:prstGeom>
        </p:spPr>
        <p:txBody>
          <a:bodyPr vert="horz" wrap="square" lIns="0" tIns="13335" rIns="0" bIns="0" rtlCol="0">
            <a:spAutoFit/>
          </a:bodyPr>
          <a:lstStyle/>
          <a:p>
            <a:pPr marL="12700">
              <a:lnSpc>
                <a:spcPct val="100000"/>
              </a:lnSpc>
              <a:spcBef>
                <a:spcPts val="105"/>
              </a:spcBef>
            </a:pPr>
            <a:r>
              <a:rPr spc="-290" dirty="0">
                <a:latin typeface="Times New Roman" pitchFamily="18" charset="0"/>
                <a:cs typeface="Times New Roman" pitchFamily="18" charset="0"/>
              </a:rPr>
              <a:t>Changing</a:t>
            </a:r>
            <a:r>
              <a:rPr spc="-295" dirty="0">
                <a:latin typeface="Times New Roman" pitchFamily="18" charset="0"/>
                <a:cs typeface="Times New Roman" pitchFamily="18" charset="0"/>
              </a:rPr>
              <a:t> </a:t>
            </a:r>
            <a:r>
              <a:rPr spc="-885" dirty="0">
                <a:latin typeface="Times New Roman" pitchFamily="18" charset="0"/>
                <a:cs typeface="Times New Roman" pitchFamily="18" charset="0"/>
              </a:rPr>
              <a:t>CSS</a:t>
            </a:r>
          </a:p>
        </p:txBody>
      </p:sp>
      <p:sp>
        <p:nvSpPr>
          <p:cNvPr id="3" name="object 3"/>
          <p:cNvSpPr txBox="1"/>
          <p:nvPr/>
        </p:nvSpPr>
        <p:spPr>
          <a:xfrm>
            <a:off x="993450" y="842513"/>
            <a:ext cx="1098550"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With</a:t>
            </a:r>
            <a:r>
              <a:rPr sz="1500" spc="-40" dirty="0">
                <a:latin typeface="Georgia"/>
                <a:cs typeface="Georgia"/>
              </a:rPr>
              <a:t> </a:t>
            </a:r>
            <a:r>
              <a:rPr sz="1500" spc="50" dirty="0">
                <a:latin typeface="Georgia"/>
                <a:cs typeface="Georgia"/>
              </a:rPr>
              <a:t>jQuery</a:t>
            </a:r>
            <a:endParaRPr sz="1500">
              <a:latin typeface="Georgia"/>
              <a:cs typeface="Georgia"/>
            </a:endParaRPr>
          </a:p>
        </p:txBody>
      </p:sp>
      <p:sp>
        <p:nvSpPr>
          <p:cNvPr id="4" name="object 4"/>
          <p:cNvSpPr txBox="1"/>
          <p:nvPr/>
        </p:nvSpPr>
        <p:spPr>
          <a:xfrm>
            <a:off x="688335" y="1276350"/>
            <a:ext cx="7919720" cy="3990195"/>
          </a:xfrm>
          <a:prstGeom prst="rect">
            <a:avLst/>
          </a:prstGeom>
        </p:spPr>
        <p:txBody>
          <a:bodyPr vert="horz" wrap="square" lIns="0" tIns="12065" rIns="0" bIns="0" rtlCol="0">
            <a:spAutoFit/>
          </a:bodyPr>
          <a:lstStyle/>
          <a:p>
            <a:pPr marL="234950" indent="-222885">
              <a:lnSpc>
                <a:spcPct val="100000"/>
              </a:lnSpc>
              <a:spcBef>
                <a:spcPts val="95"/>
              </a:spcBef>
              <a:buSzPct val="95454"/>
              <a:buFont typeface="Wingdings"/>
              <a:buChar char=""/>
              <a:tabLst>
                <a:tab pos="235585" algn="l"/>
              </a:tabLst>
            </a:pPr>
            <a:r>
              <a:rPr sz="2400" spc="-85" dirty="0">
                <a:latin typeface="Times New Roman" pitchFamily="18" charset="0"/>
                <a:cs typeface="Times New Roman" pitchFamily="18" charset="0"/>
              </a:rPr>
              <a:t>jQuery </a:t>
            </a:r>
            <a:r>
              <a:rPr sz="2400" spc="-90" dirty="0">
                <a:latin typeface="Times New Roman" pitchFamily="18" charset="0"/>
                <a:cs typeface="Times New Roman" pitchFamily="18" charset="0"/>
              </a:rPr>
              <a:t>provides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extremely </a:t>
            </a:r>
            <a:r>
              <a:rPr sz="2400" spc="-20" dirty="0">
                <a:latin typeface="Times New Roman" pitchFamily="18" charset="0"/>
                <a:cs typeface="Times New Roman" pitchFamily="18" charset="0"/>
              </a:rPr>
              <a:t>intuitive </a:t>
            </a:r>
            <a:r>
              <a:rPr sz="2400" b="1" spc="-225" dirty="0">
                <a:latin typeface="Times New Roman" pitchFamily="18" charset="0"/>
                <a:cs typeface="Times New Roman" pitchFamily="18" charset="0"/>
              </a:rPr>
              <a:t>css()</a:t>
            </a:r>
            <a:r>
              <a:rPr sz="2400" b="1" spc="-330" dirty="0">
                <a:latin typeface="Times New Roman" pitchFamily="18" charset="0"/>
                <a:cs typeface="Times New Roman" pitchFamily="18" charset="0"/>
              </a:rPr>
              <a:t> </a:t>
            </a:r>
            <a:r>
              <a:rPr sz="2400" spc="-80" dirty="0">
                <a:latin typeface="Times New Roman" pitchFamily="18" charset="0"/>
                <a:cs typeface="Times New Roman" pitchFamily="18" charset="0"/>
              </a:rPr>
              <a:t>methods.</a:t>
            </a:r>
            <a:endParaRPr sz="2400" dirty="0">
              <a:latin typeface="Times New Roman" pitchFamily="18" charset="0"/>
              <a:cs typeface="Times New Roman" pitchFamily="18" charset="0"/>
            </a:endParaRPr>
          </a:p>
          <a:p>
            <a:pPr marL="234950" indent="-222885">
              <a:lnSpc>
                <a:spcPct val="100000"/>
              </a:lnSpc>
              <a:spcBef>
                <a:spcPts val="1730"/>
              </a:spcBef>
              <a:buSzPct val="95454"/>
              <a:buFont typeface="Wingdings"/>
              <a:buChar char=""/>
              <a:tabLst>
                <a:tab pos="235585" algn="l"/>
              </a:tabLst>
            </a:pPr>
            <a:r>
              <a:rPr sz="2400" spc="-270" dirty="0">
                <a:latin typeface="Times New Roman" pitchFamily="18" charset="0"/>
                <a:cs typeface="Times New Roman" pitchFamily="18" charset="0"/>
              </a:rPr>
              <a:t>To </a:t>
            </a:r>
            <a:r>
              <a:rPr sz="2400" spc="-85" dirty="0">
                <a:latin typeface="Times New Roman" pitchFamily="18" charset="0"/>
                <a:cs typeface="Times New Roman" pitchFamily="18" charset="0"/>
              </a:rPr>
              <a:t>get </a:t>
            </a:r>
            <a:r>
              <a:rPr sz="2400" spc="-175" dirty="0">
                <a:latin typeface="Times New Roman" pitchFamily="18" charset="0"/>
                <a:cs typeface="Times New Roman" pitchFamily="18" charset="0"/>
              </a:rPr>
              <a:t>a </a:t>
            </a:r>
            <a:r>
              <a:rPr sz="2400" spc="-220" dirty="0">
                <a:latin typeface="Times New Roman" pitchFamily="18" charset="0"/>
                <a:cs typeface="Times New Roman" pitchFamily="18" charset="0"/>
              </a:rPr>
              <a:t>css </a:t>
            </a:r>
            <a:r>
              <a:rPr sz="2400" spc="-105" dirty="0">
                <a:latin typeface="Times New Roman" pitchFamily="18" charset="0"/>
                <a:cs typeface="Times New Roman" pitchFamily="18" charset="0"/>
              </a:rPr>
              <a:t>value </a:t>
            </a:r>
            <a:r>
              <a:rPr sz="2400" spc="-155" dirty="0">
                <a:latin typeface="Times New Roman" pitchFamily="18" charset="0"/>
                <a:cs typeface="Times New Roman" pitchFamily="18" charset="0"/>
              </a:rPr>
              <a:t>use </a:t>
            </a:r>
            <a:r>
              <a:rPr sz="2400" spc="-30" dirty="0">
                <a:latin typeface="Times New Roman" pitchFamily="18" charset="0"/>
                <a:cs typeface="Times New Roman" pitchFamily="18" charset="0"/>
              </a:rPr>
              <a:t>the </a:t>
            </a:r>
            <a:r>
              <a:rPr sz="2400" spc="-160" dirty="0">
                <a:latin typeface="Times New Roman" pitchFamily="18" charset="0"/>
                <a:cs typeface="Times New Roman" pitchFamily="18" charset="0"/>
              </a:rPr>
              <a:t>css() </a:t>
            </a:r>
            <a:r>
              <a:rPr sz="2400" spc="-55" dirty="0">
                <a:latin typeface="Times New Roman" pitchFamily="18" charset="0"/>
                <a:cs typeface="Times New Roman" pitchFamily="18" charset="0"/>
              </a:rPr>
              <a:t>method </a:t>
            </a:r>
            <a:r>
              <a:rPr sz="2400" spc="10" dirty="0">
                <a:latin typeface="Times New Roman" pitchFamily="18" charset="0"/>
                <a:cs typeface="Times New Roman" pitchFamily="18" charset="0"/>
              </a:rPr>
              <a:t>with </a:t>
            </a:r>
            <a:r>
              <a:rPr sz="2400" spc="-114" dirty="0">
                <a:latin typeface="Times New Roman" pitchFamily="18" charset="0"/>
                <a:cs typeface="Times New Roman" pitchFamily="18" charset="0"/>
              </a:rPr>
              <a:t>1</a:t>
            </a:r>
            <a:r>
              <a:rPr sz="2400" spc="-285" dirty="0">
                <a:latin typeface="Times New Roman" pitchFamily="18" charset="0"/>
                <a:cs typeface="Times New Roman" pitchFamily="18" charset="0"/>
              </a:rPr>
              <a:t> </a:t>
            </a:r>
            <a:r>
              <a:rPr sz="2400" spc="-70" dirty="0">
                <a:latin typeface="Times New Roman" pitchFamily="18" charset="0"/>
                <a:cs typeface="Times New Roman" pitchFamily="18" charset="0"/>
              </a:rPr>
              <a:t>parameter:</a:t>
            </a:r>
            <a:endParaRPr sz="2400" dirty="0">
              <a:latin typeface="Times New Roman" pitchFamily="18" charset="0"/>
              <a:cs typeface="Times New Roman" pitchFamily="18" charset="0"/>
            </a:endParaRPr>
          </a:p>
          <a:p>
            <a:pPr marL="12700">
              <a:lnSpc>
                <a:spcPct val="100000"/>
              </a:lnSpc>
              <a:spcBef>
                <a:spcPts val="1730"/>
              </a:spcBef>
            </a:pPr>
            <a:r>
              <a:rPr sz="2400" spc="-70" dirty="0">
                <a:latin typeface="Times New Roman" pitchFamily="18" charset="0"/>
                <a:cs typeface="Times New Roman" pitchFamily="18" charset="0"/>
              </a:rPr>
              <a:t>$color </a:t>
            </a:r>
            <a:r>
              <a:rPr sz="2400" spc="-195" dirty="0">
                <a:latin typeface="Times New Roman" pitchFamily="18" charset="0"/>
                <a:cs typeface="Times New Roman" pitchFamily="18" charset="0"/>
              </a:rPr>
              <a:t>= </a:t>
            </a:r>
            <a:r>
              <a:rPr sz="2400" spc="-125" dirty="0">
                <a:latin typeface="Times New Roman" pitchFamily="18" charset="0"/>
                <a:cs typeface="Times New Roman" pitchFamily="18" charset="0"/>
              </a:rPr>
              <a:t>$("#colourBox").</a:t>
            </a:r>
            <a:r>
              <a:rPr sz="2400" b="1" spc="-125" dirty="0">
                <a:solidFill>
                  <a:srgbClr val="CE2932"/>
                </a:solidFill>
                <a:latin typeface="Times New Roman" pitchFamily="18" charset="0"/>
                <a:cs typeface="Times New Roman" pitchFamily="18" charset="0"/>
              </a:rPr>
              <a:t>css</a:t>
            </a:r>
            <a:r>
              <a:rPr sz="2400" spc="-125" dirty="0">
                <a:latin typeface="Times New Roman" pitchFamily="18" charset="0"/>
                <a:cs typeface="Times New Roman" pitchFamily="18" charset="0"/>
              </a:rPr>
              <a:t>("</a:t>
            </a:r>
            <a:r>
              <a:rPr sz="2400" b="1" spc="-125" dirty="0">
                <a:solidFill>
                  <a:srgbClr val="4F80BC"/>
                </a:solidFill>
                <a:latin typeface="Times New Roman" pitchFamily="18" charset="0"/>
                <a:cs typeface="Times New Roman" pitchFamily="18" charset="0"/>
              </a:rPr>
              <a:t>background-color</a:t>
            </a:r>
            <a:r>
              <a:rPr sz="2400" spc="-125" dirty="0">
                <a:latin typeface="Times New Roman" pitchFamily="18" charset="0"/>
                <a:cs typeface="Times New Roman" pitchFamily="18" charset="0"/>
              </a:rPr>
              <a:t>"); </a:t>
            </a:r>
            <a:r>
              <a:rPr sz="2400" i="1" spc="240" dirty="0">
                <a:latin typeface="Times New Roman" pitchFamily="18" charset="0"/>
                <a:cs typeface="Times New Roman" pitchFamily="18" charset="0"/>
              </a:rPr>
              <a:t>// </a:t>
            </a:r>
            <a:r>
              <a:rPr sz="2400" b="1" i="1" spc="-105" dirty="0">
                <a:latin typeface="Times New Roman" pitchFamily="18" charset="0"/>
                <a:cs typeface="Times New Roman" pitchFamily="18" charset="0"/>
              </a:rPr>
              <a:t>get </a:t>
            </a:r>
            <a:r>
              <a:rPr sz="2400" i="1" spc="-50" dirty="0">
                <a:latin typeface="Times New Roman" pitchFamily="18" charset="0"/>
                <a:cs typeface="Times New Roman" pitchFamily="18" charset="0"/>
              </a:rPr>
              <a:t>the</a:t>
            </a:r>
            <a:r>
              <a:rPr sz="2400" i="1" spc="-345" dirty="0">
                <a:latin typeface="Times New Roman" pitchFamily="18" charset="0"/>
                <a:cs typeface="Times New Roman" pitchFamily="18" charset="0"/>
              </a:rPr>
              <a:t> </a:t>
            </a:r>
            <a:r>
              <a:rPr sz="2400" i="1" spc="-80" dirty="0">
                <a:latin typeface="Times New Roman" pitchFamily="18" charset="0"/>
                <a:cs typeface="Times New Roman" pitchFamily="18" charset="0"/>
              </a:rPr>
              <a:t>color</a:t>
            </a:r>
            <a:endParaRPr sz="2400" dirty="0">
              <a:latin typeface="Times New Roman" pitchFamily="18" charset="0"/>
              <a:cs typeface="Times New Roman" pitchFamily="18" charset="0"/>
            </a:endParaRPr>
          </a:p>
          <a:p>
            <a:pPr>
              <a:lnSpc>
                <a:spcPct val="100000"/>
              </a:lnSpc>
            </a:pPr>
            <a:endParaRPr sz="2400" dirty="0">
              <a:latin typeface="Times New Roman" pitchFamily="18" charset="0"/>
              <a:cs typeface="Times New Roman" pitchFamily="18" charset="0"/>
            </a:endParaRPr>
          </a:p>
          <a:p>
            <a:pPr>
              <a:lnSpc>
                <a:spcPct val="100000"/>
              </a:lnSpc>
            </a:pPr>
            <a:endParaRPr sz="2400" dirty="0">
              <a:latin typeface="Times New Roman" pitchFamily="18" charset="0"/>
              <a:cs typeface="Times New Roman" pitchFamily="18" charset="0"/>
            </a:endParaRPr>
          </a:p>
          <a:p>
            <a:pPr marL="12700" marR="5080">
              <a:lnSpc>
                <a:spcPct val="100000"/>
              </a:lnSpc>
              <a:buSzPct val="95454"/>
              <a:buFont typeface="Wingdings"/>
              <a:buChar char=""/>
              <a:tabLst>
                <a:tab pos="235585" algn="l"/>
              </a:tabLst>
            </a:pPr>
            <a:r>
              <a:rPr sz="2400" spc="-270" dirty="0">
                <a:latin typeface="Times New Roman" pitchFamily="18" charset="0"/>
                <a:cs typeface="Times New Roman" pitchFamily="18" charset="0"/>
              </a:rPr>
              <a:t>To </a:t>
            </a:r>
            <a:r>
              <a:rPr sz="2400" spc="-85" dirty="0">
                <a:latin typeface="Times New Roman" pitchFamily="18" charset="0"/>
                <a:cs typeface="Times New Roman" pitchFamily="18" charset="0"/>
              </a:rPr>
              <a:t>set </a:t>
            </a:r>
            <a:r>
              <a:rPr sz="2400" spc="-175" dirty="0">
                <a:latin typeface="Times New Roman" pitchFamily="18" charset="0"/>
                <a:cs typeface="Times New Roman" pitchFamily="18" charset="0"/>
              </a:rPr>
              <a:t>a </a:t>
            </a:r>
            <a:r>
              <a:rPr sz="2400" spc="-450" dirty="0">
                <a:latin typeface="Times New Roman" pitchFamily="18" charset="0"/>
                <a:cs typeface="Times New Roman" pitchFamily="18" charset="0"/>
              </a:rPr>
              <a:t>CSS </a:t>
            </a:r>
            <a:r>
              <a:rPr sz="2400" spc="-80" dirty="0">
                <a:latin typeface="Times New Roman" pitchFamily="18" charset="0"/>
                <a:cs typeface="Times New Roman" pitchFamily="18" charset="0"/>
              </a:rPr>
              <a:t>variable </a:t>
            </a:r>
            <a:r>
              <a:rPr sz="2400" spc="-155" dirty="0">
                <a:latin typeface="Times New Roman" pitchFamily="18" charset="0"/>
                <a:cs typeface="Times New Roman" pitchFamily="18" charset="0"/>
              </a:rPr>
              <a:t>use </a:t>
            </a:r>
            <a:r>
              <a:rPr sz="2400" spc="-160" dirty="0">
                <a:latin typeface="Times New Roman" pitchFamily="18" charset="0"/>
                <a:cs typeface="Times New Roman" pitchFamily="18" charset="0"/>
              </a:rPr>
              <a:t>css() </a:t>
            </a:r>
            <a:r>
              <a:rPr sz="2400" spc="10" dirty="0">
                <a:latin typeface="Times New Roman" pitchFamily="18" charset="0"/>
                <a:cs typeface="Times New Roman" pitchFamily="18" charset="0"/>
              </a:rPr>
              <a:t>with two </a:t>
            </a:r>
            <a:r>
              <a:rPr sz="2400" spc="-85" dirty="0">
                <a:latin typeface="Times New Roman" pitchFamily="18" charset="0"/>
                <a:cs typeface="Times New Roman" pitchFamily="18" charset="0"/>
              </a:rPr>
              <a:t>parameters: </a:t>
            </a:r>
            <a:r>
              <a:rPr sz="2400" spc="-30" dirty="0">
                <a:latin typeface="Times New Roman" pitchFamily="18" charset="0"/>
                <a:cs typeface="Times New Roman" pitchFamily="18" charset="0"/>
              </a:rPr>
              <a:t>the </a:t>
            </a:r>
            <a:r>
              <a:rPr sz="2400" spc="-15" dirty="0">
                <a:latin typeface="Times New Roman" pitchFamily="18" charset="0"/>
                <a:cs typeface="Times New Roman" pitchFamily="18" charset="0"/>
              </a:rPr>
              <a:t>first </a:t>
            </a:r>
            <a:r>
              <a:rPr sz="2400" spc="-95" dirty="0">
                <a:latin typeface="Times New Roman" pitchFamily="18" charset="0"/>
                <a:cs typeface="Times New Roman" pitchFamily="18" charset="0"/>
              </a:rPr>
              <a:t>being  </a:t>
            </a:r>
            <a:r>
              <a:rPr sz="2400" spc="-30" dirty="0">
                <a:latin typeface="Times New Roman" pitchFamily="18" charset="0"/>
                <a:cs typeface="Times New Roman" pitchFamily="18" charset="0"/>
              </a:rPr>
              <a:t>the </a:t>
            </a:r>
            <a:r>
              <a:rPr sz="2400" spc="-450" dirty="0">
                <a:latin typeface="Times New Roman" pitchFamily="18" charset="0"/>
                <a:cs typeface="Times New Roman" pitchFamily="18" charset="0"/>
              </a:rPr>
              <a:t>CSS </a:t>
            </a:r>
            <a:r>
              <a:rPr sz="2400" spc="-20" dirty="0">
                <a:latin typeface="Times New Roman" pitchFamily="18" charset="0"/>
                <a:cs typeface="Times New Roman" pitchFamily="18" charset="0"/>
              </a:rPr>
              <a:t>attribute, </a:t>
            </a:r>
            <a:r>
              <a:rPr sz="2400" spc="-105" dirty="0">
                <a:latin typeface="Times New Roman" pitchFamily="18" charset="0"/>
                <a:cs typeface="Times New Roman" pitchFamily="18" charset="0"/>
              </a:rPr>
              <a:t>and </a:t>
            </a:r>
            <a:r>
              <a:rPr sz="2400" spc="-30" dirty="0">
                <a:latin typeface="Times New Roman" pitchFamily="18" charset="0"/>
                <a:cs typeface="Times New Roman" pitchFamily="18" charset="0"/>
              </a:rPr>
              <a:t>the </a:t>
            </a:r>
            <a:r>
              <a:rPr sz="2400" spc="-135" dirty="0">
                <a:latin typeface="Times New Roman" pitchFamily="18" charset="0"/>
                <a:cs typeface="Times New Roman" pitchFamily="18" charset="0"/>
              </a:rPr>
              <a:t>second </a:t>
            </a:r>
            <a:r>
              <a:rPr sz="2400" spc="-30" dirty="0">
                <a:latin typeface="Times New Roman" pitchFamily="18" charset="0"/>
                <a:cs typeface="Times New Roman" pitchFamily="18" charset="0"/>
              </a:rPr>
              <a:t>the</a:t>
            </a:r>
            <a:r>
              <a:rPr sz="2400" spc="-310" dirty="0">
                <a:latin typeface="Times New Roman" pitchFamily="18" charset="0"/>
                <a:cs typeface="Times New Roman" pitchFamily="18" charset="0"/>
              </a:rPr>
              <a:t> </a:t>
            </a:r>
            <a:r>
              <a:rPr sz="2400" spc="-95" dirty="0">
                <a:latin typeface="Times New Roman" pitchFamily="18" charset="0"/>
                <a:cs typeface="Times New Roman" pitchFamily="18" charset="0"/>
              </a:rPr>
              <a:t>value.</a:t>
            </a:r>
            <a:endParaRPr sz="2400" dirty="0">
              <a:latin typeface="Times New Roman" pitchFamily="18" charset="0"/>
              <a:cs typeface="Times New Roman" pitchFamily="18" charset="0"/>
            </a:endParaRPr>
          </a:p>
          <a:p>
            <a:pPr marL="927100">
              <a:lnSpc>
                <a:spcPct val="100000"/>
              </a:lnSpc>
              <a:spcBef>
                <a:spcPts val="1730"/>
              </a:spcBef>
            </a:pPr>
            <a:r>
              <a:rPr sz="2400" i="1" spc="240" dirty="0">
                <a:latin typeface="Times New Roman" pitchFamily="18" charset="0"/>
                <a:cs typeface="Times New Roman" pitchFamily="18" charset="0"/>
              </a:rPr>
              <a:t>//</a:t>
            </a:r>
            <a:r>
              <a:rPr sz="2400" i="1" spc="-225" dirty="0">
                <a:latin typeface="Times New Roman" pitchFamily="18" charset="0"/>
                <a:cs typeface="Times New Roman" pitchFamily="18" charset="0"/>
              </a:rPr>
              <a:t> </a:t>
            </a:r>
            <a:r>
              <a:rPr sz="2400" b="1" i="1" spc="-165" dirty="0">
                <a:latin typeface="Times New Roman" pitchFamily="18" charset="0"/>
                <a:cs typeface="Times New Roman" pitchFamily="18" charset="0"/>
              </a:rPr>
              <a:t>set </a:t>
            </a:r>
            <a:r>
              <a:rPr sz="2400" i="1" spc="-80" dirty="0">
                <a:latin typeface="Times New Roman" pitchFamily="18" charset="0"/>
                <a:cs typeface="Times New Roman" pitchFamily="18" charset="0"/>
              </a:rPr>
              <a:t>color </a:t>
            </a:r>
            <a:r>
              <a:rPr sz="2400" i="1" spc="-5" dirty="0">
                <a:latin typeface="Times New Roman" pitchFamily="18" charset="0"/>
                <a:cs typeface="Times New Roman" pitchFamily="18" charset="0"/>
              </a:rPr>
              <a:t>to </a:t>
            </a:r>
            <a:r>
              <a:rPr sz="2400" i="1" spc="-85" dirty="0">
                <a:latin typeface="Times New Roman" pitchFamily="18" charset="0"/>
                <a:cs typeface="Times New Roman" pitchFamily="18" charset="0"/>
              </a:rPr>
              <a:t>red</a:t>
            </a:r>
            <a:endParaRPr sz="2400" dirty="0">
              <a:latin typeface="Times New Roman" pitchFamily="18" charset="0"/>
              <a:cs typeface="Times New Roman" pitchFamily="18" charset="0"/>
            </a:endParaRPr>
          </a:p>
          <a:p>
            <a:pPr marL="1434465">
              <a:lnSpc>
                <a:spcPct val="100000"/>
              </a:lnSpc>
            </a:pPr>
            <a:r>
              <a:rPr sz="2400" spc="-125" dirty="0">
                <a:latin typeface="Times New Roman" pitchFamily="18" charset="0"/>
                <a:cs typeface="Times New Roman" pitchFamily="18" charset="0"/>
              </a:rPr>
              <a:t>$("#colourBox").</a:t>
            </a:r>
            <a:r>
              <a:rPr sz="2400" b="1" spc="-125" dirty="0">
                <a:solidFill>
                  <a:srgbClr val="C0504D"/>
                </a:solidFill>
                <a:latin typeface="Times New Roman" pitchFamily="18" charset="0"/>
                <a:cs typeface="Times New Roman" pitchFamily="18" charset="0"/>
              </a:rPr>
              <a:t>css</a:t>
            </a:r>
            <a:r>
              <a:rPr sz="2400" spc="-125" dirty="0">
                <a:latin typeface="Times New Roman" pitchFamily="18" charset="0"/>
                <a:cs typeface="Times New Roman" pitchFamily="18" charset="0"/>
              </a:rPr>
              <a:t>("</a:t>
            </a:r>
            <a:r>
              <a:rPr sz="2400" b="1" spc="-125" dirty="0">
                <a:solidFill>
                  <a:srgbClr val="4F80BC"/>
                </a:solidFill>
                <a:latin typeface="Times New Roman" pitchFamily="18" charset="0"/>
                <a:cs typeface="Times New Roman" pitchFamily="18" charset="0"/>
              </a:rPr>
              <a:t>background-color</a:t>
            </a:r>
            <a:r>
              <a:rPr sz="2400" spc="-125" dirty="0">
                <a:latin typeface="Times New Roman" pitchFamily="18" charset="0"/>
                <a:cs typeface="Times New Roman" pitchFamily="18" charset="0"/>
              </a:rPr>
              <a:t>",</a:t>
            </a:r>
            <a:r>
              <a:rPr sz="2400" spc="-55" dirty="0">
                <a:latin typeface="Times New Roman" pitchFamily="18" charset="0"/>
                <a:cs typeface="Times New Roman" pitchFamily="18" charset="0"/>
              </a:rPr>
              <a:t> </a:t>
            </a:r>
            <a:r>
              <a:rPr sz="2400" spc="-110" dirty="0">
                <a:latin typeface="Times New Roman" pitchFamily="18" charset="0"/>
                <a:cs typeface="Times New Roman" pitchFamily="18" charset="0"/>
              </a:rPr>
              <a:t>"</a:t>
            </a:r>
            <a:r>
              <a:rPr sz="2400" b="1" spc="-110" dirty="0">
                <a:solidFill>
                  <a:srgbClr val="009EDA"/>
                </a:solidFill>
                <a:latin typeface="Times New Roman" pitchFamily="18" charset="0"/>
                <a:cs typeface="Times New Roman" pitchFamily="18" charset="0"/>
              </a:rPr>
              <a:t>#FF0000</a:t>
            </a:r>
            <a:r>
              <a:rPr sz="2400" spc="-11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137025" cy="696595"/>
          </a:xfrm>
          <a:prstGeom prst="rect">
            <a:avLst/>
          </a:prstGeom>
        </p:spPr>
        <p:txBody>
          <a:bodyPr vert="horz" wrap="square" lIns="0" tIns="13335" rIns="0" bIns="0" rtlCol="0">
            <a:spAutoFit/>
          </a:bodyPr>
          <a:lstStyle/>
          <a:p>
            <a:pPr marL="12700">
              <a:lnSpc>
                <a:spcPct val="100000"/>
              </a:lnSpc>
              <a:spcBef>
                <a:spcPts val="105"/>
              </a:spcBef>
            </a:pPr>
            <a:r>
              <a:rPr spc="-140" dirty="0">
                <a:latin typeface="Times New Roman" pitchFamily="18" charset="0"/>
                <a:cs typeface="Times New Roman" pitchFamily="18" charset="0"/>
              </a:rPr>
              <a:t>Shortcut</a:t>
            </a:r>
            <a:r>
              <a:rPr spc="-300" dirty="0">
                <a:latin typeface="Times New Roman" pitchFamily="18" charset="0"/>
                <a:cs typeface="Times New Roman" pitchFamily="18" charset="0"/>
              </a:rPr>
              <a:t> </a:t>
            </a:r>
            <a:r>
              <a:rPr spc="-114" dirty="0">
                <a:latin typeface="Times New Roman" pitchFamily="18" charset="0"/>
                <a:cs typeface="Times New Roman" pitchFamily="18" charset="0"/>
              </a:rPr>
              <a:t>Methods</a:t>
            </a:r>
          </a:p>
        </p:txBody>
      </p:sp>
      <p:sp>
        <p:nvSpPr>
          <p:cNvPr id="3" name="object 3"/>
          <p:cNvSpPr txBox="1"/>
          <p:nvPr/>
        </p:nvSpPr>
        <p:spPr>
          <a:xfrm>
            <a:off x="993450" y="842513"/>
            <a:ext cx="1098550"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With</a:t>
            </a:r>
            <a:r>
              <a:rPr sz="1500" spc="-40" dirty="0">
                <a:latin typeface="Georgia"/>
                <a:cs typeface="Georgia"/>
              </a:rPr>
              <a:t> </a:t>
            </a:r>
            <a:r>
              <a:rPr sz="1500" spc="50" dirty="0">
                <a:latin typeface="Georgia"/>
                <a:cs typeface="Georgia"/>
              </a:rPr>
              <a:t>jQuery</a:t>
            </a:r>
            <a:endParaRPr sz="1500">
              <a:latin typeface="Georgia"/>
              <a:cs typeface="Georgia"/>
            </a:endParaRPr>
          </a:p>
        </p:txBody>
      </p:sp>
      <p:sp>
        <p:nvSpPr>
          <p:cNvPr id="4" name="object 4"/>
          <p:cNvSpPr txBox="1"/>
          <p:nvPr/>
        </p:nvSpPr>
        <p:spPr>
          <a:xfrm>
            <a:off x="688340" y="1628974"/>
            <a:ext cx="7920990" cy="1005532"/>
          </a:xfrm>
          <a:prstGeom prst="rect">
            <a:avLst/>
          </a:prstGeom>
        </p:spPr>
        <p:txBody>
          <a:bodyPr vert="horz" wrap="square" lIns="0" tIns="50165" rIns="0" bIns="0" rtlCol="0">
            <a:spAutoFit/>
          </a:bodyPr>
          <a:lstStyle/>
          <a:p>
            <a:pPr marL="355600" marR="5080" indent="-343535" algn="just">
              <a:lnSpc>
                <a:spcPct val="150000"/>
              </a:lnSpc>
              <a:spcBef>
                <a:spcPts val="395"/>
              </a:spcBef>
              <a:buChar char="•"/>
              <a:tabLst>
                <a:tab pos="356235" algn="l"/>
              </a:tabLst>
            </a:pPr>
            <a:r>
              <a:rPr sz="2200" spc="-165" dirty="0">
                <a:latin typeface="Times New Roman" pitchFamily="18" charset="0"/>
                <a:cs typeface="Times New Roman" pitchFamily="18" charset="0"/>
              </a:rPr>
              <a:t>The </a:t>
            </a:r>
            <a:r>
              <a:rPr sz="2200" b="1" spc="-90" dirty="0">
                <a:latin typeface="Times New Roman" pitchFamily="18" charset="0"/>
                <a:cs typeface="Times New Roman" pitchFamily="18" charset="0"/>
              </a:rPr>
              <a:t>html() </a:t>
            </a:r>
            <a:r>
              <a:rPr sz="2200" spc="-55" dirty="0">
                <a:latin typeface="Times New Roman" pitchFamily="18" charset="0"/>
                <a:cs typeface="Times New Roman" pitchFamily="18" charset="0"/>
              </a:rPr>
              <a:t>method </a:t>
            </a:r>
            <a:r>
              <a:rPr sz="2200" spc="-114" dirty="0">
                <a:latin typeface="Times New Roman" pitchFamily="18" charset="0"/>
                <a:cs typeface="Times New Roman" pitchFamily="18" charset="0"/>
              </a:rPr>
              <a:t>is </a:t>
            </a:r>
            <a:r>
              <a:rPr sz="2200" spc="-135" dirty="0">
                <a:latin typeface="Times New Roman" pitchFamily="18" charset="0"/>
                <a:cs typeface="Times New Roman" pitchFamily="18" charset="0"/>
              </a:rPr>
              <a:t>used </a:t>
            </a:r>
            <a:r>
              <a:rPr sz="2200" spc="15" dirty="0">
                <a:latin typeface="Times New Roman" pitchFamily="18" charset="0"/>
                <a:cs typeface="Times New Roman" pitchFamily="18" charset="0"/>
              </a:rPr>
              <a:t>to </a:t>
            </a:r>
            <a:r>
              <a:rPr sz="2200" spc="-75" dirty="0">
                <a:latin typeface="Times New Roman" pitchFamily="18" charset="0"/>
                <a:cs typeface="Times New Roman" pitchFamily="18" charset="0"/>
              </a:rPr>
              <a:t>get </a:t>
            </a:r>
            <a:r>
              <a:rPr sz="2200" spc="-30" dirty="0">
                <a:latin typeface="Times New Roman" pitchFamily="18" charset="0"/>
                <a:cs typeface="Times New Roman" pitchFamily="18" charset="0"/>
              </a:rPr>
              <a:t>the </a:t>
            </a:r>
            <a:r>
              <a:rPr sz="2200" spc="-190" dirty="0">
                <a:latin typeface="Times New Roman" pitchFamily="18" charset="0"/>
                <a:cs typeface="Times New Roman" pitchFamily="18" charset="0"/>
              </a:rPr>
              <a:t>HTML </a:t>
            </a:r>
            <a:r>
              <a:rPr sz="2200" spc="-75" dirty="0">
                <a:latin typeface="Times New Roman" pitchFamily="18" charset="0"/>
                <a:cs typeface="Times New Roman" pitchFamily="18" charset="0"/>
              </a:rPr>
              <a:t>contents </a:t>
            </a:r>
            <a:r>
              <a:rPr sz="2200" spc="-5" dirty="0">
                <a:latin typeface="Times New Roman" pitchFamily="18" charset="0"/>
                <a:cs typeface="Times New Roman" pitchFamily="18" charset="0"/>
              </a:rPr>
              <a:t>of </a:t>
            </a:r>
            <a:r>
              <a:rPr sz="2200" spc="-120" dirty="0">
                <a:latin typeface="Times New Roman" pitchFamily="18" charset="0"/>
                <a:cs typeface="Times New Roman" pitchFamily="18" charset="0"/>
              </a:rPr>
              <a:t>an  </a:t>
            </a:r>
            <a:r>
              <a:rPr sz="2200" spc="-65" dirty="0">
                <a:latin typeface="Times New Roman" pitchFamily="18" charset="0"/>
                <a:cs typeface="Times New Roman" pitchFamily="18" charset="0"/>
              </a:rPr>
              <a:t>element. </a:t>
            </a:r>
            <a:r>
              <a:rPr sz="2200" spc="-5" dirty="0">
                <a:latin typeface="Times New Roman" pitchFamily="18" charset="0"/>
                <a:cs typeface="Times New Roman" pitchFamily="18" charset="0"/>
              </a:rPr>
              <a:t>If </a:t>
            </a:r>
            <a:r>
              <a:rPr sz="2200" spc="-155" dirty="0">
                <a:latin typeface="Times New Roman" pitchFamily="18" charset="0"/>
                <a:cs typeface="Times New Roman" pitchFamily="18" charset="0"/>
              </a:rPr>
              <a:t>passed </a:t>
            </a:r>
            <a:r>
              <a:rPr sz="2200" spc="10" dirty="0">
                <a:latin typeface="Times New Roman" pitchFamily="18" charset="0"/>
                <a:cs typeface="Times New Roman" pitchFamily="18" charset="0"/>
              </a:rPr>
              <a:t>with </a:t>
            </a:r>
            <a:r>
              <a:rPr sz="2200" spc="-175" dirty="0">
                <a:latin typeface="Times New Roman" pitchFamily="18" charset="0"/>
                <a:cs typeface="Times New Roman" pitchFamily="18" charset="0"/>
              </a:rPr>
              <a:t>a </a:t>
            </a:r>
            <a:r>
              <a:rPr sz="2200" spc="-95" dirty="0">
                <a:latin typeface="Times New Roman" pitchFamily="18" charset="0"/>
                <a:cs typeface="Times New Roman" pitchFamily="18" charset="0"/>
              </a:rPr>
              <a:t>parameter, </a:t>
            </a:r>
            <a:r>
              <a:rPr sz="2200" spc="65" dirty="0">
                <a:latin typeface="Times New Roman" pitchFamily="18" charset="0"/>
                <a:cs typeface="Times New Roman" pitchFamily="18" charset="0"/>
              </a:rPr>
              <a:t>it </a:t>
            </a:r>
            <a:r>
              <a:rPr sz="2200" spc="-100" dirty="0">
                <a:latin typeface="Times New Roman" pitchFamily="18" charset="0"/>
                <a:cs typeface="Times New Roman" pitchFamily="18" charset="0"/>
              </a:rPr>
              <a:t>updates </a:t>
            </a:r>
            <a:r>
              <a:rPr sz="2200" spc="-30" dirty="0">
                <a:latin typeface="Times New Roman" pitchFamily="18" charset="0"/>
                <a:cs typeface="Times New Roman" pitchFamily="18" charset="0"/>
              </a:rPr>
              <a:t>the </a:t>
            </a:r>
            <a:r>
              <a:rPr sz="2200" spc="-195" dirty="0">
                <a:latin typeface="Times New Roman" pitchFamily="18" charset="0"/>
                <a:cs typeface="Times New Roman" pitchFamily="18" charset="0"/>
              </a:rPr>
              <a:t>HTML </a:t>
            </a:r>
            <a:r>
              <a:rPr sz="2200" spc="-5" dirty="0">
                <a:latin typeface="Times New Roman" pitchFamily="18" charset="0"/>
                <a:cs typeface="Times New Roman" pitchFamily="18" charset="0"/>
              </a:rPr>
              <a:t>of that  </a:t>
            </a:r>
            <a:r>
              <a:rPr sz="2200" spc="-65" dirty="0">
                <a:latin typeface="Times New Roman" pitchFamily="18" charset="0"/>
                <a:cs typeface="Times New Roman" pitchFamily="18" charset="0"/>
              </a:rPr>
              <a:t>element.</a:t>
            </a:r>
            <a:endParaRPr sz="2200" dirty="0">
              <a:latin typeface="Times New Roman" pitchFamily="18" charset="0"/>
              <a:cs typeface="Times New Roman" pitchFamily="18" charset="0"/>
            </a:endParaRPr>
          </a:p>
        </p:txBody>
      </p:sp>
      <p:sp>
        <p:nvSpPr>
          <p:cNvPr id="5" name="object 5"/>
          <p:cNvSpPr txBox="1"/>
          <p:nvPr/>
        </p:nvSpPr>
        <p:spPr>
          <a:xfrm>
            <a:off x="688339" y="2567327"/>
            <a:ext cx="6132830" cy="1068705"/>
          </a:xfrm>
          <a:prstGeom prst="rect">
            <a:avLst/>
          </a:prstGeom>
        </p:spPr>
        <p:txBody>
          <a:bodyPr vert="horz" wrap="square" lIns="0" tIns="198755" rIns="0" bIns="0" rtlCol="0">
            <a:spAutoFit/>
          </a:bodyPr>
          <a:lstStyle/>
          <a:p>
            <a:pPr marL="355600" indent="-343535">
              <a:lnSpc>
                <a:spcPct val="100000"/>
              </a:lnSpc>
              <a:spcBef>
                <a:spcPts val="1565"/>
              </a:spcBef>
              <a:buChar char="•"/>
              <a:tabLst>
                <a:tab pos="355600" algn="l"/>
                <a:tab pos="356235" algn="l"/>
              </a:tabLst>
            </a:pPr>
            <a:r>
              <a:rPr sz="2200" spc="-165" dirty="0">
                <a:latin typeface="Times New Roman" pitchFamily="18" charset="0"/>
                <a:cs typeface="Times New Roman" pitchFamily="18" charset="0"/>
              </a:rPr>
              <a:t>The </a:t>
            </a:r>
            <a:r>
              <a:rPr sz="2200" b="1" spc="-110" dirty="0">
                <a:latin typeface="Times New Roman" pitchFamily="18" charset="0"/>
                <a:cs typeface="Times New Roman" pitchFamily="18" charset="0"/>
              </a:rPr>
              <a:t>val() </a:t>
            </a:r>
            <a:r>
              <a:rPr sz="2200" spc="-55" dirty="0">
                <a:latin typeface="Times New Roman" pitchFamily="18" charset="0"/>
                <a:cs typeface="Times New Roman" pitchFamily="18" charset="0"/>
              </a:rPr>
              <a:t>method returns </a:t>
            </a:r>
            <a:r>
              <a:rPr sz="2200" spc="-30" dirty="0">
                <a:latin typeface="Times New Roman" pitchFamily="18" charset="0"/>
                <a:cs typeface="Times New Roman" pitchFamily="18" charset="0"/>
              </a:rPr>
              <a:t>the </a:t>
            </a:r>
            <a:r>
              <a:rPr sz="2200" spc="-105" dirty="0">
                <a:latin typeface="Times New Roman" pitchFamily="18" charset="0"/>
                <a:cs typeface="Times New Roman" pitchFamily="18" charset="0"/>
              </a:rPr>
              <a:t>value </a:t>
            </a:r>
            <a:r>
              <a:rPr sz="2200" spc="-5" dirty="0">
                <a:latin typeface="Times New Roman" pitchFamily="18" charset="0"/>
                <a:cs typeface="Times New Roman" pitchFamily="18" charset="0"/>
              </a:rPr>
              <a:t>of </a:t>
            </a:r>
            <a:r>
              <a:rPr sz="2200" spc="-30" dirty="0">
                <a:latin typeface="Times New Roman" pitchFamily="18" charset="0"/>
                <a:cs typeface="Times New Roman" pitchFamily="18" charset="0"/>
              </a:rPr>
              <a:t>the</a:t>
            </a:r>
            <a:r>
              <a:rPr sz="2200" spc="-300" dirty="0">
                <a:latin typeface="Times New Roman" pitchFamily="18" charset="0"/>
                <a:cs typeface="Times New Roman" pitchFamily="18" charset="0"/>
              </a:rPr>
              <a:t> </a:t>
            </a:r>
            <a:r>
              <a:rPr sz="2200" spc="-65" dirty="0">
                <a:latin typeface="Times New Roman" pitchFamily="18" charset="0"/>
                <a:cs typeface="Times New Roman" pitchFamily="18" charset="0"/>
              </a:rPr>
              <a:t>element.</a:t>
            </a:r>
            <a:endParaRPr sz="2200" dirty="0">
              <a:latin typeface="Times New Roman" pitchFamily="18" charset="0"/>
              <a:cs typeface="Times New Roman" pitchFamily="18" charset="0"/>
            </a:endParaRPr>
          </a:p>
          <a:p>
            <a:pPr marL="355600" indent="-343535">
              <a:lnSpc>
                <a:spcPct val="100000"/>
              </a:lnSpc>
              <a:spcBef>
                <a:spcPts val="1470"/>
              </a:spcBef>
              <a:buChar char="•"/>
              <a:tabLst>
                <a:tab pos="355600" algn="l"/>
                <a:tab pos="356235" algn="l"/>
                <a:tab pos="1445260" algn="l"/>
              </a:tabLst>
            </a:pPr>
            <a:r>
              <a:rPr sz="2200" spc="-165" dirty="0">
                <a:latin typeface="Arial"/>
                <a:cs typeface="Arial"/>
              </a:rPr>
              <a:t>The</a:t>
            </a:r>
            <a:r>
              <a:rPr sz="2200" spc="-165" dirty="0">
                <a:latin typeface="Times New Roman"/>
                <a:cs typeface="Times New Roman"/>
              </a:rPr>
              <a:t>	</a:t>
            </a:r>
            <a:r>
              <a:rPr sz="2200" spc="-50" dirty="0">
                <a:latin typeface="Arial"/>
                <a:cs typeface="Arial"/>
              </a:rPr>
              <a:t>shortcut</a:t>
            </a:r>
            <a:endParaRPr sz="2200" dirty="0">
              <a:latin typeface="Arial"/>
              <a:cs typeface="Arial"/>
            </a:endParaRPr>
          </a:p>
        </p:txBody>
      </p:sp>
      <p:sp>
        <p:nvSpPr>
          <p:cNvPr id="6" name="object 6"/>
          <p:cNvSpPr txBox="1"/>
          <p:nvPr/>
        </p:nvSpPr>
        <p:spPr>
          <a:xfrm>
            <a:off x="3738920" y="3275834"/>
            <a:ext cx="4091940" cy="360680"/>
          </a:xfrm>
          <a:prstGeom prst="rect">
            <a:avLst/>
          </a:prstGeom>
        </p:spPr>
        <p:txBody>
          <a:bodyPr vert="horz" wrap="square" lIns="0" tIns="12065" rIns="0" bIns="0" rtlCol="0">
            <a:spAutoFit/>
          </a:bodyPr>
          <a:lstStyle/>
          <a:p>
            <a:pPr marL="12700">
              <a:lnSpc>
                <a:spcPct val="100000"/>
              </a:lnSpc>
              <a:spcBef>
                <a:spcPts val="95"/>
              </a:spcBef>
              <a:tabLst>
                <a:tab pos="1685289" algn="l"/>
              </a:tabLst>
            </a:pPr>
            <a:r>
              <a:rPr sz="2200" spc="-80" dirty="0">
                <a:latin typeface="Arial"/>
                <a:cs typeface="Arial"/>
              </a:rPr>
              <a:t>methods</a:t>
            </a:r>
            <a:r>
              <a:rPr sz="2200" spc="-80" dirty="0">
                <a:latin typeface="Times New Roman"/>
                <a:cs typeface="Times New Roman"/>
              </a:rPr>
              <a:t>	</a:t>
            </a:r>
            <a:r>
              <a:rPr sz="2200" b="1" spc="-175" dirty="0">
                <a:latin typeface="Arial"/>
                <a:cs typeface="Arial"/>
              </a:rPr>
              <a:t>addClass</a:t>
            </a:r>
            <a:r>
              <a:rPr sz="2200" spc="-175" dirty="0">
                <a:latin typeface="Arial"/>
                <a:cs typeface="Arial"/>
              </a:rPr>
              <a:t>(className)</a:t>
            </a:r>
            <a:endParaRPr sz="2200">
              <a:latin typeface="Arial"/>
              <a:cs typeface="Arial"/>
            </a:endParaRPr>
          </a:p>
        </p:txBody>
      </p:sp>
      <p:sp>
        <p:nvSpPr>
          <p:cNvPr id="7" name="object 7"/>
          <p:cNvSpPr txBox="1"/>
          <p:nvPr/>
        </p:nvSpPr>
        <p:spPr>
          <a:xfrm>
            <a:off x="1031562" y="3275834"/>
            <a:ext cx="7576820" cy="662305"/>
          </a:xfrm>
          <a:prstGeom prst="rect">
            <a:avLst/>
          </a:prstGeom>
        </p:spPr>
        <p:txBody>
          <a:bodyPr vert="horz" wrap="square" lIns="0" tIns="12065" rIns="0" bIns="0" rtlCol="0">
            <a:spAutoFit/>
          </a:bodyPr>
          <a:lstStyle/>
          <a:p>
            <a:pPr marR="5080" algn="r">
              <a:lnSpc>
                <a:spcPts val="2510"/>
              </a:lnSpc>
              <a:spcBef>
                <a:spcPts val="95"/>
              </a:spcBef>
            </a:pPr>
            <a:r>
              <a:rPr sz="2200" spc="235" dirty="0">
                <a:latin typeface="Times New Roman" pitchFamily="18" charset="0"/>
                <a:cs typeface="Times New Roman" pitchFamily="18" charset="0"/>
              </a:rPr>
              <a:t>/</a:t>
            </a:r>
            <a:endParaRPr sz="2200" dirty="0">
              <a:latin typeface="Times New Roman" pitchFamily="18" charset="0"/>
              <a:cs typeface="Times New Roman" pitchFamily="18" charset="0"/>
            </a:endParaRPr>
          </a:p>
          <a:p>
            <a:pPr marR="6350" algn="r">
              <a:lnSpc>
                <a:spcPts val="2510"/>
              </a:lnSpc>
              <a:tabLst>
                <a:tab pos="3027045" algn="l"/>
                <a:tab pos="3637915" algn="l"/>
                <a:tab pos="4067810" algn="l"/>
                <a:tab pos="5116830" algn="l"/>
                <a:tab pos="5435600" algn="l"/>
                <a:tab pos="6028690" algn="l"/>
                <a:tab pos="6747509" algn="l"/>
                <a:tab pos="7169784" algn="l"/>
              </a:tabLst>
            </a:pPr>
            <a:r>
              <a:rPr sz="2200" b="1" spc="-110" dirty="0">
                <a:latin typeface="Times New Roman" pitchFamily="18" charset="0"/>
                <a:cs typeface="Times New Roman" pitchFamily="18" charset="0"/>
              </a:rPr>
              <a:t>r</a:t>
            </a:r>
            <a:r>
              <a:rPr sz="2200" b="1" spc="-120" dirty="0">
                <a:latin typeface="Times New Roman" pitchFamily="18" charset="0"/>
                <a:cs typeface="Times New Roman" pitchFamily="18" charset="0"/>
              </a:rPr>
              <a:t>e</a:t>
            </a:r>
            <a:r>
              <a:rPr sz="2200" b="1" spc="-170" dirty="0">
                <a:latin typeface="Times New Roman" pitchFamily="18" charset="0"/>
                <a:cs typeface="Times New Roman" pitchFamily="18" charset="0"/>
              </a:rPr>
              <a:t>m</a:t>
            </a:r>
            <a:r>
              <a:rPr sz="2200" b="1" spc="-185" dirty="0">
                <a:latin typeface="Times New Roman" pitchFamily="18" charset="0"/>
                <a:cs typeface="Times New Roman" pitchFamily="18" charset="0"/>
              </a:rPr>
              <a:t>o</a:t>
            </a:r>
            <a:r>
              <a:rPr sz="2200" b="1" spc="-195" dirty="0">
                <a:latin typeface="Times New Roman" pitchFamily="18" charset="0"/>
                <a:cs typeface="Times New Roman" pitchFamily="18" charset="0"/>
              </a:rPr>
              <a:t>v</a:t>
            </a:r>
            <a:r>
              <a:rPr sz="2200" b="1" spc="-250" dirty="0">
                <a:latin typeface="Times New Roman" pitchFamily="18" charset="0"/>
                <a:cs typeface="Times New Roman" pitchFamily="18" charset="0"/>
              </a:rPr>
              <a:t>eClas</a:t>
            </a:r>
            <a:r>
              <a:rPr sz="2200" b="1" spc="-254" dirty="0">
                <a:latin typeface="Times New Roman" pitchFamily="18" charset="0"/>
                <a:cs typeface="Times New Roman" pitchFamily="18" charset="0"/>
              </a:rPr>
              <a:t>s</a:t>
            </a:r>
            <a:r>
              <a:rPr sz="2200" spc="-65" dirty="0">
                <a:latin typeface="Times New Roman" pitchFamily="18" charset="0"/>
                <a:cs typeface="Times New Roman" pitchFamily="18" charset="0"/>
              </a:rPr>
              <a:t>(</a:t>
            </a:r>
            <a:r>
              <a:rPr sz="2200" spc="-80" dirty="0">
                <a:latin typeface="Times New Roman" pitchFamily="18" charset="0"/>
                <a:cs typeface="Times New Roman" pitchFamily="18" charset="0"/>
              </a:rPr>
              <a:t>cl</a:t>
            </a:r>
            <a:r>
              <a:rPr sz="2200" spc="-225" dirty="0">
                <a:latin typeface="Times New Roman" pitchFamily="18" charset="0"/>
                <a:cs typeface="Times New Roman" pitchFamily="18" charset="0"/>
              </a:rPr>
              <a:t>as</a:t>
            </a:r>
            <a:r>
              <a:rPr sz="2200" spc="-210" dirty="0">
                <a:latin typeface="Times New Roman" pitchFamily="18" charset="0"/>
                <a:cs typeface="Times New Roman" pitchFamily="18" charset="0"/>
              </a:rPr>
              <a:t>s</a:t>
            </a:r>
            <a:r>
              <a:rPr sz="2200" spc="-140" dirty="0">
                <a:latin typeface="Times New Roman" pitchFamily="18" charset="0"/>
                <a:cs typeface="Times New Roman" pitchFamily="18" charset="0"/>
              </a:rPr>
              <a:t>Name</a:t>
            </a:r>
            <a:r>
              <a:rPr sz="2200" spc="-70" dirty="0">
                <a:latin typeface="Times New Roman" pitchFamily="18" charset="0"/>
                <a:cs typeface="Times New Roman" pitchFamily="18" charset="0"/>
              </a:rPr>
              <a:t>)</a:t>
            </a:r>
            <a:r>
              <a:rPr sz="2200" dirty="0">
                <a:latin typeface="Times New Roman" pitchFamily="18" charset="0"/>
                <a:cs typeface="Times New Roman" pitchFamily="18" charset="0"/>
              </a:rPr>
              <a:t>	</a:t>
            </a:r>
            <a:r>
              <a:rPr sz="2200" spc="-105" dirty="0">
                <a:latin typeface="Times New Roman" pitchFamily="18" charset="0"/>
                <a:cs typeface="Times New Roman" pitchFamily="18" charset="0"/>
              </a:rPr>
              <a:t>add</a:t>
            </a:r>
            <a:r>
              <a:rPr sz="2200" dirty="0">
                <a:latin typeface="Times New Roman" pitchFamily="18" charset="0"/>
                <a:cs typeface="Times New Roman" pitchFamily="18" charset="0"/>
              </a:rPr>
              <a:t>	</a:t>
            </a:r>
            <a:r>
              <a:rPr sz="2200" spc="-20" dirty="0">
                <a:latin typeface="Times New Roman" pitchFamily="18" charset="0"/>
                <a:cs typeface="Times New Roman" pitchFamily="18" charset="0"/>
              </a:rPr>
              <a:t>o</a:t>
            </a:r>
            <a:r>
              <a:rPr sz="2200" spc="-15" dirty="0">
                <a:latin typeface="Times New Roman" pitchFamily="18" charset="0"/>
                <a:cs typeface="Times New Roman" pitchFamily="18" charset="0"/>
              </a:rPr>
              <a:t>r</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r</a:t>
            </a:r>
            <a:r>
              <a:rPr sz="2200" spc="-100" dirty="0">
                <a:latin typeface="Times New Roman" pitchFamily="18" charset="0"/>
                <a:cs typeface="Times New Roman" pitchFamily="18" charset="0"/>
              </a:rPr>
              <a:t>em</a:t>
            </a:r>
            <a:r>
              <a:rPr sz="2200" spc="-90" dirty="0">
                <a:latin typeface="Times New Roman" pitchFamily="18" charset="0"/>
                <a:cs typeface="Times New Roman" pitchFamily="18" charset="0"/>
              </a:rPr>
              <a:t>o</a:t>
            </a:r>
            <a:r>
              <a:rPr sz="2200" spc="-130" dirty="0">
                <a:latin typeface="Times New Roman" pitchFamily="18" charset="0"/>
                <a:cs typeface="Times New Roman" pitchFamily="18" charset="0"/>
              </a:rPr>
              <a:t>v</a:t>
            </a:r>
            <a:r>
              <a:rPr sz="2200" spc="-135"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175" dirty="0">
                <a:latin typeface="Times New Roman" pitchFamily="18" charset="0"/>
                <a:cs typeface="Times New Roman" pitchFamily="18" charset="0"/>
              </a:rPr>
              <a:t>a</a:t>
            </a:r>
            <a:r>
              <a:rPr sz="2200" dirty="0">
                <a:latin typeface="Times New Roman" pitchFamily="18" charset="0"/>
                <a:cs typeface="Times New Roman" pitchFamily="18" charset="0"/>
              </a:rPr>
              <a:t>	</a:t>
            </a:r>
            <a:r>
              <a:rPr sz="2200" spc="-465" dirty="0">
                <a:latin typeface="Times New Roman" pitchFamily="18" charset="0"/>
                <a:cs typeface="Times New Roman" pitchFamily="18" charset="0"/>
              </a:rPr>
              <a:t>C</a:t>
            </a:r>
            <a:r>
              <a:rPr sz="2200" spc="-409" dirty="0">
                <a:latin typeface="Times New Roman" pitchFamily="18" charset="0"/>
                <a:cs typeface="Times New Roman" pitchFamily="18" charset="0"/>
              </a:rPr>
              <a:t>S</a:t>
            </a:r>
            <a:r>
              <a:rPr sz="2200" spc="-459" dirty="0">
                <a:latin typeface="Times New Roman" pitchFamily="18" charset="0"/>
                <a:cs typeface="Times New Roman" pitchFamily="18" charset="0"/>
              </a:rPr>
              <a:t>S</a:t>
            </a:r>
            <a:r>
              <a:rPr sz="2200" dirty="0">
                <a:latin typeface="Times New Roman" pitchFamily="18" charset="0"/>
                <a:cs typeface="Times New Roman" pitchFamily="18" charset="0"/>
              </a:rPr>
              <a:t>	</a:t>
            </a:r>
            <a:r>
              <a:rPr sz="2200" spc="-80" dirty="0">
                <a:latin typeface="Times New Roman" pitchFamily="18" charset="0"/>
                <a:cs typeface="Times New Roman" pitchFamily="18" charset="0"/>
              </a:rPr>
              <a:t>cl</a:t>
            </a:r>
            <a:r>
              <a:rPr sz="2200" spc="-220" dirty="0">
                <a:latin typeface="Times New Roman" pitchFamily="18" charset="0"/>
                <a:cs typeface="Times New Roman" pitchFamily="18" charset="0"/>
              </a:rPr>
              <a:t>ass</a:t>
            </a:r>
            <a:r>
              <a:rPr sz="2200" dirty="0">
                <a:latin typeface="Times New Roman" pitchFamily="18" charset="0"/>
                <a:cs typeface="Times New Roman" pitchFamily="18" charset="0"/>
              </a:rPr>
              <a:t>	</a:t>
            </a:r>
            <a:r>
              <a:rPr sz="2200" spc="-15" dirty="0">
                <a:latin typeface="Times New Roman" pitchFamily="18" charset="0"/>
                <a:cs typeface="Times New Roman" pitchFamily="18" charset="0"/>
              </a:rPr>
              <a:t>t</a:t>
            </a:r>
            <a:r>
              <a:rPr sz="2200" spc="35" dirty="0">
                <a:latin typeface="Times New Roman" pitchFamily="18" charset="0"/>
                <a:cs typeface="Times New Roman" pitchFamily="18" charset="0"/>
              </a:rPr>
              <a:t>o</a:t>
            </a:r>
            <a:r>
              <a:rPr sz="2200" dirty="0">
                <a:latin typeface="Times New Roman" pitchFamily="18" charset="0"/>
                <a:cs typeface="Times New Roman" pitchFamily="18" charset="0"/>
              </a:rPr>
              <a:t>	</a:t>
            </a:r>
            <a:r>
              <a:rPr sz="2200" spc="25" dirty="0">
                <a:latin typeface="Times New Roman" pitchFamily="18" charset="0"/>
                <a:cs typeface="Times New Roman" pitchFamily="18" charset="0"/>
              </a:rPr>
              <a:t>th</a:t>
            </a:r>
            <a:r>
              <a:rPr sz="2200" spc="-135" dirty="0">
                <a:latin typeface="Times New Roman" pitchFamily="18" charset="0"/>
                <a:cs typeface="Times New Roman" pitchFamily="18" charset="0"/>
              </a:rPr>
              <a:t>e</a:t>
            </a:r>
            <a:endParaRPr sz="2200" dirty="0">
              <a:latin typeface="Times New Roman" pitchFamily="18" charset="0"/>
              <a:cs typeface="Times New Roman" pitchFamily="18" charset="0"/>
            </a:endParaRPr>
          </a:p>
        </p:txBody>
      </p:sp>
      <p:sp>
        <p:nvSpPr>
          <p:cNvPr id="8" name="object 8"/>
          <p:cNvSpPr txBox="1"/>
          <p:nvPr/>
        </p:nvSpPr>
        <p:spPr>
          <a:xfrm>
            <a:off x="688339" y="3879339"/>
            <a:ext cx="7920355" cy="2238562"/>
          </a:xfrm>
          <a:prstGeom prst="rect">
            <a:avLst/>
          </a:prstGeom>
        </p:spPr>
        <p:txBody>
          <a:bodyPr vert="horz" wrap="square" lIns="0" tIns="49530" rIns="0" bIns="0" rtlCol="0">
            <a:spAutoFit/>
          </a:bodyPr>
          <a:lstStyle/>
          <a:p>
            <a:pPr marL="355600" marR="5080" algn="just">
              <a:lnSpc>
                <a:spcPct val="150000"/>
              </a:lnSpc>
              <a:spcBef>
                <a:spcPts val="390"/>
              </a:spcBef>
            </a:pPr>
            <a:r>
              <a:rPr sz="2200" spc="-65" dirty="0">
                <a:latin typeface="Times New Roman" pitchFamily="18" charset="0"/>
                <a:cs typeface="Times New Roman" pitchFamily="18" charset="0"/>
              </a:rPr>
              <a:t>element </a:t>
            </a:r>
            <a:r>
              <a:rPr sz="2200" spc="-95" dirty="0">
                <a:latin typeface="Times New Roman" pitchFamily="18" charset="0"/>
                <a:cs typeface="Times New Roman" pitchFamily="18" charset="0"/>
              </a:rPr>
              <a:t>being </a:t>
            </a:r>
            <a:r>
              <a:rPr sz="2200" spc="-80" dirty="0">
                <a:latin typeface="Times New Roman" pitchFamily="18" charset="0"/>
                <a:cs typeface="Times New Roman" pitchFamily="18" charset="0"/>
              </a:rPr>
              <a:t>worked </a:t>
            </a:r>
            <a:r>
              <a:rPr sz="2200" spc="-65" dirty="0">
                <a:latin typeface="Times New Roman" pitchFamily="18" charset="0"/>
                <a:cs typeface="Times New Roman" pitchFamily="18" charset="0"/>
              </a:rPr>
              <a:t>on. </a:t>
            </a:r>
            <a:r>
              <a:rPr sz="2200" spc="-165" dirty="0">
                <a:latin typeface="Times New Roman" pitchFamily="18" charset="0"/>
                <a:cs typeface="Times New Roman" pitchFamily="18" charset="0"/>
              </a:rPr>
              <a:t>The </a:t>
            </a:r>
            <a:r>
              <a:rPr sz="2200" spc="-150" dirty="0">
                <a:latin typeface="Times New Roman" pitchFamily="18" charset="0"/>
                <a:cs typeface="Times New Roman" pitchFamily="18" charset="0"/>
              </a:rPr>
              <a:t>className </a:t>
            </a:r>
            <a:r>
              <a:rPr sz="2200" spc="-130" dirty="0">
                <a:latin typeface="Times New Roman" pitchFamily="18" charset="0"/>
                <a:cs typeface="Times New Roman" pitchFamily="18" charset="0"/>
              </a:rPr>
              <a:t>used </a:t>
            </a:r>
            <a:r>
              <a:rPr sz="2200" spc="-10" dirty="0">
                <a:latin typeface="Times New Roman" pitchFamily="18" charset="0"/>
                <a:cs typeface="Times New Roman" pitchFamily="18" charset="0"/>
              </a:rPr>
              <a:t>for </a:t>
            </a:r>
            <a:r>
              <a:rPr sz="2200" spc="-90" dirty="0">
                <a:latin typeface="Times New Roman" pitchFamily="18" charset="0"/>
                <a:cs typeface="Times New Roman" pitchFamily="18" charset="0"/>
              </a:rPr>
              <a:t>these </a:t>
            </a:r>
            <a:r>
              <a:rPr sz="2200" spc="-60" dirty="0">
                <a:latin typeface="Times New Roman" pitchFamily="18" charset="0"/>
                <a:cs typeface="Times New Roman" pitchFamily="18" charset="0"/>
              </a:rPr>
              <a:t>functions  </a:t>
            </a:r>
            <a:r>
              <a:rPr sz="2200" spc="-150" dirty="0">
                <a:latin typeface="Times New Roman" pitchFamily="18" charset="0"/>
                <a:cs typeface="Times New Roman" pitchFamily="18" charset="0"/>
              </a:rPr>
              <a:t>can </a:t>
            </a:r>
            <a:r>
              <a:rPr sz="2200" spc="-75" dirty="0">
                <a:latin typeface="Times New Roman" pitchFamily="18" charset="0"/>
                <a:cs typeface="Times New Roman" pitchFamily="18" charset="0"/>
              </a:rPr>
              <a:t>contain </a:t>
            </a:r>
            <a:r>
              <a:rPr sz="2200" spc="-175" dirty="0">
                <a:latin typeface="Times New Roman" pitchFamily="18" charset="0"/>
                <a:cs typeface="Times New Roman" pitchFamily="18" charset="0"/>
              </a:rPr>
              <a:t>a </a:t>
            </a:r>
            <a:r>
              <a:rPr sz="2200" spc="-125" dirty="0">
                <a:latin typeface="Times New Roman" pitchFamily="18" charset="0"/>
                <a:cs typeface="Times New Roman" pitchFamily="18" charset="0"/>
              </a:rPr>
              <a:t>space-separated </a:t>
            </a:r>
            <a:r>
              <a:rPr sz="2200" spc="-30" dirty="0">
                <a:latin typeface="Times New Roman" pitchFamily="18" charset="0"/>
                <a:cs typeface="Times New Roman" pitchFamily="18" charset="0"/>
              </a:rPr>
              <a:t>list </a:t>
            </a:r>
            <a:r>
              <a:rPr sz="2200" spc="-5" dirty="0">
                <a:latin typeface="Times New Roman" pitchFamily="18" charset="0"/>
                <a:cs typeface="Times New Roman" pitchFamily="18" charset="0"/>
              </a:rPr>
              <a:t>of </a:t>
            </a:r>
            <a:r>
              <a:rPr sz="2200" spc="-155" dirty="0">
                <a:latin typeface="Times New Roman" pitchFamily="18" charset="0"/>
                <a:cs typeface="Times New Roman" pitchFamily="18" charset="0"/>
              </a:rPr>
              <a:t>classnames </a:t>
            </a:r>
            <a:r>
              <a:rPr sz="2200" spc="15" dirty="0">
                <a:latin typeface="Times New Roman" pitchFamily="18" charset="0"/>
                <a:cs typeface="Times New Roman" pitchFamily="18" charset="0"/>
              </a:rPr>
              <a:t>to </a:t>
            </a:r>
            <a:r>
              <a:rPr sz="2200" spc="-105" dirty="0">
                <a:latin typeface="Times New Roman" pitchFamily="18" charset="0"/>
                <a:cs typeface="Times New Roman" pitchFamily="18" charset="0"/>
              </a:rPr>
              <a:t>be added </a:t>
            </a:r>
            <a:r>
              <a:rPr sz="2200" spc="-30" dirty="0">
                <a:latin typeface="Times New Roman" pitchFamily="18" charset="0"/>
                <a:cs typeface="Times New Roman" pitchFamily="18" charset="0"/>
              </a:rPr>
              <a:t>or  </a:t>
            </a:r>
            <a:r>
              <a:rPr sz="2200" spc="-85" dirty="0">
                <a:latin typeface="Times New Roman" pitchFamily="18" charset="0"/>
                <a:cs typeface="Times New Roman" pitchFamily="18" charset="0"/>
              </a:rPr>
              <a:t>removed.</a:t>
            </a:r>
            <a:endParaRPr sz="2200" dirty="0">
              <a:latin typeface="Times New Roman" pitchFamily="18" charset="0"/>
              <a:cs typeface="Times New Roman" pitchFamily="18" charset="0"/>
            </a:endParaRPr>
          </a:p>
          <a:p>
            <a:pPr marL="355600" marR="6350" indent="-343535">
              <a:lnSpc>
                <a:spcPct val="150000"/>
              </a:lnSpc>
              <a:spcBef>
                <a:spcPts val="1720"/>
              </a:spcBef>
              <a:buChar char="•"/>
              <a:tabLst>
                <a:tab pos="355600" algn="l"/>
                <a:tab pos="356235" algn="l"/>
              </a:tabLst>
            </a:pPr>
            <a:r>
              <a:rPr sz="2200" spc="-165" dirty="0">
                <a:latin typeface="Times New Roman" pitchFamily="18" charset="0"/>
                <a:cs typeface="Times New Roman" pitchFamily="18" charset="0"/>
              </a:rPr>
              <a:t>The </a:t>
            </a:r>
            <a:r>
              <a:rPr sz="2200" b="1" spc="-180" dirty="0">
                <a:latin typeface="Times New Roman" pitchFamily="18" charset="0"/>
                <a:cs typeface="Times New Roman" pitchFamily="18" charset="0"/>
              </a:rPr>
              <a:t>hasClass</a:t>
            </a:r>
            <a:r>
              <a:rPr sz="2200" spc="-180" dirty="0">
                <a:latin typeface="Times New Roman" pitchFamily="18" charset="0"/>
                <a:cs typeface="Times New Roman" pitchFamily="18" charset="0"/>
              </a:rPr>
              <a:t>(classname) </a:t>
            </a:r>
            <a:r>
              <a:rPr sz="2200" spc="-50" dirty="0">
                <a:latin typeface="Times New Roman" pitchFamily="18" charset="0"/>
                <a:cs typeface="Times New Roman" pitchFamily="18" charset="0"/>
              </a:rPr>
              <a:t>method </a:t>
            </a:r>
            <a:r>
              <a:rPr sz="2200" spc="-55" dirty="0">
                <a:latin typeface="Times New Roman" pitchFamily="18" charset="0"/>
                <a:cs typeface="Times New Roman" pitchFamily="18" charset="0"/>
              </a:rPr>
              <a:t>returns </a:t>
            </a:r>
            <a:r>
              <a:rPr sz="2200" spc="-15" dirty="0">
                <a:latin typeface="Times New Roman" pitchFamily="18" charset="0"/>
                <a:cs typeface="Times New Roman" pitchFamily="18" charset="0"/>
              </a:rPr>
              <a:t>true </a:t>
            </a:r>
            <a:r>
              <a:rPr sz="2200" spc="35" dirty="0">
                <a:latin typeface="Times New Roman" pitchFamily="18" charset="0"/>
                <a:cs typeface="Times New Roman" pitchFamily="18" charset="0"/>
              </a:rPr>
              <a:t>if </a:t>
            </a:r>
            <a:r>
              <a:rPr sz="2200" spc="-30" dirty="0">
                <a:latin typeface="Times New Roman" pitchFamily="18" charset="0"/>
                <a:cs typeface="Times New Roman" pitchFamily="18" charset="0"/>
              </a:rPr>
              <a:t>the </a:t>
            </a:r>
            <a:r>
              <a:rPr sz="2200" spc="-60" dirty="0">
                <a:latin typeface="Times New Roman" pitchFamily="18" charset="0"/>
                <a:cs typeface="Times New Roman" pitchFamily="18" charset="0"/>
              </a:rPr>
              <a:t>element </a:t>
            </a:r>
            <a:r>
              <a:rPr sz="2200" spc="-170" dirty="0">
                <a:latin typeface="Times New Roman" pitchFamily="18" charset="0"/>
                <a:cs typeface="Times New Roman" pitchFamily="18" charset="0"/>
              </a:rPr>
              <a:t>has  </a:t>
            </a:r>
            <a:r>
              <a:rPr sz="2200" spc="-30" dirty="0">
                <a:latin typeface="Times New Roman" pitchFamily="18" charset="0"/>
                <a:cs typeface="Times New Roman" pitchFamily="18" charset="0"/>
              </a:rPr>
              <a:t>the </a:t>
            </a:r>
            <a:r>
              <a:rPr sz="2200" spc="-155" dirty="0">
                <a:latin typeface="Times New Roman" pitchFamily="18" charset="0"/>
                <a:cs typeface="Times New Roman" pitchFamily="18" charset="0"/>
              </a:rPr>
              <a:t>className </a:t>
            </a:r>
            <a:r>
              <a:rPr sz="2200" spc="-45" dirty="0">
                <a:latin typeface="Times New Roman" pitchFamily="18" charset="0"/>
                <a:cs typeface="Times New Roman" pitchFamily="18" charset="0"/>
              </a:rPr>
              <a:t>currently </a:t>
            </a:r>
            <a:r>
              <a:rPr sz="2200" spc="-130" dirty="0">
                <a:latin typeface="Times New Roman" pitchFamily="18" charset="0"/>
                <a:cs typeface="Times New Roman" pitchFamily="18" charset="0"/>
              </a:rPr>
              <a:t>assigned. </a:t>
            </a:r>
            <a:r>
              <a:rPr sz="2200" spc="-165" dirty="0">
                <a:latin typeface="Times New Roman" pitchFamily="18" charset="0"/>
                <a:cs typeface="Times New Roman" pitchFamily="18" charset="0"/>
              </a:rPr>
              <a:t>False,</a:t>
            </a:r>
            <a:r>
              <a:rPr sz="2200" spc="-210" dirty="0">
                <a:latin typeface="Times New Roman" pitchFamily="18" charset="0"/>
                <a:cs typeface="Times New Roman" pitchFamily="18" charset="0"/>
              </a:rPr>
              <a:t> </a:t>
            </a:r>
            <a:r>
              <a:rPr sz="2200" spc="-55" dirty="0">
                <a:latin typeface="Times New Roman" pitchFamily="18" charset="0"/>
                <a:cs typeface="Times New Roman" pitchFamily="18" charset="0"/>
              </a:rPr>
              <a:t>otherwise.</a:t>
            </a:r>
            <a:endParaRPr sz="22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697604" cy="696595"/>
          </a:xfrm>
          <a:prstGeom prst="rect">
            <a:avLst/>
          </a:prstGeom>
        </p:spPr>
        <p:txBody>
          <a:bodyPr vert="horz" wrap="square" lIns="0" tIns="13335" rIns="0" bIns="0" rtlCol="0">
            <a:spAutoFit/>
          </a:bodyPr>
          <a:lstStyle/>
          <a:p>
            <a:pPr marL="12700">
              <a:lnSpc>
                <a:spcPct val="100000"/>
              </a:lnSpc>
              <a:spcBef>
                <a:spcPts val="105"/>
              </a:spcBef>
            </a:pPr>
            <a:r>
              <a:rPr spc="-155" dirty="0">
                <a:latin typeface="Times New Roman" pitchFamily="18" charset="0"/>
                <a:cs typeface="Times New Roman" pitchFamily="18" charset="0"/>
              </a:rPr>
              <a:t>jQuery</a:t>
            </a:r>
            <a:r>
              <a:rPr spc="-300" dirty="0">
                <a:latin typeface="Times New Roman" pitchFamily="18" charset="0"/>
                <a:cs typeface="Times New Roman" pitchFamily="18" charset="0"/>
              </a:rPr>
              <a:t> </a:t>
            </a:r>
            <a:r>
              <a:rPr spc="-225" dirty="0">
                <a:latin typeface="Times New Roman" pitchFamily="18" charset="0"/>
                <a:cs typeface="Times New Roman" pitchFamily="18" charset="0"/>
              </a:rPr>
              <a:t>Listeners</a:t>
            </a:r>
          </a:p>
        </p:txBody>
      </p:sp>
      <p:sp>
        <p:nvSpPr>
          <p:cNvPr id="3" name="object 3"/>
          <p:cNvSpPr txBox="1"/>
          <p:nvPr/>
        </p:nvSpPr>
        <p:spPr>
          <a:xfrm>
            <a:off x="993450" y="1276350"/>
            <a:ext cx="7388225" cy="2261517"/>
          </a:xfrm>
          <a:prstGeom prst="rect">
            <a:avLst/>
          </a:prstGeom>
        </p:spPr>
        <p:txBody>
          <a:bodyPr vert="horz" wrap="square" lIns="0" tIns="12065" rIns="0" bIns="0" rtlCol="0">
            <a:spAutoFit/>
          </a:bodyPr>
          <a:lstStyle/>
          <a:p>
            <a:pPr marL="12700">
              <a:lnSpc>
                <a:spcPct val="150000"/>
              </a:lnSpc>
              <a:spcBef>
                <a:spcPts val="95"/>
              </a:spcBef>
            </a:pPr>
            <a:r>
              <a:rPr sz="2200" spc="-70" dirty="0">
                <a:latin typeface="Times New Roman" pitchFamily="18" charset="0"/>
                <a:cs typeface="Times New Roman" pitchFamily="18" charset="0"/>
              </a:rPr>
              <a:t>In </a:t>
            </a:r>
            <a:r>
              <a:rPr sz="2200" spc="-140" dirty="0">
                <a:latin typeface="Times New Roman" pitchFamily="18" charset="0"/>
                <a:cs typeface="Times New Roman" pitchFamily="18" charset="0"/>
              </a:rPr>
              <a:t>JavaScript, </a:t>
            </a:r>
            <a:r>
              <a:rPr sz="2200" spc="-90" dirty="0">
                <a:latin typeface="Times New Roman" pitchFamily="18" charset="0"/>
                <a:cs typeface="Times New Roman" pitchFamily="18" charset="0"/>
              </a:rPr>
              <a:t>you </a:t>
            </a:r>
            <a:r>
              <a:rPr sz="2200" spc="-75" dirty="0">
                <a:latin typeface="Times New Roman" pitchFamily="18" charset="0"/>
                <a:cs typeface="Times New Roman" pitchFamily="18" charset="0"/>
              </a:rPr>
              <a:t>learned </a:t>
            </a:r>
            <a:r>
              <a:rPr sz="2200" spc="-80" dirty="0">
                <a:latin typeface="Times New Roman" pitchFamily="18" charset="0"/>
                <a:cs typeface="Times New Roman" pitchFamily="18" charset="0"/>
              </a:rPr>
              <a:t>why </a:t>
            </a:r>
            <a:r>
              <a:rPr sz="2200" spc="-110" dirty="0">
                <a:latin typeface="Times New Roman" pitchFamily="18" charset="0"/>
                <a:cs typeface="Times New Roman" pitchFamily="18" charset="0"/>
              </a:rPr>
              <a:t>having </a:t>
            </a:r>
            <a:r>
              <a:rPr sz="2200" spc="-60" dirty="0">
                <a:latin typeface="Times New Roman" pitchFamily="18" charset="0"/>
                <a:cs typeface="Times New Roman" pitchFamily="18" charset="0"/>
              </a:rPr>
              <a:t>your </a:t>
            </a:r>
            <a:r>
              <a:rPr sz="2200" b="1" spc="-155" dirty="0">
                <a:latin typeface="Times New Roman" pitchFamily="18" charset="0"/>
                <a:cs typeface="Times New Roman" pitchFamily="18" charset="0"/>
              </a:rPr>
              <a:t>listeners </a:t>
            </a:r>
            <a:r>
              <a:rPr sz="2200" spc="-90" dirty="0">
                <a:latin typeface="Times New Roman" pitchFamily="18" charset="0"/>
                <a:cs typeface="Times New Roman" pitchFamily="18" charset="0"/>
              </a:rPr>
              <a:t>set </a:t>
            </a:r>
            <a:r>
              <a:rPr sz="2200" spc="-75" dirty="0">
                <a:latin typeface="Times New Roman" pitchFamily="18" charset="0"/>
                <a:cs typeface="Times New Roman" pitchFamily="18" charset="0"/>
              </a:rPr>
              <a:t>up</a:t>
            </a:r>
            <a:r>
              <a:rPr sz="2200" spc="-20" dirty="0">
                <a:latin typeface="Times New Roman" pitchFamily="18" charset="0"/>
                <a:cs typeface="Times New Roman" pitchFamily="18" charset="0"/>
              </a:rPr>
              <a:t> </a:t>
            </a:r>
            <a:r>
              <a:rPr sz="2200" spc="-85" dirty="0">
                <a:latin typeface="Times New Roman" pitchFamily="18" charset="0"/>
                <a:cs typeface="Times New Roman" pitchFamily="18" charset="0"/>
              </a:rPr>
              <a:t>inside</a:t>
            </a:r>
            <a:endParaRPr sz="2200" dirty="0">
              <a:latin typeface="Times New Roman" pitchFamily="18" charset="0"/>
              <a:cs typeface="Times New Roman" pitchFamily="18" charset="0"/>
            </a:endParaRPr>
          </a:p>
          <a:p>
            <a:pPr marL="12700">
              <a:lnSpc>
                <a:spcPct val="150000"/>
              </a:lnSpc>
            </a:pPr>
            <a:r>
              <a:rPr sz="2200" spc="-5" dirty="0">
                <a:latin typeface="Times New Roman" pitchFamily="18" charset="0"/>
                <a:cs typeface="Times New Roman" pitchFamily="18" charset="0"/>
              </a:rPr>
              <a:t>of </a:t>
            </a:r>
            <a:r>
              <a:rPr sz="2200" spc="-30" dirty="0">
                <a:latin typeface="Times New Roman" pitchFamily="18" charset="0"/>
                <a:cs typeface="Times New Roman" pitchFamily="18" charset="0"/>
              </a:rPr>
              <a:t>the </a:t>
            </a:r>
            <a:r>
              <a:rPr sz="2200" spc="-70" dirty="0">
                <a:latin typeface="Times New Roman" pitchFamily="18" charset="0"/>
                <a:cs typeface="Times New Roman" pitchFamily="18" charset="0"/>
              </a:rPr>
              <a:t>window.onload() </a:t>
            </a:r>
            <a:r>
              <a:rPr sz="2200" spc="-80" dirty="0">
                <a:latin typeface="Times New Roman" pitchFamily="18" charset="0"/>
                <a:cs typeface="Times New Roman" pitchFamily="18" charset="0"/>
              </a:rPr>
              <a:t>event </a:t>
            </a:r>
            <a:r>
              <a:rPr sz="2200" spc="-155" dirty="0">
                <a:latin typeface="Times New Roman" pitchFamily="18" charset="0"/>
                <a:cs typeface="Times New Roman" pitchFamily="18" charset="0"/>
              </a:rPr>
              <a:t>was </a:t>
            </a:r>
            <a:r>
              <a:rPr sz="2200" spc="-175" dirty="0">
                <a:latin typeface="Times New Roman" pitchFamily="18" charset="0"/>
                <a:cs typeface="Times New Roman" pitchFamily="18" charset="0"/>
              </a:rPr>
              <a:t>a </a:t>
            </a:r>
            <a:r>
              <a:rPr sz="2200" spc="-105" dirty="0">
                <a:latin typeface="Times New Roman" pitchFamily="18" charset="0"/>
                <a:cs typeface="Times New Roman" pitchFamily="18" charset="0"/>
              </a:rPr>
              <a:t>good</a:t>
            </a:r>
            <a:r>
              <a:rPr sz="2200" spc="-275" dirty="0">
                <a:latin typeface="Times New Roman" pitchFamily="18" charset="0"/>
                <a:cs typeface="Times New Roman" pitchFamily="18" charset="0"/>
              </a:rPr>
              <a:t> </a:t>
            </a:r>
            <a:r>
              <a:rPr sz="2200" spc="-75" dirty="0">
                <a:latin typeface="Times New Roman" pitchFamily="18" charset="0"/>
                <a:cs typeface="Times New Roman" pitchFamily="18" charset="0"/>
              </a:rPr>
              <a:t>practice.</a:t>
            </a:r>
            <a:endParaRPr sz="2200" dirty="0">
              <a:latin typeface="Times New Roman" pitchFamily="18" charset="0"/>
              <a:cs typeface="Times New Roman" pitchFamily="18" charset="0"/>
            </a:endParaRPr>
          </a:p>
          <a:p>
            <a:pPr marL="12700">
              <a:lnSpc>
                <a:spcPct val="150000"/>
              </a:lnSpc>
              <a:spcBef>
                <a:spcPts val="1730"/>
              </a:spcBef>
              <a:tabLst>
                <a:tab pos="861694" algn="l"/>
                <a:tab pos="1926589" algn="l"/>
                <a:tab pos="2560955" algn="l"/>
                <a:tab pos="3153410" algn="l"/>
                <a:tab pos="3830954" algn="l"/>
                <a:tab pos="4737100" algn="l"/>
                <a:tab pos="5615940" algn="l"/>
                <a:tab pos="6299835" algn="l"/>
                <a:tab pos="6993255" algn="l"/>
              </a:tabLst>
            </a:pPr>
            <a:r>
              <a:rPr sz="2200" spc="-55" dirty="0">
                <a:latin typeface="Times New Roman" pitchFamily="18" charset="0"/>
                <a:cs typeface="Times New Roman" pitchFamily="18" charset="0"/>
              </a:rPr>
              <a:t>Wi</a:t>
            </a:r>
            <a:r>
              <a:rPr sz="2200" spc="25" dirty="0">
                <a:latin typeface="Times New Roman" pitchFamily="18" charset="0"/>
                <a:cs typeface="Times New Roman" pitchFamily="18" charset="0"/>
              </a:rPr>
              <a:t>th	</a:t>
            </a:r>
            <a:r>
              <a:rPr sz="2200" spc="-85" dirty="0">
                <a:latin typeface="Times New Roman" pitchFamily="18" charset="0"/>
                <a:cs typeface="Times New Roman" pitchFamily="18" charset="0"/>
              </a:rPr>
              <a:t>jQue</a:t>
            </a:r>
            <a:r>
              <a:rPr sz="2200" spc="-30" dirty="0">
                <a:latin typeface="Times New Roman" pitchFamily="18" charset="0"/>
                <a:cs typeface="Times New Roman" pitchFamily="18" charset="0"/>
              </a:rPr>
              <a:t>r</a:t>
            </a:r>
            <a:r>
              <a:rPr sz="2200" spc="-110" dirty="0">
                <a:latin typeface="Times New Roman" pitchFamily="18" charset="0"/>
                <a:cs typeface="Times New Roman" pitchFamily="18" charset="0"/>
              </a:rPr>
              <a:t>y</a:t>
            </a:r>
            <a:r>
              <a:rPr sz="2200" dirty="0">
                <a:latin typeface="Times New Roman" pitchFamily="18" charset="0"/>
                <a:cs typeface="Times New Roman" pitchFamily="18" charset="0"/>
              </a:rPr>
              <a:t>	</a:t>
            </a:r>
            <a:r>
              <a:rPr sz="2200" spc="-110" dirty="0">
                <a:latin typeface="Times New Roman" pitchFamily="18" charset="0"/>
                <a:cs typeface="Times New Roman" pitchFamily="18" charset="0"/>
              </a:rPr>
              <a:t>w</a:t>
            </a:r>
            <a:r>
              <a:rPr sz="2200" spc="-70"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75" dirty="0">
                <a:latin typeface="Times New Roman" pitchFamily="18" charset="0"/>
                <a:cs typeface="Times New Roman" pitchFamily="18" charset="0"/>
              </a:rPr>
              <a:t>d</a:t>
            </a:r>
            <a:r>
              <a:rPr sz="2200" spc="-70" dirty="0">
                <a:latin typeface="Times New Roman" pitchFamily="18" charset="0"/>
                <a:cs typeface="Times New Roman" pitchFamily="18" charset="0"/>
              </a:rPr>
              <a:t>o</a:t>
            </a:r>
            <a:r>
              <a:rPr sz="2200" dirty="0">
                <a:latin typeface="Times New Roman" pitchFamily="18" charset="0"/>
                <a:cs typeface="Times New Roman" pitchFamily="18" charset="0"/>
              </a:rPr>
              <a:t>	</a:t>
            </a:r>
            <a:r>
              <a:rPr sz="2200" spc="25" dirty="0">
                <a:latin typeface="Times New Roman" pitchFamily="18" charset="0"/>
                <a:cs typeface="Times New Roman" pitchFamily="18" charset="0"/>
              </a:rPr>
              <a:t>th</a:t>
            </a:r>
            <a:r>
              <a:rPr sz="2200" spc="-135"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204" dirty="0">
                <a:latin typeface="Times New Roman" pitchFamily="18" charset="0"/>
                <a:cs typeface="Times New Roman" pitchFamily="18" charset="0"/>
              </a:rPr>
              <a:t>sa</a:t>
            </a:r>
            <a:r>
              <a:rPr sz="2200" spc="-75" dirty="0">
                <a:latin typeface="Times New Roman" pitchFamily="18" charset="0"/>
                <a:cs typeface="Times New Roman" pitchFamily="18" charset="0"/>
              </a:rPr>
              <a:t>m</a:t>
            </a:r>
            <a:r>
              <a:rPr sz="2200" spc="-135"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20" dirty="0">
                <a:latin typeface="Times New Roman" pitchFamily="18" charset="0"/>
                <a:cs typeface="Times New Roman" pitchFamily="18" charset="0"/>
              </a:rPr>
              <a:t>thi</a:t>
            </a:r>
            <a:r>
              <a:rPr sz="2200" spc="-135" dirty="0">
                <a:latin typeface="Times New Roman" pitchFamily="18" charset="0"/>
                <a:cs typeface="Times New Roman" pitchFamily="18" charset="0"/>
              </a:rPr>
              <a:t>n</a:t>
            </a:r>
            <a:r>
              <a:rPr sz="2200" spc="-130" dirty="0">
                <a:latin typeface="Times New Roman" pitchFamily="18" charset="0"/>
                <a:cs typeface="Times New Roman" pitchFamily="18" charset="0"/>
              </a:rPr>
              <a:t>g</a:t>
            </a:r>
            <a:r>
              <a:rPr sz="2200" dirty="0">
                <a:latin typeface="Times New Roman" pitchFamily="18" charset="0"/>
                <a:cs typeface="Times New Roman" pitchFamily="18" charset="0"/>
              </a:rPr>
              <a:t>	</a:t>
            </a:r>
            <a:r>
              <a:rPr sz="2200" spc="-65" dirty="0">
                <a:latin typeface="Times New Roman" pitchFamily="18" charset="0"/>
                <a:cs typeface="Times New Roman" pitchFamily="18" charset="0"/>
              </a:rPr>
              <a:t>b</a:t>
            </a:r>
            <a:r>
              <a:rPr sz="2200" spc="30" dirty="0">
                <a:latin typeface="Times New Roman" pitchFamily="18" charset="0"/>
                <a:cs typeface="Times New Roman" pitchFamily="18" charset="0"/>
              </a:rPr>
              <a:t>u</a:t>
            </a:r>
            <a:r>
              <a:rPr sz="2200" spc="15" dirty="0">
                <a:latin typeface="Times New Roman" pitchFamily="18" charset="0"/>
                <a:cs typeface="Times New Roman" pitchFamily="18" charset="0"/>
              </a:rPr>
              <a:t>t</a:t>
            </a:r>
            <a:r>
              <a:rPr sz="2200" dirty="0">
                <a:latin typeface="Times New Roman" pitchFamily="18" charset="0"/>
                <a:cs typeface="Times New Roman" pitchFamily="18" charset="0"/>
              </a:rPr>
              <a:t>	</a:t>
            </a:r>
            <a:r>
              <a:rPr sz="2200" spc="-150" dirty="0">
                <a:latin typeface="Times New Roman" pitchFamily="18" charset="0"/>
                <a:cs typeface="Times New Roman" pitchFamily="18" charset="0"/>
              </a:rPr>
              <a:t>us</a:t>
            </a:r>
            <a:r>
              <a:rPr sz="2200" spc="-155"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25" dirty="0">
                <a:latin typeface="Times New Roman" pitchFamily="18" charset="0"/>
                <a:cs typeface="Times New Roman" pitchFamily="18" charset="0"/>
              </a:rPr>
              <a:t>th</a:t>
            </a:r>
            <a:r>
              <a:rPr sz="2200" spc="-135" dirty="0">
                <a:latin typeface="Times New Roman" pitchFamily="18" charset="0"/>
                <a:cs typeface="Times New Roman" pitchFamily="18" charset="0"/>
              </a:rPr>
              <a:t>e</a:t>
            </a:r>
            <a:endParaRPr sz="2200" dirty="0">
              <a:latin typeface="Times New Roman" pitchFamily="18" charset="0"/>
              <a:cs typeface="Times New Roman" pitchFamily="18" charset="0"/>
            </a:endParaRPr>
          </a:p>
          <a:p>
            <a:pPr marL="12700">
              <a:lnSpc>
                <a:spcPct val="150000"/>
              </a:lnSpc>
            </a:pPr>
            <a:r>
              <a:rPr sz="2200" spc="-80" dirty="0">
                <a:latin typeface="Times New Roman" pitchFamily="18" charset="0"/>
                <a:cs typeface="Times New Roman" pitchFamily="18" charset="0"/>
              </a:rPr>
              <a:t>$(document).ready()</a:t>
            </a:r>
            <a:r>
              <a:rPr sz="2200" spc="-105" dirty="0">
                <a:latin typeface="Times New Roman" pitchFamily="18" charset="0"/>
                <a:cs typeface="Times New Roman" pitchFamily="18" charset="0"/>
              </a:rPr>
              <a:t> </a:t>
            </a:r>
            <a:r>
              <a:rPr sz="2200" spc="-80" dirty="0">
                <a:latin typeface="Times New Roman" pitchFamily="18" charset="0"/>
                <a:cs typeface="Times New Roman" pitchFamily="18" charset="0"/>
              </a:rPr>
              <a:t>event</a:t>
            </a:r>
            <a:endParaRPr sz="2200" dirty="0">
              <a:latin typeface="Times New Roman" pitchFamily="18" charset="0"/>
              <a:cs typeface="Times New Roman" pitchFamily="18" charset="0"/>
            </a:endParaRPr>
          </a:p>
        </p:txBody>
      </p:sp>
      <p:sp>
        <p:nvSpPr>
          <p:cNvPr id="4" name="object 4"/>
          <p:cNvSpPr txBox="1"/>
          <p:nvPr/>
        </p:nvSpPr>
        <p:spPr>
          <a:xfrm>
            <a:off x="993450" y="842500"/>
            <a:ext cx="194310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Set </a:t>
            </a:r>
            <a:r>
              <a:rPr sz="1500" spc="25" dirty="0">
                <a:latin typeface="Georgia"/>
                <a:cs typeface="Georgia"/>
              </a:rPr>
              <a:t>up </a:t>
            </a:r>
            <a:r>
              <a:rPr sz="1500" spc="10" dirty="0">
                <a:latin typeface="Georgia"/>
                <a:cs typeface="Georgia"/>
              </a:rPr>
              <a:t>after </a:t>
            </a:r>
            <a:r>
              <a:rPr sz="1500" spc="95" dirty="0">
                <a:latin typeface="Georgia"/>
                <a:cs typeface="Georgia"/>
              </a:rPr>
              <a:t>page</a:t>
            </a:r>
            <a:r>
              <a:rPr sz="1500" spc="-30" dirty="0">
                <a:latin typeface="Georgia"/>
                <a:cs typeface="Georgia"/>
              </a:rPr>
              <a:t> </a:t>
            </a:r>
            <a:r>
              <a:rPr sz="1500" spc="40" dirty="0">
                <a:latin typeface="Georgia"/>
                <a:cs typeface="Georgia"/>
              </a:rPr>
              <a:t>load</a:t>
            </a:r>
            <a:endParaRPr sz="1500">
              <a:latin typeface="Georgia"/>
              <a:cs typeface="Georgia"/>
            </a:endParaRPr>
          </a:p>
        </p:txBody>
      </p:sp>
      <p:sp>
        <p:nvSpPr>
          <p:cNvPr id="5" name="object 5"/>
          <p:cNvSpPr/>
          <p:nvPr/>
        </p:nvSpPr>
        <p:spPr>
          <a:xfrm>
            <a:off x="997717" y="3817089"/>
            <a:ext cx="6981931" cy="200706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50" y="248152"/>
            <a:ext cx="3697604" cy="696595"/>
          </a:xfrm>
          <a:prstGeom prst="rect">
            <a:avLst/>
          </a:prstGeom>
        </p:spPr>
        <p:txBody>
          <a:bodyPr vert="horz" wrap="square" lIns="0" tIns="13335" rIns="0" bIns="0" rtlCol="0">
            <a:spAutoFit/>
          </a:bodyPr>
          <a:lstStyle/>
          <a:p>
            <a:pPr marL="12700">
              <a:lnSpc>
                <a:spcPct val="100000"/>
              </a:lnSpc>
              <a:spcBef>
                <a:spcPts val="105"/>
              </a:spcBef>
            </a:pPr>
            <a:r>
              <a:rPr sz="4400" spc="-155" dirty="0">
                <a:latin typeface="Times New Roman" pitchFamily="18" charset="0"/>
                <a:cs typeface="Times New Roman" pitchFamily="18" charset="0"/>
              </a:rPr>
              <a:t>jQuery</a:t>
            </a:r>
            <a:r>
              <a:rPr sz="4400" spc="-300" dirty="0">
                <a:latin typeface="Times New Roman" pitchFamily="18" charset="0"/>
                <a:cs typeface="Times New Roman" pitchFamily="18" charset="0"/>
              </a:rPr>
              <a:t> </a:t>
            </a:r>
            <a:r>
              <a:rPr sz="4400" spc="-225" dirty="0">
                <a:latin typeface="Times New Roman" pitchFamily="18" charset="0"/>
                <a:cs typeface="Times New Roman" pitchFamily="18" charset="0"/>
              </a:rPr>
              <a:t>Listeners</a:t>
            </a:r>
            <a:endParaRPr sz="4400" dirty="0">
              <a:latin typeface="Times New Roman" pitchFamily="18" charset="0"/>
              <a:cs typeface="Times New Roman" pitchFamily="18" charset="0"/>
            </a:endParaRPr>
          </a:p>
        </p:txBody>
      </p:sp>
      <p:sp>
        <p:nvSpPr>
          <p:cNvPr id="3" name="object 3"/>
          <p:cNvSpPr txBox="1"/>
          <p:nvPr/>
        </p:nvSpPr>
        <p:spPr>
          <a:xfrm>
            <a:off x="993450" y="1352550"/>
            <a:ext cx="7091680" cy="1674176"/>
          </a:xfrm>
          <a:prstGeom prst="rect">
            <a:avLst/>
          </a:prstGeom>
        </p:spPr>
        <p:txBody>
          <a:bodyPr vert="horz" wrap="square" lIns="0" tIns="12065" rIns="0" bIns="0" rtlCol="0">
            <a:spAutoFit/>
          </a:bodyPr>
          <a:lstStyle/>
          <a:p>
            <a:pPr marL="12700" marR="5080">
              <a:lnSpc>
                <a:spcPct val="150000"/>
              </a:lnSpc>
              <a:spcBef>
                <a:spcPts val="95"/>
              </a:spcBef>
            </a:pPr>
            <a:r>
              <a:rPr sz="2400" spc="-60" dirty="0">
                <a:latin typeface="Times New Roman" pitchFamily="18" charset="0"/>
                <a:cs typeface="Times New Roman" pitchFamily="18" charset="0"/>
              </a:rPr>
              <a:t>While </a:t>
            </a:r>
            <a:r>
              <a:rPr sz="2400" spc="-70" dirty="0">
                <a:latin typeface="Times New Roman" pitchFamily="18" charset="0"/>
                <a:cs typeface="Times New Roman" pitchFamily="18" charset="0"/>
              </a:rPr>
              <a:t>pure </a:t>
            </a:r>
            <a:r>
              <a:rPr sz="2400" spc="-150" dirty="0">
                <a:latin typeface="Times New Roman" pitchFamily="18" charset="0"/>
                <a:cs typeface="Times New Roman" pitchFamily="18" charset="0"/>
              </a:rPr>
              <a:t>JavaScript </a:t>
            </a:r>
            <a:r>
              <a:rPr sz="2400" spc="-175" dirty="0">
                <a:latin typeface="Times New Roman" pitchFamily="18" charset="0"/>
                <a:cs typeface="Times New Roman" pitchFamily="18" charset="0"/>
              </a:rPr>
              <a:t>uses </a:t>
            </a:r>
            <a:r>
              <a:rPr sz="2400" spc="-30" dirty="0">
                <a:latin typeface="Times New Roman" pitchFamily="18" charset="0"/>
                <a:cs typeface="Times New Roman" pitchFamily="18" charset="0"/>
              </a:rPr>
              <a:t>the </a:t>
            </a:r>
            <a:r>
              <a:rPr sz="2400" spc="-105" dirty="0">
                <a:latin typeface="Times New Roman" pitchFamily="18" charset="0"/>
                <a:cs typeface="Times New Roman" pitchFamily="18" charset="0"/>
              </a:rPr>
              <a:t>addEventListener() </a:t>
            </a:r>
            <a:r>
              <a:rPr sz="2400" spc="-60" dirty="0">
                <a:latin typeface="Times New Roman" pitchFamily="18" charset="0"/>
                <a:cs typeface="Times New Roman" pitchFamily="18" charset="0"/>
              </a:rPr>
              <a:t>method,  </a:t>
            </a:r>
            <a:r>
              <a:rPr sz="2400" spc="-85" dirty="0">
                <a:latin typeface="Times New Roman" pitchFamily="18" charset="0"/>
                <a:cs typeface="Times New Roman" pitchFamily="18" charset="0"/>
              </a:rPr>
              <a:t>jQuery </a:t>
            </a:r>
            <a:r>
              <a:rPr sz="2400" spc="-165" dirty="0">
                <a:latin typeface="Times New Roman" pitchFamily="18" charset="0"/>
                <a:cs typeface="Times New Roman" pitchFamily="18" charset="0"/>
              </a:rPr>
              <a:t>has </a:t>
            </a:r>
            <a:r>
              <a:rPr sz="2400" spc="-70" dirty="0">
                <a:latin typeface="Times New Roman" pitchFamily="18" charset="0"/>
                <a:cs typeface="Times New Roman" pitchFamily="18" charset="0"/>
              </a:rPr>
              <a:t>on() </a:t>
            </a:r>
            <a:r>
              <a:rPr sz="2400" spc="-105" dirty="0">
                <a:latin typeface="Times New Roman" pitchFamily="18" charset="0"/>
                <a:cs typeface="Times New Roman" pitchFamily="18" charset="0"/>
              </a:rPr>
              <a:t>and </a:t>
            </a:r>
            <a:r>
              <a:rPr sz="2400" spc="-25" dirty="0">
                <a:latin typeface="Times New Roman" pitchFamily="18" charset="0"/>
                <a:cs typeface="Times New Roman" pitchFamily="18" charset="0"/>
              </a:rPr>
              <a:t>off() </a:t>
            </a:r>
            <a:r>
              <a:rPr sz="2400" spc="-80" dirty="0">
                <a:latin typeface="Times New Roman" pitchFamily="18" charset="0"/>
                <a:cs typeface="Times New Roman" pitchFamily="18" charset="0"/>
              </a:rPr>
              <a:t>methods </a:t>
            </a:r>
            <a:r>
              <a:rPr sz="2400" spc="-210" dirty="0">
                <a:latin typeface="Times New Roman" pitchFamily="18" charset="0"/>
                <a:cs typeface="Times New Roman" pitchFamily="18" charset="0"/>
              </a:rPr>
              <a:t>as </a:t>
            </a:r>
            <a:r>
              <a:rPr sz="2400" spc="-40" dirty="0">
                <a:latin typeface="Times New Roman" pitchFamily="18" charset="0"/>
                <a:cs typeface="Times New Roman" pitchFamily="18" charset="0"/>
              </a:rPr>
              <a:t>well </a:t>
            </a:r>
            <a:r>
              <a:rPr sz="2400" spc="-204" dirty="0">
                <a:latin typeface="Times New Roman" pitchFamily="18" charset="0"/>
                <a:cs typeface="Times New Roman" pitchFamily="18" charset="0"/>
              </a:rPr>
              <a:t>as </a:t>
            </a:r>
            <a:r>
              <a:rPr sz="2400" spc="-50" dirty="0">
                <a:latin typeface="Times New Roman" pitchFamily="18" charset="0"/>
                <a:cs typeface="Times New Roman" pitchFamily="18" charset="0"/>
              </a:rPr>
              <a:t>shortcut </a:t>
            </a:r>
            <a:r>
              <a:rPr sz="2400" spc="-80" dirty="0">
                <a:latin typeface="Times New Roman" pitchFamily="18" charset="0"/>
                <a:cs typeface="Times New Roman" pitchFamily="18" charset="0"/>
              </a:rPr>
              <a:t>methods  </a:t>
            </a:r>
            <a:r>
              <a:rPr sz="2400" spc="10" dirty="0">
                <a:latin typeface="Times New Roman" pitchFamily="18" charset="0"/>
                <a:cs typeface="Times New Roman" pitchFamily="18" charset="0"/>
              </a:rPr>
              <a:t>to </a:t>
            </a:r>
            <a:r>
              <a:rPr sz="2400" spc="-75" dirty="0">
                <a:latin typeface="Times New Roman" pitchFamily="18" charset="0"/>
                <a:cs typeface="Times New Roman" pitchFamily="18" charset="0"/>
              </a:rPr>
              <a:t>attach</a:t>
            </a:r>
            <a:r>
              <a:rPr sz="2400" spc="-235" dirty="0">
                <a:latin typeface="Times New Roman" pitchFamily="18" charset="0"/>
                <a:cs typeface="Times New Roman" pitchFamily="18" charset="0"/>
              </a:rPr>
              <a:t> </a:t>
            </a:r>
            <a:r>
              <a:rPr sz="2400" spc="-100" dirty="0">
                <a:latin typeface="Times New Roman" pitchFamily="18" charset="0"/>
                <a:cs typeface="Times New Roman" pitchFamily="18" charset="0"/>
              </a:rPr>
              <a:t>events.</a:t>
            </a:r>
            <a:endParaRPr sz="2400" dirty="0">
              <a:latin typeface="Times New Roman" pitchFamily="18" charset="0"/>
              <a:cs typeface="Times New Roman" pitchFamily="18" charset="0"/>
            </a:endParaRPr>
          </a:p>
        </p:txBody>
      </p:sp>
      <p:sp>
        <p:nvSpPr>
          <p:cNvPr id="4" name="object 4"/>
          <p:cNvSpPr txBox="1"/>
          <p:nvPr/>
        </p:nvSpPr>
        <p:spPr>
          <a:xfrm>
            <a:off x="993450" y="842500"/>
            <a:ext cx="1924685"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Georgia"/>
                <a:cs typeface="Georgia"/>
              </a:rPr>
              <a:t>Listener</a:t>
            </a:r>
            <a:r>
              <a:rPr sz="1500" spc="-45" dirty="0">
                <a:latin typeface="Georgia"/>
                <a:cs typeface="Georgia"/>
              </a:rPr>
              <a:t> </a:t>
            </a:r>
            <a:r>
              <a:rPr sz="1500" spc="25" dirty="0">
                <a:latin typeface="Georgia"/>
                <a:cs typeface="Georgia"/>
              </a:rPr>
              <a:t>Management</a:t>
            </a:r>
            <a:endParaRPr sz="1500">
              <a:latin typeface="Georgia"/>
              <a:cs typeface="Georgia"/>
            </a:endParaRPr>
          </a:p>
        </p:txBody>
      </p:sp>
      <p:sp>
        <p:nvSpPr>
          <p:cNvPr id="5" name="object 5"/>
          <p:cNvSpPr/>
          <p:nvPr/>
        </p:nvSpPr>
        <p:spPr>
          <a:xfrm>
            <a:off x="929113" y="3512520"/>
            <a:ext cx="7216929" cy="208934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537075" cy="696595"/>
          </a:xfrm>
          <a:prstGeom prst="rect">
            <a:avLst/>
          </a:prstGeom>
        </p:spPr>
        <p:txBody>
          <a:bodyPr vert="horz" wrap="square" lIns="0" tIns="13335" rIns="0" bIns="0" rtlCol="0">
            <a:spAutoFit/>
          </a:bodyPr>
          <a:lstStyle/>
          <a:p>
            <a:pPr marL="12700">
              <a:lnSpc>
                <a:spcPct val="100000"/>
              </a:lnSpc>
              <a:spcBef>
                <a:spcPts val="105"/>
              </a:spcBef>
            </a:pPr>
            <a:r>
              <a:rPr spc="-75" dirty="0">
                <a:latin typeface="Times New Roman" pitchFamily="18" charset="0"/>
                <a:cs typeface="Times New Roman" pitchFamily="18" charset="0"/>
              </a:rPr>
              <a:t>Modifying </a:t>
            </a:r>
            <a:r>
              <a:rPr spc="-50" dirty="0">
                <a:latin typeface="Times New Roman" pitchFamily="18" charset="0"/>
                <a:cs typeface="Times New Roman" pitchFamily="18" charset="0"/>
              </a:rPr>
              <a:t>the</a:t>
            </a:r>
            <a:r>
              <a:rPr spc="-465" dirty="0">
                <a:latin typeface="Times New Roman" pitchFamily="18" charset="0"/>
                <a:cs typeface="Times New Roman" pitchFamily="18" charset="0"/>
              </a:rPr>
              <a:t> </a:t>
            </a:r>
            <a:r>
              <a:rPr spc="-300" dirty="0">
                <a:latin typeface="Times New Roman" pitchFamily="18" charset="0"/>
                <a:cs typeface="Times New Roman" pitchFamily="18" charset="0"/>
              </a:rPr>
              <a:t>DOM</a:t>
            </a:r>
          </a:p>
        </p:txBody>
      </p:sp>
      <p:sp>
        <p:nvSpPr>
          <p:cNvPr id="3" name="object 3"/>
          <p:cNvSpPr txBox="1"/>
          <p:nvPr/>
        </p:nvSpPr>
        <p:spPr>
          <a:xfrm>
            <a:off x="914400" y="819150"/>
            <a:ext cx="7462520" cy="2290371"/>
          </a:xfrm>
          <a:prstGeom prst="rect">
            <a:avLst/>
          </a:prstGeom>
        </p:spPr>
        <p:txBody>
          <a:bodyPr vert="horz" wrap="square" lIns="0" tIns="12700" rIns="0" bIns="0" rtlCol="0">
            <a:spAutoFit/>
          </a:bodyPr>
          <a:lstStyle/>
          <a:p>
            <a:pPr marL="12700">
              <a:lnSpc>
                <a:spcPct val="100000"/>
              </a:lnSpc>
              <a:spcBef>
                <a:spcPts val="100"/>
              </a:spcBef>
            </a:pPr>
            <a:r>
              <a:rPr sz="1500" spc="55" dirty="0">
                <a:latin typeface="Georgia"/>
                <a:cs typeface="Georgia"/>
              </a:rPr>
              <a:t>Appending </a:t>
            </a:r>
            <a:r>
              <a:rPr sz="1500" spc="-10" dirty="0">
                <a:latin typeface="Georgia"/>
                <a:cs typeface="Georgia"/>
              </a:rPr>
              <a:t>DOM</a:t>
            </a:r>
            <a:r>
              <a:rPr sz="1500" spc="-25" dirty="0">
                <a:latin typeface="Georgia"/>
                <a:cs typeface="Georgia"/>
              </a:rPr>
              <a:t> </a:t>
            </a:r>
            <a:r>
              <a:rPr sz="1500" spc="15" dirty="0">
                <a:latin typeface="Georgia"/>
                <a:cs typeface="Georgia"/>
              </a:rPr>
              <a:t>Elements</a:t>
            </a:r>
            <a:endParaRPr sz="1500" dirty="0">
              <a:latin typeface="Georgia"/>
              <a:cs typeface="Georgia"/>
            </a:endParaRPr>
          </a:p>
          <a:p>
            <a:pPr>
              <a:lnSpc>
                <a:spcPct val="100000"/>
              </a:lnSpc>
              <a:spcBef>
                <a:spcPts val="15"/>
              </a:spcBef>
            </a:pPr>
            <a:endParaRPr sz="2500" dirty="0">
              <a:latin typeface="Georgia"/>
              <a:cs typeface="Georgia"/>
            </a:endParaRPr>
          </a:p>
          <a:p>
            <a:pPr marL="12700" marR="5080" algn="just">
              <a:lnSpc>
                <a:spcPct val="150000"/>
              </a:lnSpc>
              <a:buSzPct val="95454"/>
              <a:buChar char="•"/>
              <a:tabLst>
                <a:tab pos="111760" algn="l"/>
              </a:tabLst>
            </a:pPr>
            <a:r>
              <a:rPr sz="2400" spc="-165" dirty="0">
                <a:latin typeface="Times New Roman" pitchFamily="18" charset="0"/>
                <a:cs typeface="Times New Roman" pitchFamily="18" charset="0"/>
              </a:rPr>
              <a:t>The </a:t>
            </a:r>
            <a:r>
              <a:rPr sz="2400" spc="-95" dirty="0">
                <a:latin typeface="Times New Roman" pitchFamily="18" charset="0"/>
                <a:cs typeface="Times New Roman" pitchFamily="18" charset="0"/>
              </a:rPr>
              <a:t>append() </a:t>
            </a:r>
            <a:r>
              <a:rPr sz="2400" spc="-55" dirty="0">
                <a:latin typeface="Times New Roman" pitchFamily="18" charset="0"/>
                <a:cs typeface="Times New Roman" pitchFamily="18" charset="0"/>
              </a:rPr>
              <a:t>method </a:t>
            </a:r>
            <a:r>
              <a:rPr sz="2400" spc="-125" dirty="0">
                <a:latin typeface="Times New Roman" pitchFamily="18" charset="0"/>
                <a:cs typeface="Times New Roman" pitchFamily="18" charset="0"/>
              </a:rPr>
              <a:t>takes </a:t>
            </a:r>
            <a:r>
              <a:rPr sz="2400" spc="-210" dirty="0">
                <a:latin typeface="Times New Roman" pitchFamily="18" charset="0"/>
                <a:cs typeface="Times New Roman" pitchFamily="18" charset="0"/>
              </a:rPr>
              <a:t>as </a:t>
            </a:r>
            <a:r>
              <a:rPr sz="2400" spc="-175" dirty="0">
                <a:latin typeface="Times New Roman" pitchFamily="18" charset="0"/>
                <a:cs typeface="Times New Roman" pitchFamily="18" charset="0"/>
              </a:rPr>
              <a:t>a </a:t>
            </a:r>
            <a:r>
              <a:rPr sz="2400" spc="-75" dirty="0">
                <a:latin typeface="Times New Roman" pitchFamily="18" charset="0"/>
                <a:cs typeface="Times New Roman" pitchFamily="18" charset="0"/>
              </a:rPr>
              <a:t>parameter </a:t>
            </a:r>
            <a:r>
              <a:rPr sz="2400" spc="-120" dirty="0">
                <a:latin typeface="Times New Roman" pitchFamily="18" charset="0"/>
                <a:cs typeface="Times New Roman" pitchFamily="18" charset="0"/>
              </a:rPr>
              <a:t>an </a:t>
            </a:r>
            <a:r>
              <a:rPr sz="2400" spc="-190" dirty="0">
                <a:latin typeface="Times New Roman" pitchFamily="18" charset="0"/>
                <a:cs typeface="Times New Roman" pitchFamily="18" charset="0"/>
              </a:rPr>
              <a:t>HTML </a:t>
            </a:r>
            <a:r>
              <a:rPr sz="2400" spc="-60" dirty="0">
                <a:latin typeface="Times New Roman" pitchFamily="18" charset="0"/>
                <a:cs typeface="Times New Roman" pitchFamily="18" charset="0"/>
              </a:rPr>
              <a:t>string, </a:t>
            </a:r>
            <a:r>
              <a:rPr sz="2400" spc="-175" dirty="0">
                <a:latin typeface="Times New Roman" pitchFamily="18" charset="0"/>
                <a:cs typeface="Times New Roman" pitchFamily="18" charset="0"/>
              </a:rPr>
              <a:t>a  </a:t>
            </a:r>
            <a:r>
              <a:rPr sz="2400" spc="-155" dirty="0">
                <a:latin typeface="Times New Roman" pitchFamily="18" charset="0"/>
                <a:cs typeface="Times New Roman" pitchFamily="18" charset="0"/>
              </a:rPr>
              <a:t>DOM </a:t>
            </a:r>
            <a:r>
              <a:rPr sz="2400" spc="-50" dirty="0">
                <a:latin typeface="Times New Roman" pitchFamily="18" charset="0"/>
                <a:cs typeface="Times New Roman" pitchFamily="18" charset="0"/>
              </a:rPr>
              <a:t>object, </a:t>
            </a:r>
            <a:r>
              <a:rPr sz="2400" spc="-15" dirty="0">
                <a:latin typeface="Times New Roman" pitchFamily="18" charset="0"/>
                <a:cs typeface="Times New Roman" pitchFamily="18" charset="0"/>
              </a:rPr>
              <a:t>or </a:t>
            </a:r>
            <a:r>
              <a:rPr sz="2400" spc="-175" dirty="0">
                <a:latin typeface="Times New Roman" pitchFamily="18" charset="0"/>
                <a:cs typeface="Times New Roman" pitchFamily="18" charset="0"/>
              </a:rPr>
              <a:t>a </a:t>
            </a:r>
            <a:r>
              <a:rPr sz="2400" spc="-85" dirty="0">
                <a:latin typeface="Times New Roman" pitchFamily="18" charset="0"/>
                <a:cs typeface="Times New Roman" pitchFamily="18" charset="0"/>
              </a:rPr>
              <a:t>jQuery </a:t>
            </a:r>
            <a:r>
              <a:rPr sz="2400" spc="-55" dirty="0">
                <a:latin typeface="Times New Roman" pitchFamily="18" charset="0"/>
                <a:cs typeface="Times New Roman" pitchFamily="18" charset="0"/>
              </a:rPr>
              <a:t>object. </a:t>
            </a:r>
            <a:r>
              <a:rPr sz="2400" spc="-110" dirty="0">
                <a:latin typeface="Times New Roman" pitchFamily="18" charset="0"/>
                <a:cs typeface="Times New Roman" pitchFamily="18" charset="0"/>
              </a:rPr>
              <a:t>That </a:t>
            </a:r>
            <a:r>
              <a:rPr sz="2400" spc="-50" dirty="0">
                <a:latin typeface="Times New Roman" pitchFamily="18" charset="0"/>
                <a:cs typeface="Times New Roman" pitchFamily="18" charset="0"/>
              </a:rPr>
              <a:t>object </a:t>
            </a:r>
            <a:r>
              <a:rPr sz="2400" spc="-114" dirty="0">
                <a:latin typeface="Times New Roman" pitchFamily="18" charset="0"/>
                <a:cs typeface="Times New Roman" pitchFamily="18" charset="0"/>
              </a:rPr>
              <a:t>is </a:t>
            </a:r>
            <a:r>
              <a:rPr sz="2400" spc="-40" dirty="0">
                <a:latin typeface="Times New Roman" pitchFamily="18" charset="0"/>
                <a:cs typeface="Times New Roman" pitchFamily="18" charset="0"/>
              </a:rPr>
              <a:t>then </a:t>
            </a:r>
            <a:r>
              <a:rPr sz="2400" spc="-105" dirty="0">
                <a:latin typeface="Times New Roman" pitchFamily="18" charset="0"/>
                <a:cs typeface="Times New Roman" pitchFamily="18" charset="0"/>
              </a:rPr>
              <a:t>added </a:t>
            </a:r>
            <a:r>
              <a:rPr sz="2400" spc="-210" dirty="0">
                <a:latin typeface="Times New Roman" pitchFamily="18" charset="0"/>
                <a:cs typeface="Times New Roman" pitchFamily="18" charset="0"/>
              </a:rPr>
              <a:t>as </a:t>
            </a:r>
            <a:r>
              <a:rPr sz="2400" spc="-30" dirty="0">
                <a:latin typeface="Times New Roman" pitchFamily="18" charset="0"/>
                <a:cs typeface="Times New Roman" pitchFamily="18" charset="0"/>
              </a:rPr>
              <a:t>the  </a:t>
            </a:r>
            <a:r>
              <a:rPr sz="2400" spc="-75" dirty="0">
                <a:latin typeface="Times New Roman" pitchFamily="18" charset="0"/>
                <a:cs typeface="Times New Roman" pitchFamily="18" charset="0"/>
              </a:rPr>
              <a:t>last </a:t>
            </a:r>
            <a:r>
              <a:rPr sz="2400" spc="-60" dirty="0">
                <a:latin typeface="Times New Roman" pitchFamily="18" charset="0"/>
                <a:cs typeface="Times New Roman" pitchFamily="18" charset="0"/>
              </a:rPr>
              <a:t>child </a:t>
            </a:r>
            <a:r>
              <a:rPr sz="2400" spc="10" dirty="0">
                <a:latin typeface="Times New Roman" pitchFamily="18" charset="0"/>
                <a:cs typeface="Times New Roman" pitchFamily="18" charset="0"/>
              </a:rPr>
              <a:t>to </a:t>
            </a:r>
            <a:r>
              <a:rPr sz="2400" spc="-30" dirty="0">
                <a:latin typeface="Times New Roman" pitchFamily="18" charset="0"/>
                <a:cs typeface="Times New Roman" pitchFamily="18" charset="0"/>
              </a:rPr>
              <a:t>the </a:t>
            </a:r>
            <a:r>
              <a:rPr sz="2400" spc="-85" dirty="0">
                <a:latin typeface="Times New Roman" pitchFamily="18" charset="0"/>
                <a:cs typeface="Times New Roman" pitchFamily="18" charset="0"/>
              </a:rPr>
              <a:t>element(s) </a:t>
            </a:r>
            <a:r>
              <a:rPr sz="2400" spc="-95" dirty="0">
                <a:latin typeface="Times New Roman" pitchFamily="18" charset="0"/>
                <a:cs typeface="Times New Roman" pitchFamily="18" charset="0"/>
              </a:rPr>
              <a:t>being</a:t>
            </a:r>
            <a:r>
              <a:rPr sz="2400" spc="-405" dirty="0">
                <a:latin typeface="Times New Roman" pitchFamily="18" charset="0"/>
                <a:cs typeface="Times New Roman" pitchFamily="18" charset="0"/>
              </a:rPr>
              <a:t> </a:t>
            </a:r>
            <a:r>
              <a:rPr sz="2400" spc="-95" dirty="0">
                <a:latin typeface="Times New Roman" pitchFamily="18" charset="0"/>
                <a:cs typeface="Times New Roman" pitchFamily="18" charset="0"/>
              </a:rPr>
              <a:t>selected</a:t>
            </a:r>
            <a:r>
              <a:rPr sz="2200" spc="-95" dirty="0">
                <a:latin typeface="Arial"/>
                <a:cs typeface="Arial"/>
              </a:rPr>
              <a:t>.</a:t>
            </a:r>
            <a:endParaRPr sz="2200" dirty="0">
              <a:latin typeface="Arial"/>
              <a:cs typeface="Arial"/>
            </a:endParaRPr>
          </a:p>
        </p:txBody>
      </p:sp>
      <p:sp>
        <p:nvSpPr>
          <p:cNvPr id="4" name="object 4"/>
          <p:cNvSpPr/>
          <p:nvPr/>
        </p:nvSpPr>
        <p:spPr>
          <a:xfrm>
            <a:off x="685800" y="3281395"/>
            <a:ext cx="7615216" cy="30039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537075" cy="696595"/>
          </a:xfrm>
          <a:prstGeom prst="rect">
            <a:avLst/>
          </a:prstGeom>
        </p:spPr>
        <p:txBody>
          <a:bodyPr vert="horz" wrap="square" lIns="0" tIns="13335" rIns="0" bIns="0" rtlCol="0">
            <a:spAutoFit/>
          </a:bodyPr>
          <a:lstStyle/>
          <a:p>
            <a:pPr marL="12700">
              <a:lnSpc>
                <a:spcPct val="100000"/>
              </a:lnSpc>
              <a:spcBef>
                <a:spcPts val="105"/>
              </a:spcBef>
            </a:pPr>
            <a:r>
              <a:rPr spc="-75" dirty="0">
                <a:latin typeface="Times New Roman" pitchFamily="18" charset="0"/>
                <a:cs typeface="Times New Roman" pitchFamily="18" charset="0"/>
              </a:rPr>
              <a:t>Modifying </a:t>
            </a:r>
            <a:r>
              <a:rPr spc="-50" dirty="0">
                <a:latin typeface="Times New Roman" pitchFamily="18" charset="0"/>
                <a:cs typeface="Times New Roman" pitchFamily="18" charset="0"/>
              </a:rPr>
              <a:t>the</a:t>
            </a:r>
            <a:r>
              <a:rPr spc="-465" dirty="0">
                <a:latin typeface="Times New Roman" pitchFamily="18" charset="0"/>
                <a:cs typeface="Times New Roman" pitchFamily="18" charset="0"/>
              </a:rPr>
              <a:t> </a:t>
            </a:r>
            <a:r>
              <a:rPr spc="-300" dirty="0">
                <a:latin typeface="Times New Roman" pitchFamily="18" charset="0"/>
                <a:cs typeface="Times New Roman" pitchFamily="18" charset="0"/>
              </a:rPr>
              <a:t>DOM</a:t>
            </a:r>
          </a:p>
        </p:txBody>
      </p:sp>
      <p:sp>
        <p:nvSpPr>
          <p:cNvPr id="3" name="object 3"/>
          <p:cNvSpPr txBox="1"/>
          <p:nvPr/>
        </p:nvSpPr>
        <p:spPr>
          <a:xfrm>
            <a:off x="993450" y="1071113"/>
            <a:ext cx="7160259" cy="2151871"/>
          </a:xfrm>
          <a:prstGeom prst="rect">
            <a:avLst/>
          </a:prstGeom>
        </p:spPr>
        <p:txBody>
          <a:bodyPr vert="horz" wrap="square" lIns="0" tIns="12700" rIns="0" bIns="0" rtlCol="0">
            <a:spAutoFit/>
          </a:bodyPr>
          <a:lstStyle/>
          <a:p>
            <a:pPr marL="12700">
              <a:lnSpc>
                <a:spcPct val="100000"/>
              </a:lnSpc>
              <a:spcBef>
                <a:spcPts val="100"/>
              </a:spcBef>
            </a:pPr>
            <a:r>
              <a:rPr sz="1500" spc="40" dirty="0">
                <a:latin typeface="Georgia"/>
                <a:cs typeface="Georgia"/>
              </a:rPr>
              <a:t>Prepending </a:t>
            </a:r>
            <a:r>
              <a:rPr sz="1500" spc="-10" dirty="0">
                <a:latin typeface="Georgia"/>
                <a:cs typeface="Georgia"/>
              </a:rPr>
              <a:t>DOM</a:t>
            </a:r>
            <a:r>
              <a:rPr sz="1500" spc="-15" dirty="0">
                <a:latin typeface="Georgia"/>
                <a:cs typeface="Georgia"/>
              </a:rPr>
              <a:t> </a:t>
            </a:r>
            <a:r>
              <a:rPr sz="1500" spc="15" dirty="0">
                <a:latin typeface="Georgia"/>
                <a:cs typeface="Georgia"/>
              </a:rPr>
              <a:t>Elements</a:t>
            </a:r>
            <a:endParaRPr sz="1500" dirty="0">
              <a:latin typeface="Georgia"/>
              <a:cs typeface="Georgia"/>
            </a:endParaRPr>
          </a:p>
          <a:p>
            <a:pPr>
              <a:lnSpc>
                <a:spcPct val="100000"/>
              </a:lnSpc>
              <a:spcBef>
                <a:spcPts val="15"/>
              </a:spcBef>
            </a:pPr>
            <a:endParaRPr sz="2500" dirty="0">
              <a:latin typeface="Georgia"/>
              <a:cs typeface="Georgia"/>
            </a:endParaRPr>
          </a:p>
          <a:p>
            <a:pPr marL="12700" marR="5080">
              <a:lnSpc>
                <a:spcPct val="150000"/>
              </a:lnSpc>
            </a:pPr>
            <a:r>
              <a:rPr sz="2200" spc="-165" dirty="0">
                <a:latin typeface="Times New Roman" pitchFamily="18" charset="0"/>
                <a:cs typeface="Times New Roman" pitchFamily="18" charset="0"/>
              </a:rPr>
              <a:t>The </a:t>
            </a:r>
            <a:r>
              <a:rPr sz="2200" spc="-80" dirty="0">
                <a:latin typeface="Times New Roman" pitchFamily="18" charset="0"/>
                <a:cs typeface="Times New Roman" pitchFamily="18" charset="0"/>
              </a:rPr>
              <a:t>prepend() </a:t>
            </a:r>
            <a:r>
              <a:rPr sz="2200" spc="-105" dirty="0">
                <a:latin typeface="Times New Roman" pitchFamily="18" charset="0"/>
                <a:cs typeface="Times New Roman" pitchFamily="18" charset="0"/>
              </a:rPr>
              <a:t>and </a:t>
            </a:r>
            <a:r>
              <a:rPr sz="2200" spc="-114" dirty="0">
                <a:latin typeface="Times New Roman" pitchFamily="18" charset="0"/>
                <a:cs typeface="Times New Roman" pitchFamily="18" charset="0"/>
              </a:rPr>
              <a:t>prependTo() </a:t>
            </a:r>
            <a:r>
              <a:rPr sz="2200" spc="-85" dirty="0">
                <a:latin typeface="Times New Roman" pitchFamily="18" charset="0"/>
                <a:cs typeface="Times New Roman" pitchFamily="18" charset="0"/>
              </a:rPr>
              <a:t>methods </a:t>
            </a:r>
            <a:r>
              <a:rPr sz="2200" spc="-75" dirty="0">
                <a:latin typeface="Times New Roman" pitchFamily="18" charset="0"/>
                <a:cs typeface="Times New Roman" pitchFamily="18" charset="0"/>
              </a:rPr>
              <a:t>operate </a:t>
            </a:r>
            <a:r>
              <a:rPr sz="2200" spc="-30" dirty="0">
                <a:latin typeface="Times New Roman" pitchFamily="18" charset="0"/>
                <a:cs typeface="Times New Roman" pitchFamily="18" charset="0"/>
              </a:rPr>
              <a:t>in </a:t>
            </a:r>
            <a:r>
              <a:rPr sz="2200" spc="-175" dirty="0">
                <a:latin typeface="Times New Roman" pitchFamily="18" charset="0"/>
                <a:cs typeface="Times New Roman" pitchFamily="18" charset="0"/>
              </a:rPr>
              <a:t>a </a:t>
            </a:r>
            <a:r>
              <a:rPr sz="2200" spc="-65" dirty="0">
                <a:latin typeface="Times New Roman" pitchFamily="18" charset="0"/>
                <a:cs typeface="Times New Roman" pitchFamily="18" charset="0"/>
              </a:rPr>
              <a:t>similar  </a:t>
            </a:r>
            <a:r>
              <a:rPr sz="2200" spc="-85" dirty="0">
                <a:latin typeface="Times New Roman" pitchFamily="18" charset="0"/>
                <a:cs typeface="Times New Roman" pitchFamily="18" charset="0"/>
              </a:rPr>
              <a:t>manner </a:t>
            </a:r>
            <a:r>
              <a:rPr sz="2200" spc="-110" dirty="0">
                <a:latin typeface="Times New Roman" pitchFamily="18" charset="0"/>
                <a:cs typeface="Times New Roman" pitchFamily="18" charset="0"/>
              </a:rPr>
              <a:t>except </a:t>
            </a:r>
            <a:r>
              <a:rPr sz="2200" spc="-5" dirty="0">
                <a:latin typeface="Times New Roman" pitchFamily="18" charset="0"/>
                <a:cs typeface="Times New Roman" pitchFamily="18" charset="0"/>
              </a:rPr>
              <a:t>that </a:t>
            </a:r>
            <a:r>
              <a:rPr sz="2200" spc="-55" dirty="0">
                <a:latin typeface="Times New Roman" pitchFamily="18" charset="0"/>
                <a:cs typeface="Times New Roman" pitchFamily="18" charset="0"/>
              </a:rPr>
              <a:t>they </a:t>
            </a:r>
            <a:r>
              <a:rPr sz="2200" spc="-105" dirty="0">
                <a:latin typeface="Times New Roman" pitchFamily="18" charset="0"/>
                <a:cs typeface="Times New Roman" pitchFamily="18" charset="0"/>
              </a:rPr>
              <a:t>add </a:t>
            </a:r>
            <a:r>
              <a:rPr sz="2200" spc="-30" dirty="0">
                <a:latin typeface="Times New Roman" pitchFamily="18" charset="0"/>
                <a:cs typeface="Times New Roman" pitchFamily="18" charset="0"/>
              </a:rPr>
              <a:t>the </a:t>
            </a:r>
            <a:r>
              <a:rPr sz="2200" spc="-85" dirty="0">
                <a:latin typeface="Times New Roman" pitchFamily="18" charset="0"/>
                <a:cs typeface="Times New Roman" pitchFamily="18" charset="0"/>
              </a:rPr>
              <a:t>new </a:t>
            </a:r>
            <a:r>
              <a:rPr sz="2200" spc="-65" dirty="0">
                <a:latin typeface="Times New Roman" pitchFamily="18" charset="0"/>
                <a:cs typeface="Times New Roman" pitchFamily="18" charset="0"/>
              </a:rPr>
              <a:t>element </a:t>
            </a:r>
            <a:r>
              <a:rPr sz="2200" spc="-210" dirty="0">
                <a:latin typeface="Times New Roman" pitchFamily="18" charset="0"/>
                <a:cs typeface="Times New Roman" pitchFamily="18" charset="0"/>
              </a:rPr>
              <a:t>as </a:t>
            </a:r>
            <a:r>
              <a:rPr sz="2200" spc="-35" dirty="0">
                <a:latin typeface="Times New Roman" pitchFamily="18" charset="0"/>
                <a:cs typeface="Times New Roman" pitchFamily="18" charset="0"/>
              </a:rPr>
              <a:t>the </a:t>
            </a:r>
            <a:r>
              <a:rPr sz="2200" spc="-15" dirty="0">
                <a:latin typeface="Times New Roman" pitchFamily="18" charset="0"/>
                <a:cs typeface="Times New Roman" pitchFamily="18" charset="0"/>
              </a:rPr>
              <a:t>first</a:t>
            </a:r>
            <a:r>
              <a:rPr sz="2200" spc="-340" dirty="0">
                <a:latin typeface="Times New Roman" pitchFamily="18" charset="0"/>
                <a:cs typeface="Times New Roman" pitchFamily="18" charset="0"/>
              </a:rPr>
              <a:t> </a:t>
            </a:r>
            <a:r>
              <a:rPr sz="2200" spc="-60" dirty="0">
                <a:latin typeface="Times New Roman" pitchFamily="18" charset="0"/>
                <a:cs typeface="Times New Roman" pitchFamily="18" charset="0"/>
              </a:rPr>
              <a:t>child  </a:t>
            </a:r>
            <a:r>
              <a:rPr sz="2200" spc="-45" dirty="0">
                <a:latin typeface="Times New Roman" pitchFamily="18" charset="0"/>
                <a:cs typeface="Times New Roman" pitchFamily="18" charset="0"/>
              </a:rPr>
              <a:t>rather </a:t>
            </a:r>
            <a:r>
              <a:rPr sz="2200" spc="-50" dirty="0">
                <a:latin typeface="Times New Roman" pitchFamily="18" charset="0"/>
                <a:cs typeface="Times New Roman" pitchFamily="18" charset="0"/>
              </a:rPr>
              <a:t>than </a:t>
            </a:r>
            <a:r>
              <a:rPr sz="2200" spc="-30" dirty="0">
                <a:latin typeface="Times New Roman" pitchFamily="18" charset="0"/>
                <a:cs typeface="Times New Roman" pitchFamily="18" charset="0"/>
              </a:rPr>
              <a:t>the</a:t>
            </a:r>
            <a:r>
              <a:rPr sz="2200" spc="-245" dirty="0">
                <a:latin typeface="Times New Roman" pitchFamily="18" charset="0"/>
                <a:cs typeface="Times New Roman" pitchFamily="18" charset="0"/>
              </a:rPr>
              <a:t> </a:t>
            </a:r>
            <a:r>
              <a:rPr sz="2200" spc="-70" dirty="0">
                <a:latin typeface="Times New Roman" pitchFamily="18" charset="0"/>
                <a:cs typeface="Times New Roman" pitchFamily="18" charset="0"/>
              </a:rPr>
              <a:t>last.</a:t>
            </a:r>
            <a:endParaRPr sz="2200" dirty="0">
              <a:latin typeface="Times New Roman" pitchFamily="18" charset="0"/>
              <a:cs typeface="Times New Roman" pitchFamily="18" charset="0"/>
            </a:endParaRPr>
          </a:p>
        </p:txBody>
      </p:sp>
      <p:sp>
        <p:nvSpPr>
          <p:cNvPr id="4" name="object 4"/>
          <p:cNvSpPr/>
          <p:nvPr/>
        </p:nvSpPr>
        <p:spPr>
          <a:xfrm>
            <a:off x="609600" y="3133653"/>
            <a:ext cx="7528036" cy="30283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537075" cy="696595"/>
          </a:xfrm>
          <a:prstGeom prst="rect">
            <a:avLst/>
          </a:prstGeom>
        </p:spPr>
        <p:txBody>
          <a:bodyPr vert="horz" wrap="square" lIns="0" tIns="13335" rIns="0" bIns="0" rtlCol="0">
            <a:spAutoFit/>
          </a:bodyPr>
          <a:lstStyle/>
          <a:p>
            <a:pPr marL="12700">
              <a:lnSpc>
                <a:spcPct val="100000"/>
              </a:lnSpc>
              <a:spcBef>
                <a:spcPts val="105"/>
              </a:spcBef>
            </a:pPr>
            <a:r>
              <a:rPr spc="-75" dirty="0">
                <a:latin typeface="Times New Roman" pitchFamily="18" charset="0"/>
                <a:cs typeface="Times New Roman" pitchFamily="18" charset="0"/>
              </a:rPr>
              <a:t>Modifying </a:t>
            </a:r>
            <a:r>
              <a:rPr spc="-50" dirty="0">
                <a:latin typeface="Times New Roman" pitchFamily="18" charset="0"/>
                <a:cs typeface="Times New Roman" pitchFamily="18" charset="0"/>
              </a:rPr>
              <a:t>the</a:t>
            </a:r>
            <a:r>
              <a:rPr spc="-465" dirty="0">
                <a:latin typeface="Times New Roman" pitchFamily="18" charset="0"/>
                <a:cs typeface="Times New Roman" pitchFamily="18" charset="0"/>
              </a:rPr>
              <a:t> </a:t>
            </a:r>
            <a:r>
              <a:rPr spc="-300" dirty="0">
                <a:latin typeface="Times New Roman" pitchFamily="18" charset="0"/>
                <a:cs typeface="Times New Roman" pitchFamily="18" charset="0"/>
              </a:rPr>
              <a:t>DOM</a:t>
            </a:r>
          </a:p>
        </p:txBody>
      </p:sp>
      <p:sp>
        <p:nvSpPr>
          <p:cNvPr id="3" name="object 3"/>
          <p:cNvSpPr txBox="1"/>
          <p:nvPr/>
        </p:nvSpPr>
        <p:spPr>
          <a:xfrm>
            <a:off x="993450" y="842513"/>
            <a:ext cx="3274060" cy="254000"/>
          </a:xfrm>
          <a:prstGeom prst="rect">
            <a:avLst/>
          </a:prstGeom>
        </p:spPr>
        <p:txBody>
          <a:bodyPr vert="horz" wrap="square" lIns="0" tIns="12700" rIns="0" bIns="0" rtlCol="0">
            <a:spAutoFit/>
          </a:bodyPr>
          <a:lstStyle/>
          <a:p>
            <a:pPr marL="12700">
              <a:lnSpc>
                <a:spcPct val="100000"/>
              </a:lnSpc>
              <a:spcBef>
                <a:spcPts val="100"/>
              </a:spcBef>
            </a:pPr>
            <a:r>
              <a:rPr sz="1500" spc="40" dirty="0">
                <a:latin typeface="Georgia"/>
                <a:cs typeface="Georgia"/>
              </a:rPr>
              <a:t>Wrapping </a:t>
            </a:r>
            <a:r>
              <a:rPr sz="1500" spc="15" dirty="0">
                <a:latin typeface="Georgia"/>
                <a:cs typeface="Georgia"/>
              </a:rPr>
              <a:t>Existing </a:t>
            </a:r>
            <a:r>
              <a:rPr sz="1500" spc="-10" dirty="0">
                <a:latin typeface="Georgia"/>
                <a:cs typeface="Georgia"/>
              </a:rPr>
              <a:t>DOM </a:t>
            </a:r>
            <a:r>
              <a:rPr sz="1500" spc="-20" dirty="0">
                <a:latin typeface="Georgia"/>
                <a:cs typeface="Georgia"/>
              </a:rPr>
              <a:t>in </a:t>
            </a:r>
            <a:r>
              <a:rPr sz="1500" spc="25" dirty="0">
                <a:latin typeface="Georgia"/>
                <a:cs typeface="Georgia"/>
              </a:rPr>
              <a:t>New</a:t>
            </a:r>
            <a:r>
              <a:rPr sz="1500" spc="-65" dirty="0">
                <a:latin typeface="Georgia"/>
                <a:cs typeface="Georgia"/>
              </a:rPr>
              <a:t> </a:t>
            </a:r>
            <a:r>
              <a:rPr sz="1500" spc="30" dirty="0">
                <a:latin typeface="Georgia"/>
                <a:cs typeface="Georgia"/>
              </a:rPr>
              <a:t>Tags</a:t>
            </a:r>
            <a:endParaRPr sz="1500">
              <a:latin typeface="Georgia"/>
              <a:cs typeface="Georgia"/>
            </a:endParaRPr>
          </a:p>
        </p:txBody>
      </p:sp>
      <p:sp>
        <p:nvSpPr>
          <p:cNvPr id="4" name="object 4"/>
          <p:cNvSpPr txBox="1"/>
          <p:nvPr/>
        </p:nvSpPr>
        <p:spPr>
          <a:xfrm>
            <a:off x="993449" y="1352550"/>
            <a:ext cx="7236151" cy="4880182"/>
          </a:xfrm>
          <a:prstGeom prst="rect">
            <a:avLst/>
          </a:prstGeom>
        </p:spPr>
        <p:txBody>
          <a:bodyPr vert="horz" wrap="square" lIns="0" tIns="12065" rIns="0" bIns="0" rtlCol="0">
            <a:spAutoFit/>
          </a:bodyPr>
          <a:lstStyle/>
          <a:p>
            <a:pPr marL="12700" marR="6350" algn="just">
              <a:lnSpc>
                <a:spcPct val="150000"/>
              </a:lnSpc>
              <a:spcBef>
                <a:spcPts val="95"/>
              </a:spcBef>
              <a:buSzPct val="95454"/>
              <a:buFont typeface="Wingdings"/>
              <a:buChar char=""/>
              <a:tabLst>
                <a:tab pos="262890" algn="l"/>
              </a:tabLst>
            </a:pPr>
            <a:r>
              <a:rPr sz="2400" spc="-200" dirty="0">
                <a:latin typeface="Times New Roman" pitchFamily="18" charset="0"/>
                <a:cs typeface="Times New Roman" pitchFamily="18" charset="0"/>
              </a:rPr>
              <a:t>A </a:t>
            </a:r>
            <a:r>
              <a:rPr sz="2400" spc="-70" dirty="0">
                <a:latin typeface="Times New Roman" pitchFamily="18" charset="0"/>
                <a:cs typeface="Times New Roman" pitchFamily="18" charset="0"/>
              </a:rPr>
              <a:t>more </a:t>
            </a:r>
            <a:r>
              <a:rPr sz="2400" spc="-125" dirty="0">
                <a:latin typeface="Times New Roman" pitchFamily="18" charset="0"/>
                <a:cs typeface="Times New Roman" pitchFamily="18" charset="0"/>
              </a:rPr>
              <a:t>advanced </a:t>
            </a:r>
            <a:r>
              <a:rPr sz="2400" spc="-70" dirty="0">
                <a:latin typeface="Times New Roman" pitchFamily="18" charset="0"/>
                <a:cs typeface="Times New Roman" pitchFamily="18" charset="0"/>
              </a:rPr>
              <a:t>technique </a:t>
            </a:r>
            <a:r>
              <a:rPr sz="2400" spc="-50" dirty="0">
                <a:latin typeface="Times New Roman" pitchFamily="18" charset="0"/>
                <a:cs typeface="Times New Roman" pitchFamily="18" charset="0"/>
              </a:rPr>
              <a:t>might </a:t>
            </a:r>
            <a:r>
              <a:rPr sz="2400" spc="-140" dirty="0">
                <a:latin typeface="Times New Roman" pitchFamily="18" charset="0"/>
                <a:cs typeface="Times New Roman" pitchFamily="18" charset="0"/>
              </a:rPr>
              <a:t>make </a:t>
            </a:r>
            <a:r>
              <a:rPr sz="2400" spc="-150" dirty="0">
                <a:latin typeface="Times New Roman" pitchFamily="18" charset="0"/>
                <a:cs typeface="Times New Roman" pitchFamily="18" charset="0"/>
              </a:rPr>
              <a:t>use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55" dirty="0">
                <a:latin typeface="Times New Roman" pitchFamily="18" charset="0"/>
                <a:cs typeface="Times New Roman" pitchFamily="18" charset="0"/>
              </a:rPr>
              <a:t>content </a:t>
            </a:r>
            <a:r>
              <a:rPr sz="2400" spc="-5" dirty="0">
                <a:latin typeface="Times New Roman" pitchFamily="18" charset="0"/>
                <a:cs typeface="Times New Roman" pitchFamily="18" charset="0"/>
              </a:rPr>
              <a:t>of </a:t>
            </a:r>
            <a:r>
              <a:rPr sz="2400" spc="-135" dirty="0">
                <a:latin typeface="Times New Roman" pitchFamily="18" charset="0"/>
                <a:cs typeface="Times New Roman" pitchFamily="18" charset="0"/>
              </a:rPr>
              <a:t>each </a:t>
            </a:r>
            <a:r>
              <a:rPr sz="2400" spc="-60" dirty="0">
                <a:latin typeface="Times New Roman" pitchFamily="18" charset="0"/>
                <a:cs typeface="Times New Roman" pitchFamily="18" charset="0"/>
              </a:rPr>
              <a:t>div </a:t>
            </a:r>
            <a:r>
              <a:rPr sz="2400" spc="-95" dirty="0">
                <a:latin typeface="Times New Roman" pitchFamily="18" charset="0"/>
                <a:cs typeface="Times New Roman" pitchFamily="18" charset="0"/>
              </a:rPr>
              <a:t>being </a:t>
            </a:r>
            <a:r>
              <a:rPr sz="2400" spc="-45" dirty="0">
                <a:latin typeface="Times New Roman" pitchFamily="18" charset="0"/>
                <a:cs typeface="Times New Roman" pitchFamily="18" charset="0"/>
              </a:rPr>
              <a:t>modified. </a:t>
            </a:r>
            <a:r>
              <a:rPr sz="2400" spc="-70" dirty="0">
                <a:latin typeface="Times New Roman" pitchFamily="18" charset="0"/>
                <a:cs typeface="Times New Roman" pitchFamily="18" charset="0"/>
              </a:rPr>
              <a:t>In </a:t>
            </a:r>
            <a:r>
              <a:rPr sz="2400" spc="-5" dirty="0">
                <a:latin typeface="Times New Roman" pitchFamily="18" charset="0"/>
                <a:cs typeface="Times New Roman" pitchFamily="18" charset="0"/>
              </a:rPr>
              <a:t>that </a:t>
            </a:r>
            <a:r>
              <a:rPr sz="2400" spc="-185" dirty="0">
                <a:latin typeface="Times New Roman" pitchFamily="18" charset="0"/>
                <a:cs typeface="Times New Roman" pitchFamily="18" charset="0"/>
              </a:rPr>
              <a:t>case </a:t>
            </a:r>
            <a:r>
              <a:rPr sz="2400" spc="-80" dirty="0">
                <a:latin typeface="Times New Roman" pitchFamily="18" charset="0"/>
                <a:cs typeface="Times New Roman" pitchFamily="18" charset="0"/>
              </a:rPr>
              <a:t>we </a:t>
            </a:r>
            <a:r>
              <a:rPr sz="2400" spc="-150" dirty="0">
                <a:latin typeface="Times New Roman" pitchFamily="18" charset="0"/>
                <a:cs typeface="Times New Roman" pitchFamily="18" charset="0"/>
              </a:rPr>
              <a:t>use </a:t>
            </a:r>
            <a:r>
              <a:rPr sz="2400" spc="-175" dirty="0">
                <a:latin typeface="Times New Roman" pitchFamily="18" charset="0"/>
                <a:cs typeface="Times New Roman" pitchFamily="18" charset="0"/>
              </a:rPr>
              <a:t>a  </a:t>
            </a:r>
            <a:r>
              <a:rPr sz="2400" spc="-110" dirty="0">
                <a:latin typeface="Times New Roman" pitchFamily="18" charset="0"/>
                <a:cs typeface="Times New Roman" pitchFamily="18" charset="0"/>
              </a:rPr>
              <a:t>callback </a:t>
            </a:r>
            <a:r>
              <a:rPr sz="2400" spc="-40" dirty="0">
                <a:latin typeface="Times New Roman" pitchFamily="18" charset="0"/>
                <a:cs typeface="Times New Roman" pitchFamily="18" charset="0"/>
              </a:rPr>
              <a:t>function </a:t>
            </a:r>
            <a:r>
              <a:rPr sz="2400" spc="-30" dirty="0">
                <a:latin typeface="Times New Roman" pitchFamily="18" charset="0"/>
                <a:cs typeface="Times New Roman" pitchFamily="18" charset="0"/>
              </a:rPr>
              <a:t>in </a:t>
            </a:r>
            <a:r>
              <a:rPr sz="2400" spc="-110" dirty="0">
                <a:latin typeface="Times New Roman" pitchFamily="18" charset="0"/>
                <a:cs typeface="Times New Roman" pitchFamily="18" charset="0"/>
              </a:rPr>
              <a:t>place </a:t>
            </a:r>
            <a:r>
              <a:rPr sz="2400" spc="-5" dirty="0">
                <a:latin typeface="Times New Roman" pitchFamily="18" charset="0"/>
                <a:cs typeface="Times New Roman" pitchFamily="18" charset="0"/>
              </a:rPr>
              <a:t>of </a:t>
            </a:r>
            <a:r>
              <a:rPr sz="2400" spc="-175" dirty="0">
                <a:latin typeface="Times New Roman" pitchFamily="18" charset="0"/>
                <a:cs typeface="Times New Roman" pitchFamily="18" charset="0"/>
              </a:rPr>
              <a:t>a </a:t>
            </a:r>
            <a:r>
              <a:rPr sz="2400" spc="-85" dirty="0">
                <a:latin typeface="Times New Roman" pitchFamily="18" charset="0"/>
                <a:cs typeface="Times New Roman" pitchFamily="18" charset="0"/>
              </a:rPr>
              <a:t>simple</a:t>
            </a:r>
            <a:r>
              <a:rPr sz="2400" spc="-335" dirty="0">
                <a:latin typeface="Times New Roman" pitchFamily="18" charset="0"/>
                <a:cs typeface="Times New Roman" pitchFamily="18" charset="0"/>
              </a:rPr>
              <a:t> </a:t>
            </a:r>
            <a:r>
              <a:rPr sz="2400" spc="-65" dirty="0">
                <a:latin typeface="Times New Roman" pitchFamily="18" charset="0"/>
                <a:cs typeface="Times New Roman" pitchFamily="18" charset="0"/>
              </a:rPr>
              <a:t>element.</a:t>
            </a:r>
            <a:endParaRPr sz="2400" dirty="0">
              <a:latin typeface="Times New Roman" pitchFamily="18" charset="0"/>
              <a:cs typeface="Times New Roman" pitchFamily="18" charset="0"/>
            </a:endParaRPr>
          </a:p>
          <a:p>
            <a:pPr marL="262255" indent="-250190" algn="just">
              <a:lnSpc>
                <a:spcPct val="150000"/>
              </a:lnSpc>
              <a:spcBef>
                <a:spcPts val="1730"/>
              </a:spcBef>
              <a:buSzPct val="95454"/>
              <a:buFont typeface="Wingdings"/>
              <a:buChar char=""/>
              <a:tabLst>
                <a:tab pos="262890" algn="l"/>
              </a:tabLst>
            </a:pPr>
            <a:r>
              <a:rPr sz="2400" spc="-165" dirty="0">
                <a:latin typeface="Times New Roman" pitchFamily="18" charset="0"/>
                <a:cs typeface="Times New Roman" pitchFamily="18" charset="0"/>
              </a:rPr>
              <a:t>The </a:t>
            </a:r>
            <a:r>
              <a:rPr sz="2400" spc="-70" dirty="0">
                <a:latin typeface="Times New Roman" pitchFamily="18" charset="0"/>
                <a:cs typeface="Times New Roman" pitchFamily="18" charset="0"/>
              </a:rPr>
              <a:t>wrap() </a:t>
            </a:r>
            <a:r>
              <a:rPr sz="2400" spc="-50" dirty="0">
                <a:latin typeface="Times New Roman" pitchFamily="18" charset="0"/>
                <a:cs typeface="Times New Roman" pitchFamily="18" charset="0"/>
              </a:rPr>
              <a:t>method </a:t>
            </a:r>
            <a:r>
              <a:rPr sz="2400" spc="-114" dirty="0">
                <a:latin typeface="Times New Roman" pitchFamily="18" charset="0"/>
                <a:cs typeface="Times New Roman" pitchFamily="18" charset="0"/>
              </a:rPr>
              <a:t>is </a:t>
            </a:r>
            <a:r>
              <a:rPr sz="2400" spc="-175" dirty="0">
                <a:latin typeface="Times New Roman" pitchFamily="18" charset="0"/>
                <a:cs typeface="Times New Roman" pitchFamily="18" charset="0"/>
              </a:rPr>
              <a:t>a </a:t>
            </a:r>
            <a:r>
              <a:rPr sz="2400" spc="-110" dirty="0">
                <a:latin typeface="Times New Roman" pitchFamily="18" charset="0"/>
                <a:cs typeface="Times New Roman" pitchFamily="18" charset="0"/>
              </a:rPr>
              <a:t>callback </a:t>
            </a:r>
            <a:r>
              <a:rPr sz="2400" spc="-40" dirty="0">
                <a:latin typeface="Times New Roman" pitchFamily="18" charset="0"/>
                <a:cs typeface="Times New Roman" pitchFamily="18" charset="0"/>
              </a:rPr>
              <a:t>function, </a:t>
            </a:r>
            <a:r>
              <a:rPr sz="2400" spc="-65" dirty="0">
                <a:latin typeface="Times New Roman" pitchFamily="18" charset="0"/>
                <a:cs typeface="Times New Roman" pitchFamily="18" charset="0"/>
              </a:rPr>
              <a:t>which </a:t>
            </a:r>
            <a:r>
              <a:rPr sz="2400" spc="-114" dirty="0">
                <a:latin typeface="Times New Roman" pitchFamily="18" charset="0"/>
                <a:cs typeface="Times New Roman" pitchFamily="18" charset="0"/>
              </a:rPr>
              <a:t>is</a:t>
            </a:r>
            <a:r>
              <a:rPr sz="2400" dirty="0">
                <a:latin typeface="Times New Roman" pitchFamily="18" charset="0"/>
                <a:cs typeface="Times New Roman" pitchFamily="18" charset="0"/>
              </a:rPr>
              <a:t> </a:t>
            </a:r>
            <a:r>
              <a:rPr sz="2400" spc="-95" dirty="0">
                <a:latin typeface="Times New Roman" pitchFamily="18" charset="0"/>
                <a:cs typeface="Times New Roman" pitchFamily="18" charset="0"/>
              </a:rPr>
              <a:t>called</a:t>
            </a:r>
            <a:endParaRPr sz="2400" dirty="0">
              <a:latin typeface="Times New Roman" pitchFamily="18" charset="0"/>
              <a:cs typeface="Times New Roman" pitchFamily="18" charset="0"/>
            </a:endParaRPr>
          </a:p>
          <a:p>
            <a:pPr marL="12700">
              <a:lnSpc>
                <a:spcPct val="150000"/>
              </a:lnSpc>
              <a:spcBef>
                <a:spcPts val="5"/>
              </a:spcBef>
            </a:pPr>
            <a:r>
              <a:rPr sz="2400" spc="-10" dirty="0">
                <a:latin typeface="Times New Roman" pitchFamily="18" charset="0"/>
                <a:cs typeface="Times New Roman" pitchFamily="18" charset="0"/>
              </a:rPr>
              <a:t>for </a:t>
            </a:r>
            <a:r>
              <a:rPr sz="2400" spc="-135" dirty="0">
                <a:latin typeface="Times New Roman" pitchFamily="18" charset="0"/>
                <a:cs typeface="Times New Roman" pitchFamily="18" charset="0"/>
              </a:rPr>
              <a:t>each </a:t>
            </a:r>
            <a:r>
              <a:rPr sz="2400" spc="-65" dirty="0">
                <a:latin typeface="Times New Roman" pitchFamily="18" charset="0"/>
                <a:cs typeface="Times New Roman" pitchFamily="18" charset="0"/>
              </a:rPr>
              <a:t>element </a:t>
            </a:r>
            <a:r>
              <a:rPr sz="2400" spc="-30" dirty="0">
                <a:latin typeface="Times New Roman" pitchFamily="18" charset="0"/>
                <a:cs typeface="Times New Roman" pitchFamily="18" charset="0"/>
              </a:rPr>
              <a:t>in </a:t>
            </a:r>
            <a:r>
              <a:rPr sz="2400" spc="-175" dirty="0">
                <a:latin typeface="Times New Roman" pitchFamily="18" charset="0"/>
                <a:cs typeface="Times New Roman" pitchFamily="18" charset="0"/>
              </a:rPr>
              <a:t>a </a:t>
            </a:r>
            <a:r>
              <a:rPr sz="2400" spc="-90" dirty="0">
                <a:latin typeface="Times New Roman" pitchFamily="18" charset="0"/>
                <a:cs typeface="Times New Roman" pitchFamily="18" charset="0"/>
              </a:rPr>
              <a:t>set </a:t>
            </a:r>
            <a:r>
              <a:rPr sz="2400" spc="-35" dirty="0">
                <a:latin typeface="Times New Roman" pitchFamily="18" charset="0"/>
                <a:cs typeface="Times New Roman" pitchFamily="18" charset="0"/>
              </a:rPr>
              <a:t>(often </a:t>
            </a:r>
            <a:r>
              <a:rPr sz="2400" spc="-120" dirty="0">
                <a:latin typeface="Times New Roman" pitchFamily="18" charset="0"/>
                <a:cs typeface="Times New Roman" pitchFamily="18" charset="0"/>
              </a:rPr>
              <a:t>an</a:t>
            </a:r>
            <a:r>
              <a:rPr sz="2400" spc="-355" dirty="0">
                <a:latin typeface="Times New Roman" pitchFamily="18" charset="0"/>
                <a:cs typeface="Times New Roman" pitchFamily="18" charset="0"/>
              </a:rPr>
              <a:t> </a:t>
            </a:r>
            <a:r>
              <a:rPr sz="2400" spc="-85" dirty="0">
                <a:latin typeface="Times New Roman" pitchFamily="18" charset="0"/>
                <a:cs typeface="Times New Roman" pitchFamily="18" charset="0"/>
              </a:rPr>
              <a:t>array).</a:t>
            </a:r>
            <a:endParaRPr sz="2400" dirty="0">
              <a:latin typeface="Times New Roman" pitchFamily="18" charset="0"/>
              <a:cs typeface="Times New Roman" pitchFamily="18" charset="0"/>
            </a:endParaRPr>
          </a:p>
          <a:p>
            <a:pPr marL="12700" marR="5080" algn="just">
              <a:lnSpc>
                <a:spcPct val="150000"/>
              </a:lnSpc>
              <a:spcBef>
                <a:spcPts val="1725"/>
              </a:spcBef>
              <a:buSzPct val="95454"/>
              <a:buFont typeface="Wingdings"/>
              <a:buChar char=""/>
              <a:tabLst>
                <a:tab pos="262890" algn="l"/>
              </a:tabLst>
            </a:pPr>
            <a:r>
              <a:rPr sz="2400" spc="-215" dirty="0">
                <a:latin typeface="Times New Roman" pitchFamily="18" charset="0"/>
                <a:cs typeface="Times New Roman" pitchFamily="18" charset="0"/>
              </a:rPr>
              <a:t>Each </a:t>
            </a:r>
            <a:r>
              <a:rPr sz="2400" spc="-60" dirty="0">
                <a:latin typeface="Times New Roman" pitchFamily="18" charset="0"/>
                <a:cs typeface="Times New Roman" pitchFamily="18" charset="0"/>
              </a:rPr>
              <a:t>element </a:t>
            </a:r>
            <a:r>
              <a:rPr sz="2400" spc="-40" dirty="0">
                <a:latin typeface="Times New Roman" pitchFamily="18" charset="0"/>
                <a:cs typeface="Times New Roman" pitchFamily="18" charset="0"/>
              </a:rPr>
              <a:t>then </a:t>
            </a:r>
            <a:r>
              <a:rPr sz="2400" spc="-135" dirty="0">
                <a:latin typeface="Times New Roman" pitchFamily="18" charset="0"/>
                <a:cs typeface="Times New Roman" pitchFamily="18" charset="0"/>
              </a:rPr>
              <a:t>becomes </a:t>
            </a:r>
            <a:r>
              <a:rPr sz="2400" spc="-45" dirty="0">
                <a:latin typeface="Times New Roman" pitchFamily="18" charset="0"/>
                <a:cs typeface="Times New Roman" pitchFamily="18" charset="0"/>
              </a:rPr>
              <a:t>this </a:t>
            </a:r>
            <a:r>
              <a:rPr sz="2400" spc="-10" dirty="0">
                <a:latin typeface="Times New Roman" pitchFamily="18" charset="0"/>
                <a:cs typeface="Times New Roman" pitchFamily="18" charset="0"/>
              </a:rPr>
              <a:t>for </a:t>
            </a:r>
            <a:r>
              <a:rPr sz="2400" spc="-30" dirty="0">
                <a:latin typeface="Times New Roman" pitchFamily="18" charset="0"/>
                <a:cs typeface="Times New Roman" pitchFamily="18" charset="0"/>
              </a:rPr>
              <a:t>the </a:t>
            </a:r>
            <a:r>
              <a:rPr sz="2400" spc="-45" dirty="0">
                <a:latin typeface="Times New Roman" pitchFamily="18" charset="0"/>
                <a:cs typeface="Times New Roman" pitchFamily="18" charset="0"/>
              </a:rPr>
              <a:t>duration </a:t>
            </a:r>
            <a:r>
              <a:rPr sz="2400" spc="-5" dirty="0">
                <a:latin typeface="Times New Roman" pitchFamily="18" charset="0"/>
                <a:cs typeface="Times New Roman" pitchFamily="18" charset="0"/>
              </a:rPr>
              <a:t>of </a:t>
            </a:r>
            <a:r>
              <a:rPr sz="2400" spc="-95" dirty="0">
                <a:latin typeface="Times New Roman" pitchFamily="18" charset="0"/>
                <a:cs typeface="Times New Roman" pitchFamily="18" charset="0"/>
              </a:rPr>
              <a:t>one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wrap() </a:t>
            </a:r>
            <a:r>
              <a:rPr sz="2400" spc="-60" dirty="0">
                <a:latin typeface="Times New Roman" pitchFamily="18" charset="0"/>
                <a:cs typeface="Times New Roman" pitchFamily="18" charset="0"/>
              </a:rPr>
              <a:t>function’s </a:t>
            </a:r>
            <a:r>
              <a:rPr sz="2400" spc="-100" dirty="0">
                <a:latin typeface="Times New Roman" pitchFamily="18" charset="0"/>
                <a:cs typeface="Times New Roman" pitchFamily="18" charset="0"/>
              </a:rPr>
              <a:t>executions, </a:t>
            </a:r>
            <a:r>
              <a:rPr sz="2400" spc="-60" dirty="0">
                <a:latin typeface="Times New Roman" pitchFamily="18" charset="0"/>
                <a:cs typeface="Times New Roman" pitchFamily="18" charset="0"/>
              </a:rPr>
              <a:t>allowing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unique  </a:t>
            </a:r>
            <a:r>
              <a:rPr sz="2400" spc="25" dirty="0">
                <a:latin typeface="Times New Roman" pitchFamily="18" charset="0"/>
                <a:cs typeface="Times New Roman" pitchFamily="18" charset="0"/>
              </a:rPr>
              <a:t>title </a:t>
            </a:r>
            <a:r>
              <a:rPr sz="2400" spc="-40" dirty="0">
                <a:latin typeface="Times New Roman" pitchFamily="18" charset="0"/>
                <a:cs typeface="Times New Roman" pitchFamily="18" charset="0"/>
              </a:rPr>
              <a:t>attributes </a:t>
            </a:r>
            <a:r>
              <a:rPr sz="2400" spc="-210" dirty="0">
                <a:latin typeface="Times New Roman" pitchFamily="18" charset="0"/>
                <a:cs typeface="Times New Roman" pitchFamily="18" charset="0"/>
              </a:rPr>
              <a:t>as </a:t>
            </a:r>
            <a:r>
              <a:rPr sz="2400" spc="-100" dirty="0">
                <a:latin typeface="Times New Roman" pitchFamily="18" charset="0"/>
                <a:cs typeface="Times New Roman" pitchFamily="18" charset="0"/>
              </a:rPr>
              <a:t>shown </a:t>
            </a:r>
            <a:r>
              <a:rPr sz="2400" spc="-30" dirty="0">
                <a:latin typeface="Times New Roman" pitchFamily="18" charset="0"/>
                <a:cs typeface="Times New Roman" pitchFamily="18" charset="0"/>
              </a:rPr>
              <a:t>in </a:t>
            </a:r>
            <a:r>
              <a:rPr sz="2400" spc="-100" dirty="0">
                <a:latin typeface="Times New Roman" pitchFamily="18" charset="0"/>
                <a:cs typeface="Times New Roman" pitchFamily="18" charset="0"/>
              </a:rPr>
              <a:t>Listing</a:t>
            </a:r>
            <a:r>
              <a:rPr sz="2400" spc="-320" dirty="0">
                <a:latin typeface="Times New Roman" pitchFamily="18" charset="0"/>
                <a:cs typeface="Times New Roman" pitchFamily="18" charset="0"/>
              </a:rPr>
              <a:t> </a:t>
            </a:r>
            <a:r>
              <a:rPr sz="2400" spc="-95" dirty="0">
                <a:latin typeface="Times New Roman" pitchFamily="18" charset="0"/>
                <a:cs typeface="Times New Roman" pitchFamily="18" charset="0"/>
              </a:rPr>
              <a:t>15.12.</a:t>
            </a:r>
            <a:endParaRPr sz="24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537075" cy="696595"/>
          </a:xfrm>
          <a:prstGeom prst="rect">
            <a:avLst/>
          </a:prstGeom>
        </p:spPr>
        <p:txBody>
          <a:bodyPr vert="horz" wrap="square" lIns="0" tIns="13335" rIns="0" bIns="0" rtlCol="0">
            <a:spAutoFit/>
          </a:bodyPr>
          <a:lstStyle/>
          <a:p>
            <a:pPr marL="12700">
              <a:lnSpc>
                <a:spcPct val="100000"/>
              </a:lnSpc>
              <a:spcBef>
                <a:spcPts val="105"/>
              </a:spcBef>
            </a:pPr>
            <a:r>
              <a:rPr spc="-75" dirty="0">
                <a:latin typeface="Times New Roman" pitchFamily="18" charset="0"/>
                <a:cs typeface="Times New Roman" pitchFamily="18" charset="0"/>
              </a:rPr>
              <a:t>Modifying </a:t>
            </a:r>
            <a:r>
              <a:rPr spc="-50" dirty="0">
                <a:latin typeface="Times New Roman" pitchFamily="18" charset="0"/>
                <a:cs typeface="Times New Roman" pitchFamily="18" charset="0"/>
              </a:rPr>
              <a:t>the</a:t>
            </a:r>
            <a:r>
              <a:rPr spc="-465" dirty="0">
                <a:latin typeface="Times New Roman" pitchFamily="18" charset="0"/>
                <a:cs typeface="Times New Roman" pitchFamily="18" charset="0"/>
              </a:rPr>
              <a:t> </a:t>
            </a:r>
            <a:r>
              <a:rPr spc="-300" dirty="0">
                <a:latin typeface="Times New Roman" pitchFamily="18" charset="0"/>
                <a:cs typeface="Times New Roman" pitchFamily="18" charset="0"/>
              </a:rPr>
              <a:t>DOM</a:t>
            </a:r>
          </a:p>
        </p:txBody>
      </p:sp>
      <p:sp>
        <p:nvSpPr>
          <p:cNvPr id="3" name="object 3"/>
          <p:cNvSpPr txBox="1"/>
          <p:nvPr/>
        </p:nvSpPr>
        <p:spPr>
          <a:xfrm>
            <a:off x="993450" y="842513"/>
            <a:ext cx="3274060" cy="254000"/>
          </a:xfrm>
          <a:prstGeom prst="rect">
            <a:avLst/>
          </a:prstGeom>
        </p:spPr>
        <p:txBody>
          <a:bodyPr vert="horz" wrap="square" lIns="0" tIns="12700" rIns="0" bIns="0" rtlCol="0">
            <a:spAutoFit/>
          </a:bodyPr>
          <a:lstStyle/>
          <a:p>
            <a:pPr marL="12700">
              <a:lnSpc>
                <a:spcPct val="100000"/>
              </a:lnSpc>
              <a:spcBef>
                <a:spcPts val="100"/>
              </a:spcBef>
            </a:pPr>
            <a:r>
              <a:rPr sz="1500" spc="40" dirty="0">
                <a:latin typeface="Georgia"/>
                <a:cs typeface="Georgia"/>
              </a:rPr>
              <a:t>Wrapping </a:t>
            </a:r>
            <a:r>
              <a:rPr sz="1500" spc="15" dirty="0">
                <a:latin typeface="Georgia"/>
                <a:cs typeface="Georgia"/>
              </a:rPr>
              <a:t>Existing </a:t>
            </a:r>
            <a:r>
              <a:rPr sz="1500" spc="-10" dirty="0">
                <a:latin typeface="Georgia"/>
                <a:cs typeface="Georgia"/>
              </a:rPr>
              <a:t>DOM </a:t>
            </a:r>
            <a:r>
              <a:rPr sz="1500" spc="-20" dirty="0">
                <a:latin typeface="Georgia"/>
                <a:cs typeface="Georgia"/>
              </a:rPr>
              <a:t>in </a:t>
            </a:r>
            <a:r>
              <a:rPr sz="1500" spc="25" dirty="0">
                <a:latin typeface="Georgia"/>
                <a:cs typeface="Georgia"/>
              </a:rPr>
              <a:t>New</a:t>
            </a:r>
            <a:r>
              <a:rPr sz="1500" spc="-65" dirty="0">
                <a:latin typeface="Georgia"/>
                <a:cs typeface="Georgia"/>
              </a:rPr>
              <a:t> </a:t>
            </a:r>
            <a:r>
              <a:rPr sz="1500" spc="30" dirty="0">
                <a:latin typeface="Georgia"/>
                <a:cs typeface="Georgia"/>
              </a:rPr>
              <a:t>Tags</a:t>
            </a:r>
            <a:endParaRPr sz="1500">
              <a:latin typeface="Georgia"/>
              <a:cs typeface="Georgia"/>
            </a:endParaRPr>
          </a:p>
        </p:txBody>
      </p:sp>
      <p:sp>
        <p:nvSpPr>
          <p:cNvPr id="4" name="object 4"/>
          <p:cNvSpPr txBox="1"/>
          <p:nvPr/>
        </p:nvSpPr>
        <p:spPr>
          <a:xfrm>
            <a:off x="993450" y="2772533"/>
            <a:ext cx="5299710" cy="360680"/>
          </a:xfrm>
          <a:prstGeom prst="rect">
            <a:avLst/>
          </a:prstGeom>
        </p:spPr>
        <p:txBody>
          <a:bodyPr vert="horz" wrap="square" lIns="0" tIns="12065" rIns="0" bIns="0" rtlCol="0">
            <a:spAutoFit/>
          </a:bodyPr>
          <a:lstStyle/>
          <a:p>
            <a:pPr marL="12700">
              <a:lnSpc>
                <a:spcPct val="100000"/>
              </a:lnSpc>
              <a:spcBef>
                <a:spcPts val="95"/>
              </a:spcBef>
            </a:pPr>
            <a:r>
              <a:rPr sz="2200" spc="-80" dirty="0">
                <a:latin typeface="Arial"/>
                <a:cs typeface="Arial"/>
              </a:rPr>
              <a:t>$("</a:t>
            </a:r>
            <a:r>
              <a:rPr sz="2200" b="1" spc="-80" dirty="0">
                <a:latin typeface="Arial"/>
                <a:cs typeface="Arial"/>
              </a:rPr>
              <a:t>.</a:t>
            </a:r>
            <a:r>
              <a:rPr sz="2200" b="1" spc="-80" dirty="0">
                <a:solidFill>
                  <a:srgbClr val="C0504D"/>
                </a:solidFill>
                <a:latin typeface="Arial"/>
                <a:cs typeface="Arial"/>
              </a:rPr>
              <a:t>gallery</a:t>
            </a:r>
            <a:r>
              <a:rPr sz="2200" spc="-80" dirty="0">
                <a:latin typeface="Arial"/>
                <a:cs typeface="Arial"/>
              </a:rPr>
              <a:t>").wrap('</a:t>
            </a:r>
            <a:r>
              <a:rPr sz="2200" spc="-80" dirty="0">
                <a:solidFill>
                  <a:srgbClr val="4F80BC"/>
                </a:solidFill>
                <a:latin typeface="Arial"/>
                <a:cs typeface="Arial"/>
              </a:rPr>
              <a:t>&lt;div</a:t>
            </a:r>
            <a:r>
              <a:rPr sz="2200" spc="-50" dirty="0">
                <a:solidFill>
                  <a:srgbClr val="4F80BC"/>
                </a:solidFill>
                <a:latin typeface="Arial"/>
                <a:cs typeface="Arial"/>
              </a:rPr>
              <a:t> </a:t>
            </a:r>
            <a:r>
              <a:rPr sz="2200" spc="-80" dirty="0">
                <a:solidFill>
                  <a:srgbClr val="4F80BC"/>
                </a:solidFill>
                <a:latin typeface="Arial"/>
                <a:cs typeface="Arial"/>
              </a:rPr>
              <a:t>class="galleryLink"/&gt;</a:t>
            </a:r>
            <a:r>
              <a:rPr sz="2200" spc="-80" dirty="0">
                <a:latin typeface="Arial"/>
                <a:cs typeface="Arial"/>
              </a:rPr>
              <a:t>');</a:t>
            </a:r>
            <a:endParaRPr sz="2200">
              <a:latin typeface="Arial"/>
              <a:cs typeface="Arial"/>
            </a:endParaRPr>
          </a:p>
        </p:txBody>
      </p:sp>
      <p:sp>
        <p:nvSpPr>
          <p:cNvPr id="5" name="object 5"/>
          <p:cNvSpPr/>
          <p:nvPr/>
        </p:nvSpPr>
        <p:spPr>
          <a:xfrm>
            <a:off x="914400" y="1303183"/>
            <a:ext cx="5036179" cy="144001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14400" y="3450448"/>
            <a:ext cx="7010400" cy="25037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3200400" y="2647950"/>
            <a:ext cx="2667000" cy="667490"/>
          </a:xfrm>
          <a:prstGeom prst="rect">
            <a:avLst/>
          </a:prstGeom>
        </p:spPr>
        <p:txBody>
          <a:bodyPr vert="horz" wrap="square" lIns="0" tIns="51435" rIns="0" bIns="0" rtlCol="0">
            <a:spAutoFit/>
          </a:bodyPr>
          <a:lstStyle/>
          <a:p>
            <a:pPr marL="12700" algn="ctr">
              <a:lnSpc>
                <a:spcPct val="100000"/>
              </a:lnSpc>
              <a:spcBef>
                <a:spcPts val="590"/>
              </a:spcBef>
            </a:pPr>
            <a:r>
              <a:rPr sz="4000" b="1" spc="-585" dirty="0">
                <a:solidFill>
                  <a:srgbClr val="3F3F3F"/>
                </a:solidFill>
                <a:latin typeface="Times New Roman" pitchFamily="18" charset="0"/>
                <a:cs typeface="Times New Roman" pitchFamily="18" charset="0"/>
              </a:rPr>
              <a:t>AJAX</a:t>
            </a:r>
            <a:endParaRPr sz="4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6204585" cy="696595"/>
          </a:xfrm>
          <a:prstGeom prst="rect">
            <a:avLst/>
          </a:prstGeom>
        </p:spPr>
        <p:txBody>
          <a:bodyPr vert="horz" wrap="square" lIns="0" tIns="13335" rIns="0" bIns="0" rtlCol="0">
            <a:spAutoFit/>
          </a:bodyPr>
          <a:lstStyle/>
          <a:p>
            <a:pPr marL="12700">
              <a:lnSpc>
                <a:spcPct val="100000"/>
              </a:lnSpc>
              <a:spcBef>
                <a:spcPts val="105"/>
              </a:spcBef>
            </a:pPr>
            <a:r>
              <a:rPr spc="-185" dirty="0"/>
              <a:t> </a:t>
            </a:r>
            <a:r>
              <a:rPr sz="3200" b="1" spc="-265" dirty="0">
                <a:latin typeface="Times New Roman" pitchFamily="18" charset="0"/>
                <a:cs typeface="Times New Roman" pitchFamily="18" charset="0"/>
              </a:rPr>
              <a:t>Using </a:t>
            </a:r>
            <a:r>
              <a:rPr sz="3200" b="1" spc="-155" dirty="0">
                <a:latin typeface="Times New Roman" pitchFamily="18" charset="0"/>
                <a:cs typeface="Times New Roman" pitchFamily="18" charset="0"/>
              </a:rPr>
              <a:t>Object</a:t>
            </a:r>
            <a:r>
              <a:rPr sz="3200" b="1" spc="-285" dirty="0">
                <a:latin typeface="Times New Roman" pitchFamily="18" charset="0"/>
                <a:cs typeface="Times New Roman" pitchFamily="18" charset="0"/>
              </a:rPr>
              <a:t> </a:t>
            </a:r>
            <a:r>
              <a:rPr sz="3200" b="1" spc="-180" dirty="0">
                <a:latin typeface="Times New Roman" pitchFamily="18" charset="0"/>
                <a:cs typeface="Times New Roman" pitchFamily="18" charset="0"/>
              </a:rPr>
              <a:t>Literals</a:t>
            </a:r>
          </a:p>
        </p:txBody>
      </p:sp>
      <p:sp>
        <p:nvSpPr>
          <p:cNvPr id="3" name="object 3"/>
          <p:cNvSpPr txBox="1">
            <a:spLocks noGrp="1"/>
          </p:cNvSpPr>
          <p:nvPr>
            <p:ph idx="1"/>
          </p:nvPr>
        </p:nvSpPr>
        <p:spPr>
          <a:xfrm>
            <a:off x="993450" y="1662756"/>
            <a:ext cx="7157098" cy="4543231"/>
          </a:xfrm>
          <a:prstGeom prst="rect">
            <a:avLst/>
          </a:prstGeom>
        </p:spPr>
        <p:txBody>
          <a:bodyPr vert="horz" wrap="square" lIns="0" tIns="13335" rIns="0" bIns="0" rtlCol="0">
            <a:spAutoFit/>
          </a:bodyPr>
          <a:lstStyle/>
          <a:p>
            <a:pPr marL="102235" indent="-90170">
              <a:lnSpc>
                <a:spcPct val="150000"/>
              </a:lnSpc>
              <a:spcBef>
                <a:spcPts val="105"/>
              </a:spcBef>
              <a:buSzPct val="95000"/>
              <a:buChar char="•"/>
              <a:tabLst>
                <a:tab pos="102870" algn="l"/>
              </a:tabLst>
            </a:pPr>
            <a:r>
              <a:rPr sz="2400" spc="-120" dirty="0">
                <a:latin typeface="Times New Roman" pitchFamily="18" charset="0"/>
                <a:cs typeface="Times New Roman" pitchFamily="18" charset="0"/>
              </a:rPr>
              <a:t>An </a:t>
            </a:r>
            <a:r>
              <a:rPr sz="2400" spc="-85" dirty="0">
                <a:latin typeface="Times New Roman" pitchFamily="18" charset="0"/>
                <a:cs typeface="Times New Roman" pitchFamily="18" charset="0"/>
              </a:rPr>
              <a:t>array </a:t>
            </a:r>
            <a:r>
              <a:rPr sz="2400" spc="-25" dirty="0">
                <a:latin typeface="Times New Roman" pitchFamily="18" charset="0"/>
                <a:cs typeface="Times New Roman" pitchFamily="18" charset="0"/>
              </a:rPr>
              <a:t>in </a:t>
            </a:r>
            <a:r>
              <a:rPr sz="2400" spc="-130" dirty="0">
                <a:latin typeface="Times New Roman" pitchFamily="18" charset="0"/>
                <a:cs typeface="Times New Roman" pitchFamily="18" charset="0"/>
              </a:rPr>
              <a:t>JavaScript </a:t>
            </a:r>
            <a:r>
              <a:rPr sz="2400" spc="-125" dirty="0">
                <a:latin typeface="Times New Roman" pitchFamily="18" charset="0"/>
                <a:cs typeface="Times New Roman" pitchFamily="18" charset="0"/>
              </a:rPr>
              <a:t>can </a:t>
            </a:r>
            <a:r>
              <a:rPr sz="2400" spc="-90" dirty="0">
                <a:latin typeface="Times New Roman" pitchFamily="18" charset="0"/>
                <a:cs typeface="Times New Roman" pitchFamily="18" charset="0"/>
              </a:rPr>
              <a:t>be</a:t>
            </a:r>
            <a:r>
              <a:rPr sz="2400" spc="-175" dirty="0">
                <a:latin typeface="Times New Roman" pitchFamily="18" charset="0"/>
                <a:cs typeface="Times New Roman" pitchFamily="18" charset="0"/>
              </a:rPr>
              <a:t> </a:t>
            </a:r>
            <a:r>
              <a:rPr sz="2400" spc="-50" dirty="0">
                <a:latin typeface="Times New Roman" pitchFamily="18" charset="0"/>
                <a:cs typeface="Times New Roman" pitchFamily="18" charset="0"/>
              </a:rPr>
              <a:t>instantiated</a:t>
            </a:r>
            <a:endParaRPr sz="2400" dirty="0">
              <a:latin typeface="Times New Roman" pitchFamily="18" charset="0"/>
              <a:cs typeface="Times New Roman" pitchFamily="18" charset="0"/>
            </a:endParaRPr>
          </a:p>
          <a:p>
            <a:pPr marL="926465">
              <a:lnSpc>
                <a:spcPct val="150000"/>
              </a:lnSpc>
              <a:spcBef>
                <a:spcPts val="1440"/>
              </a:spcBef>
            </a:pPr>
            <a:r>
              <a:rPr sz="2400" spc="-85" dirty="0">
                <a:latin typeface="Times New Roman" pitchFamily="18" charset="0"/>
                <a:cs typeface="Times New Roman" pitchFamily="18" charset="0"/>
              </a:rPr>
              <a:t>var </a:t>
            </a:r>
            <a:r>
              <a:rPr sz="2400" spc="-100" dirty="0">
                <a:latin typeface="Times New Roman" pitchFamily="18" charset="0"/>
                <a:cs typeface="Times New Roman" pitchFamily="18" charset="0"/>
              </a:rPr>
              <a:t>daysofweek </a:t>
            </a:r>
            <a:r>
              <a:rPr sz="2400" spc="-170" dirty="0">
                <a:latin typeface="Times New Roman" pitchFamily="18" charset="0"/>
                <a:cs typeface="Times New Roman" pitchFamily="18" charset="0"/>
              </a:rPr>
              <a:t>= </a:t>
            </a:r>
            <a:r>
              <a:rPr sz="2400" dirty="0">
                <a:latin typeface="Times New Roman" pitchFamily="18" charset="0"/>
                <a:cs typeface="Times New Roman" pitchFamily="18" charset="0"/>
              </a:rPr>
              <a:t>[“sun” </a:t>
            </a:r>
            <a:r>
              <a:rPr sz="2400" spc="-60" dirty="0">
                <a:latin typeface="Times New Roman" pitchFamily="18" charset="0"/>
                <a:cs typeface="Times New Roman" pitchFamily="18" charset="0"/>
              </a:rPr>
              <a:t>, </a:t>
            </a:r>
            <a:r>
              <a:rPr sz="2400" spc="20" dirty="0">
                <a:latin typeface="Times New Roman" pitchFamily="18" charset="0"/>
                <a:cs typeface="Times New Roman" pitchFamily="18" charset="0"/>
              </a:rPr>
              <a:t>”mon” </a:t>
            </a:r>
            <a:r>
              <a:rPr sz="2400" spc="-60" dirty="0">
                <a:latin typeface="Times New Roman" pitchFamily="18" charset="0"/>
                <a:cs typeface="Times New Roman" pitchFamily="18" charset="0"/>
              </a:rPr>
              <a:t>,</a:t>
            </a:r>
            <a:r>
              <a:rPr sz="2400" spc="-370" dirty="0">
                <a:latin typeface="Times New Roman" pitchFamily="18" charset="0"/>
                <a:cs typeface="Times New Roman" pitchFamily="18" charset="0"/>
              </a:rPr>
              <a:t> </a:t>
            </a:r>
            <a:r>
              <a:rPr sz="2400" spc="-45" dirty="0">
                <a:latin typeface="Times New Roman" pitchFamily="18" charset="0"/>
                <a:cs typeface="Times New Roman" pitchFamily="18" charset="0"/>
              </a:rPr>
              <a:t>“tue”…..];</a:t>
            </a:r>
            <a:endParaRPr sz="2400" dirty="0">
              <a:latin typeface="Times New Roman" pitchFamily="18" charset="0"/>
              <a:cs typeface="Times New Roman" pitchFamily="18" charset="0"/>
            </a:endParaRPr>
          </a:p>
          <a:p>
            <a:pPr marL="102235" indent="-90170">
              <a:lnSpc>
                <a:spcPct val="150000"/>
              </a:lnSpc>
              <a:spcBef>
                <a:spcPts val="1440"/>
              </a:spcBef>
              <a:buSzPct val="95000"/>
              <a:buChar char="•"/>
              <a:tabLst>
                <a:tab pos="102870" algn="l"/>
              </a:tabLst>
            </a:pPr>
            <a:r>
              <a:rPr sz="2400" spc="-120" dirty="0">
                <a:latin typeface="Times New Roman" pitchFamily="18" charset="0"/>
                <a:cs typeface="Times New Roman" pitchFamily="18" charset="0"/>
              </a:rPr>
              <a:t>An </a:t>
            </a:r>
            <a:r>
              <a:rPr sz="2400" spc="-45" dirty="0">
                <a:latin typeface="Times New Roman" pitchFamily="18" charset="0"/>
                <a:cs typeface="Times New Roman" pitchFamily="18" charset="0"/>
              </a:rPr>
              <a:t>object </a:t>
            </a:r>
            <a:r>
              <a:rPr sz="2400" spc="-125" dirty="0">
                <a:latin typeface="Times New Roman" pitchFamily="18" charset="0"/>
                <a:cs typeface="Times New Roman" pitchFamily="18" charset="0"/>
              </a:rPr>
              <a:t>can </a:t>
            </a:r>
            <a:r>
              <a:rPr sz="2400" spc="-90" dirty="0">
                <a:latin typeface="Times New Roman" pitchFamily="18" charset="0"/>
                <a:cs typeface="Times New Roman" pitchFamily="18" charset="0"/>
              </a:rPr>
              <a:t>be </a:t>
            </a:r>
            <a:r>
              <a:rPr sz="2400" spc="-50" dirty="0">
                <a:latin typeface="Times New Roman" pitchFamily="18" charset="0"/>
                <a:cs typeface="Times New Roman" pitchFamily="18" charset="0"/>
              </a:rPr>
              <a:t>instantiated </a:t>
            </a:r>
            <a:r>
              <a:rPr sz="2400" spc="-105" dirty="0">
                <a:latin typeface="Times New Roman" pitchFamily="18" charset="0"/>
                <a:cs typeface="Times New Roman" pitchFamily="18" charset="0"/>
              </a:rPr>
              <a:t>using </a:t>
            </a:r>
            <a:r>
              <a:rPr sz="2400" spc="-45" dirty="0">
                <a:latin typeface="Times New Roman" pitchFamily="18" charset="0"/>
                <a:cs typeface="Times New Roman" pitchFamily="18" charset="0"/>
              </a:rPr>
              <a:t>object</a:t>
            </a:r>
            <a:r>
              <a:rPr sz="2400" spc="-210" dirty="0">
                <a:latin typeface="Times New Roman" pitchFamily="18" charset="0"/>
                <a:cs typeface="Times New Roman" pitchFamily="18" charset="0"/>
              </a:rPr>
              <a:t> </a:t>
            </a:r>
            <a:r>
              <a:rPr sz="2400" spc="-50" dirty="0">
                <a:latin typeface="Times New Roman" pitchFamily="18" charset="0"/>
                <a:cs typeface="Times New Roman" pitchFamily="18" charset="0"/>
              </a:rPr>
              <a:t>literals.</a:t>
            </a:r>
            <a:endParaRPr sz="2400" dirty="0">
              <a:latin typeface="Times New Roman" pitchFamily="18" charset="0"/>
              <a:cs typeface="Times New Roman" pitchFamily="18" charset="0"/>
            </a:endParaRPr>
          </a:p>
          <a:p>
            <a:pPr marL="102235" indent="-90170">
              <a:lnSpc>
                <a:spcPct val="150000"/>
              </a:lnSpc>
              <a:spcBef>
                <a:spcPts val="1445"/>
              </a:spcBef>
              <a:buSzPct val="95000"/>
              <a:buFont typeface="Arial"/>
              <a:buChar char="•"/>
              <a:tabLst>
                <a:tab pos="102870" algn="l"/>
              </a:tabLst>
            </a:pPr>
            <a:r>
              <a:rPr sz="2400" b="1" spc="-130" dirty="0">
                <a:latin typeface="Times New Roman" pitchFamily="18" charset="0"/>
                <a:cs typeface="Times New Roman" pitchFamily="18" charset="0"/>
              </a:rPr>
              <a:t>Object </a:t>
            </a:r>
            <a:r>
              <a:rPr sz="2400" b="1" spc="-110" dirty="0">
                <a:latin typeface="Times New Roman" pitchFamily="18" charset="0"/>
                <a:cs typeface="Times New Roman" pitchFamily="18" charset="0"/>
              </a:rPr>
              <a:t>literals </a:t>
            </a:r>
            <a:r>
              <a:rPr sz="2400" spc="-90" dirty="0">
                <a:latin typeface="Times New Roman" pitchFamily="18" charset="0"/>
                <a:cs typeface="Times New Roman" pitchFamily="18" charset="0"/>
              </a:rPr>
              <a:t>are </a:t>
            </a:r>
            <a:r>
              <a:rPr sz="2400" spc="-155" dirty="0">
                <a:latin typeface="Times New Roman" pitchFamily="18" charset="0"/>
                <a:cs typeface="Times New Roman" pitchFamily="18" charset="0"/>
              </a:rPr>
              <a:t>a </a:t>
            </a:r>
            <a:r>
              <a:rPr sz="2400" spc="-25" dirty="0">
                <a:latin typeface="Times New Roman" pitchFamily="18" charset="0"/>
                <a:cs typeface="Times New Roman" pitchFamily="18" charset="0"/>
              </a:rPr>
              <a:t>list </a:t>
            </a:r>
            <a:r>
              <a:rPr sz="2400" spc="-5" dirty="0">
                <a:latin typeface="Times New Roman" pitchFamily="18" charset="0"/>
                <a:cs typeface="Times New Roman" pitchFamily="18" charset="0"/>
              </a:rPr>
              <a:t>of </a:t>
            </a:r>
            <a:r>
              <a:rPr sz="2400" spc="-100" dirty="0">
                <a:latin typeface="Times New Roman" pitchFamily="18" charset="0"/>
                <a:cs typeface="Times New Roman" pitchFamily="18" charset="0"/>
              </a:rPr>
              <a:t>key-value </a:t>
            </a:r>
            <a:r>
              <a:rPr sz="2400" spc="-90" dirty="0">
                <a:latin typeface="Times New Roman" pitchFamily="18" charset="0"/>
                <a:cs typeface="Times New Roman" pitchFamily="18" charset="0"/>
              </a:rPr>
              <a:t>pairs </a:t>
            </a:r>
            <a:r>
              <a:rPr sz="2400" spc="10" dirty="0">
                <a:latin typeface="Times New Roman" pitchFamily="18" charset="0"/>
                <a:cs typeface="Times New Roman" pitchFamily="18" charset="0"/>
              </a:rPr>
              <a:t>with </a:t>
            </a:r>
            <a:r>
              <a:rPr sz="2400" spc="-95" dirty="0">
                <a:latin typeface="Times New Roman" pitchFamily="18" charset="0"/>
                <a:cs typeface="Times New Roman" pitchFamily="18" charset="0"/>
              </a:rPr>
              <a:t>colons </a:t>
            </a:r>
            <a:r>
              <a:rPr sz="2400" spc="-60" dirty="0">
                <a:latin typeface="Times New Roman" pitchFamily="18" charset="0"/>
                <a:cs typeface="Times New Roman" pitchFamily="18" charset="0"/>
              </a:rPr>
              <a:t>between</a:t>
            </a:r>
            <a:r>
              <a:rPr sz="2400" spc="265" dirty="0">
                <a:latin typeface="Times New Roman" pitchFamily="18" charset="0"/>
                <a:cs typeface="Times New Roman" pitchFamily="18" charset="0"/>
              </a:rPr>
              <a:t> </a:t>
            </a:r>
            <a:r>
              <a:rPr sz="2400" spc="-20" dirty="0">
                <a:latin typeface="Times New Roman" pitchFamily="18" charset="0"/>
                <a:cs typeface="Times New Roman" pitchFamily="18" charset="0"/>
              </a:rPr>
              <a:t>the</a:t>
            </a:r>
            <a:endParaRPr sz="2400" dirty="0">
              <a:latin typeface="Times New Roman" pitchFamily="18" charset="0"/>
              <a:cs typeface="Times New Roman" pitchFamily="18" charset="0"/>
            </a:endParaRPr>
          </a:p>
          <a:p>
            <a:pPr marL="12700">
              <a:lnSpc>
                <a:spcPct val="150000"/>
              </a:lnSpc>
            </a:pPr>
            <a:r>
              <a:rPr sz="2400" spc="-125" dirty="0">
                <a:latin typeface="Times New Roman" pitchFamily="18" charset="0"/>
                <a:cs typeface="Times New Roman" pitchFamily="18" charset="0"/>
              </a:rPr>
              <a:t>key </a:t>
            </a:r>
            <a:r>
              <a:rPr sz="2400" spc="-95" dirty="0">
                <a:latin typeface="Times New Roman" pitchFamily="18" charset="0"/>
                <a:cs typeface="Times New Roman" pitchFamily="18" charset="0"/>
              </a:rPr>
              <a:t>and </a:t>
            </a:r>
            <a:r>
              <a:rPr sz="2400" spc="-90" dirty="0">
                <a:latin typeface="Times New Roman" pitchFamily="18" charset="0"/>
                <a:cs typeface="Times New Roman" pitchFamily="18" charset="0"/>
              </a:rPr>
              <a:t>value </a:t>
            </a:r>
            <a:r>
              <a:rPr sz="2400" spc="10" dirty="0">
                <a:latin typeface="Times New Roman" pitchFamily="18" charset="0"/>
                <a:cs typeface="Times New Roman" pitchFamily="18" charset="0"/>
              </a:rPr>
              <a:t>with </a:t>
            </a:r>
            <a:r>
              <a:rPr sz="2400" spc="-125" dirty="0">
                <a:latin typeface="Times New Roman" pitchFamily="18" charset="0"/>
                <a:cs typeface="Times New Roman" pitchFamily="18" charset="0"/>
              </a:rPr>
              <a:t>commas </a:t>
            </a:r>
            <a:r>
              <a:rPr sz="2400" spc="-90" dirty="0">
                <a:latin typeface="Times New Roman" pitchFamily="18" charset="0"/>
                <a:cs typeface="Times New Roman" pitchFamily="18" charset="0"/>
              </a:rPr>
              <a:t>separating </a:t>
            </a:r>
            <a:r>
              <a:rPr sz="2400" spc="-100" dirty="0">
                <a:latin typeface="Times New Roman" pitchFamily="18" charset="0"/>
                <a:cs typeface="Times New Roman" pitchFamily="18" charset="0"/>
              </a:rPr>
              <a:t>key-value</a:t>
            </a:r>
            <a:r>
              <a:rPr sz="2400" spc="-229" dirty="0">
                <a:latin typeface="Times New Roman" pitchFamily="18" charset="0"/>
                <a:cs typeface="Times New Roman" pitchFamily="18" charset="0"/>
              </a:rPr>
              <a:t> </a:t>
            </a:r>
            <a:r>
              <a:rPr sz="2400" spc="-85" dirty="0">
                <a:latin typeface="Times New Roman" pitchFamily="18" charset="0"/>
                <a:cs typeface="Times New Roman" pitchFamily="18" charset="0"/>
              </a:rPr>
              <a:t>pairs.</a:t>
            </a:r>
            <a:endParaRPr sz="2400" dirty="0">
              <a:latin typeface="Times New Roman" pitchFamily="18" charset="0"/>
              <a:cs typeface="Times New Roman" pitchFamily="18" charset="0"/>
            </a:endParaRPr>
          </a:p>
          <a:p>
            <a:pPr marL="102235" indent="-90170">
              <a:lnSpc>
                <a:spcPct val="150000"/>
              </a:lnSpc>
              <a:spcBef>
                <a:spcPts val="1440"/>
              </a:spcBef>
              <a:buSzPct val="95000"/>
              <a:buChar char="•"/>
              <a:tabLst>
                <a:tab pos="102870" algn="l"/>
              </a:tabLst>
            </a:pPr>
            <a:r>
              <a:rPr sz="2400" spc="-70" dirty="0">
                <a:latin typeface="Times New Roman" pitchFamily="18" charset="0"/>
                <a:cs typeface="Times New Roman" pitchFamily="18" charset="0"/>
              </a:rPr>
              <a:t>Object </a:t>
            </a:r>
            <a:r>
              <a:rPr sz="2400" spc="-50" dirty="0">
                <a:latin typeface="Times New Roman" pitchFamily="18" charset="0"/>
                <a:cs typeface="Times New Roman" pitchFamily="18" charset="0"/>
              </a:rPr>
              <a:t>literals </a:t>
            </a:r>
            <a:r>
              <a:rPr sz="2400" spc="-90" dirty="0">
                <a:latin typeface="Times New Roman" pitchFamily="18" charset="0"/>
                <a:cs typeface="Times New Roman" pitchFamily="18" charset="0"/>
              </a:rPr>
              <a:t>are </a:t>
            </a:r>
            <a:r>
              <a:rPr sz="2400" spc="-105" dirty="0">
                <a:latin typeface="Times New Roman" pitchFamily="18" charset="0"/>
                <a:cs typeface="Times New Roman" pitchFamily="18" charset="0"/>
              </a:rPr>
              <a:t>also </a:t>
            </a:r>
            <a:r>
              <a:rPr sz="2400" spc="-60" dirty="0">
                <a:latin typeface="Times New Roman" pitchFamily="18" charset="0"/>
                <a:cs typeface="Times New Roman" pitchFamily="18" charset="0"/>
              </a:rPr>
              <a:t>known </a:t>
            </a:r>
            <a:r>
              <a:rPr sz="2400" spc="-185" dirty="0">
                <a:latin typeface="Times New Roman" pitchFamily="18" charset="0"/>
                <a:cs typeface="Times New Roman" pitchFamily="18" charset="0"/>
              </a:rPr>
              <a:t>as </a:t>
            </a:r>
            <a:r>
              <a:rPr sz="2400" b="1" spc="-140" dirty="0">
                <a:latin typeface="Times New Roman" pitchFamily="18" charset="0"/>
                <a:cs typeface="Times New Roman" pitchFamily="18" charset="0"/>
              </a:rPr>
              <a:t>Plain </a:t>
            </a:r>
            <a:r>
              <a:rPr sz="2400" b="1" spc="-155" dirty="0">
                <a:latin typeface="Times New Roman" pitchFamily="18" charset="0"/>
                <a:cs typeface="Times New Roman" pitchFamily="18" charset="0"/>
              </a:rPr>
              <a:t>Objects </a:t>
            </a:r>
            <a:r>
              <a:rPr sz="2400" spc="-25" dirty="0">
                <a:latin typeface="Times New Roman" pitchFamily="18" charset="0"/>
                <a:cs typeface="Times New Roman" pitchFamily="18" charset="0"/>
              </a:rPr>
              <a:t>in</a:t>
            </a:r>
            <a:r>
              <a:rPr sz="2400" spc="-100" dirty="0">
                <a:latin typeface="Times New Roman" pitchFamily="18" charset="0"/>
                <a:cs typeface="Times New Roman" pitchFamily="18" charset="0"/>
              </a:rPr>
              <a:t> </a:t>
            </a:r>
            <a:r>
              <a:rPr sz="2400" spc="-90" dirty="0">
                <a:latin typeface="Times New Roman" pitchFamily="18" charset="0"/>
                <a:cs typeface="Times New Roman" pitchFamily="18" charset="0"/>
              </a:rPr>
              <a:t>jQuery.</a:t>
            </a:r>
            <a:endParaRPr sz="2400" dirty="0">
              <a:latin typeface="Times New Roman" pitchFamily="18" charset="0"/>
              <a:cs typeface="Times New Roman" pitchFamily="18" charset="0"/>
            </a:endParaRPr>
          </a:p>
        </p:txBody>
      </p:sp>
      <p:sp>
        <p:nvSpPr>
          <p:cNvPr id="4" name="object 4"/>
          <p:cNvSpPr txBox="1"/>
          <p:nvPr/>
        </p:nvSpPr>
        <p:spPr>
          <a:xfrm>
            <a:off x="993448" y="842500"/>
            <a:ext cx="1430655"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Without</a:t>
            </a:r>
            <a:r>
              <a:rPr sz="1500" spc="-25" dirty="0">
                <a:latin typeface="Georgia"/>
                <a:cs typeface="Georgia"/>
              </a:rPr>
              <a:t> </a:t>
            </a:r>
            <a:r>
              <a:rPr sz="1500" spc="60" dirty="0">
                <a:latin typeface="Georgia"/>
                <a:cs typeface="Georgia"/>
              </a:rPr>
              <a:t>Classes</a:t>
            </a:r>
            <a:endParaRPr sz="1500">
              <a:latin typeface="Georgia"/>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22831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1662756"/>
            <a:ext cx="6777355" cy="2161810"/>
          </a:xfrm>
          <a:prstGeom prst="rect">
            <a:avLst/>
          </a:prstGeom>
        </p:spPr>
        <p:txBody>
          <a:bodyPr vert="horz" wrap="square" lIns="0" tIns="12065" rIns="0" bIns="0" rtlCol="0">
            <a:spAutoFit/>
          </a:bodyPr>
          <a:lstStyle/>
          <a:p>
            <a:pPr marL="12700" marR="5080" algn="just">
              <a:lnSpc>
                <a:spcPct val="150000"/>
              </a:lnSpc>
              <a:spcBef>
                <a:spcPts val="95"/>
              </a:spcBef>
              <a:buSzPct val="95454"/>
              <a:buFont typeface="Wingdings"/>
              <a:buChar char=""/>
              <a:tabLst>
                <a:tab pos="262890" algn="l"/>
              </a:tabLst>
            </a:pPr>
            <a:r>
              <a:rPr sz="2400" spc="-120" dirty="0">
                <a:latin typeface="Times New Roman" pitchFamily="18" charset="0"/>
                <a:cs typeface="Times New Roman" pitchFamily="18" charset="0"/>
              </a:rPr>
              <a:t>Asynchronous </a:t>
            </a:r>
            <a:r>
              <a:rPr sz="2400" spc="-150" dirty="0">
                <a:latin typeface="Times New Roman" pitchFamily="18" charset="0"/>
                <a:cs typeface="Times New Roman" pitchFamily="18" charset="0"/>
              </a:rPr>
              <a:t>JavaScript </a:t>
            </a:r>
            <a:r>
              <a:rPr sz="2400" spc="10" dirty="0">
                <a:latin typeface="Times New Roman" pitchFamily="18" charset="0"/>
                <a:cs typeface="Times New Roman" pitchFamily="18" charset="0"/>
              </a:rPr>
              <a:t>with </a:t>
            </a:r>
            <a:r>
              <a:rPr sz="2400" spc="-200" dirty="0">
                <a:latin typeface="Times New Roman" pitchFamily="18" charset="0"/>
                <a:cs typeface="Times New Roman" pitchFamily="18" charset="0"/>
              </a:rPr>
              <a:t>XML </a:t>
            </a:r>
            <a:r>
              <a:rPr sz="2400" spc="-215" dirty="0">
                <a:latin typeface="Times New Roman" pitchFamily="18" charset="0"/>
                <a:cs typeface="Times New Roman" pitchFamily="18" charset="0"/>
              </a:rPr>
              <a:t>(AJAX) </a:t>
            </a:r>
            <a:r>
              <a:rPr sz="2400" spc="-114" dirty="0">
                <a:latin typeface="Times New Roman" pitchFamily="18" charset="0"/>
                <a:cs typeface="Times New Roman" pitchFamily="18" charset="0"/>
              </a:rPr>
              <a:t>is </a:t>
            </a:r>
            <a:r>
              <a:rPr sz="2400" spc="-175" dirty="0">
                <a:latin typeface="Times New Roman" pitchFamily="18" charset="0"/>
                <a:cs typeface="Times New Roman" pitchFamily="18" charset="0"/>
              </a:rPr>
              <a:t>a </a:t>
            </a:r>
            <a:r>
              <a:rPr sz="2400" spc="-20" dirty="0">
                <a:latin typeface="Times New Roman" pitchFamily="18" charset="0"/>
                <a:cs typeface="Times New Roman" pitchFamily="18" charset="0"/>
              </a:rPr>
              <a:t>term </a:t>
            </a:r>
            <a:r>
              <a:rPr sz="2400" spc="-135" dirty="0">
                <a:latin typeface="Times New Roman" pitchFamily="18" charset="0"/>
                <a:cs typeface="Times New Roman" pitchFamily="18" charset="0"/>
              </a:rPr>
              <a:t>used  </a:t>
            </a:r>
            <a:r>
              <a:rPr sz="2400" spc="10" dirty="0">
                <a:latin typeface="Times New Roman" pitchFamily="18" charset="0"/>
                <a:cs typeface="Times New Roman" pitchFamily="18" charset="0"/>
              </a:rPr>
              <a:t>to </a:t>
            </a:r>
            <a:r>
              <a:rPr sz="2400" spc="-100" dirty="0">
                <a:latin typeface="Times New Roman" pitchFamily="18" charset="0"/>
                <a:cs typeface="Times New Roman" pitchFamily="18" charset="0"/>
              </a:rPr>
              <a:t>describe </a:t>
            </a:r>
            <a:r>
              <a:rPr sz="2400" spc="-175" dirty="0">
                <a:latin typeface="Times New Roman" pitchFamily="18" charset="0"/>
                <a:cs typeface="Times New Roman" pitchFamily="18" charset="0"/>
              </a:rPr>
              <a:t>a </a:t>
            </a:r>
            <a:r>
              <a:rPr sz="2400" spc="-95" dirty="0">
                <a:latin typeface="Times New Roman" pitchFamily="18" charset="0"/>
                <a:cs typeface="Times New Roman" pitchFamily="18" charset="0"/>
              </a:rPr>
              <a:t>paradigm </a:t>
            </a:r>
            <a:r>
              <a:rPr sz="2400" spc="-5" dirty="0">
                <a:latin typeface="Times New Roman" pitchFamily="18" charset="0"/>
                <a:cs typeface="Times New Roman" pitchFamily="18" charset="0"/>
              </a:rPr>
              <a:t>that </a:t>
            </a:r>
            <a:r>
              <a:rPr sz="2400" spc="-85" dirty="0">
                <a:latin typeface="Times New Roman" pitchFamily="18" charset="0"/>
                <a:cs typeface="Times New Roman" pitchFamily="18" charset="0"/>
              </a:rPr>
              <a:t>allows </a:t>
            </a:r>
            <a:r>
              <a:rPr sz="2400" spc="-175" dirty="0">
                <a:latin typeface="Times New Roman" pitchFamily="18" charset="0"/>
                <a:cs typeface="Times New Roman" pitchFamily="18" charset="0"/>
              </a:rPr>
              <a:t>a </a:t>
            </a:r>
            <a:r>
              <a:rPr sz="2400" spc="-80" dirty="0">
                <a:latin typeface="Times New Roman" pitchFamily="18" charset="0"/>
                <a:cs typeface="Times New Roman" pitchFamily="18" charset="0"/>
              </a:rPr>
              <a:t>web </a:t>
            </a:r>
            <a:r>
              <a:rPr sz="2400" spc="-75" dirty="0">
                <a:latin typeface="Times New Roman" pitchFamily="18" charset="0"/>
                <a:cs typeface="Times New Roman" pitchFamily="18" charset="0"/>
              </a:rPr>
              <a:t>browser </a:t>
            </a:r>
            <a:r>
              <a:rPr sz="2400" spc="15" dirty="0">
                <a:latin typeface="Times New Roman" pitchFamily="18" charset="0"/>
                <a:cs typeface="Times New Roman" pitchFamily="18" charset="0"/>
              </a:rPr>
              <a:t>to </a:t>
            </a:r>
            <a:r>
              <a:rPr sz="2400" spc="-135" dirty="0">
                <a:latin typeface="Times New Roman" pitchFamily="18" charset="0"/>
                <a:cs typeface="Times New Roman" pitchFamily="18" charset="0"/>
              </a:rPr>
              <a:t>send  </a:t>
            </a:r>
            <a:r>
              <a:rPr sz="2400" spc="-180" dirty="0">
                <a:latin typeface="Times New Roman" pitchFamily="18" charset="0"/>
                <a:cs typeface="Times New Roman" pitchFamily="18" charset="0"/>
              </a:rPr>
              <a:t>messages </a:t>
            </a:r>
            <a:r>
              <a:rPr sz="2400" spc="-130" dirty="0">
                <a:latin typeface="Times New Roman" pitchFamily="18" charset="0"/>
                <a:cs typeface="Times New Roman" pitchFamily="18" charset="0"/>
              </a:rPr>
              <a:t>back </a:t>
            </a:r>
            <a:r>
              <a:rPr sz="2400" spc="10" dirty="0">
                <a:latin typeface="Times New Roman" pitchFamily="18" charset="0"/>
                <a:cs typeface="Times New Roman" pitchFamily="18" charset="0"/>
              </a:rPr>
              <a:t>to </a:t>
            </a:r>
            <a:r>
              <a:rPr sz="2400" spc="-30" dirty="0">
                <a:latin typeface="Times New Roman" pitchFamily="18" charset="0"/>
                <a:cs typeface="Times New Roman" pitchFamily="18" charset="0"/>
              </a:rPr>
              <a:t>the </a:t>
            </a:r>
            <a:r>
              <a:rPr sz="2400" spc="-90" dirty="0">
                <a:latin typeface="Times New Roman" pitchFamily="18" charset="0"/>
                <a:cs typeface="Times New Roman" pitchFamily="18" charset="0"/>
              </a:rPr>
              <a:t>server </a:t>
            </a:r>
            <a:r>
              <a:rPr sz="2400" spc="5" dirty="0">
                <a:latin typeface="Times New Roman" pitchFamily="18" charset="0"/>
                <a:cs typeface="Times New Roman" pitchFamily="18" charset="0"/>
              </a:rPr>
              <a:t>without </a:t>
            </a:r>
            <a:r>
              <a:rPr sz="2400" spc="-30" dirty="0">
                <a:latin typeface="Times New Roman" pitchFamily="18" charset="0"/>
                <a:cs typeface="Times New Roman" pitchFamily="18" charset="0"/>
              </a:rPr>
              <a:t>interrupting the </a:t>
            </a:r>
            <a:r>
              <a:rPr sz="2400" spc="-10" dirty="0">
                <a:latin typeface="Times New Roman" pitchFamily="18" charset="0"/>
                <a:cs typeface="Times New Roman" pitchFamily="18" charset="0"/>
              </a:rPr>
              <a:t>flow  </a:t>
            </a:r>
            <a:r>
              <a:rPr sz="2400" spc="-5" dirty="0">
                <a:latin typeface="Times New Roman" pitchFamily="18" charset="0"/>
                <a:cs typeface="Times New Roman" pitchFamily="18" charset="0"/>
              </a:rPr>
              <a:t>of </a:t>
            </a:r>
            <a:r>
              <a:rPr sz="2400" spc="-70" dirty="0">
                <a:latin typeface="Times New Roman" pitchFamily="18" charset="0"/>
                <a:cs typeface="Times New Roman" pitchFamily="18" charset="0"/>
              </a:rPr>
              <a:t>what’s </a:t>
            </a:r>
            <a:r>
              <a:rPr sz="2400" spc="-95" dirty="0">
                <a:latin typeface="Times New Roman" pitchFamily="18" charset="0"/>
                <a:cs typeface="Times New Roman" pitchFamily="18" charset="0"/>
              </a:rPr>
              <a:t>being </a:t>
            </a:r>
            <a:r>
              <a:rPr sz="2400" spc="-100" dirty="0">
                <a:latin typeface="Times New Roman" pitchFamily="18" charset="0"/>
                <a:cs typeface="Times New Roman" pitchFamily="18" charset="0"/>
              </a:rPr>
              <a:t>shown </a:t>
            </a:r>
            <a:r>
              <a:rPr sz="2400" spc="-30" dirty="0">
                <a:latin typeface="Times New Roman" pitchFamily="18" charset="0"/>
                <a:cs typeface="Times New Roman" pitchFamily="18" charset="0"/>
              </a:rPr>
              <a:t>in the</a:t>
            </a:r>
            <a:r>
              <a:rPr sz="2400" spc="-365" dirty="0">
                <a:latin typeface="Times New Roman" pitchFamily="18" charset="0"/>
                <a:cs typeface="Times New Roman" pitchFamily="18" charset="0"/>
              </a:rPr>
              <a:t> </a:t>
            </a:r>
            <a:r>
              <a:rPr sz="2400" spc="-105" dirty="0">
                <a:latin typeface="Times New Roman" pitchFamily="18" charset="0"/>
                <a:cs typeface="Times New Roman" pitchFamily="18" charset="0"/>
              </a:rPr>
              <a:t>browser.</a:t>
            </a:r>
            <a:endParaRPr sz="2400" dirty="0">
              <a:latin typeface="Times New Roman" pitchFamily="18" charset="0"/>
              <a:cs typeface="Times New Roman" pitchFamily="18" charset="0"/>
            </a:endParaRPr>
          </a:p>
        </p:txBody>
      </p:sp>
      <p:sp>
        <p:nvSpPr>
          <p:cNvPr id="4" name="object 4"/>
          <p:cNvSpPr txBox="1"/>
          <p:nvPr/>
        </p:nvSpPr>
        <p:spPr>
          <a:xfrm>
            <a:off x="993454" y="842500"/>
            <a:ext cx="3040380"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Asynchronous </a:t>
            </a:r>
            <a:r>
              <a:rPr sz="1500" spc="-20" dirty="0">
                <a:latin typeface="Georgia"/>
                <a:cs typeface="Georgia"/>
              </a:rPr>
              <a:t>JavaScript </a:t>
            </a:r>
            <a:r>
              <a:rPr sz="1500" spc="-15" dirty="0">
                <a:latin typeface="Georgia"/>
                <a:cs typeface="Georgia"/>
              </a:rPr>
              <a:t>with</a:t>
            </a:r>
            <a:r>
              <a:rPr sz="1500" spc="75" dirty="0">
                <a:latin typeface="Georgia"/>
                <a:cs typeface="Georgia"/>
              </a:rPr>
              <a:t> </a:t>
            </a:r>
            <a:r>
              <a:rPr sz="1500" spc="-100" dirty="0">
                <a:latin typeface="Georgia"/>
                <a:cs typeface="Georgia"/>
              </a:rPr>
              <a:t>XML</a:t>
            </a:r>
            <a:endParaRPr sz="1500">
              <a:latin typeface="Georgia"/>
              <a:cs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0"/>
            <a:ext cx="2435550" cy="690574"/>
          </a:xfrm>
          <a:prstGeom prst="rect">
            <a:avLst/>
          </a:prstGeom>
        </p:spPr>
        <p:txBody>
          <a:bodyPr vert="horz" wrap="square" lIns="0" tIns="13335" rIns="0" bIns="0" rtlCol="0">
            <a:spAutoFit/>
          </a:bodyPr>
          <a:lstStyle/>
          <a:p>
            <a:pPr marL="12700">
              <a:lnSpc>
                <a:spcPct val="100000"/>
              </a:lnSpc>
              <a:spcBef>
                <a:spcPts val="105"/>
              </a:spcBef>
            </a:pPr>
            <a:r>
              <a:rPr spc="-355" dirty="0">
                <a:latin typeface="Times New Roman" pitchFamily="18" charset="0"/>
                <a:cs typeface="Times New Roman" pitchFamily="18" charset="0"/>
              </a:rPr>
              <a:t>A</a:t>
            </a:r>
            <a:r>
              <a:rPr spc="-869"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491180"/>
            <a:ext cx="2856230" cy="254635"/>
          </a:xfrm>
          <a:prstGeom prst="rect">
            <a:avLst/>
          </a:prstGeom>
        </p:spPr>
        <p:txBody>
          <a:bodyPr vert="horz" wrap="square" lIns="0" tIns="12700" rIns="0" bIns="0" rtlCol="0">
            <a:spAutoFit/>
          </a:bodyPr>
          <a:lstStyle/>
          <a:p>
            <a:pPr marL="12700">
              <a:lnSpc>
                <a:spcPct val="100000"/>
              </a:lnSpc>
              <a:spcBef>
                <a:spcPts val="100"/>
              </a:spcBef>
            </a:pPr>
            <a:r>
              <a:rPr sz="1500" spc="-110" dirty="0">
                <a:latin typeface="Georgia"/>
                <a:cs typeface="Georgia"/>
              </a:rPr>
              <a:t>UML </a:t>
            </a:r>
            <a:r>
              <a:rPr sz="1500" spc="-5" dirty="0">
                <a:latin typeface="Georgia"/>
                <a:cs typeface="Georgia"/>
              </a:rPr>
              <a:t>of </a:t>
            </a:r>
            <a:r>
              <a:rPr sz="1500" dirty="0">
                <a:latin typeface="Georgia"/>
                <a:cs typeface="Georgia"/>
              </a:rPr>
              <a:t>an </a:t>
            </a:r>
            <a:r>
              <a:rPr sz="1500" spc="20" dirty="0">
                <a:latin typeface="Georgia"/>
                <a:cs typeface="Georgia"/>
              </a:rPr>
              <a:t>asynchronous</a:t>
            </a:r>
            <a:r>
              <a:rPr sz="1500" spc="-110" dirty="0">
                <a:latin typeface="Georgia"/>
                <a:cs typeface="Georgia"/>
              </a:rPr>
              <a:t> </a:t>
            </a:r>
            <a:r>
              <a:rPr sz="1500" spc="30" dirty="0">
                <a:latin typeface="Georgia"/>
                <a:cs typeface="Georgia"/>
              </a:rPr>
              <a:t>request</a:t>
            </a:r>
            <a:endParaRPr sz="1500" dirty="0">
              <a:latin typeface="Georgia"/>
              <a:cs typeface="Georgia"/>
            </a:endParaRPr>
          </a:p>
        </p:txBody>
      </p:sp>
      <p:sp>
        <p:nvSpPr>
          <p:cNvPr id="4" name="object 4"/>
          <p:cNvSpPr/>
          <p:nvPr/>
        </p:nvSpPr>
        <p:spPr>
          <a:xfrm>
            <a:off x="1525271" y="846586"/>
            <a:ext cx="6156150" cy="56685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22831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4497705" cy="254000"/>
          </a:xfrm>
          <a:prstGeom prst="rect">
            <a:avLst/>
          </a:prstGeom>
        </p:spPr>
        <p:txBody>
          <a:bodyPr vert="horz" wrap="square" lIns="0" tIns="12700" rIns="0" bIns="0" rtlCol="0">
            <a:spAutoFit/>
          </a:bodyPr>
          <a:lstStyle/>
          <a:p>
            <a:pPr marL="12700">
              <a:lnSpc>
                <a:spcPct val="100000"/>
              </a:lnSpc>
              <a:spcBef>
                <a:spcPts val="100"/>
              </a:spcBef>
            </a:pPr>
            <a:r>
              <a:rPr sz="1500" spc="55" dirty="0">
                <a:latin typeface="Georgia"/>
                <a:cs typeface="Georgia"/>
              </a:rPr>
              <a:t>Consider </a:t>
            </a:r>
            <a:r>
              <a:rPr sz="1500" spc="40" dirty="0">
                <a:latin typeface="Georgia"/>
                <a:cs typeface="Georgia"/>
              </a:rPr>
              <a:t>a </a:t>
            </a:r>
            <a:r>
              <a:rPr sz="1500" spc="90" dirty="0">
                <a:latin typeface="Georgia"/>
                <a:cs typeface="Georgia"/>
              </a:rPr>
              <a:t>webpage </a:t>
            </a:r>
            <a:r>
              <a:rPr sz="1500" spc="-30" dirty="0">
                <a:latin typeface="Georgia"/>
                <a:cs typeface="Georgia"/>
              </a:rPr>
              <a:t>that </a:t>
            </a:r>
            <a:r>
              <a:rPr sz="1500" spc="40" dirty="0">
                <a:latin typeface="Georgia"/>
                <a:cs typeface="Georgia"/>
              </a:rPr>
              <a:t>displays </a:t>
            </a:r>
            <a:r>
              <a:rPr sz="1500" spc="20" dirty="0">
                <a:latin typeface="Georgia"/>
                <a:cs typeface="Georgia"/>
              </a:rPr>
              <a:t>the </a:t>
            </a:r>
            <a:r>
              <a:rPr sz="1500" spc="40" dirty="0">
                <a:latin typeface="Georgia"/>
                <a:cs typeface="Georgia"/>
              </a:rPr>
              <a:t>server’s</a:t>
            </a:r>
            <a:r>
              <a:rPr sz="1500" spc="-100" dirty="0">
                <a:latin typeface="Georgia"/>
                <a:cs typeface="Georgia"/>
              </a:rPr>
              <a:t> </a:t>
            </a:r>
            <a:r>
              <a:rPr sz="1500" spc="5" dirty="0">
                <a:latin typeface="Georgia"/>
                <a:cs typeface="Georgia"/>
              </a:rPr>
              <a:t>time</a:t>
            </a:r>
            <a:endParaRPr sz="1500" dirty="0">
              <a:latin typeface="Georgia"/>
              <a:cs typeface="Georgia"/>
            </a:endParaRPr>
          </a:p>
        </p:txBody>
      </p:sp>
      <p:sp>
        <p:nvSpPr>
          <p:cNvPr id="4" name="object 4"/>
          <p:cNvSpPr/>
          <p:nvPr/>
        </p:nvSpPr>
        <p:spPr>
          <a:xfrm>
            <a:off x="990600" y="1219236"/>
            <a:ext cx="6248400" cy="52517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19021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4497705" cy="254000"/>
          </a:xfrm>
          <a:prstGeom prst="rect">
            <a:avLst/>
          </a:prstGeom>
        </p:spPr>
        <p:txBody>
          <a:bodyPr vert="horz" wrap="square" lIns="0" tIns="12700" rIns="0" bIns="0" rtlCol="0">
            <a:spAutoFit/>
          </a:bodyPr>
          <a:lstStyle/>
          <a:p>
            <a:pPr marL="12700">
              <a:lnSpc>
                <a:spcPct val="100000"/>
              </a:lnSpc>
              <a:spcBef>
                <a:spcPts val="100"/>
              </a:spcBef>
            </a:pPr>
            <a:r>
              <a:rPr sz="1500" spc="55" dirty="0">
                <a:latin typeface="Georgia"/>
                <a:cs typeface="Georgia"/>
              </a:rPr>
              <a:t>Consider </a:t>
            </a:r>
            <a:r>
              <a:rPr sz="1500" spc="40" dirty="0">
                <a:latin typeface="Georgia"/>
                <a:cs typeface="Georgia"/>
              </a:rPr>
              <a:t>a </a:t>
            </a:r>
            <a:r>
              <a:rPr sz="1500" spc="90" dirty="0">
                <a:latin typeface="Georgia"/>
                <a:cs typeface="Georgia"/>
              </a:rPr>
              <a:t>webpage </a:t>
            </a:r>
            <a:r>
              <a:rPr sz="1500" spc="-30" dirty="0">
                <a:latin typeface="Georgia"/>
                <a:cs typeface="Georgia"/>
              </a:rPr>
              <a:t>that </a:t>
            </a:r>
            <a:r>
              <a:rPr sz="1500" spc="40" dirty="0">
                <a:latin typeface="Georgia"/>
                <a:cs typeface="Georgia"/>
              </a:rPr>
              <a:t>displays </a:t>
            </a:r>
            <a:r>
              <a:rPr sz="1500" spc="20" dirty="0">
                <a:latin typeface="Georgia"/>
                <a:cs typeface="Georgia"/>
              </a:rPr>
              <a:t>the </a:t>
            </a:r>
            <a:r>
              <a:rPr sz="1500" spc="40" dirty="0">
                <a:latin typeface="Georgia"/>
                <a:cs typeface="Georgia"/>
              </a:rPr>
              <a:t>server’s</a:t>
            </a:r>
            <a:r>
              <a:rPr sz="1500" spc="-100" dirty="0">
                <a:latin typeface="Georgia"/>
                <a:cs typeface="Georgia"/>
              </a:rPr>
              <a:t> </a:t>
            </a:r>
            <a:r>
              <a:rPr sz="1500" spc="5" dirty="0">
                <a:latin typeface="Georgia"/>
                <a:cs typeface="Georgia"/>
              </a:rPr>
              <a:t>time</a:t>
            </a:r>
            <a:endParaRPr sz="1500">
              <a:latin typeface="Georgia"/>
              <a:cs typeface="Georgia"/>
            </a:endParaRPr>
          </a:p>
        </p:txBody>
      </p:sp>
      <p:sp>
        <p:nvSpPr>
          <p:cNvPr id="4" name="object 4"/>
          <p:cNvSpPr/>
          <p:nvPr/>
        </p:nvSpPr>
        <p:spPr>
          <a:xfrm>
            <a:off x="990600" y="1223174"/>
            <a:ext cx="4941131" cy="52417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21307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277050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Making Asynchronous</a:t>
            </a:r>
            <a:r>
              <a:rPr sz="1500" spc="15" dirty="0">
                <a:latin typeface="Georgia"/>
                <a:cs typeface="Georgia"/>
              </a:rPr>
              <a:t> </a:t>
            </a:r>
            <a:r>
              <a:rPr sz="1500" spc="30" dirty="0">
                <a:latin typeface="Georgia"/>
                <a:cs typeface="Georgia"/>
              </a:rPr>
              <a:t>requests</a:t>
            </a:r>
            <a:endParaRPr sz="1500" dirty="0">
              <a:latin typeface="Georgia"/>
              <a:cs typeface="Georgia"/>
            </a:endParaRPr>
          </a:p>
        </p:txBody>
      </p:sp>
      <p:sp>
        <p:nvSpPr>
          <p:cNvPr id="4" name="object 4"/>
          <p:cNvSpPr txBox="1"/>
          <p:nvPr/>
        </p:nvSpPr>
        <p:spPr>
          <a:xfrm>
            <a:off x="993445" y="1428750"/>
            <a:ext cx="6929755" cy="2261517"/>
          </a:xfrm>
          <a:prstGeom prst="rect">
            <a:avLst/>
          </a:prstGeom>
        </p:spPr>
        <p:txBody>
          <a:bodyPr vert="horz" wrap="square" lIns="0" tIns="12065" rIns="0" bIns="0" rtlCol="0">
            <a:spAutoFit/>
          </a:bodyPr>
          <a:lstStyle/>
          <a:p>
            <a:pPr marL="111760" indent="-99060">
              <a:lnSpc>
                <a:spcPct val="150000"/>
              </a:lnSpc>
              <a:spcBef>
                <a:spcPts val="95"/>
              </a:spcBef>
              <a:buSzPct val="95454"/>
              <a:buChar char="•"/>
              <a:tabLst>
                <a:tab pos="111760" algn="l"/>
              </a:tabLst>
            </a:pPr>
            <a:r>
              <a:rPr sz="2200" spc="-85" dirty="0">
                <a:latin typeface="Times New Roman" pitchFamily="18" charset="0"/>
                <a:cs typeface="Times New Roman" pitchFamily="18" charset="0"/>
              </a:rPr>
              <a:t>jQuery </a:t>
            </a:r>
            <a:r>
              <a:rPr sz="2200" spc="-90" dirty="0">
                <a:latin typeface="Times New Roman" pitchFamily="18" charset="0"/>
                <a:cs typeface="Times New Roman" pitchFamily="18" charset="0"/>
              </a:rPr>
              <a:t>provides </a:t>
            </a:r>
            <a:r>
              <a:rPr sz="2200" spc="-175" dirty="0">
                <a:latin typeface="Times New Roman" pitchFamily="18" charset="0"/>
                <a:cs typeface="Times New Roman" pitchFamily="18" charset="0"/>
              </a:rPr>
              <a:t>a </a:t>
            </a:r>
            <a:r>
              <a:rPr sz="2200" spc="-55" dirty="0">
                <a:latin typeface="Times New Roman" pitchFamily="18" charset="0"/>
                <a:cs typeface="Times New Roman" pitchFamily="18" charset="0"/>
              </a:rPr>
              <a:t>family </a:t>
            </a:r>
            <a:r>
              <a:rPr sz="2200" spc="-5" dirty="0">
                <a:latin typeface="Times New Roman" pitchFamily="18" charset="0"/>
                <a:cs typeface="Times New Roman" pitchFamily="18" charset="0"/>
              </a:rPr>
              <a:t>of </a:t>
            </a:r>
            <a:r>
              <a:rPr sz="2200" spc="-80" dirty="0">
                <a:latin typeface="Times New Roman" pitchFamily="18" charset="0"/>
                <a:cs typeface="Times New Roman" pitchFamily="18" charset="0"/>
              </a:rPr>
              <a:t>methods </a:t>
            </a:r>
            <a:r>
              <a:rPr sz="2200" spc="15" dirty="0">
                <a:latin typeface="Times New Roman" pitchFamily="18" charset="0"/>
                <a:cs typeface="Times New Roman" pitchFamily="18" charset="0"/>
              </a:rPr>
              <a:t>to </a:t>
            </a:r>
            <a:r>
              <a:rPr sz="2200" spc="-140" dirty="0">
                <a:latin typeface="Times New Roman" pitchFamily="18" charset="0"/>
                <a:cs typeface="Times New Roman" pitchFamily="18" charset="0"/>
              </a:rPr>
              <a:t>make</a:t>
            </a:r>
            <a:r>
              <a:rPr sz="2200" spc="265" dirty="0">
                <a:latin typeface="Times New Roman" pitchFamily="18" charset="0"/>
                <a:cs typeface="Times New Roman" pitchFamily="18" charset="0"/>
              </a:rPr>
              <a:t> </a:t>
            </a:r>
            <a:r>
              <a:rPr sz="2200" spc="-120" dirty="0">
                <a:latin typeface="Times New Roman" pitchFamily="18" charset="0"/>
                <a:cs typeface="Times New Roman" pitchFamily="18" charset="0"/>
              </a:rPr>
              <a:t>asynchronous</a:t>
            </a:r>
            <a:endParaRPr sz="2200" dirty="0">
              <a:latin typeface="Times New Roman" pitchFamily="18" charset="0"/>
              <a:cs typeface="Times New Roman" pitchFamily="18" charset="0"/>
            </a:endParaRPr>
          </a:p>
          <a:p>
            <a:pPr marL="12700">
              <a:lnSpc>
                <a:spcPct val="150000"/>
              </a:lnSpc>
            </a:pPr>
            <a:r>
              <a:rPr sz="2200" spc="-95" dirty="0">
                <a:latin typeface="Times New Roman" pitchFamily="18" charset="0"/>
                <a:cs typeface="Times New Roman" pitchFamily="18" charset="0"/>
              </a:rPr>
              <a:t>requests. </a:t>
            </a:r>
            <a:r>
              <a:rPr sz="2200" spc="-170" dirty="0">
                <a:latin typeface="Times New Roman" pitchFamily="18" charset="0"/>
                <a:cs typeface="Times New Roman" pitchFamily="18" charset="0"/>
              </a:rPr>
              <a:t>We </a:t>
            </a:r>
            <a:r>
              <a:rPr sz="2200" spc="5" dirty="0">
                <a:latin typeface="Times New Roman" pitchFamily="18" charset="0"/>
                <a:cs typeface="Times New Roman" pitchFamily="18" charset="0"/>
              </a:rPr>
              <a:t>will </a:t>
            </a:r>
            <a:r>
              <a:rPr sz="2200" spc="-40" dirty="0">
                <a:latin typeface="Times New Roman" pitchFamily="18" charset="0"/>
                <a:cs typeface="Times New Roman" pitchFamily="18" charset="0"/>
              </a:rPr>
              <a:t>start </a:t>
            </a:r>
            <a:r>
              <a:rPr sz="2200" spc="-85" dirty="0">
                <a:latin typeface="Times New Roman" pitchFamily="18" charset="0"/>
                <a:cs typeface="Times New Roman" pitchFamily="18" charset="0"/>
              </a:rPr>
              <a:t>simple </a:t>
            </a:r>
            <a:r>
              <a:rPr sz="2200" spc="-105" dirty="0">
                <a:latin typeface="Times New Roman" pitchFamily="18" charset="0"/>
                <a:cs typeface="Times New Roman" pitchFamily="18" charset="0"/>
              </a:rPr>
              <a:t>and </a:t>
            </a:r>
            <a:r>
              <a:rPr sz="2200" spc="-45" dirty="0">
                <a:latin typeface="Times New Roman" pitchFamily="18" charset="0"/>
                <a:cs typeface="Times New Roman" pitchFamily="18" charset="0"/>
              </a:rPr>
              <a:t>work </a:t>
            </a:r>
            <a:r>
              <a:rPr sz="2200" spc="-40" dirty="0">
                <a:latin typeface="Times New Roman" pitchFamily="18" charset="0"/>
                <a:cs typeface="Times New Roman" pitchFamily="18" charset="0"/>
              </a:rPr>
              <a:t>our </a:t>
            </a:r>
            <a:r>
              <a:rPr sz="2200" spc="-120" dirty="0">
                <a:latin typeface="Times New Roman" pitchFamily="18" charset="0"/>
                <a:cs typeface="Times New Roman" pitchFamily="18" charset="0"/>
              </a:rPr>
              <a:t>way</a:t>
            </a:r>
            <a:r>
              <a:rPr sz="2200" spc="-459" dirty="0">
                <a:latin typeface="Times New Roman" pitchFamily="18" charset="0"/>
                <a:cs typeface="Times New Roman" pitchFamily="18" charset="0"/>
              </a:rPr>
              <a:t> </a:t>
            </a:r>
            <a:r>
              <a:rPr sz="2200" spc="-70" dirty="0">
                <a:latin typeface="Times New Roman" pitchFamily="18" charset="0"/>
                <a:cs typeface="Times New Roman" pitchFamily="18" charset="0"/>
              </a:rPr>
              <a:t>up.</a:t>
            </a:r>
            <a:endParaRPr sz="2200" dirty="0">
              <a:latin typeface="Times New Roman" pitchFamily="18" charset="0"/>
              <a:cs typeface="Times New Roman" pitchFamily="18" charset="0"/>
            </a:endParaRPr>
          </a:p>
          <a:p>
            <a:pPr marL="12700" marR="5080">
              <a:lnSpc>
                <a:spcPct val="150000"/>
              </a:lnSpc>
              <a:spcBef>
                <a:spcPts val="1730"/>
              </a:spcBef>
              <a:buSzPct val="95454"/>
              <a:buChar char="•"/>
              <a:tabLst>
                <a:tab pos="111760" algn="l"/>
              </a:tabLst>
            </a:pPr>
            <a:r>
              <a:rPr sz="2200" spc="-125" dirty="0">
                <a:latin typeface="Times New Roman" pitchFamily="18" charset="0"/>
                <a:cs typeface="Times New Roman" pitchFamily="18" charset="0"/>
              </a:rPr>
              <a:t>Consider </a:t>
            </a:r>
            <a:r>
              <a:rPr sz="2200" spc="-30" dirty="0">
                <a:latin typeface="Times New Roman" pitchFamily="18" charset="0"/>
                <a:cs typeface="Times New Roman" pitchFamily="18" charset="0"/>
              </a:rPr>
              <a:t>the </a:t>
            </a:r>
            <a:r>
              <a:rPr sz="2200" spc="-85" dirty="0">
                <a:latin typeface="Times New Roman" pitchFamily="18" charset="0"/>
                <a:cs typeface="Times New Roman" pitchFamily="18" charset="0"/>
              </a:rPr>
              <a:t>very simple </a:t>
            </a:r>
            <a:r>
              <a:rPr sz="2200" spc="-90" dirty="0">
                <a:latin typeface="Times New Roman" pitchFamily="18" charset="0"/>
                <a:cs typeface="Times New Roman" pitchFamily="18" charset="0"/>
              </a:rPr>
              <a:t>server </a:t>
            </a:r>
            <a:r>
              <a:rPr sz="2200" spc="-20" dirty="0">
                <a:latin typeface="Times New Roman" pitchFamily="18" charset="0"/>
                <a:cs typeface="Times New Roman" pitchFamily="18" charset="0"/>
              </a:rPr>
              <a:t>time </a:t>
            </a:r>
            <a:r>
              <a:rPr sz="2200" spc="-114" dirty="0">
                <a:latin typeface="Times New Roman" pitchFamily="18" charset="0"/>
                <a:cs typeface="Times New Roman" pitchFamily="18" charset="0"/>
              </a:rPr>
              <a:t>example </a:t>
            </a:r>
            <a:r>
              <a:rPr sz="2200" spc="-90" dirty="0">
                <a:latin typeface="Times New Roman" pitchFamily="18" charset="0"/>
                <a:cs typeface="Times New Roman" pitchFamily="18" charset="0"/>
              </a:rPr>
              <a:t>we </a:t>
            </a:r>
            <a:r>
              <a:rPr sz="2200" spc="-45" dirty="0">
                <a:latin typeface="Times New Roman" pitchFamily="18" charset="0"/>
                <a:cs typeface="Times New Roman" pitchFamily="18" charset="0"/>
              </a:rPr>
              <a:t>just </a:t>
            </a:r>
            <a:r>
              <a:rPr sz="2200" spc="-165" dirty="0">
                <a:latin typeface="Times New Roman" pitchFamily="18" charset="0"/>
                <a:cs typeface="Times New Roman" pitchFamily="18" charset="0"/>
              </a:rPr>
              <a:t>saw.  </a:t>
            </a:r>
            <a:r>
              <a:rPr sz="2200" spc="-5" dirty="0">
                <a:latin typeface="Times New Roman" pitchFamily="18" charset="0"/>
                <a:cs typeface="Times New Roman" pitchFamily="18" charset="0"/>
              </a:rPr>
              <a:t>If </a:t>
            </a:r>
            <a:r>
              <a:rPr sz="2200" spc="-75" dirty="0">
                <a:latin typeface="Times New Roman" pitchFamily="18" charset="0"/>
                <a:cs typeface="Times New Roman" pitchFamily="18" charset="0"/>
              </a:rPr>
              <a:t>currentTime.php </a:t>
            </a:r>
            <a:r>
              <a:rPr sz="2200" spc="-55" dirty="0">
                <a:latin typeface="Times New Roman" pitchFamily="18" charset="0"/>
                <a:cs typeface="Times New Roman" pitchFamily="18" charset="0"/>
              </a:rPr>
              <a:t>returns </a:t>
            </a:r>
            <a:r>
              <a:rPr sz="2200" spc="-175" dirty="0">
                <a:latin typeface="Times New Roman" pitchFamily="18" charset="0"/>
                <a:cs typeface="Times New Roman" pitchFamily="18" charset="0"/>
              </a:rPr>
              <a:t>a </a:t>
            </a:r>
            <a:r>
              <a:rPr sz="2200" spc="-105" dirty="0">
                <a:latin typeface="Times New Roman" pitchFamily="18" charset="0"/>
                <a:cs typeface="Times New Roman" pitchFamily="18" charset="0"/>
              </a:rPr>
              <a:t>single </a:t>
            </a:r>
            <a:r>
              <a:rPr sz="2200" spc="-60" dirty="0">
                <a:latin typeface="Times New Roman" pitchFamily="18" charset="0"/>
                <a:cs typeface="Times New Roman" pitchFamily="18" charset="0"/>
              </a:rPr>
              <a:t>string </a:t>
            </a:r>
            <a:r>
              <a:rPr sz="2200" spc="-105" dirty="0">
                <a:latin typeface="Times New Roman" pitchFamily="18" charset="0"/>
                <a:cs typeface="Times New Roman" pitchFamily="18" charset="0"/>
              </a:rPr>
              <a:t>and </a:t>
            </a:r>
            <a:r>
              <a:rPr sz="2200" spc="-90" dirty="0">
                <a:latin typeface="Times New Roman" pitchFamily="18" charset="0"/>
                <a:cs typeface="Times New Roman" pitchFamily="18" charset="0"/>
              </a:rPr>
              <a:t>you </a:t>
            </a:r>
            <a:r>
              <a:rPr sz="2200" spc="-50" dirty="0">
                <a:latin typeface="Times New Roman" pitchFamily="18" charset="0"/>
                <a:cs typeface="Times New Roman" pitchFamily="18" charset="0"/>
              </a:rPr>
              <a:t>want</a:t>
            </a:r>
            <a:r>
              <a:rPr sz="2200" spc="95" dirty="0">
                <a:latin typeface="Times New Roman" pitchFamily="18" charset="0"/>
                <a:cs typeface="Times New Roman" pitchFamily="18" charset="0"/>
              </a:rPr>
              <a:t> </a:t>
            </a:r>
            <a:r>
              <a:rPr sz="2200" spc="-5" dirty="0">
                <a:latin typeface="Times New Roman" pitchFamily="18" charset="0"/>
                <a:cs typeface="Times New Roman" pitchFamily="18" charset="0"/>
              </a:rPr>
              <a:t>to</a:t>
            </a:r>
            <a:endParaRPr sz="2200" dirty="0">
              <a:latin typeface="Times New Roman" pitchFamily="18" charset="0"/>
              <a:cs typeface="Times New Roman" pitchFamily="18" charset="0"/>
            </a:endParaRPr>
          </a:p>
        </p:txBody>
      </p:sp>
      <p:sp>
        <p:nvSpPr>
          <p:cNvPr id="5" name="object 5"/>
          <p:cNvSpPr txBox="1"/>
          <p:nvPr/>
        </p:nvSpPr>
        <p:spPr>
          <a:xfrm>
            <a:off x="6518898" y="3223714"/>
            <a:ext cx="1402080" cy="360680"/>
          </a:xfrm>
          <a:prstGeom prst="rect">
            <a:avLst/>
          </a:prstGeom>
        </p:spPr>
        <p:txBody>
          <a:bodyPr vert="horz" wrap="square" lIns="0" tIns="12065" rIns="0" bIns="0" rtlCol="0">
            <a:spAutoFit/>
          </a:bodyPr>
          <a:lstStyle/>
          <a:p>
            <a:pPr marL="12700">
              <a:lnSpc>
                <a:spcPct val="100000"/>
              </a:lnSpc>
              <a:spcBef>
                <a:spcPts val="95"/>
              </a:spcBef>
              <a:tabLst>
                <a:tab pos="1010285" algn="l"/>
              </a:tabLst>
            </a:pPr>
            <a:r>
              <a:rPr sz="2200" spc="15" dirty="0">
                <a:latin typeface="Arial"/>
                <a:cs typeface="Arial"/>
              </a:rPr>
              <a:t>i</a:t>
            </a:r>
            <a:r>
              <a:rPr sz="2200" spc="-100" dirty="0">
                <a:latin typeface="Arial"/>
                <a:cs typeface="Arial"/>
              </a:rPr>
              <a:t>n</a:t>
            </a:r>
            <a:r>
              <a:rPr sz="2200" spc="95" dirty="0">
                <a:latin typeface="Arial"/>
                <a:cs typeface="Arial"/>
              </a:rPr>
              <a:t>t</a:t>
            </a:r>
            <a:r>
              <a:rPr sz="2200" spc="-65" dirty="0">
                <a:latin typeface="Arial"/>
                <a:cs typeface="Arial"/>
              </a:rPr>
              <a:t>o</a:t>
            </a:r>
            <a:r>
              <a:rPr sz="2200" dirty="0">
                <a:latin typeface="Times New Roman"/>
                <a:cs typeface="Times New Roman"/>
              </a:rPr>
              <a:t>	</a:t>
            </a:r>
            <a:r>
              <a:rPr sz="2200" spc="15" dirty="0">
                <a:latin typeface="Arial"/>
                <a:cs typeface="Arial"/>
              </a:rPr>
              <a:t>t</a:t>
            </a:r>
            <a:r>
              <a:rPr sz="2200" spc="25" dirty="0">
                <a:latin typeface="Arial"/>
                <a:cs typeface="Arial"/>
              </a:rPr>
              <a:t>h</a:t>
            </a:r>
            <a:r>
              <a:rPr sz="2200" spc="-130" dirty="0">
                <a:latin typeface="Arial"/>
                <a:cs typeface="Arial"/>
              </a:rPr>
              <a:t>e</a:t>
            </a:r>
            <a:endParaRPr sz="2200">
              <a:latin typeface="Arial"/>
              <a:cs typeface="Arial"/>
            </a:endParaRPr>
          </a:p>
        </p:txBody>
      </p:sp>
      <p:sp>
        <p:nvSpPr>
          <p:cNvPr id="6" name="object 6"/>
          <p:cNvSpPr txBox="1"/>
          <p:nvPr/>
        </p:nvSpPr>
        <p:spPr>
          <a:xfrm>
            <a:off x="993445" y="3943350"/>
            <a:ext cx="6397955" cy="1338187"/>
          </a:xfrm>
          <a:prstGeom prst="rect">
            <a:avLst/>
          </a:prstGeom>
        </p:spPr>
        <p:txBody>
          <a:bodyPr vert="horz" wrap="square" lIns="0" tIns="12065" rIns="0" bIns="0" rtlCol="0">
            <a:spAutoFit/>
          </a:bodyPr>
          <a:lstStyle/>
          <a:p>
            <a:pPr marL="12700">
              <a:lnSpc>
                <a:spcPct val="100000"/>
              </a:lnSpc>
              <a:spcBef>
                <a:spcPts val="95"/>
              </a:spcBef>
              <a:tabLst>
                <a:tab pos="1056005" algn="l"/>
                <a:tab pos="2071370" algn="l"/>
                <a:tab pos="3228340" algn="l"/>
              </a:tabLst>
            </a:pPr>
            <a:r>
              <a:rPr sz="2400" spc="-75" dirty="0">
                <a:latin typeface="Times New Roman" pitchFamily="18" charset="0"/>
                <a:cs typeface="Times New Roman" pitchFamily="18" charset="0"/>
              </a:rPr>
              <a:t>load	</a:t>
            </a:r>
            <a:r>
              <a:rPr sz="2400" spc="-10" dirty="0">
                <a:latin typeface="Times New Roman" pitchFamily="18" charset="0"/>
                <a:cs typeface="Times New Roman" pitchFamily="18" charset="0"/>
              </a:rPr>
              <a:t>that	</a:t>
            </a:r>
            <a:r>
              <a:rPr sz="2400" spc="-100" dirty="0">
                <a:latin typeface="Times New Roman" pitchFamily="18" charset="0"/>
                <a:cs typeface="Times New Roman" pitchFamily="18" charset="0"/>
              </a:rPr>
              <a:t>value	</a:t>
            </a:r>
            <a:r>
              <a:rPr sz="2400" spc="-110" dirty="0">
                <a:latin typeface="Times New Roman" pitchFamily="18" charset="0"/>
                <a:cs typeface="Times New Roman" pitchFamily="18" charset="0"/>
              </a:rPr>
              <a:t>asynchronously</a:t>
            </a:r>
            <a:endParaRPr sz="2400" dirty="0">
              <a:latin typeface="Times New Roman" pitchFamily="18" charset="0"/>
              <a:cs typeface="Times New Roman" pitchFamily="18" charset="0"/>
            </a:endParaRPr>
          </a:p>
          <a:p>
            <a:pPr marL="12700">
              <a:lnSpc>
                <a:spcPct val="100000"/>
              </a:lnSpc>
            </a:pPr>
            <a:r>
              <a:rPr sz="2400" spc="-95" dirty="0">
                <a:latin typeface="Times New Roman" pitchFamily="18" charset="0"/>
                <a:cs typeface="Times New Roman" pitchFamily="18" charset="0"/>
              </a:rPr>
              <a:t>&lt;div </a:t>
            </a:r>
            <a:r>
              <a:rPr sz="2400" spc="-55" dirty="0">
                <a:latin typeface="Times New Roman" pitchFamily="18" charset="0"/>
                <a:cs typeface="Times New Roman" pitchFamily="18" charset="0"/>
              </a:rPr>
              <a:t>id="timeDiv"&gt; </a:t>
            </a:r>
            <a:r>
              <a:rPr sz="2400" spc="-65" dirty="0">
                <a:latin typeface="Times New Roman" pitchFamily="18" charset="0"/>
                <a:cs typeface="Times New Roman" pitchFamily="18" charset="0"/>
              </a:rPr>
              <a:t>element, </a:t>
            </a:r>
            <a:r>
              <a:rPr sz="2400" spc="-90" dirty="0">
                <a:latin typeface="Times New Roman" pitchFamily="18" charset="0"/>
                <a:cs typeface="Times New Roman" pitchFamily="18" charset="0"/>
              </a:rPr>
              <a:t>you </a:t>
            </a:r>
            <a:r>
              <a:rPr sz="2400" spc="-80" dirty="0">
                <a:latin typeface="Times New Roman" pitchFamily="18" charset="0"/>
                <a:cs typeface="Times New Roman" pitchFamily="18" charset="0"/>
              </a:rPr>
              <a:t>could</a:t>
            </a:r>
            <a:r>
              <a:rPr sz="2400" spc="-190" dirty="0">
                <a:latin typeface="Times New Roman" pitchFamily="18" charset="0"/>
                <a:cs typeface="Times New Roman" pitchFamily="18" charset="0"/>
              </a:rPr>
              <a:t> </a:t>
            </a:r>
            <a:r>
              <a:rPr sz="2400" spc="-10" dirty="0">
                <a:latin typeface="Times New Roman" pitchFamily="18" charset="0"/>
                <a:cs typeface="Times New Roman" pitchFamily="18" charset="0"/>
              </a:rPr>
              <a:t>write:</a:t>
            </a:r>
            <a:endParaRPr sz="2400" dirty="0">
              <a:latin typeface="Times New Roman" pitchFamily="18" charset="0"/>
              <a:cs typeface="Times New Roman" pitchFamily="18" charset="0"/>
            </a:endParaRPr>
          </a:p>
          <a:p>
            <a:pPr marL="111760" indent="-99060">
              <a:lnSpc>
                <a:spcPct val="100000"/>
              </a:lnSpc>
              <a:spcBef>
                <a:spcPts val="1730"/>
              </a:spcBef>
              <a:buSzPct val="95454"/>
              <a:buFont typeface="Arial"/>
              <a:buChar char="•"/>
              <a:tabLst>
                <a:tab pos="111760" algn="l"/>
              </a:tabLst>
            </a:pPr>
            <a:r>
              <a:rPr sz="2400" b="1" spc="-120" dirty="0">
                <a:latin typeface="Times New Roman" pitchFamily="18" charset="0"/>
                <a:cs typeface="Times New Roman" pitchFamily="18" charset="0"/>
              </a:rPr>
              <a:t>$("#timeDiv").</a:t>
            </a:r>
            <a:r>
              <a:rPr sz="2400" b="1" spc="-120" dirty="0">
                <a:solidFill>
                  <a:srgbClr val="C0504D"/>
                </a:solidFill>
                <a:latin typeface="Times New Roman" pitchFamily="18" charset="0"/>
                <a:cs typeface="Times New Roman" pitchFamily="18" charset="0"/>
              </a:rPr>
              <a:t>load</a:t>
            </a:r>
            <a:r>
              <a:rPr sz="2400" b="1" spc="-120" dirty="0">
                <a:latin typeface="Times New Roman" pitchFamily="18" charset="0"/>
                <a:cs typeface="Times New Roman" pitchFamily="18" charset="0"/>
              </a:rPr>
              <a:t>("currentTime.php");</a:t>
            </a:r>
            <a:endParaRPr sz="24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800" y="209550"/>
            <a:ext cx="2438400" cy="690574"/>
          </a:xfrm>
          <a:prstGeom prst="rect">
            <a:avLst/>
          </a:prstGeom>
        </p:spPr>
        <p:txBody>
          <a:bodyPr vert="horz" wrap="square" lIns="0" tIns="13335" rIns="0" bIns="0" rtlCol="0">
            <a:spAutoFit/>
          </a:bodyPr>
          <a:lstStyle/>
          <a:p>
            <a:pPr marL="12700">
              <a:lnSpc>
                <a:spcPct val="100000"/>
              </a:lnSpc>
              <a:spcBef>
                <a:spcPts val="105"/>
              </a:spcBef>
            </a:pPr>
            <a:r>
              <a:rPr sz="4400" spc="-350" dirty="0">
                <a:latin typeface="Times New Roman" pitchFamily="18" charset="0"/>
                <a:cs typeface="Times New Roman" pitchFamily="18" charset="0"/>
              </a:rPr>
              <a:t>A</a:t>
            </a:r>
            <a:r>
              <a:rPr sz="4400" spc="-875" dirty="0">
                <a:latin typeface="Times New Roman" pitchFamily="18" charset="0"/>
                <a:cs typeface="Times New Roman" pitchFamily="18" charset="0"/>
              </a:rPr>
              <a:t>J</a:t>
            </a:r>
            <a:r>
              <a:rPr sz="4400" spc="-520" dirty="0">
                <a:latin typeface="Times New Roman" pitchFamily="18" charset="0"/>
                <a:cs typeface="Times New Roman" pitchFamily="18" charset="0"/>
              </a:rPr>
              <a:t>AX</a:t>
            </a:r>
            <a:endParaRPr sz="4400" dirty="0">
              <a:latin typeface="Times New Roman" pitchFamily="18" charset="0"/>
              <a:cs typeface="Times New Roman" pitchFamily="18" charset="0"/>
            </a:endParaRPr>
          </a:p>
        </p:txBody>
      </p:sp>
      <p:sp>
        <p:nvSpPr>
          <p:cNvPr id="3" name="object 3"/>
          <p:cNvSpPr txBox="1"/>
          <p:nvPr/>
        </p:nvSpPr>
        <p:spPr>
          <a:xfrm>
            <a:off x="993450" y="842513"/>
            <a:ext cx="124460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GET</a:t>
            </a:r>
            <a:r>
              <a:rPr sz="1500" spc="-40" dirty="0">
                <a:latin typeface="Georgia"/>
                <a:cs typeface="Georgia"/>
              </a:rPr>
              <a:t> </a:t>
            </a:r>
            <a:r>
              <a:rPr sz="1500" spc="20" dirty="0">
                <a:latin typeface="Georgia"/>
                <a:cs typeface="Georgia"/>
              </a:rPr>
              <a:t>Requests</a:t>
            </a:r>
            <a:endParaRPr sz="1500">
              <a:latin typeface="Georgia"/>
              <a:cs typeface="Georgia"/>
            </a:endParaRPr>
          </a:p>
        </p:txBody>
      </p:sp>
      <p:sp>
        <p:nvSpPr>
          <p:cNvPr id="4" name="object 4"/>
          <p:cNvSpPr/>
          <p:nvPr/>
        </p:nvSpPr>
        <p:spPr>
          <a:xfrm>
            <a:off x="1067040" y="1227388"/>
            <a:ext cx="4864040" cy="527210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108833" y="2075811"/>
            <a:ext cx="2754630" cy="299720"/>
          </a:xfrm>
          <a:prstGeom prst="rect">
            <a:avLst/>
          </a:prstGeom>
        </p:spPr>
        <p:txBody>
          <a:bodyPr vert="horz" wrap="square" lIns="0" tIns="12700" rIns="0" bIns="0" rtlCol="0">
            <a:spAutoFit/>
          </a:bodyPr>
          <a:lstStyle/>
          <a:p>
            <a:pPr marL="12700">
              <a:lnSpc>
                <a:spcPct val="100000"/>
              </a:lnSpc>
              <a:spcBef>
                <a:spcPts val="100"/>
              </a:spcBef>
            </a:pPr>
            <a:r>
              <a:rPr sz="1800" b="1" spc="-55" dirty="0">
                <a:solidFill>
                  <a:srgbClr val="CE2932"/>
                </a:solidFill>
                <a:latin typeface="Arial"/>
                <a:cs typeface="Arial"/>
              </a:rPr>
              <a:t>$.get</a:t>
            </a:r>
            <a:r>
              <a:rPr sz="1800" spc="-55" dirty="0">
                <a:latin typeface="Arial"/>
                <a:cs typeface="Arial"/>
              </a:rPr>
              <a:t>("/vote.php?option=C");</a:t>
            </a:r>
            <a:endParaRPr sz="18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0"/>
            <a:ext cx="19021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288925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GET </a:t>
            </a:r>
            <a:r>
              <a:rPr sz="1500" spc="20" dirty="0">
                <a:latin typeface="Georgia"/>
                <a:cs typeface="Georgia"/>
              </a:rPr>
              <a:t>Requests </a:t>
            </a:r>
            <a:r>
              <a:rPr sz="1500" spc="-215" dirty="0">
                <a:latin typeface="Georgia"/>
                <a:cs typeface="Georgia"/>
              </a:rPr>
              <a:t>– </a:t>
            </a:r>
            <a:r>
              <a:rPr sz="1500" spc="5" dirty="0">
                <a:latin typeface="Georgia"/>
                <a:cs typeface="Georgia"/>
              </a:rPr>
              <a:t>formal</a:t>
            </a:r>
            <a:r>
              <a:rPr sz="1500" spc="-40" dirty="0">
                <a:latin typeface="Georgia"/>
                <a:cs typeface="Georgia"/>
              </a:rPr>
              <a:t> </a:t>
            </a:r>
            <a:r>
              <a:rPr sz="1500" spc="5" dirty="0">
                <a:latin typeface="Georgia"/>
                <a:cs typeface="Georgia"/>
              </a:rPr>
              <a:t>definition</a:t>
            </a:r>
            <a:endParaRPr sz="1500">
              <a:latin typeface="Georgia"/>
              <a:cs typeface="Georgia"/>
            </a:endParaRPr>
          </a:p>
        </p:txBody>
      </p:sp>
      <p:sp>
        <p:nvSpPr>
          <p:cNvPr id="4" name="object 4"/>
          <p:cNvSpPr txBox="1"/>
          <p:nvPr/>
        </p:nvSpPr>
        <p:spPr>
          <a:xfrm>
            <a:off x="535936" y="1235705"/>
            <a:ext cx="7731759" cy="4796826"/>
          </a:xfrm>
          <a:prstGeom prst="rect">
            <a:avLst/>
          </a:prstGeom>
        </p:spPr>
        <p:txBody>
          <a:bodyPr vert="horz" wrap="square" lIns="0" tIns="13335" rIns="0" bIns="0" rtlCol="0">
            <a:spAutoFit/>
          </a:bodyPr>
          <a:lstStyle/>
          <a:p>
            <a:pPr marL="12700">
              <a:lnSpc>
                <a:spcPct val="100000"/>
              </a:lnSpc>
              <a:spcBef>
                <a:spcPts val="105"/>
              </a:spcBef>
            </a:pPr>
            <a:r>
              <a:rPr sz="2400" spc="-80" dirty="0">
                <a:latin typeface="Times New Roman" pitchFamily="18" charset="0"/>
                <a:cs typeface="Times New Roman" pitchFamily="18" charset="0"/>
              </a:rPr>
              <a:t>jQuery.get</a:t>
            </a:r>
            <a:r>
              <a:rPr sz="2400" spc="-125" dirty="0">
                <a:latin typeface="Times New Roman" pitchFamily="18" charset="0"/>
                <a:cs typeface="Times New Roman" pitchFamily="18" charset="0"/>
              </a:rPr>
              <a:t> </a:t>
            </a:r>
            <a:r>
              <a:rPr sz="2400" spc="-60" dirty="0">
                <a:latin typeface="Times New Roman" pitchFamily="18" charset="0"/>
                <a:cs typeface="Times New Roman" pitchFamily="18" charset="0"/>
              </a:rPr>
              <a:t>(</a:t>
            </a:r>
            <a:r>
              <a:rPr sz="2400" spc="-95" dirty="0">
                <a:latin typeface="Times New Roman" pitchFamily="18" charset="0"/>
                <a:cs typeface="Times New Roman" pitchFamily="18" charset="0"/>
              </a:rPr>
              <a:t> </a:t>
            </a:r>
            <a:r>
              <a:rPr sz="2400" b="1" spc="-95" dirty="0">
                <a:latin typeface="Times New Roman" pitchFamily="18" charset="0"/>
                <a:cs typeface="Times New Roman" pitchFamily="18" charset="0"/>
              </a:rPr>
              <a:t>url</a:t>
            </a:r>
            <a:r>
              <a:rPr sz="2400" b="1" spc="-110" dirty="0">
                <a:latin typeface="Times New Roman" pitchFamily="18" charset="0"/>
                <a:cs typeface="Times New Roman" pitchFamily="18" charset="0"/>
              </a:rPr>
              <a:t> </a:t>
            </a:r>
            <a:r>
              <a:rPr sz="2400" b="1" spc="-30" dirty="0">
                <a:latin typeface="Times New Roman" pitchFamily="18" charset="0"/>
                <a:cs typeface="Times New Roman" pitchFamily="18" charset="0"/>
              </a:rPr>
              <a:t>[,</a:t>
            </a:r>
            <a:r>
              <a:rPr sz="2400" b="1" spc="-105" dirty="0">
                <a:latin typeface="Times New Roman" pitchFamily="18" charset="0"/>
                <a:cs typeface="Times New Roman" pitchFamily="18" charset="0"/>
              </a:rPr>
              <a:t> data</a:t>
            </a:r>
            <a:r>
              <a:rPr sz="2400" b="1" spc="-114" dirty="0">
                <a:latin typeface="Times New Roman" pitchFamily="18" charset="0"/>
                <a:cs typeface="Times New Roman" pitchFamily="18" charset="0"/>
              </a:rPr>
              <a:t> </a:t>
            </a:r>
            <a:r>
              <a:rPr sz="2400" b="1" spc="-20" dirty="0">
                <a:latin typeface="Times New Roman" pitchFamily="18" charset="0"/>
                <a:cs typeface="Times New Roman" pitchFamily="18" charset="0"/>
              </a:rPr>
              <a:t>]</a:t>
            </a:r>
            <a:r>
              <a:rPr sz="2400" b="1" spc="-100" dirty="0">
                <a:latin typeface="Times New Roman" pitchFamily="18" charset="0"/>
                <a:cs typeface="Times New Roman" pitchFamily="18" charset="0"/>
              </a:rPr>
              <a:t> </a:t>
            </a:r>
            <a:r>
              <a:rPr sz="2400" b="1" spc="-30" dirty="0">
                <a:latin typeface="Times New Roman" pitchFamily="18" charset="0"/>
                <a:cs typeface="Times New Roman" pitchFamily="18" charset="0"/>
              </a:rPr>
              <a:t>[,</a:t>
            </a:r>
            <a:r>
              <a:rPr sz="2400" b="1" spc="-114" dirty="0">
                <a:latin typeface="Times New Roman" pitchFamily="18" charset="0"/>
                <a:cs typeface="Times New Roman" pitchFamily="18" charset="0"/>
              </a:rPr>
              <a:t> </a:t>
            </a:r>
            <a:r>
              <a:rPr sz="2400" b="1" spc="-175" dirty="0">
                <a:latin typeface="Times New Roman" pitchFamily="18" charset="0"/>
                <a:cs typeface="Times New Roman" pitchFamily="18" charset="0"/>
              </a:rPr>
              <a:t>success(data,</a:t>
            </a:r>
            <a:r>
              <a:rPr sz="2400" b="1" spc="-114" dirty="0">
                <a:latin typeface="Times New Roman" pitchFamily="18" charset="0"/>
                <a:cs typeface="Times New Roman" pitchFamily="18" charset="0"/>
              </a:rPr>
              <a:t> </a:t>
            </a:r>
            <a:r>
              <a:rPr sz="2400" b="1" spc="-120" dirty="0">
                <a:latin typeface="Times New Roman" pitchFamily="18" charset="0"/>
                <a:cs typeface="Times New Roman" pitchFamily="18" charset="0"/>
              </a:rPr>
              <a:t>textStatus,</a:t>
            </a:r>
            <a:r>
              <a:rPr sz="2400" b="1" spc="-125" dirty="0">
                <a:latin typeface="Times New Roman" pitchFamily="18" charset="0"/>
                <a:cs typeface="Times New Roman" pitchFamily="18" charset="0"/>
              </a:rPr>
              <a:t> </a:t>
            </a:r>
            <a:r>
              <a:rPr sz="2400" b="1" spc="-160" dirty="0">
                <a:latin typeface="Times New Roman" pitchFamily="18" charset="0"/>
                <a:cs typeface="Times New Roman" pitchFamily="18" charset="0"/>
              </a:rPr>
              <a:t>jqXHR)</a:t>
            </a:r>
            <a:r>
              <a:rPr sz="2400" b="1" spc="-114" dirty="0">
                <a:latin typeface="Times New Roman" pitchFamily="18" charset="0"/>
                <a:cs typeface="Times New Roman" pitchFamily="18" charset="0"/>
              </a:rPr>
              <a:t> </a:t>
            </a:r>
            <a:r>
              <a:rPr sz="2400" b="1" spc="-20" dirty="0">
                <a:latin typeface="Times New Roman" pitchFamily="18" charset="0"/>
                <a:cs typeface="Times New Roman" pitchFamily="18" charset="0"/>
              </a:rPr>
              <a:t>]</a:t>
            </a:r>
            <a:r>
              <a:rPr sz="2400" b="1" spc="-110" dirty="0">
                <a:latin typeface="Times New Roman" pitchFamily="18" charset="0"/>
                <a:cs typeface="Times New Roman" pitchFamily="18" charset="0"/>
              </a:rPr>
              <a:t> </a:t>
            </a:r>
            <a:r>
              <a:rPr sz="2400" b="1" spc="-30" dirty="0">
                <a:latin typeface="Times New Roman" pitchFamily="18" charset="0"/>
                <a:cs typeface="Times New Roman" pitchFamily="18" charset="0"/>
              </a:rPr>
              <a:t>[,</a:t>
            </a:r>
            <a:r>
              <a:rPr sz="2400" b="1" spc="-100" dirty="0">
                <a:latin typeface="Times New Roman" pitchFamily="18" charset="0"/>
                <a:cs typeface="Times New Roman" pitchFamily="18" charset="0"/>
              </a:rPr>
              <a:t> </a:t>
            </a:r>
            <a:r>
              <a:rPr sz="2400" b="1" spc="-145" dirty="0">
                <a:latin typeface="Times New Roman" pitchFamily="18" charset="0"/>
                <a:cs typeface="Times New Roman" pitchFamily="18" charset="0"/>
              </a:rPr>
              <a:t>dataType</a:t>
            </a:r>
            <a:r>
              <a:rPr sz="2400" b="1" spc="-110" dirty="0">
                <a:latin typeface="Times New Roman" pitchFamily="18" charset="0"/>
                <a:cs typeface="Times New Roman" pitchFamily="18" charset="0"/>
              </a:rPr>
              <a:t> </a:t>
            </a:r>
            <a:r>
              <a:rPr sz="2400" b="1" spc="-20" dirty="0">
                <a:latin typeface="Times New Roman" pitchFamily="18" charset="0"/>
                <a:cs typeface="Times New Roman" pitchFamily="18" charset="0"/>
              </a:rPr>
              <a:t>]</a:t>
            </a:r>
            <a:r>
              <a:rPr sz="2400" b="1" spc="-114" dirty="0">
                <a:latin typeface="Times New Roman" pitchFamily="18" charset="0"/>
                <a:cs typeface="Times New Roman" pitchFamily="18" charset="0"/>
              </a:rPr>
              <a:t> </a:t>
            </a:r>
            <a:r>
              <a:rPr sz="2400" spc="-6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355600" indent="-343535">
              <a:lnSpc>
                <a:spcPct val="100000"/>
              </a:lnSpc>
              <a:spcBef>
                <a:spcPts val="1680"/>
              </a:spcBef>
              <a:buFont typeface="Arial"/>
              <a:buChar char="•"/>
              <a:tabLst>
                <a:tab pos="355600" algn="l"/>
                <a:tab pos="356235" algn="l"/>
              </a:tabLst>
            </a:pPr>
            <a:r>
              <a:rPr sz="2400" b="1" spc="-95" dirty="0">
                <a:latin typeface="Times New Roman" pitchFamily="18" charset="0"/>
                <a:cs typeface="Times New Roman" pitchFamily="18" charset="0"/>
              </a:rPr>
              <a:t>url</a:t>
            </a:r>
            <a:r>
              <a:rPr sz="2400" b="1" spc="-125" dirty="0">
                <a:latin typeface="Times New Roman" pitchFamily="18" charset="0"/>
                <a:cs typeface="Times New Roman" pitchFamily="18" charset="0"/>
              </a:rPr>
              <a:t> </a:t>
            </a:r>
            <a:r>
              <a:rPr sz="2400" spc="-100" dirty="0">
                <a:latin typeface="Times New Roman" pitchFamily="18" charset="0"/>
                <a:cs typeface="Times New Roman" pitchFamily="18" charset="0"/>
              </a:rPr>
              <a:t>is </a:t>
            </a:r>
            <a:r>
              <a:rPr sz="2400" spc="-155" dirty="0">
                <a:latin typeface="Times New Roman" pitchFamily="18" charset="0"/>
                <a:cs typeface="Times New Roman" pitchFamily="18" charset="0"/>
              </a:rPr>
              <a:t>a</a:t>
            </a:r>
            <a:r>
              <a:rPr sz="2400" spc="-114" dirty="0">
                <a:latin typeface="Times New Roman" pitchFamily="18" charset="0"/>
                <a:cs typeface="Times New Roman" pitchFamily="18" charset="0"/>
              </a:rPr>
              <a:t> </a:t>
            </a:r>
            <a:r>
              <a:rPr sz="2400" spc="-55" dirty="0">
                <a:latin typeface="Times New Roman" pitchFamily="18" charset="0"/>
                <a:cs typeface="Times New Roman" pitchFamily="18" charset="0"/>
              </a:rPr>
              <a:t>string</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that</a:t>
            </a:r>
            <a:r>
              <a:rPr sz="2400" spc="-85" dirty="0">
                <a:latin typeface="Times New Roman" pitchFamily="18" charset="0"/>
                <a:cs typeface="Times New Roman" pitchFamily="18" charset="0"/>
              </a:rPr>
              <a:t> </a:t>
            </a:r>
            <a:r>
              <a:rPr sz="2400" spc="-80" dirty="0">
                <a:latin typeface="Times New Roman" pitchFamily="18" charset="0"/>
                <a:cs typeface="Times New Roman" pitchFamily="18" charset="0"/>
              </a:rPr>
              <a:t>holds</a:t>
            </a:r>
            <a:r>
              <a:rPr sz="2400" spc="-120" dirty="0">
                <a:latin typeface="Times New Roman" pitchFamily="18" charset="0"/>
                <a:cs typeface="Times New Roman" pitchFamily="18" charset="0"/>
              </a:rPr>
              <a:t> </a:t>
            </a:r>
            <a:r>
              <a:rPr sz="2400" spc="-20" dirty="0">
                <a:latin typeface="Times New Roman" pitchFamily="18" charset="0"/>
                <a:cs typeface="Times New Roman" pitchFamily="18" charset="0"/>
              </a:rPr>
              <a:t>the</a:t>
            </a:r>
            <a:r>
              <a:rPr sz="2400" spc="-114" dirty="0">
                <a:latin typeface="Times New Roman" pitchFamily="18" charset="0"/>
                <a:cs typeface="Times New Roman" pitchFamily="18" charset="0"/>
              </a:rPr>
              <a:t> </a:t>
            </a:r>
            <a:r>
              <a:rPr sz="2400" spc="-50" dirty="0">
                <a:latin typeface="Times New Roman" pitchFamily="18" charset="0"/>
                <a:cs typeface="Times New Roman" pitchFamily="18" charset="0"/>
              </a:rPr>
              <a:t>location</a:t>
            </a:r>
            <a:r>
              <a:rPr sz="2400" spc="-100"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14" dirty="0">
                <a:latin typeface="Times New Roman" pitchFamily="18" charset="0"/>
                <a:cs typeface="Times New Roman" pitchFamily="18" charset="0"/>
              </a:rPr>
              <a:t> </a:t>
            </a:r>
            <a:r>
              <a:rPr sz="2400" spc="-120" dirty="0">
                <a:latin typeface="Times New Roman" pitchFamily="18" charset="0"/>
                <a:cs typeface="Times New Roman" pitchFamily="18" charset="0"/>
              </a:rPr>
              <a:t>send</a:t>
            </a:r>
            <a:r>
              <a:rPr sz="2400" spc="-95" dirty="0">
                <a:latin typeface="Times New Roman" pitchFamily="18" charset="0"/>
                <a:cs typeface="Times New Roman" pitchFamily="18" charset="0"/>
              </a:rPr>
              <a:t> </a:t>
            </a:r>
            <a:r>
              <a:rPr sz="2400" spc="-20" dirty="0">
                <a:latin typeface="Times New Roman" pitchFamily="18" charset="0"/>
                <a:cs typeface="Times New Roman" pitchFamily="18" charset="0"/>
              </a:rPr>
              <a:t>the</a:t>
            </a:r>
            <a:r>
              <a:rPr sz="2400" spc="-100" dirty="0">
                <a:latin typeface="Times New Roman" pitchFamily="18" charset="0"/>
                <a:cs typeface="Times New Roman" pitchFamily="18" charset="0"/>
              </a:rPr>
              <a:t> </a:t>
            </a:r>
            <a:r>
              <a:rPr sz="2400" spc="-65" dirty="0">
                <a:latin typeface="Times New Roman" pitchFamily="18" charset="0"/>
                <a:cs typeface="Times New Roman" pitchFamily="18" charset="0"/>
              </a:rPr>
              <a:t>request.</a:t>
            </a:r>
            <a:endParaRPr sz="2400" dirty="0">
              <a:latin typeface="Times New Roman" pitchFamily="18" charset="0"/>
              <a:cs typeface="Times New Roman" pitchFamily="18" charset="0"/>
            </a:endParaRPr>
          </a:p>
          <a:p>
            <a:pPr marL="355600" indent="-343535">
              <a:lnSpc>
                <a:spcPct val="100000"/>
              </a:lnSpc>
              <a:spcBef>
                <a:spcPts val="1680"/>
              </a:spcBef>
              <a:buFont typeface="Arial"/>
              <a:buChar char="•"/>
              <a:tabLst>
                <a:tab pos="355600" algn="l"/>
                <a:tab pos="356235" algn="l"/>
              </a:tabLst>
            </a:pPr>
            <a:r>
              <a:rPr sz="2400" b="1" spc="-105" dirty="0">
                <a:latin typeface="Times New Roman" pitchFamily="18" charset="0"/>
                <a:cs typeface="Times New Roman" pitchFamily="18" charset="0"/>
              </a:rPr>
              <a:t>data </a:t>
            </a:r>
            <a:r>
              <a:rPr sz="2400" spc="-105" dirty="0">
                <a:latin typeface="Times New Roman" pitchFamily="18" charset="0"/>
                <a:cs typeface="Times New Roman" pitchFamily="18" charset="0"/>
              </a:rPr>
              <a:t>is </a:t>
            </a:r>
            <a:r>
              <a:rPr sz="2400" spc="-110" dirty="0">
                <a:latin typeface="Times New Roman" pitchFamily="18" charset="0"/>
                <a:cs typeface="Times New Roman" pitchFamily="18" charset="0"/>
              </a:rPr>
              <a:t>an </a:t>
            </a:r>
            <a:r>
              <a:rPr sz="2400" spc="-35" dirty="0">
                <a:latin typeface="Times New Roman" pitchFamily="18" charset="0"/>
                <a:cs typeface="Times New Roman" pitchFamily="18" charset="0"/>
              </a:rPr>
              <a:t>optional </a:t>
            </a:r>
            <a:r>
              <a:rPr sz="2400" spc="-65" dirty="0">
                <a:latin typeface="Times New Roman" pitchFamily="18" charset="0"/>
                <a:cs typeface="Times New Roman" pitchFamily="18" charset="0"/>
              </a:rPr>
              <a:t>parameter </a:t>
            </a:r>
            <a:r>
              <a:rPr sz="2400" spc="-5" dirty="0">
                <a:latin typeface="Times New Roman" pitchFamily="18" charset="0"/>
                <a:cs typeface="Times New Roman" pitchFamily="18" charset="0"/>
              </a:rPr>
              <a:t>that </a:t>
            </a:r>
            <a:r>
              <a:rPr sz="2400" spc="-105" dirty="0">
                <a:latin typeface="Times New Roman" pitchFamily="18" charset="0"/>
                <a:cs typeface="Times New Roman" pitchFamily="18" charset="0"/>
              </a:rPr>
              <a:t>is </a:t>
            </a:r>
            <a:r>
              <a:rPr sz="2400" spc="-155" dirty="0">
                <a:latin typeface="Times New Roman" pitchFamily="18" charset="0"/>
                <a:cs typeface="Times New Roman" pitchFamily="18" charset="0"/>
              </a:rPr>
              <a:t>a </a:t>
            </a:r>
            <a:r>
              <a:rPr sz="2400" spc="-60" dirty="0">
                <a:latin typeface="Times New Roman" pitchFamily="18" charset="0"/>
                <a:cs typeface="Times New Roman" pitchFamily="18" charset="0"/>
              </a:rPr>
              <a:t>query </a:t>
            </a:r>
            <a:r>
              <a:rPr sz="2400" spc="-55" dirty="0">
                <a:latin typeface="Times New Roman" pitchFamily="18" charset="0"/>
                <a:cs typeface="Times New Roman" pitchFamily="18" charset="0"/>
              </a:rPr>
              <a:t>string </a:t>
            </a:r>
            <a:r>
              <a:rPr sz="2400" spc="-15" dirty="0">
                <a:latin typeface="Times New Roman" pitchFamily="18" charset="0"/>
                <a:cs typeface="Times New Roman" pitchFamily="18" charset="0"/>
              </a:rPr>
              <a:t>or </a:t>
            </a:r>
            <a:r>
              <a:rPr sz="2400" spc="-155" dirty="0">
                <a:latin typeface="Times New Roman" pitchFamily="18" charset="0"/>
                <a:cs typeface="Times New Roman" pitchFamily="18" charset="0"/>
              </a:rPr>
              <a:t>a </a:t>
            </a:r>
            <a:r>
              <a:rPr sz="2400" i="1" spc="-90" dirty="0">
                <a:latin typeface="Times New Roman" pitchFamily="18" charset="0"/>
                <a:cs typeface="Times New Roman" pitchFamily="18" charset="0"/>
              </a:rPr>
              <a:t>Plain</a:t>
            </a:r>
            <a:r>
              <a:rPr sz="2400" i="1" spc="-385" dirty="0">
                <a:latin typeface="Times New Roman" pitchFamily="18" charset="0"/>
                <a:cs typeface="Times New Roman" pitchFamily="18" charset="0"/>
              </a:rPr>
              <a:t> </a:t>
            </a:r>
            <a:r>
              <a:rPr sz="2400" i="1" spc="-85" dirty="0">
                <a:latin typeface="Times New Roman" pitchFamily="18" charset="0"/>
                <a:cs typeface="Times New Roman" pitchFamily="18" charset="0"/>
              </a:rPr>
              <a:t>Object.</a:t>
            </a:r>
            <a:endParaRPr sz="2400" dirty="0">
              <a:latin typeface="Times New Roman" pitchFamily="18" charset="0"/>
              <a:cs typeface="Times New Roman" pitchFamily="18" charset="0"/>
            </a:endParaRPr>
          </a:p>
          <a:p>
            <a:pPr marL="355600" indent="-343535">
              <a:lnSpc>
                <a:spcPct val="100000"/>
              </a:lnSpc>
              <a:spcBef>
                <a:spcPts val="1680"/>
              </a:spcBef>
              <a:buFont typeface="Arial"/>
              <a:buChar char="•"/>
              <a:tabLst>
                <a:tab pos="355600" algn="l"/>
                <a:tab pos="356235" algn="l"/>
              </a:tabLst>
            </a:pPr>
            <a:r>
              <a:rPr sz="2400" b="1" spc="-155" dirty="0">
                <a:latin typeface="Times New Roman" pitchFamily="18" charset="0"/>
                <a:cs typeface="Times New Roman" pitchFamily="18" charset="0"/>
              </a:rPr>
              <a:t>success(data,textStatus,jqXHR) </a:t>
            </a:r>
            <a:r>
              <a:rPr sz="2400" spc="-105" dirty="0">
                <a:latin typeface="Times New Roman" pitchFamily="18" charset="0"/>
                <a:cs typeface="Times New Roman" pitchFamily="18" charset="0"/>
              </a:rPr>
              <a:t>is </a:t>
            </a:r>
            <a:r>
              <a:rPr sz="2400" spc="-110" dirty="0">
                <a:latin typeface="Times New Roman" pitchFamily="18" charset="0"/>
                <a:cs typeface="Times New Roman" pitchFamily="18" charset="0"/>
              </a:rPr>
              <a:t>an </a:t>
            </a:r>
            <a:r>
              <a:rPr sz="2400" spc="-35" dirty="0">
                <a:latin typeface="Times New Roman" pitchFamily="18" charset="0"/>
                <a:cs typeface="Times New Roman" pitchFamily="18" charset="0"/>
              </a:rPr>
              <a:t>optional </a:t>
            </a:r>
            <a:r>
              <a:rPr sz="2400" i="1" spc="-90" dirty="0">
                <a:latin typeface="Times New Roman" pitchFamily="18" charset="0"/>
                <a:cs typeface="Times New Roman" pitchFamily="18" charset="0"/>
              </a:rPr>
              <a:t>callback </a:t>
            </a:r>
            <a:r>
              <a:rPr sz="2400" spc="-30" dirty="0">
                <a:latin typeface="Times New Roman" pitchFamily="18" charset="0"/>
                <a:cs typeface="Times New Roman" pitchFamily="18" charset="0"/>
              </a:rPr>
              <a:t>function</a:t>
            </a:r>
            <a:r>
              <a:rPr sz="2400" spc="-140" dirty="0">
                <a:latin typeface="Times New Roman" pitchFamily="18" charset="0"/>
                <a:cs typeface="Times New Roman" pitchFamily="18" charset="0"/>
              </a:rPr>
              <a:t> </a:t>
            </a:r>
            <a:r>
              <a:rPr sz="2400" spc="-5" dirty="0">
                <a:latin typeface="Times New Roman" pitchFamily="18" charset="0"/>
                <a:cs typeface="Times New Roman" pitchFamily="18" charset="0"/>
              </a:rPr>
              <a:t>that</a:t>
            </a:r>
            <a:endParaRPr sz="2400" dirty="0">
              <a:latin typeface="Times New Roman" pitchFamily="18" charset="0"/>
              <a:cs typeface="Times New Roman" pitchFamily="18" charset="0"/>
            </a:endParaRPr>
          </a:p>
          <a:p>
            <a:pPr marL="355600">
              <a:lnSpc>
                <a:spcPct val="100000"/>
              </a:lnSpc>
            </a:pPr>
            <a:r>
              <a:rPr sz="2400" spc="-114" dirty="0">
                <a:latin typeface="Times New Roman" pitchFamily="18" charset="0"/>
                <a:cs typeface="Times New Roman" pitchFamily="18" charset="0"/>
              </a:rPr>
              <a:t>executes </a:t>
            </a:r>
            <a:r>
              <a:rPr sz="2400" spc="-70" dirty="0">
                <a:latin typeface="Times New Roman" pitchFamily="18" charset="0"/>
                <a:cs typeface="Times New Roman" pitchFamily="18" charset="0"/>
              </a:rPr>
              <a:t>when </a:t>
            </a:r>
            <a:r>
              <a:rPr sz="2400" spc="-20" dirty="0">
                <a:latin typeface="Times New Roman" pitchFamily="18" charset="0"/>
                <a:cs typeface="Times New Roman" pitchFamily="18" charset="0"/>
              </a:rPr>
              <a:t>the </a:t>
            </a:r>
            <a:r>
              <a:rPr sz="2400" spc="-110" dirty="0">
                <a:latin typeface="Times New Roman" pitchFamily="18" charset="0"/>
                <a:cs typeface="Times New Roman" pitchFamily="18" charset="0"/>
              </a:rPr>
              <a:t>response </a:t>
            </a:r>
            <a:r>
              <a:rPr sz="2400" spc="-105" dirty="0">
                <a:latin typeface="Times New Roman" pitchFamily="18" charset="0"/>
                <a:cs typeface="Times New Roman" pitchFamily="18" charset="0"/>
              </a:rPr>
              <a:t>is</a:t>
            </a:r>
            <a:r>
              <a:rPr sz="2400" spc="-215" dirty="0">
                <a:latin typeface="Times New Roman" pitchFamily="18" charset="0"/>
                <a:cs typeface="Times New Roman" pitchFamily="18" charset="0"/>
              </a:rPr>
              <a:t> </a:t>
            </a:r>
            <a:r>
              <a:rPr sz="2400" spc="-80" dirty="0">
                <a:latin typeface="Times New Roman" pitchFamily="18" charset="0"/>
                <a:cs typeface="Times New Roman" pitchFamily="18" charset="0"/>
              </a:rPr>
              <a:t>received.</a:t>
            </a:r>
            <a:endParaRPr sz="2400" dirty="0">
              <a:latin typeface="Times New Roman" pitchFamily="18" charset="0"/>
              <a:cs typeface="Times New Roman" pitchFamily="18" charset="0"/>
            </a:endParaRPr>
          </a:p>
          <a:p>
            <a:pPr marL="817244" lvl="1" indent="-343535">
              <a:lnSpc>
                <a:spcPct val="100000"/>
              </a:lnSpc>
              <a:spcBef>
                <a:spcPts val="1665"/>
              </a:spcBef>
              <a:buFont typeface="Arial"/>
              <a:buChar char="•"/>
              <a:tabLst>
                <a:tab pos="817244" algn="l"/>
                <a:tab pos="817880" algn="l"/>
              </a:tabLst>
            </a:pPr>
            <a:r>
              <a:rPr sz="2400" b="1" spc="-100" dirty="0">
                <a:latin typeface="Times New Roman" pitchFamily="18" charset="0"/>
                <a:cs typeface="Times New Roman" pitchFamily="18" charset="0"/>
              </a:rPr>
              <a:t>data </a:t>
            </a:r>
            <a:r>
              <a:rPr sz="2400" spc="-60" dirty="0">
                <a:latin typeface="Times New Roman" pitchFamily="18" charset="0"/>
                <a:cs typeface="Times New Roman" pitchFamily="18" charset="0"/>
              </a:rPr>
              <a:t>holding </a:t>
            </a:r>
            <a:r>
              <a:rPr sz="2400" spc="-25" dirty="0">
                <a:latin typeface="Times New Roman" pitchFamily="18" charset="0"/>
                <a:cs typeface="Times New Roman" pitchFamily="18" charset="0"/>
              </a:rPr>
              <a:t>the </a:t>
            </a:r>
            <a:r>
              <a:rPr sz="2400" spc="-75" dirty="0">
                <a:latin typeface="Times New Roman" pitchFamily="18" charset="0"/>
                <a:cs typeface="Times New Roman" pitchFamily="18" charset="0"/>
              </a:rPr>
              <a:t>body </a:t>
            </a:r>
            <a:r>
              <a:rPr sz="2400" spc="-10" dirty="0">
                <a:latin typeface="Times New Roman" pitchFamily="18" charset="0"/>
                <a:cs typeface="Times New Roman" pitchFamily="18" charset="0"/>
              </a:rPr>
              <a:t>of </a:t>
            </a:r>
            <a:r>
              <a:rPr sz="2400" spc="-25" dirty="0">
                <a:latin typeface="Times New Roman" pitchFamily="18" charset="0"/>
                <a:cs typeface="Times New Roman" pitchFamily="18" charset="0"/>
              </a:rPr>
              <a:t>the </a:t>
            </a:r>
            <a:r>
              <a:rPr sz="2400" spc="-110" dirty="0">
                <a:latin typeface="Times New Roman" pitchFamily="18" charset="0"/>
                <a:cs typeface="Times New Roman" pitchFamily="18" charset="0"/>
              </a:rPr>
              <a:t>response </a:t>
            </a:r>
            <a:r>
              <a:rPr sz="2400" spc="-180" dirty="0">
                <a:latin typeface="Times New Roman" pitchFamily="18" charset="0"/>
                <a:cs typeface="Times New Roman" pitchFamily="18" charset="0"/>
              </a:rPr>
              <a:t>as </a:t>
            </a:r>
            <a:r>
              <a:rPr sz="2400" spc="-150" dirty="0">
                <a:latin typeface="Times New Roman" pitchFamily="18" charset="0"/>
                <a:cs typeface="Times New Roman" pitchFamily="18" charset="0"/>
              </a:rPr>
              <a:t>a</a:t>
            </a:r>
            <a:r>
              <a:rPr sz="2400" spc="-275" dirty="0">
                <a:latin typeface="Times New Roman" pitchFamily="18" charset="0"/>
                <a:cs typeface="Times New Roman" pitchFamily="18" charset="0"/>
              </a:rPr>
              <a:t> </a:t>
            </a:r>
            <a:r>
              <a:rPr sz="2400" spc="-55" dirty="0">
                <a:latin typeface="Times New Roman" pitchFamily="18" charset="0"/>
                <a:cs typeface="Times New Roman" pitchFamily="18" charset="0"/>
              </a:rPr>
              <a:t>string.</a:t>
            </a:r>
            <a:endParaRPr sz="2400" dirty="0">
              <a:latin typeface="Times New Roman" pitchFamily="18" charset="0"/>
              <a:cs typeface="Times New Roman" pitchFamily="18" charset="0"/>
            </a:endParaRPr>
          </a:p>
          <a:p>
            <a:pPr marL="817244" lvl="1" indent="-343535">
              <a:lnSpc>
                <a:spcPct val="100000"/>
              </a:lnSpc>
              <a:spcBef>
                <a:spcPts val="1655"/>
              </a:spcBef>
              <a:buFont typeface="Arial"/>
              <a:buChar char="•"/>
              <a:tabLst>
                <a:tab pos="817244" algn="l"/>
                <a:tab pos="817880" algn="l"/>
              </a:tabLst>
            </a:pPr>
            <a:r>
              <a:rPr sz="2400" b="1" spc="-125" dirty="0">
                <a:latin typeface="Times New Roman" pitchFamily="18" charset="0"/>
                <a:cs typeface="Times New Roman" pitchFamily="18" charset="0"/>
              </a:rPr>
              <a:t>textStatus </a:t>
            </a:r>
            <a:r>
              <a:rPr sz="2400" spc="-60" dirty="0">
                <a:latin typeface="Times New Roman" pitchFamily="18" charset="0"/>
                <a:cs typeface="Times New Roman" pitchFamily="18" charset="0"/>
              </a:rPr>
              <a:t>holding </a:t>
            </a:r>
            <a:r>
              <a:rPr sz="2400" spc="-25" dirty="0">
                <a:latin typeface="Times New Roman" pitchFamily="18" charset="0"/>
                <a:cs typeface="Times New Roman" pitchFamily="18" charset="0"/>
              </a:rPr>
              <a:t>the </a:t>
            </a:r>
            <a:r>
              <a:rPr sz="2400" spc="-80" dirty="0">
                <a:latin typeface="Times New Roman" pitchFamily="18" charset="0"/>
                <a:cs typeface="Times New Roman" pitchFamily="18" charset="0"/>
              </a:rPr>
              <a:t>status </a:t>
            </a:r>
            <a:r>
              <a:rPr sz="2400" spc="-10" dirty="0">
                <a:latin typeface="Times New Roman" pitchFamily="18" charset="0"/>
                <a:cs typeface="Times New Roman" pitchFamily="18" charset="0"/>
              </a:rPr>
              <a:t>of </a:t>
            </a:r>
            <a:r>
              <a:rPr sz="2400" spc="-25" dirty="0">
                <a:latin typeface="Times New Roman" pitchFamily="18" charset="0"/>
                <a:cs typeface="Times New Roman" pitchFamily="18" charset="0"/>
              </a:rPr>
              <a:t>the </a:t>
            </a:r>
            <a:r>
              <a:rPr sz="2400" spc="-70" dirty="0">
                <a:latin typeface="Times New Roman" pitchFamily="18" charset="0"/>
                <a:cs typeface="Times New Roman" pitchFamily="18" charset="0"/>
              </a:rPr>
              <a:t>request </a:t>
            </a:r>
            <a:r>
              <a:rPr sz="2400" spc="-60" dirty="0">
                <a:latin typeface="Times New Roman" pitchFamily="18" charset="0"/>
                <a:cs typeface="Times New Roman" pitchFamily="18" charset="0"/>
              </a:rPr>
              <a:t>(i.e.,</a:t>
            </a:r>
            <a:r>
              <a:rPr sz="2400" spc="-335" dirty="0">
                <a:latin typeface="Times New Roman" pitchFamily="18" charset="0"/>
                <a:cs typeface="Times New Roman" pitchFamily="18" charset="0"/>
              </a:rPr>
              <a:t> </a:t>
            </a:r>
            <a:r>
              <a:rPr sz="2400" spc="-90" dirty="0">
                <a:latin typeface="Times New Roman" pitchFamily="18" charset="0"/>
                <a:cs typeface="Times New Roman" pitchFamily="18" charset="0"/>
              </a:rPr>
              <a:t>“success”).</a:t>
            </a:r>
            <a:endParaRPr sz="2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0"/>
            <a:ext cx="19021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288925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GET </a:t>
            </a:r>
            <a:r>
              <a:rPr sz="1500" spc="20" dirty="0">
                <a:latin typeface="Georgia"/>
                <a:cs typeface="Georgia"/>
              </a:rPr>
              <a:t>Requests </a:t>
            </a:r>
            <a:r>
              <a:rPr sz="1500" spc="-215" dirty="0">
                <a:latin typeface="Georgia"/>
                <a:cs typeface="Georgia"/>
              </a:rPr>
              <a:t>– </a:t>
            </a:r>
            <a:r>
              <a:rPr sz="1500" spc="5" dirty="0">
                <a:latin typeface="Georgia"/>
                <a:cs typeface="Georgia"/>
              </a:rPr>
              <a:t>formal</a:t>
            </a:r>
            <a:r>
              <a:rPr sz="1500" spc="-40" dirty="0">
                <a:latin typeface="Georgia"/>
                <a:cs typeface="Georgia"/>
              </a:rPr>
              <a:t> </a:t>
            </a:r>
            <a:r>
              <a:rPr sz="1500" spc="5" dirty="0">
                <a:latin typeface="Georgia"/>
                <a:cs typeface="Georgia"/>
              </a:rPr>
              <a:t>definition</a:t>
            </a:r>
            <a:endParaRPr sz="1500">
              <a:latin typeface="Georgia"/>
              <a:cs typeface="Georgia"/>
            </a:endParaRPr>
          </a:p>
        </p:txBody>
      </p:sp>
      <p:sp>
        <p:nvSpPr>
          <p:cNvPr id="4" name="object 4"/>
          <p:cNvSpPr txBox="1"/>
          <p:nvPr/>
        </p:nvSpPr>
        <p:spPr>
          <a:xfrm>
            <a:off x="535936" y="1235705"/>
            <a:ext cx="7731759" cy="1339469"/>
          </a:xfrm>
          <a:prstGeom prst="rect">
            <a:avLst/>
          </a:prstGeom>
        </p:spPr>
        <p:txBody>
          <a:bodyPr vert="horz" wrap="square" lIns="0" tIns="13335" rIns="0" bIns="0" rtlCol="0">
            <a:spAutoFit/>
          </a:bodyPr>
          <a:lstStyle/>
          <a:p>
            <a:pPr marL="817244" lvl="1" indent="-343535">
              <a:lnSpc>
                <a:spcPct val="100000"/>
              </a:lnSpc>
              <a:spcBef>
                <a:spcPts val="1660"/>
              </a:spcBef>
              <a:buFont typeface="Arial"/>
              <a:buChar char="•"/>
              <a:tabLst>
                <a:tab pos="817244" algn="l"/>
                <a:tab pos="817880" algn="l"/>
              </a:tabLst>
            </a:pPr>
            <a:r>
              <a:rPr sz="2400" b="1" spc="-185" dirty="0" err="1">
                <a:latin typeface="Times New Roman" pitchFamily="18" charset="0"/>
                <a:cs typeface="Times New Roman" pitchFamily="18" charset="0"/>
              </a:rPr>
              <a:t>jqXHR</a:t>
            </a:r>
            <a:r>
              <a:rPr sz="2400" b="1" spc="-185" dirty="0">
                <a:latin typeface="Times New Roman" pitchFamily="18" charset="0"/>
                <a:cs typeface="Times New Roman" pitchFamily="18" charset="0"/>
              </a:rPr>
              <a:t> </a:t>
            </a:r>
            <a:r>
              <a:rPr sz="2400" spc="-60" dirty="0">
                <a:latin typeface="Times New Roman" pitchFamily="18" charset="0"/>
                <a:cs typeface="Times New Roman" pitchFamily="18" charset="0"/>
              </a:rPr>
              <a:t>holding </a:t>
            </a:r>
            <a:r>
              <a:rPr sz="2400" spc="-150" dirty="0">
                <a:latin typeface="Times New Roman" pitchFamily="18" charset="0"/>
                <a:cs typeface="Times New Roman" pitchFamily="18" charset="0"/>
              </a:rPr>
              <a:t>a </a:t>
            </a:r>
            <a:r>
              <a:rPr sz="2400" spc="-175" dirty="0">
                <a:latin typeface="Times New Roman" pitchFamily="18" charset="0"/>
                <a:cs typeface="Times New Roman" pitchFamily="18" charset="0"/>
              </a:rPr>
              <a:t>jqXHR </a:t>
            </a:r>
            <a:r>
              <a:rPr sz="2400" spc="-50" dirty="0">
                <a:latin typeface="Times New Roman" pitchFamily="18" charset="0"/>
                <a:cs typeface="Times New Roman" pitchFamily="18" charset="0"/>
              </a:rPr>
              <a:t>object, </a:t>
            </a:r>
            <a:r>
              <a:rPr sz="2400" spc="-85" dirty="0">
                <a:latin typeface="Times New Roman" pitchFamily="18" charset="0"/>
                <a:cs typeface="Times New Roman" pitchFamily="18" charset="0"/>
              </a:rPr>
              <a:t>described</a:t>
            </a:r>
            <a:r>
              <a:rPr sz="2400" spc="75" dirty="0">
                <a:latin typeface="Times New Roman" pitchFamily="18" charset="0"/>
                <a:cs typeface="Times New Roman" pitchFamily="18" charset="0"/>
              </a:rPr>
              <a:t> </a:t>
            </a:r>
            <a:r>
              <a:rPr sz="2400" spc="-60" dirty="0">
                <a:latin typeface="Times New Roman" pitchFamily="18" charset="0"/>
                <a:cs typeface="Times New Roman" pitchFamily="18" charset="0"/>
              </a:rPr>
              <a:t>shortly.</a:t>
            </a:r>
            <a:endParaRPr sz="2400" dirty="0">
              <a:latin typeface="Times New Roman" pitchFamily="18" charset="0"/>
              <a:cs typeface="Times New Roman" pitchFamily="18" charset="0"/>
            </a:endParaRPr>
          </a:p>
          <a:p>
            <a:pPr marL="355600" marR="311785" indent="-343535">
              <a:lnSpc>
                <a:spcPct val="100000"/>
              </a:lnSpc>
              <a:spcBef>
                <a:spcPts val="1675"/>
              </a:spcBef>
              <a:buFont typeface="Arial"/>
              <a:buChar char="•"/>
              <a:tabLst>
                <a:tab pos="355600" algn="l"/>
                <a:tab pos="356235" algn="l"/>
              </a:tabLst>
            </a:pPr>
            <a:r>
              <a:rPr sz="2400" b="1" spc="-145" dirty="0">
                <a:latin typeface="Times New Roman" pitchFamily="18" charset="0"/>
                <a:cs typeface="Times New Roman" pitchFamily="18" charset="0"/>
              </a:rPr>
              <a:t>dataType</a:t>
            </a:r>
            <a:r>
              <a:rPr sz="2400" b="1" spc="-114" dirty="0">
                <a:latin typeface="Times New Roman" pitchFamily="18" charset="0"/>
                <a:cs typeface="Times New Roman" pitchFamily="18" charset="0"/>
              </a:rPr>
              <a:t> </a:t>
            </a:r>
            <a:r>
              <a:rPr sz="2400" spc="-105" dirty="0">
                <a:latin typeface="Times New Roman" pitchFamily="18" charset="0"/>
                <a:cs typeface="Times New Roman" pitchFamily="18" charset="0"/>
              </a:rPr>
              <a:t>is</a:t>
            </a:r>
            <a:r>
              <a:rPr sz="2400" spc="-95" dirty="0">
                <a:latin typeface="Times New Roman" pitchFamily="18" charset="0"/>
                <a:cs typeface="Times New Roman" pitchFamily="18" charset="0"/>
              </a:rPr>
              <a:t> </a:t>
            </a:r>
            <a:r>
              <a:rPr sz="2400" spc="-110" dirty="0">
                <a:latin typeface="Times New Roman" pitchFamily="18" charset="0"/>
                <a:cs typeface="Times New Roman" pitchFamily="18" charset="0"/>
              </a:rPr>
              <a:t>an</a:t>
            </a:r>
            <a:r>
              <a:rPr sz="2400" spc="-105" dirty="0">
                <a:latin typeface="Times New Roman" pitchFamily="18" charset="0"/>
                <a:cs typeface="Times New Roman" pitchFamily="18" charset="0"/>
              </a:rPr>
              <a:t> </a:t>
            </a:r>
            <a:r>
              <a:rPr sz="2400" spc="-35" dirty="0">
                <a:latin typeface="Times New Roman" pitchFamily="18" charset="0"/>
                <a:cs typeface="Times New Roman" pitchFamily="18" charset="0"/>
              </a:rPr>
              <a:t>optional</a:t>
            </a:r>
            <a:r>
              <a:rPr sz="2400" spc="-110" dirty="0">
                <a:latin typeface="Times New Roman" pitchFamily="18" charset="0"/>
                <a:cs typeface="Times New Roman" pitchFamily="18" charset="0"/>
              </a:rPr>
              <a:t> </a:t>
            </a:r>
            <a:r>
              <a:rPr sz="2400" spc="-65" dirty="0">
                <a:latin typeface="Times New Roman" pitchFamily="18" charset="0"/>
                <a:cs typeface="Times New Roman" pitchFamily="18" charset="0"/>
              </a:rPr>
              <a:t>parameter</a:t>
            </a:r>
            <a:r>
              <a:rPr sz="2400" spc="-95"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00" dirty="0">
                <a:latin typeface="Times New Roman" pitchFamily="18" charset="0"/>
                <a:cs typeface="Times New Roman" pitchFamily="18" charset="0"/>
              </a:rPr>
              <a:t> </a:t>
            </a:r>
            <a:r>
              <a:rPr sz="2400" spc="-45" dirty="0">
                <a:latin typeface="Times New Roman" pitchFamily="18" charset="0"/>
                <a:cs typeface="Times New Roman" pitchFamily="18" charset="0"/>
              </a:rPr>
              <a:t>hold</a:t>
            </a:r>
            <a:r>
              <a:rPr sz="2400" spc="-114" dirty="0">
                <a:latin typeface="Times New Roman" pitchFamily="18" charset="0"/>
                <a:cs typeface="Times New Roman" pitchFamily="18" charset="0"/>
              </a:rPr>
              <a:t> </a:t>
            </a:r>
            <a:r>
              <a:rPr sz="2400" spc="-20" dirty="0">
                <a:latin typeface="Times New Roman" pitchFamily="18" charset="0"/>
                <a:cs typeface="Times New Roman" pitchFamily="18" charset="0"/>
              </a:rPr>
              <a:t>the</a:t>
            </a:r>
            <a:r>
              <a:rPr sz="2400" spc="-105" dirty="0">
                <a:latin typeface="Times New Roman" pitchFamily="18" charset="0"/>
                <a:cs typeface="Times New Roman" pitchFamily="18" charset="0"/>
              </a:rPr>
              <a:t> </a:t>
            </a:r>
            <a:r>
              <a:rPr sz="2400" spc="-40" dirty="0">
                <a:latin typeface="Times New Roman" pitchFamily="18" charset="0"/>
                <a:cs typeface="Times New Roman" pitchFamily="18" charset="0"/>
              </a:rPr>
              <a:t>type</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10" dirty="0">
                <a:latin typeface="Times New Roman" pitchFamily="18" charset="0"/>
                <a:cs typeface="Times New Roman" pitchFamily="18" charset="0"/>
              </a:rPr>
              <a:t> </a:t>
            </a:r>
            <a:r>
              <a:rPr sz="2400" spc="-80" dirty="0">
                <a:latin typeface="Times New Roman" pitchFamily="18" charset="0"/>
                <a:cs typeface="Times New Roman" pitchFamily="18" charset="0"/>
              </a:rPr>
              <a:t>data</a:t>
            </a:r>
            <a:r>
              <a:rPr sz="2400" spc="-105" dirty="0">
                <a:latin typeface="Times New Roman" pitchFamily="18" charset="0"/>
                <a:cs typeface="Times New Roman" pitchFamily="18" charset="0"/>
              </a:rPr>
              <a:t> </a:t>
            </a:r>
            <a:r>
              <a:rPr sz="2400" spc="-90" dirty="0">
                <a:latin typeface="Times New Roman" pitchFamily="18" charset="0"/>
                <a:cs typeface="Times New Roman" pitchFamily="18" charset="0"/>
              </a:rPr>
              <a:t>expected  </a:t>
            </a:r>
            <a:r>
              <a:rPr sz="2400" spc="-25" dirty="0">
                <a:latin typeface="Times New Roman" pitchFamily="18" charset="0"/>
                <a:cs typeface="Times New Roman" pitchFamily="18" charset="0"/>
              </a:rPr>
              <a:t>from </a:t>
            </a:r>
            <a:r>
              <a:rPr sz="2400" spc="-20" dirty="0">
                <a:latin typeface="Times New Roman" pitchFamily="18" charset="0"/>
                <a:cs typeface="Times New Roman" pitchFamily="18" charset="0"/>
              </a:rPr>
              <a:t>the</a:t>
            </a:r>
            <a:r>
              <a:rPr sz="2400" spc="-185" dirty="0">
                <a:latin typeface="Times New Roman" pitchFamily="18" charset="0"/>
                <a:cs typeface="Times New Roman" pitchFamily="18" charset="0"/>
              </a:rPr>
              <a:t> </a:t>
            </a:r>
            <a:r>
              <a:rPr sz="2400" spc="-110" dirty="0">
                <a:latin typeface="Times New Roman" pitchFamily="18" charset="0"/>
                <a:cs typeface="Times New Roman" pitchFamily="18" charset="0"/>
              </a:rPr>
              <a:t>server.</a:t>
            </a:r>
            <a:endParaRPr sz="24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85750"/>
            <a:ext cx="198120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2455545"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GET </a:t>
            </a:r>
            <a:r>
              <a:rPr sz="1500" spc="20" dirty="0">
                <a:latin typeface="Georgia"/>
                <a:cs typeface="Georgia"/>
              </a:rPr>
              <a:t>Requests </a:t>
            </a:r>
            <a:r>
              <a:rPr sz="1500" spc="-215" dirty="0">
                <a:latin typeface="Georgia"/>
                <a:cs typeface="Georgia"/>
              </a:rPr>
              <a:t>– </a:t>
            </a:r>
            <a:r>
              <a:rPr sz="1500" dirty="0">
                <a:latin typeface="Georgia"/>
                <a:cs typeface="Georgia"/>
              </a:rPr>
              <a:t>an</a:t>
            </a:r>
            <a:r>
              <a:rPr sz="1500" spc="-55" dirty="0">
                <a:latin typeface="Georgia"/>
                <a:cs typeface="Georgia"/>
              </a:rPr>
              <a:t> </a:t>
            </a:r>
            <a:r>
              <a:rPr sz="1500" spc="55" dirty="0">
                <a:latin typeface="Georgia"/>
                <a:cs typeface="Georgia"/>
              </a:rPr>
              <a:t>example</a:t>
            </a:r>
            <a:endParaRPr sz="1500">
              <a:latin typeface="Georgia"/>
              <a:cs typeface="Georgia"/>
            </a:endParaRPr>
          </a:p>
        </p:txBody>
      </p:sp>
      <p:sp>
        <p:nvSpPr>
          <p:cNvPr id="4" name="object 4"/>
          <p:cNvSpPr/>
          <p:nvPr/>
        </p:nvSpPr>
        <p:spPr>
          <a:xfrm>
            <a:off x="1073318" y="2158733"/>
            <a:ext cx="6394281" cy="30393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85750"/>
            <a:ext cx="236220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1596390"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The </a:t>
            </a:r>
            <a:r>
              <a:rPr sz="1500" spc="-65" dirty="0">
                <a:latin typeface="Georgia"/>
                <a:cs typeface="Georgia"/>
              </a:rPr>
              <a:t>jqXHR</a:t>
            </a:r>
            <a:r>
              <a:rPr sz="1500" spc="-75" dirty="0">
                <a:latin typeface="Georgia"/>
                <a:cs typeface="Georgia"/>
              </a:rPr>
              <a:t> </a:t>
            </a:r>
            <a:r>
              <a:rPr sz="1500" spc="60" dirty="0">
                <a:latin typeface="Georgia"/>
                <a:cs typeface="Georgia"/>
              </a:rPr>
              <a:t>Object</a:t>
            </a:r>
            <a:endParaRPr sz="1500">
              <a:latin typeface="Georgia"/>
              <a:cs typeface="Georgia"/>
            </a:endParaRPr>
          </a:p>
        </p:txBody>
      </p:sp>
      <p:sp>
        <p:nvSpPr>
          <p:cNvPr id="4" name="object 4"/>
          <p:cNvSpPr txBox="1"/>
          <p:nvPr/>
        </p:nvSpPr>
        <p:spPr>
          <a:xfrm>
            <a:off x="993450" y="1662756"/>
            <a:ext cx="7082155" cy="2933816"/>
          </a:xfrm>
          <a:prstGeom prst="rect">
            <a:avLst/>
          </a:prstGeom>
        </p:spPr>
        <p:txBody>
          <a:bodyPr vert="horz" wrap="square" lIns="0" tIns="12065" rIns="0" bIns="0" rtlCol="0">
            <a:spAutoFit/>
          </a:bodyPr>
          <a:lstStyle/>
          <a:p>
            <a:pPr marL="111760" indent="-99060" algn="just">
              <a:lnSpc>
                <a:spcPct val="150000"/>
              </a:lnSpc>
              <a:spcBef>
                <a:spcPts val="95"/>
              </a:spcBef>
              <a:buSzPct val="95454"/>
              <a:buChar char="•"/>
              <a:tabLst>
                <a:tab pos="111760" algn="l"/>
              </a:tabLst>
            </a:pPr>
            <a:r>
              <a:rPr sz="2400" spc="-55" dirty="0">
                <a:latin typeface="Times New Roman" pitchFamily="18" charset="0"/>
                <a:cs typeface="Times New Roman" pitchFamily="18" charset="0"/>
              </a:rPr>
              <a:t>All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75" dirty="0">
                <a:latin typeface="Times New Roman" pitchFamily="18" charset="0"/>
                <a:cs typeface="Times New Roman" pitchFamily="18" charset="0"/>
              </a:rPr>
              <a:t>$.get() </a:t>
            </a:r>
            <a:r>
              <a:rPr sz="2400" spc="-100" dirty="0">
                <a:latin typeface="Times New Roman" pitchFamily="18" charset="0"/>
                <a:cs typeface="Times New Roman" pitchFamily="18" charset="0"/>
              </a:rPr>
              <a:t>requests </a:t>
            </a:r>
            <a:r>
              <a:rPr sz="2400" spc="-114" dirty="0">
                <a:latin typeface="Times New Roman" pitchFamily="18" charset="0"/>
                <a:cs typeface="Times New Roman" pitchFamily="18" charset="0"/>
              </a:rPr>
              <a:t>made </a:t>
            </a:r>
            <a:r>
              <a:rPr sz="2400" spc="-90" dirty="0">
                <a:latin typeface="Times New Roman" pitchFamily="18" charset="0"/>
                <a:cs typeface="Times New Roman" pitchFamily="18" charset="0"/>
              </a:rPr>
              <a:t>by </a:t>
            </a:r>
            <a:r>
              <a:rPr sz="2400" spc="-80" dirty="0">
                <a:latin typeface="Times New Roman" pitchFamily="18" charset="0"/>
                <a:cs typeface="Times New Roman" pitchFamily="18" charset="0"/>
              </a:rPr>
              <a:t>jQuery </a:t>
            </a:r>
            <a:r>
              <a:rPr sz="2400" spc="-25" dirty="0">
                <a:latin typeface="Times New Roman" pitchFamily="18" charset="0"/>
                <a:cs typeface="Times New Roman" pitchFamily="18" charset="0"/>
              </a:rPr>
              <a:t>return </a:t>
            </a:r>
            <a:r>
              <a:rPr sz="2400" spc="-175" dirty="0">
                <a:latin typeface="Times New Roman" pitchFamily="18" charset="0"/>
                <a:cs typeface="Times New Roman" pitchFamily="18" charset="0"/>
              </a:rPr>
              <a:t>a</a:t>
            </a:r>
            <a:r>
              <a:rPr sz="2400" spc="80" dirty="0">
                <a:latin typeface="Times New Roman" pitchFamily="18" charset="0"/>
                <a:cs typeface="Times New Roman" pitchFamily="18" charset="0"/>
              </a:rPr>
              <a:t> </a:t>
            </a:r>
            <a:r>
              <a:rPr sz="2400" b="1" spc="-210" dirty="0">
                <a:latin typeface="Times New Roman" pitchFamily="18" charset="0"/>
                <a:cs typeface="Times New Roman" pitchFamily="18" charset="0"/>
              </a:rPr>
              <a:t>jqXHR</a:t>
            </a:r>
            <a:endParaRPr sz="2400" dirty="0">
              <a:latin typeface="Times New Roman" pitchFamily="18" charset="0"/>
              <a:cs typeface="Times New Roman" pitchFamily="18" charset="0"/>
            </a:endParaRPr>
          </a:p>
          <a:p>
            <a:pPr marL="12700">
              <a:lnSpc>
                <a:spcPct val="150000"/>
              </a:lnSpc>
            </a:pPr>
            <a:r>
              <a:rPr sz="2400" spc="-50" dirty="0">
                <a:latin typeface="Times New Roman" pitchFamily="18" charset="0"/>
                <a:cs typeface="Times New Roman" pitchFamily="18" charset="0"/>
              </a:rPr>
              <a:t>object </a:t>
            </a:r>
            <a:r>
              <a:rPr sz="2400" spc="10" dirty="0">
                <a:latin typeface="Times New Roman" pitchFamily="18" charset="0"/>
                <a:cs typeface="Times New Roman" pitchFamily="18" charset="0"/>
              </a:rPr>
              <a:t>to </a:t>
            </a:r>
            <a:r>
              <a:rPr sz="2400" spc="-110" dirty="0">
                <a:latin typeface="Times New Roman" pitchFamily="18" charset="0"/>
                <a:cs typeface="Times New Roman" pitchFamily="18" charset="0"/>
              </a:rPr>
              <a:t>encapsulate </a:t>
            </a:r>
            <a:r>
              <a:rPr sz="2400" spc="-30" dirty="0">
                <a:latin typeface="Times New Roman" pitchFamily="18" charset="0"/>
                <a:cs typeface="Times New Roman" pitchFamily="18" charset="0"/>
              </a:rPr>
              <a:t>the </a:t>
            </a:r>
            <a:r>
              <a:rPr sz="2400" spc="-120" dirty="0">
                <a:latin typeface="Times New Roman" pitchFamily="18" charset="0"/>
                <a:cs typeface="Times New Roman" pitchFamily="18" charset="0"/>
              </a:rPr>
              <a:t>response </a:t>
            </a:r>
            <a:r>
              <a:rPr sz="2400" spc="-25" dirty="0">
                <a:latin typeface="Times New Roman" pitchFamily="18" charset="0"/>
                <a:cs typeface="Times New Roman" pitchFamily="18" charset="0"/>
              </a:rPr>
              <a:t>from </a:t>
            </a:r>
            <a:r>
              <a:rPr sz="2400" spc="-30" dirty="0">
                <a:latin typeface="Times New Roman" pitchFamily="18" charset="0"/>
                <a:cs typeface="Times New Roman" pitchFamily="18" charset="0"/>
              </a:rPr>
              <a:t>the</a:t>
            </a:r>
            <a:r>
              <a:rPr sz="2400" spc="-420" dirty="0">
                <a:latin typeface="Times New Roman" pitchFamily="18" charset="0"/>
                <a:cs typeface="Times New Roman" pitchFamily="18" charset="0"/>
              </a:rPr>
              <a:t> </a:t>
            </a:r>
            <a:r>
              <a:rPr sz="2400" spc="-120" dirty="0">
                <a:latin typeface="Times New Roman" pitchFamily="18" charset="0"/>
                <a:cs typeface="Times New Roman" pitchFamily="18" charset="0"/>
              </a:rPr>
              <a:t>server.</a:t>
            </a:r>
            <a:endParaRPr sz="2400" dirty="0">
              <a:latin typeface="Times New Roman" pitchFamily="18" charset="0"/>
              <a:cs typeface="Times New Roman" pitchFamily="18" charset="0"/>
            </a:endParaRPr>
          </a:p>
          <a:p>
            <a:pPr marL="12700" marR="5080" algn="just">
              <a:lnSpc>
                <a:spcPct val="150000"/>
              </a:lnSpc>
              <a:spcBef>
                <a:spcPts val="1730"/>
              </a:spcBef>
              <a:buSzPct val="95454"/>
              <a:buChar char="•"/>
              <a:tabLst>
                <a:tab pos="111760" algn="l"/>
              </a:tabLst>
            </a:pPr>
            <a:r>
              <a:rPr sz="2400" spc="-70" dirty="0">
                <a:latin typeface="Times New Roman" pitchFamily="18" charset="0"/>
                <a:cs typeface="Times New Roman" pitchFamily="18" charset="0"/>
              </a:rPr>
              <a:t>In </a:t>
            </a:r>
            <a:r>
              <a:rPr sz="2400" spc="-80" dirty="0">
                <a:latin typeface="Times New Roman" pitchFamily="18" charset="0"/>
                <a:cs typeface="Times New Roman" pitchFamily="18" charset="0"/>
              </a:rPr>
              <a:t>practice </a:t>
            </a:r>
            <a:r>
              <a:rPr sz="2400" spc="-5" dirty="0">
                <a:latin typeface="Times New Roman" pitchFamily="18" charset="0"/>
                <a:cs typeface="Times New Roman" pitchFamily="18" charset="0"/>
              </a:rPr>
              <a:t>that </a:t>
            </a:r>
            <a:r>
              <a:rPr sz="2400" spc="-140" dirty="0">
                <a:latin typeface="Times New Roman" pitchFamily="18" charset="0"/>
                <a:cs typeface="Times New Roman" pitchFamily="18" charset="0"/>
              </a:rPr>
              <a:t>means </a:t>
            </a:r>
            <a:r>
              <a:rPr sz="2400" spc="-30" dirty="0">
                <a:latin typeface="Times New Roman" pitchFamily="18" charset="0"/>
                <a:cs typeface="Times New Roman" pitchFamily="18" charset="0"/>
              </a:rPr>
              <a:t>the </a:t>
            </a:r>
            <a:r>
              <a:rPr sz="2400" spc="-90" dirty="0">
                <a:latin typeface="Times New Roman" pitchFamily="18" charset="0"/>
                <a:cs typeface="Times New Roman" pitchFamily="18" charset="0"/>
              </a:rPr>
              <a:t>data </a:t>
            </a:r>
            <a:r>
              <a:rPr sz="2400" spc="-95" dirty="0">
                <a:latin typeface="Times New Roman" pitchFamily="18" charset="0"/>
                <a:cs typeface="Times New Roman" pitchFamily="18" charset="0"/>
              </a:rPr>
              <a:t>being </a:t>
            </a:r>
            <a:r>
              <a:rPr sz="2400" spc="-55" dirty="0">
                <a:latin typeface="Times New Roman" pitchFamily="18" charset="0"/>
                <a:cs typeface="Times New Roman" pitchFamily="18" charset="0"/>
              </a:rPr>
              <a:t>referred </a:t>
            </a:r>
            <a:r>
              <a:rPr sz="2400" spc="15" dirty="0">
                <a:latin typeface="Times New Roman" pitchFamily="18" charset="0"/>
                <a:cs typeface="Times New Roman" pitchFamily="18" charset="0"/>
              </a:rPr>
              <a:t>to </a:t>
            </a:r>
            <a:r>
              <a:rPr sz="2400" spc="-30" dirty="0">
                <a:latin typeface="Times New Roman" pitchFamily="18" charset="0"/>
                <a:cs typeface="Times New Roman" pitchFamily="18" charset="0"/>
              </a:rPr>
              <a:t>in the  </a:t>
            </a:r>
            <a:r>
              <a:rPr sz="2400" spc="-110" dirty="0">
                <a:latin typeface="Times New Roman" pitchFamily="18" charset="0"/>
                <a:cs typeface="Times New Roman" pitchFamily="18" charset="0"/>
              </a:rPr>
              <a:t>callback </a:t>
            </a:r>
            <a:r>
              <a:rPr sz="2400" spc="-25" dirty="0">
                <a:latin typeface="Times New Roman" pitchFamily="18" charset="0"/>
                <a:cs typeface="Times New Roman" pitchFamily="18" charset="0"/>
              </a:rPr>
              <a:t>from </a:t>
            </a:r>
            <a:r>
              <a:rPr sz="2400" spc="-100" dirty="0">
                <a:latin typeface="Times New Roman" pitchFamily="18" charset="0"/>
                <a:cs typeface="Times New Roman" pitchFamily="18" charset="0"/>
              </a:rPr>
              <a:t>Listing </a:t>
            </a:r>
            <a:r>
              <a:rPr sz="2400" spc="-105" dirty="0">
                <a:latin typeface="Times New Roman" pitchFamily="18" charset="0"/>
                <a:cs typeface="Times New Roman" pitchFamily="18" charset="0"/>
              </a:rPr>
              <a:t>15.13 </a:t>
            </a:r>
            <a:r>
              <a:rPr sz="2400" spc="-114" dirty="0">
                <a:latin typeface="Times New Roman" pitchFamily="18" charset="0"/>
                <a:cs typeface="Times New Roman" pitchFamily="18" charset="0"/>
              </a:rPr>
              <a:t>is </a:t>
            </a:r>
            <a:r>
              <a:rPr sz="2400" spc="-70" dirty="0">
                <a:latin typeface="Times New Roman" pitchFamily="18" charset="0"/>
                <a:cs typeface="Times New Roman" pitchFamily="18" charset="0"/>
              </a:rPr>
              <a:t>actually </a:t>
            </a:r>
            <a:r>
              <a:rPr sz="2400" spc="-125" dirty="0">
                <a:latin typeface="Times New Roman" pitchFamily="18" charset="0"/>
                <a:cs typeface="Times New Roman" pitchFamily="18" charset="0"/>
              </a:rPr>
              <a:t>an </a:t>
            </a:r>
            <a:r>
              <a:rPr sz="2400" spc="-50" dirty="0">
                <a:latin typeface="Times New Roman" pitchFamily="18" charset="0"/>
                <a:cs typeface="Times New Roman" pitchFamily="18" charset="0"/>
              </a:rPr>
              <a:t>object </a:t>
            </a:r>
            <a:r>
              <a:rPr sz="2400" spc="10" dirty="0">
                <a:latin typeface="Times New Roman" pitchFamily="18" charset="0"/>
                <a:cs typeface="Times New Roman" pitchFamily="18" charset="0"/>
              </a:rPr>
              <a:t>with </a:t>
            </a:r>
            <a:r>
              <a:rPr sz="2400" spc="-105" dirty="0">
                <a:latin typeface="Times New Roman" pitchFamily="18" charset="0"/>
                <a:cs typeface="Times New Roman" pitchFamily="18" charset="0"/>
              </a:rPr>
              <a:t>backward  </a:t>
            </a:r>
            <a:r>
              <a:rPr sz="2400" spc="-40" dirty="0">
                <a:latin typeface="Times New Roman" pitchFamily="18" charset="0"/>
                <a:cs typeface="Times New Roman" pitchFamily="18" charset="0"/>
              </a:rPr>
              <a:t>compatibility </a:t>
            </a:r>
            <a:r>
              <a:rPr sz="2400" spc="10" dirty="0">
                <a:latin typeface="Times New Roman" pitchFamily="18" charset="0"/>
                <a:cs typeface="Times New Roman" pitchFamily="18" charset="0"/>
              </a:rPr>
              <a:t>with </a:t>
            </a:r>
            <a:r>
              <a:rPr sz="2400" spc="-200" dirty="0">
                <a:latin typeface="Times New Roman" pitchFamily="18" charset="0"/>
                <a:cs typeface="Times New Roman" pitchFamily="18" charset="0"/>
              </a:rPr>
              <a:t>XML</a:t>
            </a:r>
            <a:r>
              <a:rPr sz="2400" spc="-305" dirty="0">
                <a:latin typeface="Times New Roman" pitchFamily="18" charset="0"/>
                <a:cs typeface="Times New Roman" pitchFamily="18" charset="0"/>
              </a:rPr>
              <a:t> </a:t>
            </a:r>
            <a:r>
              <a:rPr sz="2400" spc="-100" dirty="0">
                <a:latin typeface="Times New Roman" pitchFamily="18" charset="0"/>
                <a:cs typeface="Times New Roman" pitchFamily="18" charset="0"/>
              </a:rPr>
              <a:t>HttpRequest.</a:t>
            </a:r>
            <a:endParaRPr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318760" cy="696595"/>
          </a:xfrm>
          <a:prstGeom prst="rect">
            <a:avLst/>
          </a:prstGeom>
        </p:spPr>
        <p:txBody>
          <a:bodyPr vert="horz" wrap="square" lIns="0" tIns="13335" rIns="0" bIns="0" rtlCol="0">
            <a:spAutoFit/>
          </a:bodyPr>
          <a:lstStyle/>
          <a:p>
            <a:pPr marL="12700">
              <a:lnSpc>
                <a:spcPct val="100000"/>
              </a:lnSpc>
              <a:spcBef>
                <a:spcPts val="105"/>
              </a:spcBef>
            </a:pPr>
            <a:r>
              <a:rPr spc="-155" dirty="0">
                <a:latin typeface="Times New Roman" pitchFamily="18" charset="0"/>
                <a:cs typeface="Times New Roman" pitchFamily="18" charset="0"/>
              </a:rPr>
              <a:t>Object </a:t>
            </a:r>
            <a:r>
              <a:rPr spc="-130" dirty="0">
                <a:latin typeface="Times New Roman" pitchFamily="18" charset="0"/>
                <a:cs typeface="Times New Roman" pitchFamily="18" charset="0"/>
              </a:rPr>
              <a:t>Oriented</a:t>
            </a:r>
            <a:r>
              <a:rPr spc="-385" dirty="0">
                <a:latin typeface="Times New Roman" pitchFamily="18" charset="0"/>
                <a:cs typeface="Times New Roman" pitchFamily="18" charset="0"/>
              </a:rPr>
              <a:t> </a:t>
            </a:r>
            <a:r>
              <a:rPr spc="-285" dirty="0">
                <a:latin typeface="Times New Roman" pitchFamily="18" charset="0"/>
                <a:cs typeface="Times New Roman" pitchFamily="18" charset="0"/>
              </a:rPr>
              <a:t>Design</a:t>
            </a:r>
          </a:p>
        </p:txBody>
      </p:sp>
      <p:sp>
        <p:nvSpPr>
          <p:cNvPr id="3" name="object 3"/>
          <p:cNvSpPr txBox="1"/>
          <p:nvPr/>
        </p:nvSpPr>
        <p:spPr>
          <a:xfrm>
            <a:off x="993450" y="842513"/>
            <a:ext cx="1430655"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Without</a:t>
            </a:r>
            <a:r>
              <a:rPr sz="1500" spc="-25" dirty="0">
                <a:latin typeface="Georgia"/>
                <a:cs typeface="Georgia"/>
              </a:rPr>
              <a:t> </a:t>
            </a:r>
            <a:r>
              <a:rPr sz="1500" spc="60" dirty="0">
                <a:latin typeface="Georgia"/>
                <a:cs typeface="Georgia"/>
              </a:rPr>
              <a:t>Classes</a:t>
            </a:r>
            <a:endParaRPr sz="1500">
              <a:latin typeface="Georgia"/>
              <a:cs typeface="Georgia"/>
            </a:endParaRPr>
          </a:p>
        </p:txBody>
      </p:sp>
      <p:sp>
        <p:nvSpPr>
          <p:cNvPr id="4" name="object 4"/>
          <p:cNvSpPr txBox="1"/>
          <p:nvPr/>
        </p:nvSpPr>
        <p:spPr>
          <a:xfrm>
            <a:off x="307336" y="4438279"/>
            <a:ext cx="1744980" cy="1397635"/>
          </a:xfrm>
          <a:prstGeom prst="rect">
            <a:avLst/>
          </a:prstGeom>
        </p:spPr>
        <p:txBody>
          <a:bodyPr vert="horz" wrap="square" lIns="0" tIns="12700" rIns="0" bIns="0" rtlCol="0">
            <a:spAutoFit/>
          </a:bodyPr>
          <a:lstStyle/>
          <a:p>
            <a:pPr marL="12700" marR="5080">
              <a:lnSpc>
                <a:spcPct val="100000"/>
              </a:lnSpc>
              <a:spcBef>
                <a:spcPts val="100"/>
              </a:spcBef>
            </a:pPr>
            <a:r>
              <a:rPr sz="1800" u="heavy" spc="-70" dirty="0">
                <a:uFill>
                  <a:solidFill>
                    <a:srgbClr val="000000"/>
                  </a:solidFill>
                </a:uFill>
                <a:latin typeface="Arial"/>
                <a:cs typeface="Arial"/>
              </a:rPr>
              <a:t>Properties </a:t>
            </a:r>
            <a:r>
              <a:rPr sz="1800" spc="-70" dirty="0">
                <a:latin typeface="Arial"/>
                <a:cs typeface="Arial"/>
              </a:rPr>
              <a:t> </a:t>
            </a:r>
            <a:r>
              <a:rPr sz="1800" spc="-110" dirty="0">
                <a:latin typeface="Arial"/>
                <a:cs typeface="Arial"/>
              </a:rPr>
              <a:t>car.name </a:t>
            </a:r>
            <a:r>
              <a:rPr sz="1800" spc="-155" dirty="0">
                <a:latin typeface="Arial"/>
                <a:cs typeface="Arial"/>
              </a:rPr>
              <a:t>= </a:t>
            </a:r>
            <a:r>
              <a:rPr sz="1800" spc="-80" dirty="0">
                <a:latin typeface="Arial"/>
                <a:cs typeface="Arial"/>
              </a:rPr>
              <a:t>Fiat  </a:t>
            </a:r>
            <a:r>
              <a:rPr sz="1800" spc="-90" dirty="0">
                <a:latin typeface="Arial"/>
                <a:cs typeface="Arial"/>
              </a:rPr>
              <a:t>car.model </a:t>
            </a:r>
            <a:r>
              <a:rPr sz="1800" spc="-155" dirty="0">
                <a:latin typeface="Arial"/>
                <a:cs typeface="Arial"/>
              </a:rPr>
              <a:t>= </a:t>
            </a:r>
            <a:r>
              <a:rPr sz="1800" spc="-95" dirty="0">
                <a:latin typeface="Arial"/>
                <a:cs typeface="Arial"/>
              </a:rPr>
              <a:t>500  </a:t>
            </a:r>
            <a:r>
              <a:rPr sz="1800" spc="-80" dirty="0">
                <a:latin typeface="Arial"/>
                <a:cs typeface="Arial"/>
              </a:rPr>
              <a:t>car.weight </a:t>
            </a:r>
            <a:r>
              <a:rPr sz="1800" spc="-155" dirty="0">
                <a:latin typeface="Arial"/>
                <a:cs typeface="Arial"/>
              </a:rPr>
              <a:t>=</a:t>
            </a:r>
            <a:r>
              <a:rPr sz="1800" spc="-185" dirty="0">
                <a:latin typeface="Arial"/>
                <a:cs typeface="Arial"/>
              </a:rPr>
              <a:t> </a:t>
            </a:r>
            <a:r>
              <a:rPr sz="1800" spc="-105" dirty="0">
                <a:latin typeface="Arial"/>
                <a:cs typeface="Arial"/>
              </a:rPr>
              <a:t>850kg  </a:t>
            </a:r>
            <a:r>
              <a:rPr sz="1800" spc="-85" dirty="0">
                <a:latin typeface="Arial"/>
                <a:cs typeface="Arial"/>
              </a:rPr>
              <a:t>car.color </a:t>
            </a:r>
            <a:r>
              <a:rPr sz="1800" spc="-155" dirty="0">
                <a:latin typeface="Arial"/>
                <a:cs typeface="Arial"/>
              </a:rPr>
              <a:t>=</a:t>
            </a:r>
            <a:r>
              <a:rPr sz="1800" spc="-120" dirty="0">
                <a:latin typeface="Arial"/>
                <a:cs typeface="Arial"/>
              </a:rPr>
              <a:t> </a:t>
            </a:r>
            <a:r>
              <a:rPr sz="1800" spc="-20" dirty="0">
                <a:latin typeface="Arial"/>
                <a:cs typeface="Arial"/>
              </a:rPr>
              <a:t>white</a:t>
            </a:r>
            <a:endParaRPr sz="1800">
              <a:latin typeface="Arial"/>
              <a:cs typeface="Arial"/>
            </a:endParaRPr>
          </a:p>
        </p:txBody>
      </p:sp>
      <p:sp>
        <p:nvSpPr>
          <p:cNvPr id="5" name="object 5"/>
          <p:cNvSpPr txBox="1"/>
          <p:nvPr/>
        </p:nvSpPr>
        <p:spPr>
          <a:xfrm>
            <a:off x="2670173" y="4401694"/>
            <a:ext cx="996315" cy="1397635"/>
          </a:xfrm>
          <a:prstGeom prst="rect">
            <a:avLst/>
          </a:prstGeom>
        </p:spPr>
        <p:txBody>
          <a:bodyPr vert="horz" wrap="square" lIns="0" tIns="12700" rIns="0" bIns="0" rtlCol="0">
            <a:spAutoFit/>
          </a:bodyPr>
          <a:lstStyle/>
          <a:p>
            <a:pPr marL="12700" marR="5080" algn="just">
              <a:lnSpc>
                <a:spcPct val="100000"/>
              </a:lnSpc>
              <a:spcBef>
                <a:spcPts val="100"/>
              </a:spcBef>
            </a:pPr>
            <a:r>
              <a:rPr sz="1800" u="heavy" spc="-45" dirty="0">
                <a:uFill>
                  <a:solidFill>
                    <a:srgbClr val="000000"/>
                  </a:solidFill>
                </a:uFill>
                <a:latin typeface="Arial"/>
                <a:cs typeface="Arial"/>
              </a:rPr>
              <a:t>Methods: </a:t>
            </a:r>
            <a:r>
              <a:rPr sz="1800" spc="-45" dirty="0">
                <a:latin typeface="Arial"/>
                <a:cs typeface="Arial"/>
              </a:rPr>
              <a:t> </a:t>
            </a:r>
            <a:r>
              <a:rPr sz="1800" spc="-75" dirty="0">
                <a:latin typeface="Arial"/>
                <a:cs typeface="Arial"/>
              </a:rPr>
              <a:t>car.start()  </a:t>
            </a:r>
            <a:r>
              <a:rPr sz="1800" spc="-80" dirty="0">
                <a:latin typeface="Arial"/>
                <a:cs typeface="Arial"/>
              </a:rPr>
              <a:t>car.drive()  </a:t>
            </a:r>
            <a:r>
              <a:rPr sz="1800" spc="-160" dirty="0">
                <a:latin typeface="Arial"/>
                <a:cs typeface="Arial"/>
              </a:rPr>
              <a:t>c</a:t>
            </a:r>
            <a:r>
              <a:rPr sz="1800" spc="-140" dirty="0">
                <a:latin typeface="Arial"/>
                <a:cs typeface="Arial"/>
              </a:rPr>
              <a:t>a</a:t>
            </a:r>
            <a:r>
              <a:rPr sz="1800" spc="-160" dirty="0">
                <a:latin typeface="Arial"/>
                <a:cs typeface="Arial"/>
              </a:rPr>
              <a:t>r</a:t>
            </a:r>
            <a:r>
              <a:rPr sz="1800" spc="-35" dirty="0">
                <a:latin typeface="Arial"/>
                <a:cs typeface="Arial"/>
              </a:rPr>
              <a:t>.b</a:t>
            </a:r>
            <a:r>
              <a:rPr sz="1800" spc="-60" dirty="0">
                <a:latin typeface="Arial"/>
                <a:cs typeface="Arial"/>
              </a:rPr>
              <a:t>r</a:t>
            </a:r>
            <a:r>
              <a:rPr sz="1800" spc="-114" dirty="0">
                <a:latin typeface="Arial"/>
                <a:cs typeface="Arial"/>
              </a:rPr>
              <a:t>a</a:t>
            </a:r>
            <a:r>
              <a:rPr sz="1800" spc="-170" dirty="0">
                <a:latin typeface="Arial"/>
                <a:cs typeface="Arial"/>
              </a:rPr>
              <a:t>k</a:t>
            </a:r>
            <a:r>
              <a:rPr sz="1800" spc="-100" dirty="0">
                <a:latin typeface="Arial"/>
                <a:cs typeface="Arial"/>
              </a:rPr>
              <a:t>e</a:t>
            </a:r>
            <a:r>
              <a:rPr sz="1800" spc="-60" dirty="0">
                <a:latin typeface="Arial"/>
                <a:cs typeface="Arial"/>
              </a:rPr>
              <a:t>() </a:t>
            </a:r>
            <a:r>
              <a:rPr sz="1800" spc="-50" dirty="0">
                <a:latin typeface="Times New Roman"/>
                <a:cs typeface="Times New Roman"/>
              </a:rPr>
              <a:t> </a:t>
            </a:r>
            <a:r>
              <a:rPr sz="1800" spc="-90" dirty="0">
                <a:latin typeface="Arial"/>
                <a:cs typeface="Arial"/>
              </a:rPr>
              <a:t>car.stop()</a:t>
            </a:r>
            <a:endParaRPr sz="1800">
              <a:latin typeface="Arial"/>
              <a:cs typeface="Arial"/>
            </a:endParaRPr>
          </a:p>
        </p:txBody>
      </p:sp>
      <p:sp>
        <p:nvSpPr>
          <p:cNvPr id="6" name="object 6"/>
          <p:cNvSpPr/>
          <p:nvPr/>
        </p:nvSpPr>
        <p:spPr>
          <a:xfrm>
            <a:off x="465111" y="2133600"/>
            <a:ext cx="2681948" cy="144780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993450" y="1662756"/>
            <a:ext cx="7564755" cy="1864995"/>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2200" spc="-150" dirty="0">
                <a:latin typeface="Times New Roman" pitchFamily="18" charset="0"/>
                <a:cs typeface="Times New Roman" pitchFamily="18" charset="0"/>
              </a:rPr>
              <a:t>JavaScript </a:t>
            </a:r>
            <a:r>
              <a:rPr sz="2200" spc="-165" dirty="0">
                <a:latin typeface="Times New Roman" pitchFamily="18" charset="0"/>
                <a:cs typeface="Times New Roman" pitchFamily="18" charset="0"/>
              </a:rPr>
              <a:t>has </a:t>
            </a:r>
            <a:r>
              <a:rPr sz="2200" spc="-70" dirty="0">
                <a:latin typeface="Times New Roman" pitchFamily="18" charset="0"/>
                <a:cs typeface="Times New Roman" pitchFamily="18" charset="0"/>
              </a:rPr>
              <a:t>no </a:t>
            </a:r>
            <a:r>
              <a:rPr sz="2200" spc="-50" dirty="0">
                <a:latin typeface="Times New Roman" pitchFamily="18" charset="0"/>
                <a:cs typeface="Times New Roman" pitchFamily="18" charset="0"/>
              </a:rPr>
              <a:t>formal </a:t>
            </a:r>
            <a:r>
              <a:rPr sz="2200" spc="-165" dirty="0">
                <a:latin typeface="Times New Roman" pitchFamily="18" charset="0"/>
                <a:cs typeface="Times New Roman" pitchFamily="18" charset="0"/>
              </a:rPr>
              <a:t>class</a:t>
            </a:r>
            <a:r>
              <a:rPr sz="2200" spc="-155" dirty="0">
                <a:latin typeface="Times New Roman" pitchFamily="18" charset="0"/>
                <a:cs typeface="Times New Roman" pitchFamily="18" charset="0"/>
              </a:rPr>
              <a:t> </a:t>
            </a:r>
            <a:r>
              <a:rPr sz="2200" spc="-110" dirty="0">
                <a:latin typeface="Times New Roman" pitchFamily="18" charset="0"/>
                <a:cs typeface="Times New Roman" pitchFamily="18" charset="0"/>
              </a:rPr>
              <a:t>mechanism.</a:t>
            </a:r>
            <a:endParaRPr sz="2200" dirty="0">
              <a:latin typeface="Times New Roman" pitchFamily="18" charset="0"/>
              <a:cs typeface="Times New Roman" pitchFamily="18" charset="0"/>
            </a:endParaRPr>
          </a:p>
          <a:p>
            <a:pPr marL="3057525" marR="3063240">
              <a:lnSpc>
                <a:spcPct val="100000"/>
              </a:lnSpc>
              <a:spcBef>
                <a:spcPts val="1795"/>
              </a:spcBef>
            </a:pPr>
            <a:r>
              <a:rPr sz="1800" spc="-100" dirty="0">
                <a:latin typeface="Arial"/>
                <a:cs typeface="Arial"/>
              </a:rPr>
              <a:t>Simple</a:t>
            </a:r>
            <a:r>
              <a:rPr sz="1800" spc="-140" dirty="0">
                <a:latin typeface="Arial"/>
                <a:cs typeface="Arial"/>
              </a:rPr>
              <a:t> </a:t>
            </a:r>
            <a:r>
              <a:rPr sz="1800" spc="-85" dirty="0">
                <a:latin typeface="Arial"/>
                <a:cs typeface="Arial"/>
              </a:rPr>
              <a:t>Variable  </a:t>
            </a:r>
            <a:r>
              <a:rPr sz="1800" spc="-75" dirty="0">
                <a:latin typeface="Arial"/>
                <a:cs typeface="Arial"/>
              </a:rPr>
              <a:t>var </a:t>
            </a:r>
            <a:r>
              <a:rPr sz="1800" spc="-90" dirty="0">
                <a:latin typeface="Arial"/>
                <a:cs typeface="Arial"/>
              </a:rPr>
              <a:t>car </a:t>
            </a:r>
            <a:r>
              <a:rPr sz="1800" spc="-155" dirty="0">
                <a:latin typeface="Arial"/>
                <a:cs typeface="Arial"/>
              </a:rPr>
              <a:t>=</a:t>
            </a:r>
            <a:r>
              <a:rPr sz="1800" spc="-190" dirty="0">
                <a:latin typeface="Arial"/>
                <a:cs typeface="Arial"/>
              </a:rPr>
              <a:t> </a:t>
            </a:r>
            <a:r>
              <a:rPr sz="1800" spc="-25" dirty="0">
                <a:latin typeface="Arial"/>
                <a:cs typeface="Arial"/>
              </a:rPr>
              <a:t>"Fiat";</a:t>
            </a:r>
            <a:endParaRPr sz="1800" dirty="0">
              <a:latin typeface="Arial"/>
              <a:cs typeface="Arial"/>
            </a:endParaRPr>
          </a:p>
          <a:p>
            <a:pPr marL="3048635">
              <a:lnSpc>
                <a:spcPct val="100000"/>
              </a:lnSpc>
              <a:spcBef>
                <a:spcPts val="1415"/>
              </a:spcBef>
            </a:pPr>
            <a:r>
              <a:rPr sz="1800" spc="-114" dirty="0">
                <a:latin typeface="Arial"/>
                <a:cs typeface="Arial"/>
              </a:rPr>
              <a:t>Then</a:t>
            </a:r>
            <a:r>
              <a:rPr sz="1800" spc="-85" dirty="0">
                <a:latin typeface="Arial"/>
                <a:cs typeface="Arial"/>
              </a:rPr>
              <a:t> </a:t>
            </a:r>
            <a:r>
              <a:rPr sz="1800" spc="-35" dirty="0">
                <a:latin typeface="Arial"/>
                <a:cs typeface="Arial"/>
              </a:rPr>
              <a:t>this</a:t>
            </a:r>
            <a:endParaRPr sz="1800" dirty="0">
              <a:latin typeface="Arial"/>
              <a:cs typeface="Arial"/>
            </a:endParaRPr>
          </a:p>
          <a:p>
            <a:pPr marL="3048635">
              <a:lnSpc>
                <a:spcPct val="100000"/>
              </a:lnSpc>
            </a:pPr>
            <a:r>
              <a:rPr sz="1800" spc="-75" dirty="0">
                <a:latin typeface="Arial"/>
                <a:cs typeface="Arial"/>
              </a:rPr>
              <a:t>var </a:t>
            </a:r>
            <a:r>
              <a:rPr sz="1800" spc="-90" dirty="0">
                <a:latin typeface="Arial"/>
                <a:cs typeface="Arial"/>
              </a:rPr>
              <a:t>car </a:t>
            </a:r>
            <a:r>
              <a:rPr sz="1800" spc="-155" dirty="0">
                <a:latin typeface="Arial"/>
                <a:cs typeface="Arial"/>
              </a:rPr>
              <a:t>= </a:t>
            </a:r>
            <a:r>
              <a:rPr sz="1800" spc="-35" dirty="0">
                <a:latin typeface="Arial"/>
                <a:cs typeface="Arial"/>
              </a:rPr>
              <a:t>{type:"Fiat", </a:t>
            </a:r>
            <a:r>
              <a:rPr sz="1800" spc="-65" dirty="0">
                <a:latin typeface="Arial"/>
                <a:cs typeface="Arial"/>
              </a:rPr>
              <a:t>model:500,</a:t>
            </a:r>
            <a:r>
              <a:rPr sz="1800" spc="-55" dirty="0">
                <a:latin typeface="Arial"/>
                <a:cs typeface="Arial"/>
              </a:rPr>
              <a:t> </a:t>
            </a:r>
            <a:r>
              <a:rPr sz="1800" spc="-20" dirty="0">
                <a:latin typeface="Arial"/>
                <a:cs typeface="Arial"/>
              </a:rPr>
              <a:t>color:"white"};</a:t>
            </a:r>
            <a:endParaRPr sz="1800" dirty="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22831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3404870" cy="254000"/>
          </a:xfrm>
          <a:prstGeom prst="rect">
            <a:avLst/>
          </a:prstGeom>
        </p:spPr>
        <p:txBody>
          <a:bodyPr vert="horz" wrap="square" lIns="0" tIns="12700" rIns="0" bIns="0" rtlCol="0">
            <a:spAutoFit/>
          </a:bodyPr>
          <a:lstStyle/>
          <a:p>
            <a:pPr marL="12700">
              <a:lnSpc>
                <a:spcPct val="100000"/>
              </a:lnSpc>
              <a:spcBef>
                <a:spcPts val="100"/>
              </a:spcBef>
            </a:pPr>
            <a:r>
              <a:rPr sz="1500" spc="-65" dirty="0">
                <a:latin typeface="Georgia"/>
                <a:cs typeface="Georgia"/>
              </a:rPr>
              <a:t>jqXHR </a:t>
            </a:r>
            <a:r>
              <a:rPr sz="1500" spc="-30" dirty="0">
                <a:latin typeface="Georgia"/>
                <a:cs typeface="Georgia"/>
              </a:rPr>
              <a:t>- XMLHttpRequest</a:t>
            </a:r>
            <a:r>
              <a:rPr sz="1500" spc="145" dirty="0">
                <a:latin typeface="Georgia"/>
                <a:cs typeface="Georgia"/>
              </a:rPr>
              <a:t> </a:t>
            </a:r>
            <a:r>
              <a:rPr sz="1500" spc="20" dirty="0">
                <a:latin typeface="Georgia"/>
                <a:cs typeface="Georgia"/>
              </a:rPr>
              <a:t>compatibility</a:t>
            </a:r>
            <a:endParaRPr sz="1500" dirty="0">
              <a:latin typeface="Georgia"/>
              <a:cs typeface="Georgia"/>
            </a:endParaRPr>
          </a:p>
        </p:txBody>
      </p:sp>
      <p:sp>
        <p:nvSpPr>
          <p:cNvPr id="4" name="object 4"/>
          <p:cNvSpPr txBox="1"/>
          <p:nvPr/>
        </p:nvSpPr>
        <p:spPr>
          <a:xfrm>
            <a:off x="993449" y="1465829"/>
            <a:ext cx="7287895" cy="4444807"/>
          </a:xfrm>
          <a:prstGeom prst="rect">
            <a:avLst/>
          </a:prstGeom>
        </p:spPr>
        <p:txBody>
          <a:bodyPr vert="horz" wrap="square" lIns="0" tIns="12700" rIns="0" bIns="0" rtlCol="0">
            <a:spAutoFit/>
          </a:bodyPr>
          <a:lstStyle/>
          <a:p>
            <a:pPr marL="354965" marR="719455" indent="-342900">
              <a:lnSpc>
                <a:spcPct val="100000"/>
              </a:lnSpc>
              <a:spcBef>
                <a:spcPts val="100"/>
              </a:spcBef>
              <a:buFont typeface="Arial"/>
              <a:buChar char="•"/>
              <a:tabLst>
                <a:tab pos="354965" algn="l"/>
                <a:tab pos="355600" algn="l"/>
              </a:tabLst>
            </a:pPr>
            <a:r>
              <a:rPr sz="2400" b="1" spc="-75" dirty="0">
                <a:latin typeface="Times New Roman" pitchFamily="18" charset="0"/>
                <a:cs typeface="Times New Roman" pitchFamily="18" charset="0"/>
              </a:rPr>
              <a:t>abort() </a:t>
            </a:r>
            <a:r>
              <a:rPr sz="2400" spc="-90" dirty="0">
                <a:latin typeface="Times New Roman" pitchFamily="18" charset="0"/>
                <a:cs typeface="Times New Roman" pitchFamily="18" charset="0"/>
              </a:rPr>
              <a:t>stops </a:t>
            </a:r>
            <a:r>
              <a:rPr sz="2400" spc="-70" dirty="0">
                <a:latin typeface="Times New Roman" pitchFamily="18" charset="0"/>
                <a:cs typeface="Times New Roman" pitchFamily="18" charset="0"/>
              </a:rPr>
              <a:t>execution </a:t>
            </a:r>
            <a:r>
              <a:rPr sz="2400" spc="-85" dirty="0">
                <a:latin typeface="Times New Roman" pitchFamily="18" charset="0"/>
                <a:cs typeface="Times New Roman" pitchFamily="18" charset="0"/>
              </a:rPr>
              <a:t>and </a:t>
            </a:r>
            <a:r>
              <a:rPr sz="2400" spc="-70" dirty="0">
                <a:latin typeface="Times New Roman" pitchFamily="18" charset="0"/>
                <a:cs typeface="Times New Roman" pitchFamily="18" charset="0"/>
              </a:rPr>
              <a:t>prevents </a:t>
            </a:r>
            <a:r>
              <a:rPr sz="2400" spc="-105" dirty="0">
                <a:latin typeface="Times New Roman" pitchFamily="18" charset="0"/>
                <a:cs typeface="Times New Roman" pitchFamily="18" charset="0"/>
              </a:rPr>
              <a:t>any </a:t>
            </a:r>
            <a:r>
              <a:rPr sz="2400" spc="-90" dirty="0">
                <a:latin typeface="Times New Roman" pitchFamily="18" charset="0"/>
                <a:cs typeface="Times New Roman" pitchFamily="18" charset="0"/>
              </a:rPr>
              <a:t>callback </a:t>
            </a:r>
            <a:r>
              <a:rPr sz="2400" spc="-15" dirty="0">
                <a:latin typeface="Times New Roman" pitchFamily="18" charset="0"/>
                <a:cs typeface="Times New Roman" pitchFamily="18" charset="0"/>
              </a:rPr>
              <a:t>or </a:t>
            </a:r>
            <a:r>
              <a:rPr sz="2400" spc="-80" dirty="0">
                <a:latin typeface="Times New Roman" pitchFamily="18" charset="0"/>
                <a:cs typeface="Times New Roman" pitchFamily="18" charset="0"/>
              </a:rPr>
              <a:t>handlers </a:t>
            </a:r>
            <a:r>
              <a:rPr sz="2400" spc="-25" dirty="0">
                <a:latin typeface="Times New Roman" pitchFamily="18" charset="0"/>
                <a:cs typeface="Times New Roman" pitchFamily="18" charset="0"/>
              </a:rPr>
              <a:t>from  </a:t>
            </a:r>
            <a:r>
              <a:rPr sz="2400" spc="-75" dirty="0">
                <a:latin typeface="Times New Roman" pitchFamily="18" charset="0"/>
                <a:cs typeface="Times New Roman" pitchFamily="18" charset="0"/>
              </a:rPr>
              <a:t>receiving </a:t>
            </a:r>
            <a:r>
              <a:rPr sz="2400" spc="-20" dirty="0">
                <a:latin typeface="Times New Roman" pitchFamily="18" charset="0"/>
                <a:cs typeface="Times New Roman" pitchFamily="18" charset="0"/>
              </a:rPr>
              <a:t>the </a:t>
            </a:r>
            <a:r>
              <a:rPr sz="2400" spc="-40" dirty="0">
                <a:latin typeface="Times New Roman" pitchFamily="18" charset="0"/>
                <a:cs typeface="Times New Roman" pitchFamily="18" charset="0"/>
              </a:rPr>
              <a:t>trigger </a:t>
            </a:r>
            <a:r>
              <a:rPr sz="2400" spc="15" dirty="0">
                <a:latin typeface="Times New Roman" pitchFamily="18" charset="0"/>
                <a:cs typeface="Times New Roman" pitchFamily="18" charset="0"/>
              </a:rPr>
              <a:t>to</a:t>
            </a:r>
            <a:r>
              <a:rPr sz="2400" spc="-200" dirty="0">
                <a:latin typeface="Times New Roman" pitchFamily="18" charset="0"/>
                <a:cs typeface="Times New Roman" pitchFamily="18" charset="0"/>
              </a:rPr>
              <a:t> </a:t>
            </a:r>
            <a:r>
              <a:rPr sz="2400" spc="-85" dirty="0">
                <a:latin typeface="Times New Roman" pitchFamily="18" charset="0"/>
                <a:cs typeface="Times New Roman" pitchFamily="18" charset="0"/>
              </a:rPr>
              <a:t>execute.</a:t>
            </a:r>
            <a:endParaRPr sz="2400" dirty="0">
              <a:latin typeface="Times New Roman" pitchFamily="18" charset="0"/>
              <a:cs typeface="Times New Roman" pitchFamily="18" charset="0"/>
            </a:endParaRPr>
          </a:p>
          <a:p>
            <a:pPr>
              <a:lnSpc>
                <a:spcPct val="100000"/>
              </a:lnSpc>
              <a:spcBef>
                <a:spcPts val="25"/>
              </a:spcBef>
              <a:buFont typeface="Arial"/>
              <a:buChar char="•"/>
            </a:pPr>
            <a:endParaRPr sz="2400" dirty="0">
              <a:latin typeface="Times New Roman" pitchFamily="18" charset="0"/>
              <a:cs typeface="Times New Roman" pitchFamily="18" charset="0"/>
            </a:endParaRPr>
          </a:p>
          <a:p>
            <a:pPr marL="354965" marR="5080" indent="-342900">
              <a:lnSpc>
                <a:spcPct val="100000"/>
              </a:lnSpc>
              <a:buFont typeface="Arial"/>
              <a:buChar char="•"/>
              <a:tabLst>
                <a:tab pos="354965" algn="l"/>
                <a:tab pos="355600" algn="l"/>
              </a:tabLst>
            </a:pPr>
            <a:r>
              <a:rPr sz="2400" b="1" spc="-140" dirty="0">
                <a:latin typeface="Times New Roman" pitchFamily="18" charset="0"/>
                <a:cs typeface="Times New Roman" pitchFamily="18" charset="0"/>
              </a:rPr>
              <a:t>getResponseHeader() </a:t>
            </a:r>
            <a:r>
              <a:rPr sz="2400" spc="-105" dirty="0">
                <a:latin typeface="Times New Roman" pitchFamily="18" charset="0"/>
                <a:cs typeface="Times New Roman" pitchFamily="18" charset="0"/>
              </a:rPr>
              <a:t>takes </a:t>
            </a:r>
            <a:r>
              <a:rPr sz="2400" spc="-140" dirty="0">
                <a:latin typeface="Times New Roman" pitchFamily="18" charset="0"/>
                <a:cs typeface="Times New Roman" pitchFamily="18" charset="0"/>
              </a:rPr>
              <a:t>a </a:t>
            </a:r>
            <a:r>
              <a:rPr sz="2400" spc="-60" dirty="0">
                <a:latin typeface="Times New Roman" pitchFamily="18" charset="0"/>
                <a:cs typeface="Times New Roman" pitchFamily="18" charset="0"/>
              </a:rPr>
              <a:t>parameter </a:t>
            </a:r>
            <a:r>
              <a:rPr sz="2400" spc="-85" dirty="0">
                <a:latin typeface="Times New Roman" pitchFamily="18" charset="0"/>
                <a:cs typeface="Times New Roman" pitchFamily="18" charset="0"/>
              </a:rPr>
              <a:t>and </a:t>
            </a:r>
            <a:r>
              <a:rPr sz="2400" spc="-95" dirty="0">
                <a:latin typeface="Times New Roman" pitchFamily="18" charset="0"/>
                <a:cs typeface="Times New Roman" pitchFamily="18" charset="0"/>
              </a:rPr>
              <a:t>gets </a:t>
            </a:r>
            <a:r>
              <a:rPr sz="2400" spc="-20" dirty="0">
                <a:latin typeface="Times New Roman" pitchFamily="18" charset="0"/>
                <a:cs typeface="Times New Roman" pitchFamily="18" charset="0"/>
              </a:rPr>
              <a:t>the </a:t>
            </a:r>
            <a:r>
              <a:rPr sz="2400" spc="-35" dirty="0">
                <a:latin typeface="Times New Roman" pitchFamily="18" charset="0"/>
                <a:cs typeface="Times New Roman" pitchFamily="18" charset="0"/>
              </a:rPr>
              <a:t>current </a:t>
            </a:r>
            <a:r>
              <a:rPr sz="2400" spc="-85" dirty="0">
                <a:latin typeface="Times New Roman" pitchFamily="18" charset="0"/>
                <a:cs typeface="Times New Roman" pitchFamily="18" charset="0"/>
              </a:rPr>
              <a:t>value </a:t>
            </a:r>
            <a:r>
              <a:rPr sz="2400" spc="-5" dirty="0">
                <a:latin typeface="Times New Roman" pitchFamily="18" charset="0"/>
                <a:cs typeface="Times New Roman" pitchFamily="18" charset="0"/>
              </a:rPr>
              <a:t>of</a:t>
            </a:r>
            <a:r>
              <a:rPr sz="2400" spc="-155" dirty="0">
                <a:latin typeface="Times New Roman" pitchFamily="18" charset="0"/>
                <a:cs typeface="Times New Roman" pitchFamily="18" charset="0"/>
              </a:rPr>
              <a:t> </a:t>
            </a:r>
            <a:r>
              <a:rPr sz="2400" dirty="0">
                <a:latin typeface="Times New Roman" pitchFamily="18" charset="0"/>
                <a:cs typeface="Times New Roman" pitchFamily="18" charset="0"/>
              </a:rPr>
              <a:t>that  </a:t>
            </a:r>
            <a:r>
              <a:rPr sz="2400" spc="-95" dirty="0">
                <a:latin typeface="Times New Roman" pitchFamily="18" charset="0"/>
                <a:cs typeface="Times New Roman" pitchFamily="18" charset="0"/>
              </a:rPr>
              <a:t>header.</a:t>
            </a:r>
            <a:endParaRPr sz="2400" dirty="0">
              <a:latin typeface="Times New Roman" pitchFamily="18" charset="0"/>
              <a:cs typeface="Times New Roman" pitchFamily="18" charset="0"/>
            </a:endParaRPr>
          </a:p>
          <a:p>
            <a:pPr>
              <a:lnSpc>
                <a:spcPct val="100000"/>
              </a:lnSpc>
              <a:spcBef>
                <a:spcPts val="20"/>
              </a:spcBef>
              <a:buFont typeface="Arial"/>
              <a:buChar char="•"/>
            </a:pPr>
            <a:endParaRPr sz="2400" dirty="0">
              <a:latin typeface="Times New Roman" pitchFamily="18" charset="0"/>
              <a:cs typeface="Times New Roman" pitchFamily="18" charset="0"/>
            </a:endParaRPr>
          </a:p>
          <a:p>
            <a:pPr marL="354965" marR="100965" indent="-342900">
              <a:lnSpc>
                <a:spcPct val="100000"/>
              </a:lnSpc>
              <a:buFont typeface="Arial"/>
              <a:buChar char="•"/>
              <a:tabLst>
                <a:tab pos="354965" algn="l"/>
                <a:tab pos="355600" algn="l"/>
              </a:tabLst>
            </a:pPr>
            <a:r>
              <a:rPr sz="2400" b="1" spc="-114" dirty="0">
                <a:latin typeface="Times New Roman" pitchFamily="18" charset="0"/>
                <a:cs typeface="Times New Roman" pitchFamily="18" charset="0"/>
              </a:rPr>
              <a:t>readyState</a:t>
            </a:r>
            <a:r>
              <a:rPr sz="2400" b="1" spc="-120" dirty="0">
                <a:latin typeface="Times New Roman" pitchFamily="18" charset="0"/>
                <a:cs typeface="Times New Roman" pitchFamily="18" charset="0"/>
              </a:rPr>
              <a:t> </a:t>
            </a:r>
            <a:r>
              <a:rPr sz="2400" spc="-95" dirty="0">
                <a:latin typeface="Times New Roman" pitchFamily="18" charset="0"/>
                <a:cs typeface="Times New Roman" pitchFamily="18" charset="0"/>
              </a:rPr>
              <a:t>is</a:t>
            </a:r>
            <a:r>
              <a:rPr sz="2400" spc="-85" dirty="0">
                <a:latin typeface="Times New Roman" pitchFamily="18" charset="0"/>
                <a:cs typeface="Times New Roman" pitchFamily="18" charset="0"/>
              </a:rPr>
              <a:t> </a:t>
            </a:r>
            <a:r>
              <a:rPr sz="2400" spc="-100" dirty="0">
                <a:latin typeface="Times New Roman" pitchFamily="18" charset="0"/>
                <a:cs typeface="Times New Roman" pitchFamily="18" charset="0"/>
              </a:rPr>
              <a:t>an</a:t>
            </a:r>
            <a:r>
              <a:rPr sz="2400" spc="-75" dirty="0">
                <a:latin typeface="Times New Roman" pitchFamily="18" charset="0"/>
                <a:cs typeface="Times New Roman" pitchFamily="18" charset="0"/>
              </a:rPr>
              <a:t> </a:t>
            </a:r>
            <a:r>
              <a:rPr sz="2400" spc="-50" dirty="0">
                <a:latin typeface="Times New Roman" pitchFamily="18" charset="0"/>
                <a:cs typeface="Times New Roman" pitchFamily="18" charset="0"/>
              </a:rPr>
              <a:t>integer</a:t>
            </a:r>
            <a:r>
              <a:rPr sz="2400" spc="-90" dirty="0">
                <a:latin typeface="Times New Roman" pitchFamily="18" charset="0"/>
                <a:cs typeface="Times New Roman" pitchFamily="18" charset="0"/>
              </a:rPr>
              <a:t> </a:t>
            </a:r>
            <a:r>
              <a:rPr sz="2400" spc="-20" dirty="0">
                <a:latin typeface="Times New Roman" pitchFamily="18" charset="0"/>
                <a:cs typeface="Times New Roman" pitchFamily="18" charset="0"/>
              </a:rPr>
              <a:t>from</a:t>
            </a:r>
            <a:r>
              <a:rPr sz="2400" spc="-90" dirty="0">
                <a:latin typeface="Times New Roman" pitchFamily="18" charset="0"/>
                <a:cs typeface="Times New Roman" pitchFamily="18" charset="0"/>
              </a:rPr>
              <a:t> 1 </a:t>
            </a:r>
            <a:r>
              <a:rPr sz="2400" spc="15" dirty="0">
                <a:latin typeface="Times New Roman" pitchFamily="18" charset="0"/>
                <a:cs typeface="Times New Roman" pitchFamily="18" charset="0"/>
              </a:rPr>
              <a:t>to</a:t>
            </a:r>
            <a:r>
              <a:rPr sz="2400" spc="-80" dirty="0">
                <a:latin typeface="Times New Roman" pitchFamily="18" charset="0"/>
                <a:cs typeface="Times New Roman" pitchFamily="18" charset="0"/>
              </a:rPr>
              <a:t> </a:t>
            </a:r>
            <a:r>
              <a:rPr sz="2400" spc="-90" dirty="0">
                <a:latin typeface="Times New Roman" pitchFamily="18" charset="0"/>
                <a:cs typeface="Times New Roman" pitchFamily="18" charset="0"/>
              </a:rPr>
              <a:t>4 </a:t>
            </a:r>
            <a:r>
              <a:rPr sz="2400" spc="-65" dirty="0">
                <a:latin typeface="Times New Roman" pitchFamily="18" charset="0"/>
                <a:cs typeface="Times New Roman" pitchFamily="18" charset="0"/>
              </a:rPr>
              <a:t>representing</a:t>
            </a:r>
            <a:r>
              <a:rPr sz="2400" spc="-85" dirty="0">
                <a:latin typeface="Times New Roman" pitchFamily="18" charset="0"/>
                <a:cs typeface="Times New Roman" pitchFamily="18" charset="0"/>
              </a:rPr>
              <a:t> </a:t>
            </a:r>
            <a:r>
              <a:rPr sz="2400" spc="-20" dirty="0">
                <a:latin typeface="Times New Roman" pitchFamily="18" charset="0"/>
                <a:cs typeface="Times New Roman" pitchFamily="18" charset="0"/>
              </a:rPr>
              <a:t>the</a:t>
            </a:r>
            <a:r>
              <a:rPr sz="2400" spc="-70" dirty="0">
                <a:latin typeface="Times New Roman" pitchFamily="18" charset="0"/>
                <a:cs typeface="Times New Roman" pitchFamily="18" charset="0"/>
              </a:rPr>
              <a:t> state</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85" dirty="0">
                <a:latin typeface="Times New Roman" pitchFamily="18" charset="0"/>
                <a:cs typeface="Times New Roman" pitchFamily="18" charset="0"/>
              </a:rPr>
              <a:t> </a:t>
            </a:r>
            <a:r>
              <a:rPr sz="2400" spc="-20" dirty="0">
                <a:latin typeface="Times New Roman" pitchFamily="18" charset="0"/>
                <a:cs typeface="Times New Roman" pitchFamily="18" charset="0"/>
              </a:rPr>
              <a:t>the</a:t>
            </a:r>
            <a:r>
              <a:rPr sz="2400" spc="-75" dirty="0">
                <a:latin typeface="Times New Roman" pitchFamily="18" charset="0"/>
                <a:cs typeface="Times New Roman" pitchFamily="18" charset="0"/>
              </a:rPr>
              <a:t> </a:t>
            </a:r>
            <a:r>
              <a:rPr sz="2400" spc="-65" dirty="0">
                <a:latin typeface="Times New Roman" pitchFamily="18" charset="0"/>
                <a:cs typeface="Times New Roman" pitchFamily="18" charset="0"/>
              </a:rPr>
              <a:t>request.  </a:t>
            </a:r>
            <a:r>
              <a:rPr sz="2400" spc="-130" dirty="0">
                <a:latin typeface="Times New Roman" pitchFamily="18" charset="0"/>
                <a:cs typeface="Times New Roman" pitchFamily="18" charset="0"/>
              </a:rPr>
              <a:t>The </a:t>
            </a:r>
            <a:r>
              <a:rPr sz="2400" spc="-100" dirty="0">
                <a:latin typeface="Times New Roman" pitchFamily="18" charset="0"/>
                <a:cs typeface="Times New Roman" pitchFamily="18" charset="0"/>
              </a:rPr>
              <a:t>values </a:t>
            </a:r>
            <a:r>
              <a:rPr sz="2400" spc="-60" dirty="0">
                <a:latin typeface="Times New Roman" pitchFamily="18" charset="0"/>
                <a:cs typeface="Times New Roman" pitchFamily="18" charset="0"/>
              </a:rPr>
              <a:t>include </a:t>
            </a:r>
            <a:r>
              <a:rPr sz="2400" spc="-100" dirty="0">
                <a:latin typeface="Times New Roman" pitchFamily="18" charset="0"/>
                <a:cs typeface="Times New Roman" pitchFamily="18" charset="0"/>
              </a:rPr>
              <a:t>1:successful </a:t>
            </a:r>
            <a:r>
              <a:rPr sz="2400" spc="-70" dirty="0">
                <a:latin typeface="Times New Roman" pitchFamily="18" charset="0"/>
                <a:cs typeface="Times New Roman" pitchFamily="18" charset="0"/>
              </a:rPr>
              <a:t>call open() </a:t>
            </a:r>
            <a:r>
              <a:rPr sz="2400" spc="-55" dirty="0">
                <a:latin typeface="Times New Roman" pitchFamily="18" charset="0"/>
                <a:cs typeface="Times New Roman" pitchFamily="18" charset="0"/>
              </a:rPr>
              <a:t>2: </a:t>
            </a:r>
            <a:r>
              <a:rPr sz="2400" spc="-85" dirty="0">
                <a:latin typeface="Times New Roman" pitchFamily="18" charset="0"/>
                <a:cs typeface="Times New Roman" pitchFamily="18" charset="0"/>
              </a:rPr>
              <a:t>sending, </a:t>
            </a:r>
            <a:r>
              <a:rPr sz="2400" spc="-55" dirty="0">
                <a:latin typeface="Times New Roman" pitchFamily="18" charset="0"/>
                <a:cs typeface="Times New Roman" pitchFamily="18" charset="0"/>
              </a:rPr>
              <a:t>3: </a:t>
            </a:r>
            <a:r>
              <a:rPr sz="2400" spc="-100" dirty="0">
                <a:latin typeface="Times New Roman" pitchFamily="18" charset="0"/>
                <a:cs typeface="Times New Roman" pitchFamily="18" charset="0"/>
              </a:rPr>
              <a:t>response </a:t>
            </a:r>
            <a:r>
              <a:rPr sz="2400" spc="-75" dirty="0">
                <a:latin typeface="Times New Roman" pitchFamily="18" charset="0"/>
                <a:cs typeface="Times New Roman" pitchFamily="18" charset="0"/>
              </a:rPr>
              <a:t>being  </a:t>
            </a:r>
            <a:r>
              <a:rPr sz="2400" spc="-100" dirty="0">
                <a:latin typeface="Times New Roman" pitchFamily="18" charset="0"/>
                <a:cs typeface="Times New Roman" pitchFamily="18" charset="0"/>
              </a:rPr>
              <a:t>processed, </a:t>
            </a:r>
            <a:r>
              <a:rPr sz="2400" spc="-85" dirty="0">
                <a:latin typeface="Times New Roman" pitchFamily="18" charset="0"/>
                <a:cs typeface="Times New Roman" pitchFamily="18" charset="0"/>
              </a:rPr>
              <a:t>and </a:t>
            </a:r>
            <a:r>
              <a:rPr sz="2400" spc="-55" dirty="0">
                <a:latin typeface="Times New Roman" pitchFamily="18" charset="0"/>
                <a:cs typeface="Times New Roman" pitchFamily="18" charset="0"/>
              </a:rPr>
              <a:t>4:</a:t>
            </a:r>
            <a:r>
              <a:rPr sz="2400" spc="-70" dirty="0">
                <a:latin typeface="Times New Roman" pitchFamily="18" charset="0"/>
                <a:cs typeface="Times New Roman" pitchFamily="18" charset="0"/>
              </a:rPr>
              <a:t> </a:t>
            </a:r>
            <a:r>
              <a:rPr sz="2400" spc="-60" dirty="0">
                <a:latin typeface="Times New Roman" pitchFamily="18" charset="0"/>
                <a:cs typeface="Times New Roman" pitchFamily="18" charset="0"/>
              </a:rPr>
              <a:t>completed.</a:t>
            </a:r>
            <a:endParaRPr sz="2400" dirty="0">
              <a:latin typeface="Times New Roman" pitchFamily="18" charset="0"/>
              <a:cs typeface="Times New Roman" pitchFamily="18" charset="0"/>
            </a:endParaRPr>
          </a:p>
          <a:p>
            <a:pPr>
              <a:lnSpc>
                <a:spcPct val="100000"/>
              </a:lnSpc>
              <a:spcBef>
                <a:spcPts val="25"/>
              </a:spcBef>
              <a:buFont typeface="Arial"/>
              <a:buChar char="•"/>
            </a:pPr>
            <a:endParaRPr sz="2400" dirty="0">
              <a:latin typeface="Times New Roman" pitchFamily="18" charset="0"/>
              <a:cs typeface="Times New Roman" pitchFamily="18" charset="0"/>
            </a:endParaRPr>
          </a:p>
          <a:p>
            <a:pPr marL="354965" indent="-342900">
              <a:lnSpc>
                <a:spcPct val="100000"/>
              </a:lnSpc>
              <a:buFont typeface="Arial"/>
              <a:buChar char="•"/>
              <a:tabLst>
                <a:tab pos="354965" algn="l"/>
                <a:tab pos="355600" algn="l"/>
              </a:tabLst>
            </a:pPr>
            <a:r>
              <a:rPr sz="2400" b="1" spc="-160" dirty="0">
                <a:latin typeface="Times New Roman" pitchFamily="18" charset="0"/>
                <a:cs typeface="Times New Roman" pitchFamily="18" charset="0"/>
              </a:rPr>
              <a:t>responseXML </a:t>
            </a:r>
            <a:r>
              <a:rPr sz="2400" spc="-20" dirty="0">
                <a:latin typeface="Times New Roman" pitchFamily="18" charset="0"/>
                <a:cs typeface="Times New Roman" pitchFamily="18" charset="0"/>
              </a:rPr>
              <a:t>and/or </a:t>
            </a:r>
            <a:r>
              <a:rPr sz="2400" b="1" spc="-160" dirty="0">
                <a:latin typeface="Times New Roman" pitchFamily="18" charset="0"/>
                <a:cs typeface="Times New Roman" pitchFamily="18" charset="0"/>
              </a:rPr>
              <a:t>responseText </a:t>
            </a:r>
            <a:r>
              <a:rPr sz="2400" spc="-20" dirty="0">
                <a:latin typeface="Times New Roman" pitchFamily="18" charset="0"/>
                <a:cs typeface="Times New Roman" pitchFamily="18" charset="0"/>
              </a:rPr>
              <a:t>the </a:t>
            </a:r>
            <a:r>
              <a:rPr sz="2400" spc="-60" dirty="0">
                <a:latin typeface="Times New Roman" pitchFamily="18" charset="0"/>
                <a:cs typeface="Times New Roman" pitchFamily="18" charset="0"/>
              </a:rPr>
              <a:t>main </a:t>
            </a:r>
            <a:r>
              <a:rPr sz="2400" spc="-100" dirty="0">
                <a:latin typeface="Times New Roman" pitchFamily="18" charset="0"/>
                <a:cs typeface="Times New Roman" pitchFamily="18" charset="0"/>
              </a:rPr>
              <a:t>response </a:t>
            </a:r>
            <a:r>
              <a:rPr sz="2400" spc="15" dirty="0">
                <a:latin typeface="Times New Roman" pitchFamily="18" charset="0"/>
                <a:cs typeface="Times New Roman" pitchFamily="18" charset="0"/>
              </a:rPr>
              <a:t>to </a:t>
            </a:r>
            <a:r>
              <a:rPr sz="2400" spc="-20" dirty="0">
                <a:latin typeface="Times New Roman" pitchFamily="18" charset="0"/>
                <a:cs typeface="Times New Roman" pitchFamily="18" charset="0"/>
              </a:rPr>
              <a:t>the</a:t>
            </a:r>
            <a:r>
              <a:rPr sz="2400" spc="-245" dirty="0">
                <a:latin typeface="Times New Roman" pitchFamily="18" charset="0"/>
                <a:cs typeface="Times New Roman" pitchFamily="18" charset="0"/>
              </a:rPr>
              <a:t> </a:t>
            </a:r>
            <a:r>
              <a:rPr sz="2400" spc="-65" dirty="0">
                <a:latin typeface="Times New Roman" pitchFamily="18" charset="0"/>
                <a:cs typeface="Times New Roman" pitchFamily="18" charset="0"/>
              </a:rPr>
              <a:t>request.</a:t>
            </a:r>
            <a:endParaRPr sz="24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2283150" cy="690574"/>
          </a:xfrm>
          <a:prstGeom prst="rect">
            <a:avLst/>
          </a:prstGeom>
        </p:spPr>
        <p:txBody>
          <a:bodyPr vert="horz" wrap="square" lIns="0" tIns="13335" rIns="0" bIns="0" rtlCol="0">
            <a:spAutoFit/>
          </a:bodyPr>
          <a:lstStyle/>
          <a:p>
            <a:pPr marL="12700">
              <a:lnSpc>
                <a:spcPct val="100000"/>
              </a:lnSpc>
              <a:spcBef>
                <a:spcPts val="105"/>
              </a:spcBef>
            </a:pPr>
            <a:r>
              <a:rPr spc="-350" dirty="0">
                <a:latin typeface="Times New Roman" pitchFamily="18" charset="0"/>
                <a:cs typeface="Times New Roman" pitchFamily="18" charset="0"/>
              </a:rPr>
              <a:t>A</a:t>
            </a:r>
            <a:r>
              <a:rPr spc="-875" dirty="0">
                <a:latin typeface="Times New Roman" pitchFamily="18" charset="0"/>
                <a:cs typeface="Times New Roman" pitchFamily="18" charset="0"/>
              </a:rPr>
              <a:t>J</a:t>
            </a:r>
            <a:r>
              <a:rPr spc="-520" dirty="0">
                <a:latin typeface="Times New Roman" pitchFamily="18" charset="0"/>
                <a:cs typeface="Times New Roman" pitchFamily="18" charset="0"/>
              </a:rPr>
              <a:t>AX</a:t>
            </a:r>
          </a:p>
        </p:txBody>
      </p:sp>
      <p:sp>
        <p:nvSpPr>
          <p:cNvPr id="3" name="object 3"/>
          <p:cNvSpPr txBox="1"/>
          <p:nvPr/>
        </p:nvSpPr>
        <p:spPr>
          <a:xfrm>
            <a:off x="993450" y="842513"/>
            <a:ext cx="3404870" cy="254000"/>
          </a:xfrm>
          <a:prstGeom prst="rect">
            <a:avLst/>
          </a:prstGeom>
        </p:spPr>
        <p:txBody>
          <a:bodyPr vert="horz" wrap="square" lIns="0" tIns="12700" rIns="0" bIns="0" rtlCol="0">
            <a:spAutoFit/>
          </a:bodyPr>
          <a:lstStyle/>
          <a:p>
            <a:pPr marL="12700">
              <a:lnSpc>
                <a:spcPct val="100000"/>
              </a:lnSpc>
              <a:spcBef>
                <a:spcPts val="100"/>
              </a:spcBef>
            </a:pPr>
            <a:r>
              <a:rPr sz="1500" spc="-65" dirty="0">
                <a:latin typeface="Georgia"/>
                <a:cs typeface="Georgia"/>
              </a:rPr>
              <a:t>jqXHR </a:t>
            </a:r>
            <a:r>
              <a:rPr sz="1500" spc="-30" dirty="0">
                <a:latin typeface="Georgia"/>
                <a:cs typeface="Georgia"/>
              </a:rPr>
              <a:t>- XMLHttpRequest</a:t>
            </a:r>
            <a:r>
              <a:rPr sz="1500" spc="145" dirty="0">
                <a:latin typeface="Georgia"/>
                <a:cs typeface="Georgia"/>
              </a:rPr>
              <a:t> </a:t>
            </a:r>
            <a:r>
              <a:rPr sz="1500" spc="20" dirty="0">
                <a:latin typeface="Georgia"/>
                <a:cs typeface="Georgia"/>
              </a:rPr>
              <a:t>compatibility</a:t>
            </a:r>
            <a:endParaRPr sz="1500" dirty="0">
              <a:latin typeface="Georgia"/>
              <a:cs typeface="Georgia"/>
            </a:endParaRPr>
          </a:p>
        </p:txBody>
      </p:sp>
      <p:sp>
        <p:nvSpPr>
          <p:cNvPr id="4" name="object 4"/>
          <p:cNvSpPr txBox="1"/>
          <p:nvPr/>
        </p:nvSpPr>
        <p:spPr>
          <a:xfrm>
            <a:off x="993449" y="1465829"/>
            <a:ext cx="7287895" cy="2434000"/>
          </a:xfrm>
          <a:prstGeom prst="rect">
            <a:avLst/>
          </a:prstGeom>
        </p:spPr>
        <p:txBody>
          <a:bodyPr vert="horz" wrap="square" lIns="0" tIns="12700" rIns="0" bIns="0" rtlCol="0">
            <a:spAutoFit/>
          </a:bodyPr>
          <a:lstStyle/>
          <a:p>
            <a:pPr marL="354965" marR="180340" indent="-342900">
              <a:lnSpc>
                <a:spcPct val="100000"/>
              </a:lnSpc>
              <a:spcBef>
                <a:spcPts val="1635"/>
              </a:spcBef>
              <a:buFont typeface="Arial"/>
              <a:buChar char="•"/>
              <a:tabLst>
                <a:tab pos="354965" algn="l"/>
                <a:tab pos="355600" algn="l"/>
              </a:tabLst>
            </a:pPr>
            <a:r>
              <a:rPr sz="2400" b="1" spc="-125" dirty="0" err="1">
                <a:latin typeface="Times New Roman" pitchFamily="18" charset="0"/>
                <a:cs typeface="Times New Roman" pitchFamily="18" charset="0"/>
              </a:rPr>
              <a:t>setRequestHeader</a:t>
            </a:r>
            <a:r>
              <a:rPr sz="2400" b="1" spc="-125" dirty="0">
                <a:latin typeface="Times New Roman" pitchFamily="18" charset="0"/>
                <a:cs typeface="Times New Roman" pitchFamily="18" charset="0"/>
              </a:rPr>
              <a:t>(name, </a:t>
            </a:r>
            <a:r>
              <a:rPr sz="2400" b="1" spc="-110" dirty="0">
                <a:latin typeface="Times New Roman" pitchFamily="18" charset="0"/>
                <a:cs typeface="Times New Roman" pitchFamily="18" charset="0"/>
              </a:rPr>
              <a:t>value) </a:t>
            </a:r>
            <a:r>
              <a:rPr sz="2400" spc="-60" dirty="0">
                <a:latin typeface="Times New Roman" pitchFamily="18" charset="0"/>
                <a:cs typeface="Times New Roman" pitchFamily="18" charset="0"/>
              </a:rPr>
              <a:t>when </a:t>
            </a:r>
            <a:r>
              <a:rPr sz="2400" spc="-105" dirty="0">
                <a:latin typeface="Times New Roman" pitchFamily="18" charset="0"/>
                <a:cs typeface="Times New Roman" pitchFamily="18" charset="0"/>
              </a:rPr>
              <a:t>used </a:t>
            </a:r>
            <a:r>
              <a:rPr sz="2400" spc="-55" dirty="0">
                <a:latin typeface="Times New Roman" pitchFamily="18" charset="0"/>
                <a:cs typeface="Times New Roman" pitchFamily="18" charset="0"/>
              </a:rPr>
              <a:t>before </a:t>
            </a:r>
            <a:r>
              <a:rPr sz="2400" spc="-60" dirty="0">
                <a:latin typeface="Times New Roman" pitchFamily="18" charset="0"/>
                <a:cs typeface="Times New Roman" pitchFamily="18" charset="0"/>
              </a:rPr>
              <a:t>actually </a:t>
            </a:r>
            <a:r>
              <a:rPr sz="2400" spc="-45" dirty="0">
                <a:latin typeface="Times New Roman" pitchFamily="18" charset="0"/>
                <a:cs typeface="Times New Roman" pitchFamily="18" charset="0"/>
              </a:rPr>
              <a:t>instantiating  </a:t>
            </a:r>
            <a:r>
              <a:rPr sz="2400" spc="-20" dirty="0">
                <a:latin typeface="Times New Roman" pitchFamily="18" charset="0"/>
                <a:cs typeface="Times New Roman" pitchFamily="18" charset="0"/>
              </a:rPr>
              <a:t>the </a:t>
            </a:r>
            <a:r>
              <a:rPr sz="2400" spc="-65" dirty="0">
                <a:latin typeface="Times New Roman" pitchFamily="18" charset="0"/>
                <a:cs typeface="Times New Roman" pitchFamily="18" charset="0"/>
              </a:rPr>
              <a:t>request </a:t>
            </a:r>
            <a:r>
              <a:rPr sz="2400" spc="-70" dirty="0">
                <a:latin typeface="Times New Roman" pitchFamily="18" charset="0"/>
                <a:cs typeface="Times New Roman" pitchFamily="18" charset="0"/>
              </a:rPr>
              <a:t>allows </a:t>
            </a:r>
            <a:r>
              <a:rPr sz="2400" spc="-100" dirty="0">
                <a:latin typeface="Times New Roman" pitchFamily="18" charset="0"/>
                <a:cs typeface="Times New Roman" pitchFamily="18" charset="0"/>
              </a:rPr>
              <a:t>headers </a:t>
            </a:r>
            <a:r>
              <a:rPr sz="2400" spc="15" dirty="0">
                <a:latin typeface="Times New Roman" pitchFamily="18" charset="0"/>
                <a:cs typeface="Times New Roman" pitchFamily="18" charset="0"/>
              </a:rPr>
              <a:t>to </a:t>
            </a:r>
            <a:r>
              <a:rPr sz="2400" spc="-85" dirty="0">
                <a:latin typeface="Times New Roman" pitchFamily="18" charset="0"/>
                <a:cs typeface="Times New Roman" pitchFamily="18" charset="0"/>
              </a:rPr>
              <a:t>be </a:t>
            </a:r>
            <a:r>
              <a:rPr sz="2400" spc="-105" dirty="0">
                <a:latin typeface="Times New Roman" pitchFamily="18" charset="0"/>
                <a:cs typeface="Times New Roman" pitchFamily="18" charset="0"/>
              </a:rPr>
              <a:t>changed </a:t>
            </a:r>
            <a:r>
              <a:rPr sz="2400" spc="-5" dirty="0">
                <a:latin typeface="Times New Roman" pitchFamily="18" charset="0"/>
                <a:cs typeface="Times New Roman" pitchFamily="18" charset="0"/>
              </a:rPr>
              <a:t>for </a:t>
            </a:r>
            <a:r>
              <a:rPr sz="2400" spc="-25" dirty="0">
                <a:latin typeface="Times New Roman" pitchFamily="18" charset="0"/>
                <a:cs typeface="Times New Roman" pitchFamily="18" charset="0"/>
              </a:rPr>
              <a:t>the</a:t>
            </a:r>
            <a:r>
              <a:rPr sz="2400" spc="-310" dirty="0">
                <a:latin typeface="Times New Roman" pitchFamily="18" charset="0"/>
                <a:cs typeface="Times New Roman" pitchFamily="18" charset="0"/>
              </a:rPr>
              <a:t> </a:t>
            </a:r>
            <a:r>
              <a:rPr sz="2400" spc="-65" dirty="0">
                <a:latin typeface="Times New Roman" pitchFamily="18" charset="0"/>
                <a:cs typeface="Times New Roman" pitchFamily="18" charset="0"/>
              </a:rPr>
              <a:t>request.</a:t>
            </a:r>
            <a:endParaRPr sz="2400" dirty="0">
              <a:latin typeface="Times New Roman" pitchFamily="18" charset="0"/>
              <a:cs typeface="Times New Roman" pitchFamily="18" charset="0"/>
            </a:endParaRPr>
          </a:p>
          <a:p>
            <a:pPr>
              <a:lnSpc>
                <a:spcPct val="100000"/>
              </a:lnSpc>
              <a:spcBef>
                <a:spcPts val="20"/>
              </a:spcBef>
              <a:buFont typeface="Arial"/>
              <a:buChar char="•"/>
            </a:pPr>
            <a:endParaRPr sz="2400" dirty="0">
              <a:latin typeface="Times New Roman" pitchFamily="18" charset="0"/>
              <a:cs typeface="Times New Roman" pitchFamily="18" charset="0"/>
            </a:endParaRPr>
          </a:p>
          <a:p>
            <a:pPr marL="354965" indent="-342900">
              <a:lnSpc>
                <a:spcPct val="100000"/>
              </a:lnSpc>
              <a:buFont typeface="Arial"/>
              <a:buChar char="•"/>
              <a:tabLst>
                <a:tab pos="354965" algn="l"/>
                <a:tab pos="355600" algn="l"/>
              </a:tabLst>
            </a:pPr>
            <a:r>
              <a:rPr sz="2400" b="1" spc="-140" dirty="0">
                <a:latin typeface="Times New Roman" pitchFamily="18" charset="0"/>
                <a:cs typeface="Times New Roman" pitchFamily="18" charset="0"/>
              </a:rPr>
              <a:t>status </a:t>
            </a:r>
            <a:r>
              <a:rPr sz="2400" spc="-95" dirty="0">
                <a:latin typeface="Times New Roman" pitchFamily="18" charset="0"/>
                <a:cs typeface="Times New Roman" pitchFamily="18" charset="0"/>
              </a:rPr>
              <a:t>is </a:t>
            </a:r>
            <a:r>
              <a:rPr sz="2400" spc="-20" dirty="0">
                <a:latin typeface="Times New Roman" pitchFamily="18" charset="0"/>
                <a:cs typeface="Times New Roman" pitchFamily="18" charset="0"/>
              </a:rPr>
              <a:t>the </a:t>
            </a:r>
            <a:r>
              <a:rPr sz="2400" spc="-225" dirty="0">
                <a:latin typeface="Times New Roman" pitchFamily="18" charset="0"/>
                <a:cs typeface="Times New Roman" pitchFamily="18" charset="0"/>
              </a:rPr>
              <a:t>HTTP </a:t>
            </a:r>
            <a:r>
              <a:rPr sz="2400" spc="-65" dirty="0">
                <a:latin typeface="Times New Roman" pitchFamily="18" charset="0"/>
                <a:cs typeface="Times New Roman" pitchFamily="18" charset="0"/>
              </a:rPr>
              <a:t>request </a:t>
            </a:r>
            <a:r>
              <a:rPr sz="2400" spc="-80" dirty="0">
                <a:latin typeface="Times New Roman" pitchFamily="18" charset="0"/>
                <a:cs typeface="Times New Roman" pitchFamily="18" charset="0"/>
              </a:rPr>
              <a:t>status </a:t>
            </a:r>
            <a:r>
              <a:rPr sz="2400" spc="-120" dirty="0">
                <a:latin typeface="Times New Roman" pitchFamily="18" charset="0"/>
                <a:cs typeface="Times New Roman" pitchFamily="18" charset="0"/>
              </a:rPr>
              <a:t>codes </a:t>
            </a:r>
            <a:r>
              <a:rPr sz="2400" spc="-85" dirty="0">
                <a:latin typeface="Times New Roman" pitchFamily="18" charset="0"/>
                <a:cs typeface="Times New Roman" pitchFamily="18" charset="0"/>
              </a:rPr>
              <a:t>(200 </a:t>
            </a:r>
            <a:r>
              <a:rPr sz="2400" spc="-155" dirty="0">
                <a:latin typeface="Times New Roman" pitchFamily="18" charset="0"/>
                <a:cs typeface="Times New Roman" pitchFamily="18" charset="0"/>
              </a:rPr>
              <a:t>=</a:t>
            </a:r>
            <a:r>
              <a:rPr sz="2400" spc="-265" dirty="0">
                <a:latin typeface="Times New Roman" pitchFamily="18" charset="0"/>
                <a:cs typeface="Times New Roman" pitchFamily="18" charset="0"/>
              </a:rPr>
              <a:t> </a:t>
            </a:r>
            <a:r>
              <a:rPr sz="2400" spc="-65" dirty="0">
                <a:latin typeface="Times New Roman" pitchFamily="18" charset="0"/>
                <a:cs typeface="Times New Roman" pitchFamily="18" charset="0"/>
              </a:rPr>
              <a:t>ok)</a:t>
            </a:r>
            <a:endParaRPr sz="2400" dirty="0">
              <a:latin typeface="Times New Roman" pitchFamily="18" charset="0"/>
              <a:cs typeface="Times New Roman" pitchFamily="18" charset="0"/>
            </a:endParaRPr>
          </a:p>
          <a:p>
            <a:pPr marL="354965" indent="-342900">
              <a:lnSpc>
                <a:spcPct val="100000"/>
              </a:lnSpc>
              <a:spcBef>
                <a:spcPts val="1635"/>
              </a:spcBef>
              <a:buFont typeface="Arial"/>
              <a:buChar char="•"/>
              <a:tabLst>
                <a:tab pos="354965" algn="l"/>
                <a:tab pos="355600" algn="l"/>
              </a:tabLst>
            </a:pPr>
            <a:r>
              <a:rPr sz="2400" b="1" spc="-150" dirty="0">
                <a:latin typeface="Times New Roman" pitchFamily="18" charset="0"/>
                <a:cs typeface="Times New Roman" pitchFamily="18" charset="0"/>
              </a:rPr>
              <a:t>statusText </a:t>
            </a:r>
            <a:r>
              <a:rPr sz="2400" spc="-95" dirty="0">
                <a:latin typeface="Times New Roman" pitchFamily="18" charset="0"/>
                <a:cs typeface="Times New Roman" pitchFamily="18" charset="0"/>
              </a:rPr>
              <a:t>is </a:t>
            </a:r>
            <a:r>
              <a:rPr sz="2400" spc="-20" dirty="0">
                <a:latin typeface="Times New Roman" pitchFamily="18" charset="0"/>
                <a:cs typeface="Times New Roman" pitchFamily="18" charset="0"/>
              </a:rPr>
              <a:t>the </a:t>
            </a:r>
            <a:r>
              <a:rPr sz="2400" spc="-100" dirty="0">
                <a:latin typeface="Times New Roman" pitchFamily="18" charset="0"/>
                <a:cs typeface="Times New Roman" pitchFamily="18" charset="0"/>
              </a:rPr>
              <a:t>associated </a:t>
            </a:r>
            <a:r>
              <a:rPr sz="2400" spc="-55" dirty="0">
                <a:latin typeface="Times New Roman" pitchFamily="18" charset="0"/>
                <a:cs typeface="Times New Roman" pitchFamily="18" charset="0"/>
              </a:rPr>
              <a:t>description </a:t>
            </a:r>
            <a:r>
              <a:rPr sz="2400" spc="-5" dirty="0">
                <a:latin typeface="Times New Roman" pitchFamily="18" charset="0"/>
                <a:cs typeface="Times New Roman" pitchFamily="18" charset="0"/>
              </a:rPr>
              <a:t>of </a:t>
            </a:r>
            <a:r>
              <a:rPr sz="2400" spc="-20" dirty="0">
                <a:latin typeface="Times New Roman" pitchFamily="18" charset="0"/>
                <a:cs typeface="Times New Roman" pitchFamily="18" charset="0"/>
              </a:rPr>
              <a:t>the </a:t>
            </a:r>
            <a:r>
              <a:rPr sz="2400" spc="-75" dirty="0">
                <a:latin typeface="Times New Roman" pitchFamily="18" charset="0"/>
                <a:cs typeface="Times New Roman" pitchFamily="18" charset="0"/>
              </a:rPr>
              <a:t>status</a:t>
            </a:r>
            <a:r>
              <a:rPr sz="2400" spc="-295" dirty="0">
                <a:latin typeface="Times New Roman" pitchFamily="18" charset="0"/>
                <a:cs typeface="Times New Roman" pitchFamily="18" charset="0"/>
              </a:rPr>
              <a:t> </a:t>
            </a:r>
            <a:r>
              <a:rPr sz="2400" spc="-90" dirty="0">
                <a:latin typeface="Times New Roman" pitchFamily="18" charset="0"/>
                <a:cs typeface="Times New Roman" pitchFamily="18" charset="0"/>
              </a:rPr>
              <a:t>code.</a:t>
            </a:r>
            <a:endParaRPr sz="24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1395095" cy="696595"/>
          </a:xfrm>
          <a:prstGeom prst="rect">
            <a:avLst/>
          </a:prstGeom>
        </p:spPr>
        <p:txBody>
          <a:bodyPr vert="horz" wrap="square" lIns="0" tIns="13335" rIns="0" bIns="0" rtlCol="0">
            <a:spAutoFit/>
          </a:bodyPr>
          <a:lstStyle/>
          <a:p>
            <a:pPr marL="12700">
              <a:lnSpc>
                <a:spcPct val="100000"/>
              </a:lnSpc>
              <a:spcBef>
                <a:spcPts val="105"/>
              </a:spcBef>
            </a:pPr>
            <a:r>
              <a:rPr spc="-395" dirty="0"/>
              <a:t>j</a:t>
            </a:r>
            <a:r>
              <a:rPr spc="-395" dirty="0">
                <a:latin typeface="Times New Roman" pitchFamily="18" charset="0"/>
                <a:cs typeface="Times New Roman" pitchFamily="18" charset="0"/>
              </a:rPr>
              <a:t>qXHR</a:t>
            </a:r>
          </a:p>
        </p:txBody>
      </p:sp>
      <p:sp>
        <p:nvSpPr>
          <p:cNvPr id="3" name="object 3"/>
          <p:cNvSpPr txBox="1"/>
          <p:nvPr/>
        </p:nvSpPr>
        <p:spPr>
          <a:xfrm>
            <a:off x="993450" y="842513"/>
            <a:ext cx="2254250"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Actually quite </a:t>
            </a:r>
            <a:r>
              <a:rPr sz="1500" spc="75" dirty="0">
                <a:latin typeface="Georgia"/>
                <a:cs typeface="Georgia"/>
              </a:rPr>
              <a:t>easy </a:t>
            </a:r>
            <a:r>
              <a:rPr sz="1500" spc="-10" dirty="0">
                <a:latin typeface="Georgia"/>
                <a:cs typeface="Georgia"/>
              </a:rPr>
              <a:t>to</a:t>
            </a:r>
            <a:r>
              <a:rPr sz="1500" spc="-80" dirty="0">
                <a:latin typeface="Georgia"/>
                <a:cs typeface="Georgia"/>
              </a:rPr>
              <a:t> </a:t>
            </a:r>
            <a:r>
              <a:rPr sz="1500" spc="50" dirty="0">
                <a:latin typeface="Georgia"/>
                <a:cs typeface="Georgia"/>
              </a:rPr>
              <a:t>use</a:t>
            </a:r>
            <a:endParaRPr sz="1500">
              <a:latin typeface="Georgia"/>
              <a:cs typeface="Georgia"/>
            </a:endParaRPr>
          </a:p>
        </p:txBody>
      </p:sp>
      <p:sp>
        <p:nvSpPr>
          <p:cNvPr id="4" name="object 4"/>
          <p:cNvSpPr txBox="1"/>
          <p:nvPr/>
        </p:nvSpPr>
        <p:spPr>
          <a:xfrm>
            <a:off x="5489833" y="1540505"/>
            <a:ext cx="2195195" cy="750847"/>
          </a:xfrm>
          <a:prstGeom prst="rect">
            <a:avLst/>
          </a:prstGeom>
        </p:spPr>
        <p:txBody>
          <a:bodyPr vert="horz" wrap="square" lIns="0" tIns="12065" rIns="0" bIns="0" rtlCol="0">
            <a:spAutoFit/>
          </a:bodyPr>
          <a:lstStyle/>
          <a:p>
            <a:pPr marL="12700">
              <a:lnSpc>
                <a:spcPct val="100000"/>
              </a:lnSpc>
              <a:spcBef>
                <a:spcPts val="95"/>
              </a:spcBef>
            </a:pPr>
            <a:r>
              <a:rPr sz="2400" spc="-200" dirty="0">
                <a:latin typeface="Times New Roman" pitchFamily="18" charset="0"/>
                <a:cs typeface="Times New Roman" pitchFamily="18" charset="0"/>
              </a:rPr>
              <a:t>jqXHR </a:t>
            </a:r>
            <a:r>
              <a:rPr sz="2400" spc="-80" dirty="0">
                <a:latin typeface="Times New Roman" pitchFamily="18" charset="0"/>
                <a:cs typeface="Times New Roman" pitchFamily="18" charset="0"/>
              </a:rPr>
              <a:t>objects</a:t>
            </a:r>
            <a:r>
              <a:rPr sz="2400" spc="-60" dirty="0">
                <a:latin typeface="Times New Roman" pitchFamily="18" charset="0"/>
                <a:cs typeface="Times New Roman" pitchFamily="18" charset="0"/>
              </a:rPr>
              <a:t> </a:t>
            </a:r>
            <a:r>
              <a:rPr sz="2400" spc="-140" dirty="0">
                <a:latin typeface="Times New Roman" pitchFamily="18" charset="0"/>
                <a:cs typeface="Times New Roman" pitchFamily="18" charset="0"/>
              </a:rPr>
              <a:t>have</a:t>
            </a:r>
            <a:endParaRPr sz="2400" dirty="0">
              <a:latin typeface="Times New Roman" pitchFamily="18" charset="0"/>
              <a:cs typeface="Times New Roman" pitchFamily="18" charset="0"/>
            </a:endParaRPr>
          </a:p>
          <a:p>
            <a:pPr marL="12700">
              <a:lnSpc>
                <a:spcPct val="100000"/>
              </a:lnSpc>
              <a:spcBef>
                <a:spcPts val="5"/>
              </a:spcBef>
            </a:pPr>
            <a:r>
              <a:rPr sz="2400" spc="-85" dirty="0">
                <a:latin typeface="Times New Roman" pitchFamily="18" charset="0"/>
                <a:cs typeface="Times New Roman" pitchFamily="18" charset="0"/>
              </a:rPr>
              <a:t>methods</a:t>
            </a:r>
            <a:endParaRPr sz="2400" dirty="0">
              <a:latin typeface="Times New Roman" pitchFamily="18" charset="0"/>
              <a:cs typeface="Times New Roman" pitchFamily="18" charset="0"/>
            </a:endParaRPr>
          </a:p>
        </p:txBody>
      </p:sp>
      <p:sp>
        <p:nvSpPr>
          <p:cNvPr id="5" name="object 5"/>
          <p:cNvSpPr txBox="1"/>
          <p:nvPr/>
        </p:nvSpPr>
        <p:spPr>
          <a:xfrm>
            <a:off x="5489833" y="2430903"/>
            <a:ext cx="1294765" cy="1556195"/>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400" spc="-85" dirty="0">
                <a:latin typeface="Times New Roman" pitchFamily="18" charset="0"/>
                <a:cs typeface="Times New Roman" pitchFamily="18" charset="0"/>
              </a:rPr>
              <a:t>done()</a:t>
            </a:r>
            <a:endParaRPr sz="2400" dirty="0">
              <a:latin typeface="Times New Roman" pitchFamily="18" charset="0"/>
              <a:cs typeface="Times New Roman" pitchFamily="18" charset="0"/>
            </a:endParaRPr>
          </a:p>
          <a:p>
            <a:pPr marL="355600" indent="-342900">
              <a:lnSpc>
                <a:spcPct val="100000"/>
              </a:lnSpc>
              <a:spcBef>
                <a:spcPts val="1730"/>
              </a:spcBef>
              <a:buChar char="•"/>
              <a:tabLst>
                <a:tab pos="354965" algn="l"/>
                <a:tab pos="355600" algn="l"/>
              </a:tabLst>
            </a:pPr>
            <a:r>
              <a:rPr sz="2400" spc="-50" dirty="0">
                <a:latin typeface="Times New Roman" pitchFamily="18" charset="0"/>
                <a:cs typeface="Times New Roman" pitchFamily="18" charset="0"/>
              </a:rPr>
              <a:t>fail()</a:t>
            </a:r>
            <a:endParaRPr sz="2400" dirty="0">
              <a:latin typeface="Times New Roman" pitchFamily="18" charset="0"/>
              <a:cs typeface="Times New Roman" pitchFamily="18" charset="0"/>
            </a:endParaRPr>
          </a:p>
          <a:p>
            <a:pPr marL="355600" indent="-342900">
              <a:lnSpc>
                <a:spcPct val="100000"/>
              </a:lnSpc>
              <a:spcBef>
                <a:spcPts val="1730"/>
              </a:spcBef>
              <a:buChar char="•"/>
              <a:tabLst>
                <a:tab pos="354965" algn="l"/>
                <a:tab pos="355600" algn="l"/>
              </a:tabLst>
            </a:pPr>
            <a:r>
              <a:rPr sz="2400" spc="-80" dirty="0">
                <a:latin typeface="Times New Roman" pitchFamily="18" charset="0"/>
                <a:cs typeface="Times New Roman" pitchFamily="18" charset="0"/>
              </a:rPr>
              <a:t>al</a:t>
            </a:r>
            <a:r>
              <a:rPr sz="2400" spc="-40" dirty="0">
                <a:latin typeface="Times New Roman" pitchFamily="18" charset="0"/>
                <a:cs typeface="Times New Roman" pitchFamily="18" charset="0"/>
              </a:rPr>
              <a:t>w</a:t>
            </a:r>
            <a:r>
              <a:rPr sz="2400" spc="-210" dirty="0">
                <a:latin typeface="Times New Roman" pitchFamily="18" charset="0"/>
                <a:cs typeface="Times New Roman" pitchFamily="18" charset="0"/>
              </a:rPr>
              <a:t>a</a:t>
            </a:r>
            <a:r>
              <a:rPr sz="2400" spc="-135" dirty="0">
                <a:latin typeface="Times New Roman" pitchFamily="18" charset="0"/>
                <a:cs typeface="Times New Roman" pitchFamily="18" charset="0"/>
              </a:rPr>
              <a:t>y</a:t>
            </a:r>
            <a:r>
              <a:rPr sz="2400" spc="-240" dirty="0">
                <a:latin typeface="Times New Roman" pitchFamily="18" charset="0"/>
                <a:cs typeface="Times New Roman" pitchFamily="18" charset="0"/>
              </a:rPr>
              <a:t>s</a:t>
            </a:r>
            <a:r>
              <a:rPr sz="2400" spc="-80" dirty="0">
                <a:latin typeface="Times New Roman" pitchFamily="18" charset="0"/>
                <a:cs typeface="Times New Roman" pitchFamily="18" charset="0"/>
              </a:rPr>
              <a:t>(</a:t>
            </a:r>
            <a:r>
              <a:rPr sz="2400" spc="-7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6" name="object 6"/>
          <p:cNvSpPr txBox="1"/>
          <p:nvPr/>
        </p:nvSpPr>
        <p:spPr>
          <a:xfrm>
            <a:off x="5489833" y="4095374"/>
            <a:ext cx="2748280" cy="2161810"/>
          </a:xfrm>
          <a:prstGeom prst="rect">
            <a:avLst/>
          </a:prstGeom>
        </p:spPr>
        <p:txBody>
          <a:bodyPr vert="horz" wrap="square" lIns="0" tIns="12065" rIns="0" bIns="0" rtlCol="0">
            <a:spAutoFit/>
          </a:bodyPr>
          <a:lstStyle/>
          <a:p>
            <a:pPr marL="12700" marR="5080">
              <a:lnSpc>
                <a:spcPct val="150000"/>
              </a:lnSpc>
              <a:spcBef>
                <a:spcPts val="95"/>
              </a:spcBef>
            </a:pPr>
            <a:r>
              <a:rPr sz="2400" spc="-65" dirty="0">
                <a:latin typeface="Times New Roman" pitchFamily="18" charset="0"/>
                <a:cs typeface="Times New Roman" pitchFamily="18" charset="0"/>
              </a:rPr>
              <a:t>which </a:t>
            </a:r>
            <a:r>
              <a:rPr sz="2400" spc="-50" dirty="0">
                <a:latin typeface="Times New Roman" pitchFamily="18" charset="0"/>
                <a:cs typeface="Times New Roman" pitchFamily="18" charset="0"/>
              </a:rPr>
              <a:t>allow </a:t>
            </a:r>
            <a:r>
              <a:rPr sz="2400" spc="-165" dirty="0">
                <a:latin typeface="Times New Roman" pitchFamily="18" charset="0"/>
                <a:cs typeface="Times New Roman" pitchFamily="18" charset="0"/>
              </a:rPr>
              <a:t>us </a:t>
            </a:r>
            <a:r>
              <a:rPr sz="2400" spc="10" dirty="0">
                <a:latin typeface="Times New Roman" pitchFamily="18" charset="0"/>
                <a:cs typeface="Times New Roman" pitchFamily="18" charset="0"/>
              </a:rPr>
              <a:t>to  </a:t>
            </a:r>
            <a:r>
              <a:rPr sz="2400" spc="-50" dirty="0">
                <a:latin typeface="Times New Roman" pitchFamily="18" charset="0"/>
                <a:cs typeface="Times New Roman" pitchFamily="18" charset="0"/>
              </a:rPr>
              <a:t>structure </a:t>
            </a:r>
            <a:r>
              <a:rPr sz="2400" spc="-40" dirty="0">
                <a:latin typeface="Times New Roman" pitchFamily="18" charset="0"/>
                <a:cs typeface="Times New Roman" pitchFamily="18" charset="0"/>
              </a:rPr>
              <a:t>our </a:t>
            </a:r>
            <a:r>
              <a:rPr sz="2400" spc="-120" dirty="0">
                <a:latin typeface="Times New Roman" pitchFamily="18" charset="0"/>
                <a:cs typeface="Times New Roman" pitchFamily="18" charset="0"/>
              </a:rPr>
              <a:t>code </a:t>
            </a:r>
            <a:r>
              <a:rPr sz="2400" spc="-30" dirty="0">
                <a:latin typeface="Times New Roman" pitchFamily="18" charset="0"/>
                <a:cs typeface="Times New Roman" pitchFamily="18" charset="0"/>
              </a:rPr>
              <a:t>in </a:t>
            </a:r>
            <a:r>
              <a:rPr sz="2400" spc="-175" dirty="0">
                <a:latin typeface="Times New Roman" pitchFamily="18" charset="0"/>
                <a:cs typeface="Times New Roman" pitchFamily="18" charset="0"/>
              </a:rPr>
              <a:t>a  </a:t>
            </a:r>
            <a:r>
              <a:rPr sz="2400" spc="-70" dirty="0">
                <a:latin typeface="Times New Roman" pitchFamily="18" charset="0"/>
                <a:cs typeface="Times New Roman" pitchFamily="18" charset="0"/>
              </a:rPr>
              <a:t>more </a:t>
            </a:r>
            <a:r>
              <a:rPr sz="2400" spc="-60" dirty="0">
                <a:latin typeface="Times New Roman" pitchFamily="18" charset="0"/>
                <a:cs typeface="Times New Roman" pitchFamily="18" charset="0"/>
              </a:rPr>
              <a:t>modular </a:t>
            </a:r>
            <a:r>
              <a:rPr sz="2400" spc="-120" dirty="0">
                <a:latin typeface="Times New Roman" pitchFamily="18" charset="0"/>
                <a:cs typeface="Times New Roman" pitchFamily="18" charset="0"/>
              </a:rPr>
              <a:t>way</a:t>
            </a:r>
            <a:r>
              <a:rPr sz="2400" spc="-280" dirty="0">
                <a:latin typeface="Times New Roman" pitchFamily="18" charset="0"/>
                <a:cs typeface="Times New Roman" pitchFamily="18" charset="0"/>
              </a:rPr>
              <a:t> </a:t>
            </a:r>
            <a:r>
              <a:rPr sz="2400" spc="-55" dirty="0">
                <a:latin typeface="Times New Roman" pitchFamily="18" charset="0"/>
                <a:cs typeface="Times New Roman" pitchFamily="18" charset="0"/>
              </a:rPr>
              <a:t>than  </a:t>
            </a:r>
            <a:r>
              <a:rPr sz="2400" spc="-30" dirty="0">
                <a:latin typeface="Times New Roman" pitchFamily="18" charset="0"/>
                <a:cs typeface="Times New Roman" pitchFamily="18" charset="0"/>
              </a:rPr>
              <a:t>the </a:t>
            </a:r>
            <a:r>
              <a:rPr sz="2400" spc="-40" dirty="0">
                <a:latin typeface="Times New Roman" pitchFamily="18" charset="0"/>
                <a:cs typeface="Times New Roman" pitchFamily="18" charset="0"/>
              </a:rPr>
              <a:t>inline</a:t>
            </a:r>
            <a:r>
              <a:rPr sz="2400" spc="-210" dirty="0">
                <a:latin typeface="Times New Roman" pitchFamily="18" charset="0"/>
                <a:cs typeface="Times New Roman" pitchFamily="18" charset="0"/>
              </a:rPr>
              <a:t> </a:t>
            </a:r>
            <a:r>
              <a:rPr sz="2400" spc="-114" dirty="0">
                <a:latin typeface="Times New Roman" pitchFamily="18" charset="0"/>
                <a:cs typeface="Times New Roman" pitchFamily="18" charset="0"/>
              </a:rPr>
              <a:t>callback</a:t>
            </a:r>
            <a:endParaRPr sz="2400" dirty="0">
              <a:latin typeface="Times New Roman" pitchFamily="18" charset="0"/>
              <a:cs typeface="Times New Roman" pitchFamily="18" charset="0"/>
            </a:endParaRPr>
          </a:p>
        </p:txBody>
      </p:sp>
      <p:sp>
        <p:nvSpPr>
          <p:cNvPr id="7" name="object 7"/>
          <p:cNvSpPr/>
          <p:nvPr/>
        </p:nvSpPr>
        <p:spPr>
          <a:xfrm>
            <a:off x="685800" y="1384310"/>
            <a:ext cx="4334195" cy="508842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291204" cy="696595"/>
          </a:xfrm>
          <a:prstGeom prst="rect">
            <a:avLst/>
          </a:prstGeom>
        </p:spPr>
        <p:txBody>
          <a:bodyPr vert="horz" wrap="square" lIns="0" tIns="13335" rIns="0" bIns="0" rtlCol="0">
            <a:spAutoFit/>
          </a:bodyPr>
          <a:lstStyle/>
          <a:p>
            <a:pPr marL="12700">
              <a:lnSpc>
                <a:spcPct val="100000"/>
              </a:lnSpc>
              <a:spcBef>
                <a:spcPts val="105"/>
              </a:spcBef>
            </a:pPr>
            <a:r>
              <a:rPr spc="-660" dirty="0">
                <a:latin typeface="Times New Roman" pitchFamily="18" charset="0"/>
                <a:cs typeface="Times New Roman" pitchFamily="18" charset="0"/>
              </a:rPr>
              <a:t>POST</a:t>
            </a:r>
            <a:r>
              <a:rPr spc="-315" dirty="0">
                <a:latin typeface="Times New Roman" pitchFamily="18" charset="0"/>
                <a:cs typeface="Times New Roman" pitchFamily="18" charset="0"/>
              </a:rPr>
              <a:t> </a:t>
            </a:r>
            <a:r>
              <a:rPr spc="-190" dirty="0">
                <a:latin typeface="Times New Roman" pitchFamily="18" charset="0"/>
                <a:cs typeface="Times New Roman" pitchFamily="18" charset="0"/>
              </a:rPr>
              <a:t>requests</a:t>
            </a:r>
          </a:p>
        </p:txBody>
      </p:sp>
      <p:sp>
        <p:nvSpPr>
          <p:cNvPr id="3" name="object 3"/>
          <p:cNvSpPr txBox="1"/>
          <p:nvPr/>
        </p:nvSpPr>
        <p:spPr>
          <a:xfrm>
            <a:off x="993450" y="842513"/>
            <a:ext cx="1475740" cy="254000"/>
          </a:xfrm>
          <a:prstGeom prst="rect">
            <a:avLst/>
          </a:prstGeom>
        </p:spPr>
        <p:txBody>
          <a:bodyPr vert="horz" wrap="square" lIns="0" tIns="12700" rIns="0" bIns="0" rtlCol="0">
            <a:spAutoFit/>
          </a:bodyPr>
          <a:lstStyle/>
          <a:p>
            <a:pPr marL="12700">
              <a:lnSpc>
                <a:spcPct val="100000"/>
              </a:lnSpc>
              <a:spcBef>
                <a:spcPts val="100"/>
              </a:spcBef>
            </a:pPr>
            <a:r>
              <a:rPr sz="1500" spc="30" dirty="0">
                <a:latin typeface="Georgia"/>
                <a:cs typeface="Georgia"/>
              </a:rPr>
              <a:t>Via </a:t>
            </a:r>
            <a:r>
              <a:rPr sz="1500" spc="50" dirty="0">
                <a:latin typeface="Georgia"/>
                <a:cs typeface="Georgia"/>
              </a:rPr>
              <a:t>jQuery</a:t>
            </a:r>
            <a:r>
              <a:rPr sz="1500" spc="-40" dirty="0">
                <a:latin typeface="Georgia"/>
                <a:cs typeface="Georgia"/>
              </a:rPr>
              <a:t> </a:t>
            </a:r>
            <a:r>
              <a:rPr sz="1500" spc="-90" dirty="0">
                <a:latin typeface="Georgia"/>
                <a:cs typeface="Georgia"/>
              </a:rPr>
              <a:t>AJAX</a:t>
            </a:r>
            <a:endParaRPr sz="1500" dirty="0">
              <a:latin typeface="Georgia"/>
              <a:cs typeface="Georgia"/>
            </a:endParaRPr>
          </a:p>
        </p:txBody>
      </p:sp>
      <p:sp>
        <p:nvSpPr>
          <p:cNvPr id="4" name="object 4"/>
          <p:cNvSpPr txBox="1"/>
          <p:nvPr/>
        </p:nvSpPr>
        <p:spPr>
          <a:xfrm>
            <a:off x="993450" y="1047750"/>
            <a:ext cx="7309484" cy="4880182"/>
          </a:xfrm>
          <a:prstGeom prst="rect">
            <a:avLst/>
          </a:prstGeom>
        </p:spPr>
        <p:txBody>
          <a:bodyPr vert="horz" wrap="square" lIns="0" tIns="12065" rIns="0" bIns="0" rtlCol="0">
            <a:spAutoFit/>
          </a:bodyPr>
          <a:lstStyle/>
          <a:p>
            <a:pPr marL="12700" marR="6985" algn="just">
              <a:lnSpc>
                <a:spcPct val="150000"/>
              </a:lnSpc>
              <a:spcBef>
                <a:spcPts val="95"/>
              </a:spcBef>
              <a:buSzPct val="95454"/>
              <a:buFont typeface="Wingdings"/>
              <a:buChar char=""/>
              <a:tabLst>
                <a:tab pos="235585" algn="l"/>
              </a:tabLst>
            </a:pPr>
            <a:r>
              <a:rPr sz="2400" spc="-335" dirty="0">
                <a:latin typeface="Times New Roman" pitchFamily="18" charset="0"/>
                <a:cs typeface="Times New Roman" pitchFamily="18" charset="0"/>
              </a:rPr>
              <a:t>POST </a:t>
            </a:r>
            <a:r>
              <a:rPr sz="2400" spc="-100" dirty="0">
                <a:latin typeface="Times New Roman" pitchFamily="18" charset="0"/>
                <a:cs typeface="Times New Roman" pitchFamily="18" charset="0"/>
              </a:rPr>
              <a:t>requests are </a:t>
            </a:r>
            <a:r>
              <a:rPr sz="2400" spc="-25" dirty="0">
                <a:latin typeface="Times New Roman" pitchFamily="18" charset="0"/>
                <a:cs typeface="Times New Roman" pitchFamily="18" charset="0"/>
              </a:rPr>
              <a:t>often </a:t>
            </a:r>
            <a:r>
              <a:rPr sz="2400" spc="-60" dirty="0">
                <a:latin typeface="Times New Roman" pitchFamily="18" charset="0"/>
                <a:cs typeface="Times New Roman" pitchFamily="18" charset="0"/>
              </a:rPr>
              <a:t>preferred </a:t>
            </a:r>
            <a:r>
              <a:rPr sz="2400" spc="15" dirty="0">
                <a:latin typeface="Times New Roman" pitchFamily="18" charset="0"/>
                <a:cs typeface="Times New Roman" pitchFamily="18" charset="0"/>
              </a:rPr>
              <a:t>to </a:t>
            </a:r>
            <a:r>
              <a:rPr sz="2400" spc="-335" dirty="0">
                <a:latin typeface="Times New Roman" pitchFamily="18" charset="0"/>
                <a:cs typeface="Times New Roman" pitchFamily="18" charset="0"/>
              </a:rPr>
              <a:t>GET </a:t>
            </a:r>
            <a:r>
              <a:rPr sz="2400" spc="-100" dirty="0">
                <a:latin typeface="Times New Roman" pitchFamily="18" charset="0"/>
                <a:cs typeface="Times New Roman" pitchFamily="18" charset="0"/>
              </a:rPr>
              <a:t>requests </a:t>
            </a:r>
            <a:r>
              <a:rPr sz="2400" spc="-145" dirty="0">
                <a:latin typeface="Times New Roman" pitchFamily="18" charset="0"/>
                <a:cs typeface="Times New Roman" pitchFamily="18" charset="0"/>
              </a:rPr>
              <a:t>because  </a:t>
            </a:r>
            <a:r>
              <a:rPr sz="2400" spc="-95" dirty="0">
                <a:latin typeface="Times New Roman" pitchFamily="18" charset="0"/>
                <a:cs typeface="Times New Roman" pitchFamily="18" charset="0"/>
              </a:rPr>
              <a:t>one </a:t>
            </a:r>
            <a:r>
              <a:rPr sz="2400" spc="-150" dirty="0">
                <a:latin typeface="Times New Roman" pitchFamily="18" charset="0"/>
                <a:cs typeface="Times New Roman" pitchFamily="18" charset="0"/>
              </a:rPr>
              <a:t>can </a:t>
            </a:r>
            <a:r>
              <a:rPr sz="2400" spc="-70" dirty="0">
                <a:latin typeface="Times New Roman" pitchFamily="18" charset="0"/>
                <a:cs typeface="Times New Roman" pitchFamily="18" charset="0"/>
              </a:rPr>
              <a:t>post </a:t>
            </a:r>
            <a:r>
              <a:rPr sz="2400" spc="-125" dirty="0">
                <a:latin typeface="Times New Roman" pitchFamily="18" charset="0"/>
                <a:cs typeface="Times New Roman" pitchFamily="18" charset="0"/>
              </a:rPr>
              <a:t>an </a:t>
            </a:r>
            <a:r>
              <a:rPr sz="2400" spc="-35" dirty="0">
                <a:latin typeface="Times New Roman" pitchFamily="18" charset="0"/>
                <a:cs typeface="Times New Roman" pitchFamily="18" charset="0"/>
              </a:rPr>
              <a:t>unlimited </a:t>
            </a:r>
            <a:r>
              <a:rPr sz="2400" spc="-65" dirty="0">
                <a:latin typeface="Times New Roman" pitchFamily="18" charset="0"/>
                <a:cs typeface="Times New Roman" pitchFamily="18" charset="0"/>
              </a:rPr>
              <a:t>amount </a:t>
            </a:r>
            <a:r>
              <a:rPr sz="2400" spc="-5" dirty="0">
                <a:latin typeface="Times New Roman" pitchFamily="18" charset="0"/>
                <a:cs typeface="Times New Roman" pitchFamily="18" charset="0"/>
              </a:rPr>
              <a:t>of </a:t>
            </a:r>
            <a:r>
              <a:rPr sz="2400" spc="-85" dirty="0">
                <a:latin typeface="Times New Roman" pitchFamily="18" charset="0"/>
                <a:cs typeface="Times New Roman" pitchFamily="18" charset="0"/>
              </a:rPr>
              <a:t>data, </a:t>
            </a:r>
            <a:r>
              <a:rPr sz="2400" spc="-105" dirty="0">
                <a:latin typeface="Times New Roman" pitchFamily="18" charset="0"/>
                <a:cs typeface="Times New Roman" pitchFamily="18" charset="0"/>
              </a:rPr>
              <a:t>and </a:t>
            </a:r>
            <a:r>
              <a:rPr sz="2400" spc="-145" dirty="0">
                <a:latin typeface="Times New Roman" pitchFamily="18" charset="0"/>
                <a:cs typeface="Times New Roman" pitchFamily="18" charset="0"/>
              </a:rPr>
              <a:t>because </a:t>
            </a:r>
            <a:r>
              <a:rPr sz="2400" spc="-50" dirty="0">
                <a:latin typeface="Times New Roman" pitchFamily="18" charset="0"/>
                <a:cs typeface="Times New Roman" pitchFamily="18" charset="0"/>
              </a:rPr>
              <a:t>they </a:t>
            </a:r>
            <a:r>
              <a:rPr sz="2400" spc="-75" dirty="0">
                <a:latin typeface="Times New Roman" pitchFamily="18" charset="0"/>
                <a:cs typeface="Times New Roman" pitchFamily="18" charset="0"/>
              </a:rPr>
              <a:t>do  </a:t>
            </a:r>
            <a:r>
              <a:rPr sz="2400" spc="-10" dirty="0">
                <a:latin typeface="Times New Roman" pitchFamily="18" charset="0"/>
                <a:cs typeface="Times New Roman" pitchFamily="18" charset="0"/>
              </a:rPr>
              <a:t>not </a:t>
            </a:r>
            <a:r>
              <a:rPr sz="2400" spc="-100" dirty="0">
                <a:latin typeface="Times New Roman" pitchFamily="18" charset="0"/>
                <a:cs typeface="Times New Roman" pitchFamily="18" charset="0"/>
              </a:rPr>
              <a:t>generate </a:t>
            </a:r>
            <a:r>
              <a:rPr sz="2400" spc="-80" dirty="0">
                <a:latin typeface="Times New Roman" pitchFamily="18" charset="0"/>
                <a:cs typeface="Times New Roman" pitchFamily="18" charset="0"/>
              </a:rPr>
              <a:t>viewable </a:t>
            </a:r>
            <a:r>
              <a:rPr sz="2400" spc="-285" dirty="0">
                <a:latin typeface="Times New Roman" pitchFamily="18" charset="0"/>
                <a:cs typeface="Times New Roman" pitchFamily="18" charset="0"/>
              </a:rPr>
              <a:t>URLs </a:t>
            </a:r>
            <a:r>
              <a:rPr sz="2400" spc="-10" dirty="0">
                <a:latin typeface="Times New Roman" pitchFamily="18" charset="0"/>
                <a:cs typeface="Times New Roman" pitchFamily="18" charset="0"/>
              </a:rPr>
              <a:t>for </a:t>
            </a:r>
            <a:r>
              <a:rPr sz="2400" spc="-140" dirty="0">
                <a:latin typeface="Times New Roman" pitchFamily="18" charset="0"/>
                <a:cs typeface="Times New Roman" pitchFamily="18" charset="0"/>
              </a:rPr>
              <a:t>each</a:t>
            </a:r>
            <a:r>
              <a:rPr sz="2400" spc="-145" dirty="0">
                <a:latin typeface="Times New Roman" pitchFamily="18" charset="0"/>
                <a:cs typeface="Times New Roman" pitchFamily="18" charset="0"/>
              </a:rPr>
              <a:t> </a:t>
            </a:r>
            <a:r>
              <a:rPr sz="2400" spc="-60" dirty="0">
                <a:latin typeface="Times New Roman" pitchFamily="18" charset="0"/>
                <a:cs typeface="Times New Roman" pitchFamily="18" charset="0"/>
              </a:rPr>
              <a:t>action.</a:t>
            </a:r>
            <a:endParaRPr sz="2400" dirty="0">
              <a:latin typeface="Times New Roman" pitchFamily="18" charset="0"/>
              <a:cs typeface="Times New Roman" pitchFamily="18" charset="0"/>
            </a:endParaRPr>
          </a:p>
          <a:p>
            <a:pPr marL="12700" marR="5080" algn="just">
              <a:lnSpc>
                <a:spcPct val="150000"/>
              </a:lnSpc>
              <a:spcBef>
                <a:spcPts val="1730"/>
              </a:spcBef>
              <a:buSzPct val="95454"/>
              <a:buFont typeface="Wingdings"/>
              <a:buChar char=""/>
              <a:tabLst>
                <a:tab pos="235585" algn="l"/>
              </a:tabLst>
            </a:pPr>
            <a:r>
              <a:rPr sz="2400" spc="-335" dirty="0">
                <a:latin typeface="Times New Roman" pitchFamily="18" charset="0"/>
                <a:cs typeface="Times New Roman" pitchFamily="18" charset="0"/>
              </a:rPr>
              <a:t>GET </a:t>
            </a:r>
            <a:r>
              <a:rPr sz="2400" spc="-100" dirty="0">
                <a:latin typeface="Times New Roman" pitchFamily="18" charset="0"/>
                <a:cs typeface="Times New Roman" pitchFamily="18" charset="0"/>
              </a:rPr>
              <a:t>requests are </a:t>
            </a:r>
            <a:r>
              <a:rPr sz="2400" spc="-55" dirty="0">
                <a:latin typeface="Times New Roman" pitchFamily="18" charset="0"/>
                <a:cs typeface="Times New Roman" pitchFamily="18" charset="0"/>
              </a:rPr>
              <a:t>typically </a:t>
            </a:r>
            <a:r>
              <a:rPr sz="2400" spc="-10" dirty="0">
                <a:latin typeface="Times New Roman" pitchFamily="18" charset="0"/>
                <a:cs typeface="Times New Roman" pitchFamily="18" charset="0"/>
              </a:rPr>
              <a:t>not </a:t>
            </a:r>
            <a:r>
              <a:rPr sz="2400" spc="-130" dirty="0">
                <a:latin typeface="Times New Roman" pitchFamily="18" charset="0"/>
                <a:cs typeface="Times New Roman" pitchFamily="18" charset="0"/>
              </a:rPr>
              <a:t>used </a:t>
            </a:r>
            <a:r>
              <a:rPr sz="2400" spc="-75" dirty="0">
                <a:latin typeface="Times New Roman" pitchFamily="18" charset="0"/>
                <a:cs typeface="Times New Roman" pitchFamily="18" charset="0"/>
              </a:rPr>
              <a:t>when </a:t>
            </a:r>
            <a:r>
              <a:rPr sz="2400" spc="-80" dirty="0">
                <a:latin typeface="Times New Roman" pitchFamily="18" charset="0"/>
                <a:cs typeface="Times New Roman" pitchFamily="18" charset="0"/>
              </a:rPr>
              <a:t>we </a:t>
            </a:r>
            <a:r>
              <a:rPr sz="2400" spc="-140" dirty="0">
                <a:latin typeface="Times New Roman" pitchFamily="18" charset="0"/>
                <a:cs typeface="Times New Roman" pitchFamily="18" charset="0"/>
              </a:rPr>
              <a:t>have </a:t>
            </a:r>
            <a:r>
              <a:rPr sz="2400" spc="-70" dirty="0">
                <a:latin typeface="Times New Roman" pitchFamily="18" charset="0"/>
                <a:cs typeface="Times New Roman" pitchFamily="18" charset="0"/>
              </a:rPr>
              <a:t>forms  </a:t>
            </a:r>
            <a:r>
              <a:rPr sz="2400" spc="-150" dirty="0">
                <a:latin typeface="Times New Roman" pitchFamily="18" charset="0"/>
                <a:cs typeface="Times New Roman" pitchFamily="18" charset="0"/>
              </a:rPr>
              <a:t>because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165" dirty="0">
                <a:latin typeface="Times New Roman" pitchFamily="18" charset="0"/>
                <a:cs typeface="Times New Roman" pitchFamily="18" charset="0"/>
              </a:rPr>
              <a:t>messy </a:t>
            </a:r>
            <a:r>
              <a:rPr sz="2400" spc="-280" dirty="0">
                <a:latin typeface="Times New Roman" pitchFamily="18" charset="0"/>
                <a:cs typeface="Times New Roman" pitchFamily="18" charset="0"/>
              </a:rPr>
              <a:t>URLs </a:t>
            </a:r>
            <a:r>
              <a:rPr sz="2400" spc="-105" dirty="0">
                <a:latin typeface="Times New Roman" pitchFamily="18" charset="0"/>
                <a:cs typeface="Times New Roman" pitchFamily="18" charset="0"/>
              </a:rPr>
              <a:t>and </a:t>
            </a:r>
            <a:r>
              <a:rPr sz="2400" spc="-10" dirty="0">
                <a:latin typeface="Times New Roman" pitchFamily="18" charset="0"/>
                <a:cs typeface="Times New Roman" pitchFamily="18" charset="0"/>
              </a:rPr>
              <a:t>that </a:t>
            </a:r>
            <a:r>
              <a:rPr sz="2400" spc="-15" dirty="0">
                <a:latin typeface="Times New Roman" pitchFamily="18" charset="0"/>
                <a:cs typeface="Times New Roman" pitchFamily="18" charset="0"/>
              </a:rPr>
              <a:t>limitation </a:t>
            </a:r>
            <a:r>
              <a:rPr sz="2400" spc="-70" dirty="0">
                <a:latin typeface="Times New Roman" pitchFamily="18" charset="0"/>
                <a:cs typeface="Times New Roman" pitchFamily="18" charset="0"/>
              </a:rPr>
              <a:t>on </a:t>
            </a:r>
            <a:r>
              <a:rPr sz="2400" spc="-55" dirty="0">
                <a:latin typeface="Times New Roman" pitchFamily="18" charset="0"/>
                <a:cs typeface="Times New Roman" pitchFamily="18" charset="0"/>
              </a:rPr>
              <a:t>how </a:t>
            </a:r>
            <a:r>
              <a:rPr sz="2400" spc="-100" dirty="0">
                <a:latin typeface="Times New Roman" pitchFamily="18" charset="0"/>
                <a:cs typeface="Times New Roman" pitchFamily="18" charset="0"/>
              </a:rPr>
              <a:t>much  </a:t>
            </a:r>
            <a:r>
              <a:rPr sz="2400" spc="-90" dirty="0">
                <a:latin typeface="Times New Roman" pitchFamily="18" charset="0"/>
                <a:cs typeface="Times New Roman" pitchFamily="18" charset="0"/>
              </a:rPr>
              <a:t>data we </a:t>
            </a:r>
            <a:r>
              <a:rPr sz="2400" spc="-150" dirty="0">
                <a:latin typeface="Times New Roman" pitchFamily="18" charset="0"/>
                <a:cs typeface="Times New Roman" pitchFamily="18" charset="0"/>
              </a:rPr>
              <a:t>can</a:t>
            </a:r>
            <a:r>
              <a:rPr sz="2400" spc="-160" dirty="0">
                <a:latin typeface="Times New Roman" pitchFamily="18" charset="0"/>
                <a:cs typeface="Times New Roman" pitchFamily="18" charset="0"/>
              </a:rPr>
              <a:t> </a:t>
            </a:r>
            <a:r>
              <a:rPr sz="2400" spc="-45" dirty="0">
                <a:latin typeface="Times New Roman" pitchFamily="18" charset="0"/>
                <a:cs typeface="Times New Roman" pitchFamily="18" charset="0"/>
              </a:rPr>
              <a:t>transmit.</a:t>
            </a:r>
            <a:endParaRPr sz="2400" dirty="0">
              <a:latin typeface="Times New Roman" pitchFamily="18" charset="0"/>
              <a:cs typeface="Times New Roman" pitchFamily="18" charset="0"/>
            </a:endParaRPr>
          </a:p>
          <a:p>
            <a:pPr marL="234950" indent="-222885" algn="just">
              <a:lnSpc>
                <a:spcPct val="150000"/>
              </a:lnSpc>
              <a:spcBef>
                <a:spcPts val="1730"/>
              </a:spcBef>
              <a:buSzPct val="95454"/>
              <a:buFont typeface="Wingdings"/>
              <a:buChar char=""/>
              <a:tabLst>
                <a:tab pos="235585" algn="l"/>
              </a:tabLst>
            </a:pPr>
            <a:r>
              <a:rPr sz="2400" spc="-15" dirty="0">
                <a:latin typeface="Times New Roman" pitchFamily="18" charset="0"/>
                <a:cs typeface="Times New Roman" pitchFamily="18" charset="0"/>
              </a:rPr>
              <a:t>With </a:t>
            </a:r>
            <a:r>
              <a:rPr sz="2400" spc="-335" dirty="0">
                <a:latin typeface="Times New Roman" pitchFamily="18" charset="0"/>
                <a:cs typeface="Times New Roman" pitchFamily="18" charset="0"/>
              </a:rPr>
              <a:t>POST </a:t>
            </a:r>
            <a:r>
              <a:rPr sz="2400" spc="65" dirty="0">
                <a:latin typeface="Times New Roman" pitchFamily="18" charset="0"/>
                <a:cs typeface="Times New Roman" pitchFamily="18" charset="0"/>
              </a:rPr>
              <a:t>it </a:t>
            </a:r>
            <a:r>
              <a:rPr sz="2400" spc="-114" dirty="0">
                <a:latin typeface="Times New Roman" pitchFamily="18" charset="0"/>
                <a:cs typeface="Times New Roman" pitchFamily="18" charset="0"/>
              </a:rPr>
              <a:t>is </a:t>
            </a:r>
            <a:r>
              <a:rPr sz="2400" spc="-105" dirty="0">
                <a:latin typeface="Times New Roman" pitchFamily="18" charset="0"/>
                <a:cs typeface="Times New Roman" pitchFamily="18" charset="0"/>
              </a:rPr>
              <a:t>possible </a:t>
            </a:r>
            <a:r>
              <a:rPr sz="2400" spc="10" dirty="0">
                <a:latin typeface="Times New Roman" pitchFamily="18" charset="0"/>
                <a:cs typeface="Times New Roman" pitchFamily="18" charset="0"/>
              </a:rPr>
              <a:t>to </a:t>
            </a:r>
            <a:r>
              <a:rPr sz="2400" spc="-40" dirty="0">
                <a:latin typeface="Times New Roman" pitchFamily="18" charset="0"/>
                <a:cs typeface="Times New Roman" pitchFamily="18" charset="0"/>
              </a:rPr>
              <a:t>transmit </a:t>
            </a:r>
            <a:r>
              <a:rPr sz="2400" spc="-60" dirty="0">
                <a:latin typeface="Times New Roman" pitchFamily="18" charset="0"/>
                <a:cs typeface="Times New Roman" pitchFamily="18" charset="0"/>
              </a:rPr>
              <a:t>files, </a:t>
            </a:r>
            <a:r>
              <a:rPr sz="2400" spc="-85" dirty="0">
                <a:latin typeface="Times New Roman" pitchFamily="18" charset="0"/>
                <a:cs typeface="Times New Roman" pitchFamily="18" charset="0"/>
              </a:rPr>
              <a:t>something </a:t>
            </a:r>
            <a:r>
              <a:rPr sz="2400" spc="-65" dirty="0">
                <a:latin typeface="Times New Roman" pitchFamily="18" charset="0"/>
                <a:cs typeface="Times New Roman" pitchFamily="18" charset="0"/>
              </a:rPr>
              <a:t>which</a:t>
            </a:r>
            <a:r>
              <a:rPr sz="2400" spc="-25" dirty="0">
                <a:latin typeface="Times New Roman" pitchFamily="18" charset="0"/>
                <a:cs typeface="Times New Roman" pitchFamily="18" charset="0"/>
              </a:rPr>
              <a:t> </a:t>
            </a:r>
            <a:r>
              <a:rPr sz="2400" spc="-114" dirty="0">
                <a:latin typeface="Times New Roman" pitchFamily="18" charset="0"/>
                <a:cs typeface="Times New Roman" pitchFamily="18" charset="0"/>
              </a:rPr>
              <a:t>is</a:t>
            </a:r>
            <a:endParaRPr sz="2400" dirty="0">
              <a:latin typeface="Times New Roman" pitchFamily="18" charset="0"/>
              <a:cs typeface="Times New Roman" pitchFamily="18" charset="0"/>
            </a:endParaRPr>
          </a:p>
          <a:p>
            <a:pPr marL="12700">
              <a:lnSpc>
                <a:spcPct val="150000"/>
              </a:lnSpc>
              <a:spcBef>
                <a:spcPts val="5"/>
              </a:spcBef>
            </a:pPr>
            <a:r>
              <a:rPr sz="2400" spc="-10" dirty="0">
                <a:latin typeface="Times New Roman" pitchFamily="18" charset="0"/>
                <a:cs typeface="Times New Roman" pitchFamily="18" charset="0"/>
              </a:rPr>
              <a:t>not </a:t>
            </a:r>
            <a:r>
              <a:rPr sz="2400" spc="-100" dirty="0">
                <a:latin typeface="Times New Roman" pitchFamily="18" charset="0"/>
                <a:cs typeface="Times New Roman" pitchFamily="18" charset="0"/>
              </a:rPr>
              <a:t>possible </a:t>
            </a:r>
            <a:r>
              <a:rPr sz="2400" spc="10" dirty="0">
                <a:latin typeface="Times New Roman" pitchFamily="18" charset="0"/>
                <a:cs typeface="Times New Roman" pitchFamily="18" charset="0"/>
              </a:rPr>
              <a:t>with</a:t>
            </a:r>
            <a:r>
              <a:rPr sz="2400" spc="-245" dirty="0">
                <a:latin typeface="Times New Roman" pitchFamily="18" charset="0"/>
                <a:cs typeface="Times New Roman" pitchFamily="18" charset="0"/>
              </a:rPr>
              <a:t> </a:t>
            </a:r>
            <a:r>
              <a:rPr sz="2400" spc="-325" dirty="0">
                <a:latin typeface="Times New Roman" pitchFamily="18" charset="0"/>
                <a:cs typeface="Times New Roman" pitchFamily="18" charset="0"/>
              </a:rPr>
              <a:t>GET.</a:t>
            </a:r>
            <a:endParaRPr sz="24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291204" cy="696595"/>
          </a:xfrm>
          <a:prstGeom prst="rect">
            <a:avLst/>
          </a:prstGeom>
        </p:spPr>
        <p:txBody>
          <a:bodyPr vert="horz" wrap="square" lIns="0" tIns="13335" rIns="0" bIns="0" rtlCol="0">
            <a:spAutoFit/>
          </a:bodyPr>
          <a:lstStyle/>
          <a:p>
            <a:pPr marL="12700">
              <a:lnSpc>
                <a:spcPct val="100000"/>
              </a:lnSpc>
              <a:spcBef>
                <a:spcPts val="105"/>
              </a:spcBef>
            </a:pPr>
            <a:r>
              <a:rPr spc="-660" dirty="0">
                <a:latin typeface="Times New Roman" pitchFamily="18" charset="0"/>
                <a:cs typeface="Times New Roman" pitchFamily="18" charset="0"/>
              </a:rPr>
              <a:t>POST</a:t>
            </a:r>
            <a:r>
              <a:rPr spc="-315" dirty="0">
                <a:latin typeface="Times New Roman" pitchFamily="18" charset="0"/>
                <a:cs typeface="Times New Roman" pitchFamily="18" charset="0"/>
              </a:rPr>
              <a:t> </a:t>
            </a:r>
            <a:r>
              <a:rPr spc="-190" dirty="0">
                <a:latin typeface="Times New Roman" pitchFamily="18" charset="0"/>
                <a:cs typeface="Times New Roman" pitchFamily="18" charset="0"/>
              </a:rPr>
              <a:t>requests</a:t>
            </a:r>
          </a:p>
        </p:txBody>
      </p:sp>
      <p:sp>
        <p:nvSpPr>
          <p:cNvPr id="3" name="object 3"/>
          <p:cNvSpPr txBox="1"/>
          <p:nvPr/>
        </p:nvSpPr>
        <p:spPr>
          <a:xfrm>
            <a:off x="993450" y="842513"/>
            <a:ext cx="1475740" cy="254000"/>
          </a:xfrm>
          <a:prstGeom prst="rect">
            <a:avLst/>
          </a:prstGeom>
        </p:spPr>
        <p:txBody>
          <a:bodyPr vert="horz" wrap="square" lIns="0" tIns="12700" rIns="0" bIns="0" rtlCol="0">
            <a:spAutoFit/>
          </a:bodyPr>
          <a:lstStyle/>
          <a:p>
            <a:pPr marL="12700">
              <a:lnSpc>
                <a:spcPct val="100000"/>
              </a:lnSpc>
              <a:spcBef>
                <a:spcPts val="100"/>
              </a:spcBef>
            </a:pPr>
            <a:r>
              <a:rPr sz="1500" spc="30" dirty="0">
                <a:latin typeface="Georgia"/>
                <a:cs typeface="Georgia"/>
              </a:rPr>
              <a:t>Via </a:t>
            </a:r>
            <a:r>
              <a:rPr sz="1500" spc="50" dirty="0">
                <a:latin typeface="Georgia"/>
                <a:cs typeface="Georgia"/>
              </a:rPr>
              <a:t>jQuery</a:t>
            </a:r>
            <a:r>
              <a:rPr sz="1500" spc="-40" dirty="0">
                <a:latin typeface="Georgia"/>
                <a:cs typeface="Georgia"/>
              </a:rPr>
              <a:t> </a:t>
            </a:r>
            <a:r>
              <a:rPr sz="1500" spc="-90" dirty="0">
                <a:latin typeface="Georgia"/>
                <a:cs typeface="Georgia"/>
              </a:rPr>
              <a:t>AJAX</a:t>
            </a:r>
            <a:endParaRPr sz="1500">
              <a:latin typeface="Georgia"/>
              <a:cs typeface="Georgia"/>
            </a:endParaRPr>
          </a:p>
        </p:txBody>
      </p:sp>
      <p:sp>
        <p:nvSpPr>
          <p:cNvPr id="4" name="object 4"/>
          <p:cNvSpPr txBox="1"/>
          <p:nvPr/>
        </p:nvSpPr>
        <p:spPr>
          <a:xfrm>
            <a:off x="609600" y="1200150"/>
            <a:ext cx="8305800" cy="4544193"/>
          </a:xfrm>
          <a:prstGeom prst="rect">
            <a:avLst/>
          </a:prstGeom>
        </p:spPr>
        <p:txBody>
          <a:bodyPr vert="horz" wrap="square" lIns="0" tIns="12065" rIns="0" bIns="0" rtlCol="0">
            <a:spAutoFit/>
          </a:bodyPr>
          <a:lstStyle/>
          <a:p>
            <a:pPr marL="12700" marR="5080" algn="just">
              <a:lnSpc>
                <a:spcPct val="150000"/>
              </a:lnSpc>
              <a:spcBef>
                <a:spcPts val="95"/>
              </a:spcBef>
              <a:buSzPct val="95454"/>
              <a:buChar char="•"/>
              <a:tabLst>
                <a:tab pos="111760" algn="l"/>
              </a:tabLst>
            </a:pPr>
            <a:r>
              <a:rPr sz="2400" spc="-165" dirty="0">
                <a:latin typeface="Times New Roman" pitchFamily="18" charset="0"/>
                <a:cs typeface="Times New Roman" pitchFamily="18" charset="0"/>
              </a:rPr>
              <a:t>The </a:t>
            </a:r>
            <a:r>
              <a:rPr sz="2400" spc="-270" dirty="0">
                <a:latin typeface="Times New Roman" pitchFamily="18" charset="0"/>
                <a:cs typeface="Times New Roman" pitchFamily="18" charset="0"/>
              </a:rPr>
              <a:t>HTTP </a:t>
            </a:r>
            <a:r>
              <a:rPr sz="2400" spc="-90" dirty="0">
                <a:latin typeface="Times New Roman" pitchFamily="18" charset="0"/>
                <a:cs typeface="Times New Roman" pitchFamily="18" charset="0"/>
              </a:rPr>
              <a:t>1.1 </a:t>
            </a:r>
            <a:r>
              <a:rPr sz="2400" spc="-25" dirty="0">
                <a:latin typeface="Times New Roman" pitchFamily="18" charset="0"/>
                <a:cs typeface="Times New Roman" pitchFamily="18" charset="0"/>
              </a:rPr>
              <a:t>definition </a:t>
            </a:r>
            <a:r>
              <a:rPr sz="2400" spc="-120" dirty="0">
                <a:latin typeface="Times New Roman" pitchFamily="18" charset="0"/>
                <a:cs typeface="Times New Roman" pitchFamily="18" charset="0"/>
              </a:rPr>
              <a:t>describes </a:t>
            </a:r>
            <a:r>
              <a:rPr sz="2400" spc="-330" dirty="0">
                <a:latin typeface="Times New Roman" pitchFamily="18" charset="0"/>
                <a:cs typeface="Times New Roman" pitchFamily="18" charset="0"/>
              </a:rPr>
              <a:t>GET </a:t>
            </a:r>
            <a:r>
              <a:rPr sz="2400" spc="-210" dirty="0">
                <a:latin typeface="Times New Roman" pitchFamily="18" charset="0"/>
                <a:cs typeface="Times New Roman" pitchFamily="18" charset="0"/>
              </a:rPr>
              <a:t>as </a:t>
            </a:r>
            <a:r>
              <a:rPr sz="2400" spc="-175" dirty="0">
                <a:latin typeface="Times New Roman" pitchFamily="18" charset="0"/>
                <a:cs typeface="Times New Roman" pitchFamily="18" charset="0"/>
              </a:rPr>
              <a:t>a </a:t>
            </a:r>
            <a:r>
              <a:rPr sz="2400" b="1" spc="-170" dirty="0">
                <a:latin typeface="Times New Roman" pitchFamily="18" charset="0"/>
                <a:cs typeface="Times New Roman" pitchFamily="18" charset="0"/>
              </a:rPr>
              <a:t>safe </a:t>
            </a:r>
            <a:r>
              <a:rPr sz="2400" b="1" spc="-135" dirty="0">
                <a:latin typeface="Times New Roman" pitchFamily="18" charset="0"/>
                <a:cs typeface="Times New Roman" pitchFamily="18" charset="0"/>
              </a:rPr>
              <a:t>method  </a:t>
            </a:r>
            <a:r>
              <a:rPr sz="2400" spc="-100" dirty="0">
                <a:latin typeface="Times New Roman" pitchFamily="18" charset="0"/>
                <a:cs typeface="Times New Roman" pitchFamily="18" charset="0"/>
              </a:rPr>
              <a:t>meaning </a:t>
            </a:r>
            <a:r>
              <a:rPr sz="2400" spc="-5" dirty="0">
                <a:latin typeface="Times New Roman" pitchFamily="18" charset="0"/>
                <a:cs typeface="Times New Roman" pitchFamily="18" charset="0"/>
              </a:rPr>
              <a:t>that </a:t>
            </a:r>
            <a:r>
              <a:rPr sz="2400" spc="-50" dirty="0">
                <a:latin typeface="Times New Roman" pitchFamily="18" charset="0"/>
                <a:cs typeface="Times New Roman" pitchFamily="18" charset="0"/>
              </a:rPr>
              <a:t>they </a:t>
            </a:r>
            <a:r>
              <a:rPr sz="2400" spc="-90" dirty="0">
                <a:latin typeface="Times New Roman" pitchFamily="18" charset="0"/>
                <a:cs typeface="Times New Roman" pitchFamily="18" charset="0"/>
              </a:rPr>
              <a:t>should </a:t>
            </a:r>
            <a:r>
              <a:rPr sz="2400" spc="-10" dirty="0">
                <a:latin typeface="Times New Roman" pitchFamily="18" charset="0"/>
                <a:cs typeface="Times New Roman" pitchFamily="18" charset="0"/>
              </a:rPr>
              <a:t>not </a:t>
            </a:r>
            <a:r>
              <a:rPr sz="2400" spc="-140" dirty="0">
                <a:latin typeface="Times New Roman" pitchFamily="18" charset="0"/>
                <a:cs typeface="Times New Roman" pitchFamily="18" charset="0"/>
              </a:rPr>
              <a:t>change </a:t>
            </a:r>
            <a:r>
              <a:rPr sz="2400" spc="-70" dirty="0">
                <a:latin typeface="Times New Roman" pitchFamily="18" charset="0"/>
                <a:cs typeface="Times New Roman" pitchFamily="18" charset="0"/>
              </a:rPr>
              <a:t>anything, </a:t>
            </a:r>
            <a:r>
              <a:rPr sz="2400" spc="-105" dirty="0">
                <a:latin typeface="Times New Roman" pitchFamily="18" charset="0"/>
                <a:cs typeface="Times New Roman" pitchFamily="18" charset="0"/>
              </a:rPr>
              <a:t>and </a:t>
            </a:r>
            <a:r>
              <a:rPr sz="2400" spc="-90" dirty="0">
                <a:latin typeface="Times New Roman" pitchFamily="18" charset="0"/>
                <a:cs typeface="Times New Roman" pitchFamily="18" charset="0"/>
              </a:rPr>
              <a:t>should  </a:t>
            </a:r>
            <a:r>
              <a:rPr sz="2400" spc="-60" dirty="0">
                <a:latin typeface="Times New Roman" pitchFamily="18" charset="0"/>
                <a:cs typeface="Times New Roman" pitchFamily="18" charset="0"/>
              </a:rPr>
              <a:t>only </a:t>
            </a:r>
            <a:r>
              <a:rPr sz="2400" spc="-95" dirty="0">
                <a:latin typeface="Times New Roman" pitchFamily="18" charset="0"/>
                <a:cs typeface="Times New Roman" pitchFamily="18" charset="0"/>
              </a:rPr>
              <a:t>read</a:t>
            </a:r>
            <a:r>
              <a:rPr sz="2400" spc="-185" dirty="0">
                <a:latin typeface="Times New Roman" pitchFamily="18" charset="0"/>
                <a:cs typeface="Times New Roman" pitchFamily="18" charset="0"/>
              </a:rPr>
              <a:t> </a:t>
            </a:r>
            <a:r>
              <a:rPr sz="2400" spc="-85" dirty="0">
                <a:latin typeface="Times New Roman" pitchFamily="18" charset="0"/>
                <a:cs typeface="Times New Roman" pitchFamily="18" charset="0"/>
              </a:rPr>
              <a:t>data.</a:t>
            </a:r>
            <a:endParaRPr sz="2400" dirty="0">
              <a:latin typeface="Times New Roman" pitchFamily="18" charset="0"/>
              <a:cs typeface="Times New Roman" pitchFamily="18" charset="0"/>
            </a:endParaRPr>
          </a:p>
          <a:p>
            <a:pPr marL="12700" marR="8255" algn="just">
              <a:lnSpc>
                <a:spcPct val="150000"/>
              </a:lnSpc>
              <a:spcBef>
                <a:spcPts val="1730"/>
              </a:spcBef>
              <a:buSzPct val="95454"/>
              <a:buChar char="•"/>
              <a:tabLst>
                <a:tab pos="111760" algn="l"/>
              </a:tabLst>
            </a:pPr>
            <a:r>
              <a:rPr sz="2400" spc="-350" dirty="0">
                <a:latin typeface="Times New Roman" pitchFamily="18" charset="0"/>
                <a:cs typeface="Times New Roman" pitchFamily="18" charset="0"/>
              </a:rPr>
              <a:t>POSTs </a:t>
            </a:r>
            <a:r>
              <a:rPr sz="2400" spc="-70" dirty="0">
                <a:latin typeface="Times New Roman" pitchFamily="18" charset="0"/>
                <a:cs typeface="Times New Roman" pitchFamily="18" charset="0"/>
              </a:rPr>
              <a:t>on </a:t>
            </a:r>
            <a:r>
              <a:rPr sz="2400" spc="-30" dirty="0">
                <a:latin typeface="Times New Roman" pitchFamily="18" charset="0"/>
                <a:cs typeface="Times New Roman" pitchFamily="18" charset="0"/>
              </a:rPr>
              <a:t>the </a:t>
            </a:r>
            <a:r>
              <a:rPr sz="2400" spc="-25" dirty="0">
                <a:latin typeface="Times New Roman" pitchFamily="18" charset="0"/>
                <a:cs typeface="Times New Roman" pitchFamily="18" charset="0"/>
              </a:rPr>
              <a:t>other </a:t>
            </a:r>
            <a:r>
              <a:rPr sz="2400" spc="-100" dirty="0">
                <a:latin typeface="Times New Roman" pitchFamily="18" charset="0"/>
                <a:cs typeface="Times New Roman" pitchFamily="18" charset="0"/>
              </a:rPr>
              <a:t>hand are </a:t>
            </a:r>
            <a:r>
              <a:rPr sz="2400" spc="-10" dirty="0">
                <a:latin typeface="Times New Roman" pitchFamily="18" charset="0"/>
                <a:cs typeface="Times New Roman" pitchFamily="18" charset="0"/>
              </a:rPr>
              <a:t>not </a:t>
            </a:r>
            <a:r>
              <a:rPr sz="2400" spc="-125" dirty="0">
                <a:latin typeface="Times New Roman" pitchFamily="18" charset="0"/>
                <a:cs typeface="Times New Roman" pitchFamily="18" charset="0"/>
              </a:rPr>
              <a:t>safe, </a:t>
            </a:r>
            <a:r>
              <a:rPr sz="2400" spc="-105" dirty="0">
                <a:latin typeface="Times New Roman" pitchFamily="18" charset="0"/>
                <a:cs typeface="Times New Roman" pitchFamily="18" charset="0"/>
              </a:rPr>
              <a:t>and </a:t>
            </a:r>
            <a:r>
              <a:rPr sz="2400" spc="-90" dirty="0">
                <a:latin typeface="Times New Roman" pitchFamily="18" charset="0"/>
                <a:cs typeface="Times New Roman" pitchFamily="18" charset="0"/>
              </a:rPr>
              <a:t>should </a:t>
            </a:r>
            <a:r>
              <a:rPr sz="2400" spc="-105" dirty="0">
                <a:latin typeface="Times New Roman" pitchFamily="18" charset="0"/>
                <a:cs typeface="Times New Roman" pitchFamily="18" charset="0"/>
              </a:rPr>
              <a:t>be </a:t>
            </a:r>
            <a:r>
              <a:rPr sz="2400" spc="-130" dirty="0">
                <a:latin typeface="Times New Roman" pitchFamily="18" charset="0"/>
                <a:cs typeface="Times New Roman" pitchFamily="18" charset="0"/>
              </a:rPr>
              <a:t>used  </a:t>
            </a:r>
            <a:r>
              <a:rPr sz="2400" spc="-85" dirty="0">
                <a:latin typeface="Times New Roman" pitchFamily="18" charset="0"/>
                <a:cs typeface="Times New Roman" pitchFamily="18" charset="0"/>
              </a:rPr>
              <a:t>whenever </a:t>
            </a:r>
            <a:r>
              <a:rPr sz="2400" spc="-90" dirty="0">
                <a:latin typeface="Times New Roman" pitchFamily="18" charset="0"/>
                <a:cs typeface="Times New Roman" pitchFamily="18" charset="0"/>
              </a:rPr>
              <a:t>we </a:t>
            </a:r>
            <a:r>
              <a:rPr sz="2400" spc="-100" dirty="0">
                <a:latin typeface="Times New Roman" pitchFamily="18" charset="0"/>
                <a:cs typeface="Times New Roman" pitchFamily="18" charset="0"/>
              </a:rPr>
              <a:t>are </a:t>
            </a:r>
            <a:r>
              <a:rPr sz="2400" spc="-120" dirty="0">
                <a:latin typeface="Times New Roman" pitchFamily="18" charset="0"/>
                <a:cs typeface="Times New Roman" pitchFamily="18" charset="0"/>
              </a:rPr>
              <a:t>changing </a:t>
            </a:r>
            <a:r>
              <a:rPr sz="2400" spc="-30" dirty="0">
                <a:latin typeface="Times New Roman" pitchFamily="18" charset="0"/>
                <a:cs typeface="Times New Roman" pitchFamily="18" charset="0"/>
              </a:rPr>
              <a:t>the </a:t>
            </a:r>
            <a:r>
              <a:rPr sz="2400" spc="-80" dirty="0">
                <a:latin typeface="Times New Roman" pitchFamily="18" charset="0"/>
                <a:cs typeface="Times New Roman" pitchFamily="18" charset="0"/>
              </a:rPr>
              <a:t>state </a:t>
            </a:r>
            <a:r>
              <a:rPr sz="2400" spc="5" dirty="0">
                <a:latin typeface="Times New Roman" pitchFamily="18" charset="0"/>
                <a:cs typeface="Times New Roman" pitchFamily="18" charset="0"/>
              </a:rPr>
              <a:t>of </a:t>
            </a:r>
            <a:r>
              <a:rPr sz="2400" spc="-40" dirty="0">
                <a:latin typeface="Times New Roman" pitchFamily="18" charset="0"/>
                <a:cs typeface="Times New Roman" pitchFamily="18" charset="0"/>
              </a:rPr>
              <a:t>our </a:t>
            </a:r>
            <a:r>
              <a:rPr sz="2400" spc="-130" dirty="0">
                <a:latin typeface="Times New Roman" pitchFamily="18" charset="0"/>
                <a:cs typeface="Times New Roman" pitchFamily="18" charset="0"/>
              </a:rPr>
              <a:t>system </a:t>
            </a:r>
            <a:r>
              <a:rPr sz="2400" spc="-75" dirty="0">
                <a:latin typeface="Times New Roman" pitchFamily="18" charset="0"/>
                <a:cs typeface="Times New Roman" pitchFamily="18" charset="0"/>
              </a:rPr>
              <a:t>(like </a:t>
            </a:r>
            <a:r>
              <a:rPr sz="2400" spc="-110" dirty="0">
                <a:latin typeface="Times New Roman" pitchFamily="18" charset="0"/>
                <a:cs typeface="Times New Roman" pitchFamily="18" charset="0"/>
              </a:rPr>
              <a:t>casting  </a:t>
            </a:r>
            <a:r>
              <a:rPr sz="2400" spc="-175" dirty="0">
                <a:latin typeface="Times New Roman" pitchFamily="18" charset="0"/>
                <a:cs typeface="Times New Roman" pitchFamily="18" charset="0"/>
              </a:rPr>
              <a:t>a </a:t>
            </a:r>
            <a:r>
              <a:rPr sz="2400" spc="-60" dirty="0">
                <a:latin typeface="Times New Roman" pitchFamily="18" charset="0"/>
                <a:cs typeface="Times New Roman" pitchFamily="18" charset="0"/>
              </a:rPr>
              <a:t>vote). </a:t>
            </a:r>
            <a:r>
              <a:rPr sz="2400" spc="-80" dirty="0">
                <a:latin typeface="Times New Roman" pitchFamily="18" charset="0"/>
                <a:cs typeface="Times New Roman" pitchFamily="18" charset="0"/>
              </a:rPr>
              <a:t>get() </a:t>
            </a:r>
            <a:r>
              <a:rPr sz="2400" spc="-55" dirty="0">
                <a:latin typeface="Times New Roman" pitchFamily="18" charset="0"/>
                <a:cs typeface="Times New Roman" pitchFamily="18" charset="0"/>
              </a:rPr>
              <a:t>method.</a:t>
            </a:r>
            <a:endParaRPr sz="2400" dirty="0">
              <a:latin typeface="Times New Roman" pitchFamily="18" charset="0"/>
              <a:cs typeface="Times New Roman" pitchFamily="18" charset="0"/>
            </a:endParaRPr>
          </a:p>
          <a:p>
            <a:pPr marL="111760" indent="-99695" algn="just">
              <a:lnSpc>
                <a:spcPct val="150000"/>
              </a:lnSpc>
              <a:spcBef>
                <a:spcPts val="1730"/>
              </a:spcBef>
              <a:buSzPct val="95454"/>
              <a:buChar char="•"/>
              <a:tabLst>
                <a:tab pos="112395" algn="l"/>
              </a:tabLst>
            </a:pPr>
            <a:r>
              <a:rPr sz="2400" spc="-335" dirty="0">
                <a:latin typeface="Times New Roman" pitchFamily="18" charset="0"/>
                <a:cs typeface="Times New Roman" pitchFamily="18" charset="0"/>
              </a:rPr>
              <a:t>POST </a:t>
            </a:r>
            <a:r>
              <a:rPr sz="2400" spc="-125" dirty="0">
                <a:latin typeface="Times New Roman" pitchFamily="18" charset="0"/>
                <a:cs typeface="Times New Roman" pitchFamily="18" charset="0"/>
              </a:rPr>
              <a:t>syntax </a:t>
            </a:r>
            <a:r>
              <a:rPr sz="2400" spc="-114" dirty="0">
                <a:latin typeface="Times New Roman" pitchFamily="18" charset="0"/>
                <a:cs typeface="Times New Roman" pitchFamily="18" charset="0"/>
              </a:rPr>
              <a:t>is </a:t>
            </a:r>
            <a:r>
              <a:rPr sz="2400" spc="-75" dirty="0">
                <a:latin typeface="Times New Roman" pitchFamily="18" charset="0"/>
                <a:cs typeface="Times New Roman" pitchFamily="18" charset="0"/>
              </a:rPr>
              <a:t>almost </a:t>
            </a:r>
            <a:r>
              <a:rPr sz="2400" spc="-60" dirty="0">
                <a:latin typeface="Times New Roman" pitchFamily="18" charset="0"/>
                <a:cs typeface="Times New Roman" pitchFamily="18" charset="0"/>
              </a:rPr>
              <a:t>identical </a:t>
            </a:r>
            <a:r>
              <a:rPr sz="2400" spc="10" dirty="0">
                <a:latin typeface="Times New Roman" pitchFamily="18" charset="0"/>
                <a:cs typeface="Times New Roman" pitchFamily="18" charset="0"/>
              </a:rPr>
              <a:t>to</a:t>
            </a:r>
            <a:r>
              <a:rPr sz="2400" spc="-215" dirty="0">
                <a:latin typeface="Times New Roman" pitchFamily="18" charset="0"/>
                <a:cs typeface="Times New Roman" pitchFamily="18" charset="0"/>
              </a:rPr>
              <a:t> </a:t>
            </a:r>
            <a:r>
              <a:rPr sz="2400" spc="-325" dirty="0">
                <a:latin typeface="Times New Roman" pitchFamily="18" charset="0"/>
                <a:cs typeface="Times New Roman" pitchFamily="18" charset="0"/>
              </a:rPr>
              <a:t>GET.</a:t>
            </a:r>
            <a:endParaRPr sz="2400" dirty="0">
              <a:latin typeface="Times New Roman" pitchFamily="18" charset="0"/>
              <a:cs typeface="Times New Roman" pitchFamily="18" charset="0"/>
            </a:endParaRPr>
          </a:p>
          <a:p>
            <a:pPr marL="12700" marR="8255" algn="just">
              <a:lnSpc>
                <a:spcPct val="150000"/>
              </a:lnSpc>
              <a:spcBef>
                <a:spcPts val="1730"/>
              </a:spcBef>
              <a:buSzPct val="95454"/>
              <a:buChar char="•"/>
              <a:tabLst>
                <a:tab pos="111760" algn="l"/>
              </a:tabLst>
            </a:pPr>
            <a:r>
              <a:rPr sz="2400" spc="-125" dirty="0">
                <a:latin typeface="Times New Roman" pitchFamily="18" charset="0"/>
                <a:cs typeface="Times New Roman" pitchFamily="18" charset="0"/>
              </a:rPr>
              <a:t>jQuery.</a:t>
            </a:r>
            <a:r>
              <a:rPr sz="2400" b="1" spc="-125" dirty="0">
                <a:solidFill>
                  <a:srgbClr val="CE2932"/>
                </a:solidFill>
                <a:latin typeface="Times New Roman" pitchFamily="18" charset="0"/>
                <a:cs typeface="Times New Roman" pitchFamily="18" charset="0"/>
              </a:rPr>
              <a:t>post </a:t>
            </a:r>
            <a:r>
              <a:rPr sz="2400" spc="-70" dirty="0">
                <a:latin typeface="Times New Roman" pitchFamily="18" charset="0"/>
                <a:cs typeface="Times New Roman" pitchFamily="18" charset="0"/>
              </a:rPr>
              <a:t>( </a:t>
            </a:r>
            <a:r>
              <a:rPr sz="2400" spc="-15" dirty="0">
                <a:latin typeface="Times New Roman" pitchFamily="18" charset="0"/>
                <a:cs typeface="Times New Roman" pitchFamily="18" charset="0"/>
              </a:rPr>
              <a:t>url </a:t>
            </a:r>
            <a:r>
              <a:rPr sz="2400" spc="-5" dirty="0">
                <a:latin typeface="Times New Roman" pitchFamily="18" charset="0"/>
                <a:cs typeface="Times New Roman" pitchFamily="18" charset="0"/>
              </a:rPr>
              <a:t>[, </a:t>
            </a:r>
            <a:r>
              <a:rPr sz="2400" spc="-90" dirty="0">
                <a:latin typeface="Times New Roman" pitchFamily="18" charset="0"/>
                <a:cs typeface="Times New Roman" pitchFamily="18" charset="0"/>
              </a:rPr>
              <a:t>data </a:t>
            </a:r>
            <a:r>
              <a:rPr sz="2400" spc="60" dirty="0">
                <a:latin typeface="Times New Roman" pitchFamily="18" charset="0"/>
                <a:cs typeface="Times New Roman" pitchFamily="18" charset="0"/>
              </a:rPr>
              <a:t>] </a:t>
            </a:r>
            <a:r>
              <a:rPr sz="2400" spc="-5" dirty="0">
                <a:latin typeface="Times New Roman" pitchFamily="18" charset="0"/>
                <a:cs typeface="Times New Roman" pitchFamily="18" charset="0"/>
              </a:rPr>
              <a:t>[, </a:t>
            </a:r>
            <a:r>
              <a:rPr sz="2400" spc="-140" dirty="0">
                <a:latin typeface="Times New Roman" pitchFamily="18" charset="0"/>
                <a:cs typeface="Times New Roman" pitchFamily="18" charset="0"/>
              </a:rPr>
              <a:t>success(data, </a:t>
            </a:r>
            <a:r>
              <a:rPr sz="2400" spc="-85" dirty="0">
                <a:latin typeface="Times New Roman" pitchFamily="18" charset="0"/>
                <a:cs typeface="Times New Roman" pitchFamily="18" charset="0"/>
              </a:rPr>
              <a:t>textStatus, </a:t>
            </a:r>
            <a:r>
              <a:rPr sz="2400" spc="-180" dirty="0">
                <a:latin typeface="Times New Roman" pitchFamily="18" charset="0"/>
                <a:cs typeface="Times New Roman" pitchFamily="18" charset="0"/>
              </a:rPr>
              <a:t>jqXHR) </a:t>
            </a:r>
            <a:r>
              <a:rPr sz="2400" spc="60" dirty="0">
                <a:latin typeface="Times New Roman" pitchFamily="18" charset="0"/>
                <a:cs typeface="Times New Roman" pitchFamily="18" charset="0"/>
              </a:rPr>
              <a:t>] </a:t>
            </a:r>
            <a:r>
              <a:rPr sz="2400" spc="-5" dirty="0">
                <a:latin typeface="Times New Roman" pitchFamily="18" charset="0"/>
                <a:cs typeface="Times New Roman" pitchFamily="18" charset="0"/>
              </a:rPr>
              <a:t>[,  </a:t>
            </a:r>
            <a:r>
              <a:rPr sz="2400" spc="-130" dirty="0">
                <a:latin typeface="Times New Roman" pitchFamily="18" charset="0"/>
                <a:cs typeface="Times New Roman" pitchFamily="18" charset="0"/>
              </a:rPr>
              <a:t>dataType </a:t>
            </a:r>
            <a:r>
              <a:rPr sz="2400" spc="60" dirty="0">
                <a:latin typeface="Times New Roman" pitchFamily="18" charset="0"/>
                <a:cs typeface="Times New Roman" pitchFamily="18" charset="0"/>
              </a:rPr>
              <a:t>]</a:t>
            </a:r>
            <a:r>
              <a:rPr sz="2400" spc="-95" dirty="0">
                <a:latin typeface="Times New Roman" pitchFamily="18" charset="0"/>
                <a:cs typeface="Times New Roman" pitchFamily="18" charset="0"/>
              </a:rPr>
              <a:t> </a:t>
            </a:r>
            <a:r>
              <a:rPr sz="2400" spc="-7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291204" cy="696595"/>
          </a:xfrm>
          <a:prstGeom prst="rect">
            <a:avLst/>
          </a:prstGeom>
        </p:spPr>
        <p:txBody>
          <a:bodyPr vert="horz" wrap="square" lIns="0" tIns="13335" rIns="0" bIns="0" rtlCol="0">
            <a:spAutoFit/>
          </a:bodyPr>
          <a:lstStyle/>
          <a:p>
            <a:pPr marL="12700">
              <a:lnSpc>
                <a:spcPct val="100000"/>
              </a:lnSpc>
              <a:spcBef>
                <a:spcPts val="105"/>
              </a:spcBef>
            </a:pPr>
            <a:r>
              <a:rPr spc="-660" dirty="0">
                <a:latin typeface="Times New Roman" pitchFamily="18" charset="0"/>
                <a:cs typeface="Times New Roman" pitchFamily="18" charset="0"/>
              </a:rPr>
              <a:t>POST</a:t>
            </a:r>
            <a:r>
              <a:rPr spc="-315" dirty="0">
                <a:latin typeface="Times New Roman" pitchFamily="18" charset="0"/>
                <a:cs typeface="Times New Roman" pitchFamily="18" charset="0"/>
              </a:rPr>
              <a:t> </a:t>
            </a:r>
            <a:r>
              <a:rPr spc="-190" dirty="0">
                <a:latin typeface="Times New Roman" pitchFamily="18" charset="0"/>
                <a:cs typeface="Times New Roman" pitchFamily="18" charset="0"/>
              </a:rPr>
              <a:t>requests</a:t>
            </a:r>
          </a:p>
        </p:txBody>
      </p:sp>
      <p:sp>
        <p:nvSpPr>
          <p:cNvPr id="3" name="object 3"/>
          <p:cNvSpPr txBox="1"/>
          <p:nvPr/>
        </p:nvSpPr>
        <p:spPr>
          <a:xfrm>
            <a:off x="993450" y="842513"/>
            <a:ext cx="1475740" cy="254000"/>
          </a:xfrm>
          <a:prstGeom prst="rect">
            <a:avLst/>
          </a:prstGeom>
        </p:spPr>
        <p:txBody>
          <a:bodyPr vert="horz" wrap="square" lIns="0" tIns="12700" rIns="0" bIns="0" rtlCol="0">
            <a:spAutoFit/>
          </a:bodyPr>
          <a:lstStyle/>
          <a:p>
            <a:pPr marL="12700">
              <a:lnSpc>
                <a:spcPct val="100000"/>
              </a:lnSpc>
              <a:spcBef>
                <a:spcPts val="100"/>
              </a:spcBef>
            </a:pPr>
            <a:r>
              <a:rPr sz="1500" spc="30" dirty="0">
                <a:latin typeface="Georgia"/>
                <a:cs typeface="Georgia"/>
              </a:rPr>
              <a:t>Via </a:t>
            </a:r>
            <a:r>
              <a:rPr sz="1500" spc="50" dirty="0">
                <a:latin typeface="Georgia"/>
                <a:cs typeface="Georgia"/>
              </a:rPr>
              <a:t>jQuery</a:t>
            </a:r>
            <a:r>
              <a:rPr sz="1500" spc="-40" dirty="0">
                <a:latin typeface="Georgia"/>
                <a:cs typeface="Georgia"/>
              </a:rPr>
              <a:t> </a:t>
            </a:r>
            <a:r>
              <a:rPr sz="1500" spc="-90" dirty="0">
                <a:latin typeface="Georgia"/>
                <a:cs typeface="Georgia"/>
              </a:rPr>
              <a:t>AJAX</a:t>
            </a:r>
            <a:endParaRPr sz="1500">
              <a:latin typeface="Georgia"/>
              <a:cs typeface="Georgia"/>
            </a:endParaRPr>
          </a:p>
        </p:txBody>
      </p:sp>
      <p:sp>
        <p:nvSpPr>
          <p:cNvPr id="4" name="object 4"/>
          <p:cNvSpPr txBox="1"/>
          <p:nvPr/>
        </p:nvSpPr>
        <p:spPr>
          <a:xfrm>
            <a:off x="993444" y="1662756"/>
            <a:ext cx="7083755" cy="3436197"/>
          </a:xfrm>
          <a:prstGeom prst="rect">
            <a:avLst/>
          </a:prstGeom>
        </p:spPr>
        <p:txBody>
          <a:bodyPr vert="horz" wrap="square" lIns="0" tIns="12065" rIns="0" bIns="0" rtlCol="0">
            <a:spAutoFit/>
          </a:bodyPr>
          <a:lstStyle/>
          <a:p>
            <a:pPr marL="12700">
              <a:lnSpc>
                <a:spcPct val="150000"/>
              </a:lnSpc>
              <a:spcBef>
                <a:spcPts val="95"/>
              </a:spcBef>
            </a:pPr>
            <a:r>
              <a:rPr sz="2400" dirty="0">
                <a:latin typeface="Times New Roman" pitchFamily="18" charset="0"/>
                <a:cs typeface="Times New Roman" pitchFamily="18" charset="0"/>
              </a:rPr>
              <a:t>If</a:t>
            </a:r>
            <a:r>
              <a:rPr sz="2400" spc="-114" dirty="0">
                <a:latin typeface="Times New Roman" pitchFamily="18" charset="0"/>
                <a:cs typeface="Times New Roman" pitchFamily="18" charset="0"/>
              </a:rPr>
              <a:t> </a:t>
            </a:r>
            <a:r>
              <a:rPr sz="2400" spc="-90" dirty="0">
                <a:latin typeface="Times New Roman" pitchFamily="18" charset="0"/>
                <a:cs typeface="Times New Roman" pitchFamily="18" charset="0"/>
              </a:rPr>
              <a:t>we</a:t>
            </a:r>
            <a:r>
              <a:rPr sz="2400" spc="-105" dirty="0">
                <a:latin typeface="Times New Roman" pitchFamily="18" charset="0"/>
                <a:cs typeface="Times New Roman" pitchFamily="18" charset="0"/>
              </a:rPr>
              <a:t> </a:t>
            </a:r>
            <a:r>
              <a:rPr sz="2400" spc="-75" dirty="0">
                <a:latin typeface="Times New Roman" pitchFamily="18" charset="0"/>
                <a:cs typeface="Times New Roman" pitchFamily="18" charset="0"/>
              </a:rPr>
              <a:t>were</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00" dirty="0">
                <a:latin typeface="Times New Roman" pitchFamily="18" charset="0"/>
                <a:cs typeface="Times New Roman" pitchFamily="18" charset="0"/>
              </a:rPr>
              <a:t> </a:t>
            </a:r>
            <a:r>
              <a:rPr sz="2400" spc="-70" dirty="0">
                <a:latin typeface="Times New Roman" pitchFamily="18" charset="0"/>
                <a:cs typeface="Times New Roman" pitchFamily="18" charset="0"/>
              </a:rPr>
              <a:t>convert</a:t>
            </a:r>
            <a:r>
              <a:rPr sz="2400" spc="-120" dirty="0">
                <a:latin typeface="Times New Roman" pitchFamily="18" charset="0"/>
                <a:cs typeface="Times New Roman" pitchFamily="18" charset="0"/>
              </a:rPr>
              <a:t> </a:t>
            </a:r>
            <a:r>
              <a:rPr sz="2400" spc="-40" dirty="0">
                <a:latin typeface="Times New Roman" pitchFamily="18" charset="0"/>
                <a:cs typeface="Times New Roman" pitchFamily="18" charset="0"/>
              </a:rPr>
              <a:t>our</a:t>
            </a:r>
            <a:r>
              <a:rPr sz="2400" spc="-114" dirty="0">
                <a:latin typeface="Times New Roman" pitchFamily="18" charset="0"/>
                <a:cs typeface="Times New Roman" pitchFamily="18" charset="0"/>
              </a:rPr>
              <a:t> </a:t>
            </a:r>
            <a:r>
              <a:rPr sz="2400" spc="-60" dirty="0">
                <a:latin typeface="Times New Roman" pitchFamily="18" charset="0"/>
                <a:cs typeface="Times New Roman" pitchFamily="18" charset="0"/>
              </a:rPr>
              <a:t>vote</a:t>
            </a:r>
            <a:r>
              <a:rPr sz="2400" spc="-120" dirty="0">
                <a:latin typeface="Times New Roman" pitchFamily="18" charset="0"/>
                <a:cs typeface="Times New Roman" pitchFamily="18" charset="0"/>
              </a:rPr>
              <a:t> </a:t>
            </a:r>
            <a:r>
              <a:rPr sz="2400" spc="-110" dirty="0">
                <a:latin typeface="Times New Roman" pitchFamily="18" charset="0"/>
                <a:cs typeface="Times New Roman" pitchFamily="18" charset="0"/>
              </a:rPr>
              <a:t>casting</a:t>
            </a:r>
            <a:r>
              <a:rPr sz="2400" spc="-114" dirty="0">
                <a:latin typeface="Times New Roman" pitchFamily="18" charset="0"/>
                <a:cs typeface="Times New Roman" pitchFamily="18" charset="0"/>
              </a:rPr>
              <a:t> </a:t>
            </a:r>
            <a:r>
              <a:rPr sz="2400" spc="-120" dirty="0">
                <a:latin typeface="Times New Roman" pitchFamily="18" charset="0"/>
                <a:cs typeface="Times New Roman" pitchFamily="18" charset="0"/>
              </a:rPr>
              <a:t>code</a:t>
            </a:r>
            <a:r>
              <a:rPr sz="2400" spc="-100" dirty="0">
                <a:latin typeface="Times New Roman" pitchFamily="18" charset="0"/>
                <a:cs typeface="Times New Roman" pitchFamily="18" charset="0"/>
              </a:rPr>
              <a:t> </a:t>
            </a:r>
            <a:r>
              <a:rPr sz="2400" spc="70" dirty="0">
                <a:latin typeface="Times New Roman" pitchFamily="18" charset="0"/>
                <a:cs typeface="Times New Roman" pitchFamily="18" charset="0"/>
              </a:rPr>
              <a:t>it</a:t>
            </a:r>
            <a:r>
              <a:rPr sz="2400" spc="-114" dirty="0">
                <a:latin typeface="Times New Roman" pitchFamily="18" charset="0"/>
                <a:cs typeface="Times New Roman" pitchFamily="18" charset="0"/>
              </a:rPr>
              <a:t> </a:t>
            </a:r>
            <a:r>
              <a:rPr sz="2400" spc="-50" dirty="0">
                <a:latin typeface="Times New Roman" pitchFamily="18" charset="0"/>
                <a:cs typeface="Times New Roman" pitchFamily="18" charset="0"/>
              </a:rPr>
              <a:t>would</a:t>
            </a:r>
            <a:endParaRPr sz="2400" dirty="0">
              <a:latin typeface="Times New Roman" pitchFamily="18" charset="0"/>
              <a:cs typeface="Times New Roman" pitchFamily="18" charset="0"/>
            </a:endParaRPr>
          </a:p>
          <a:p>
            <a:pPr marL="12700">
              <a:lnSpc>
                <a:spcPct val="150000"/>
              </a:lnSpc>
            </a:pPr>
            <a:r>
              <a:rPr sz="2400" spc="-80" dirty="0">
                <a:latin typeface="Times New Roman" pitchFamily="18" charset="0"/>
                <a:cs typeface="Times New Roman" pitchFamily="18" charset="0"/>
              </a:rPr>
              <a:t>simply </a:t>
            </a:r>
            <a:r>
              <a:rPr sz="2400" spc="-140" dirty="0">
                <a:latin typeface="Times New Roman" pitchFamily="18" charset="0"/>
                <a:cs typeface="Times New Roman" pitchFamily="18" charset="0"/>
              </a:rPr>
              <a:t>change </a:t>
            </a:r>
            <a:r>
              <a:rPr sz="2400" spc="-30" dirty="0">
                <a:latin typeface="Times New Roman" pitchFamily="18" charset="0"/>
                <a:cs typeface="Times New Roman" pitchFamily="18" charset="0"/>
              </a:rPr>
              <a:t>the </a:t>
            </a:r>
            <a:r>
              <a:rPr sz="2400" spc="-15" dirty="0">
                <a:latin typeface="Times New Roman" pitchFamily="18" charset="0"/>
                <a:cs typeface="Times New Roman" pitchFamily="18" charset="0"/>
              </a:rPr>
              <a:t>first </a:t>
            </a:r>
            <a:r>
              <a:rPr sz="2400" spc="-45" dirty="0">
                <a:latin typeface="Times New Roman" pitchFamily="18" charset="0"/>
                <a:cs typeface="Times New Roman" pitchFamily="18" charset="0"/>
              </a:rPr>
              <a:t>line</a:t>
            </a:r>
            <a:r>
              <a:rPr sz="2400" spc="-320" dirty="0">
                <a:latin typeface="Times New Roman" pitchFamily="18" charset="0"/>
                <a:cs typeface="Times New Roman" pitchFamily="18" charset="0"/>
              </a:rPr>
              <a:t> </a:t>
            </a:r>
            <a:r>
              <a:rPr sz="2400" spc="-25" dirty="0">
                <a:latin typeface="Times New Roman" pitchFamily="18" charset="0"/>
                <a:cs typeface="Times New Roman" pitchFamily="18" charset="0"/>
              </a:rPr>
              <a:t>from</a:t>
            </a:r>
            <a:endParaRPr sz="2400" dirty="0">
              <a:latin typeface="Times New Roman" pitchFamily="18" charset="0"/>
              <a:cs typeface="Times New Roman" pitchFamily="18" charset="0"/>
            </a:endParaRPr>
          </a:p>
          <a:p>
            <a:pPr marL="12700">
              <a:lnSpc>
                <a:spcPct val="150000"/>
              </a:lnSpc>
              <a:spcBef>
                <a:spcPts val="1730"/>
              </a:spcBef>
            </a:pPr>
            <a:r>
              <a:rPr sz="2400" b="1" spc="-145" dirty="0">
                <a:latin typeface="Times New Roman" pitchFamily="18" charset="0"/>
                <a:cs typeface="Times New Roman" pitchFamily="18" charset="0"/>
              </a:rPr>
              <a:t>var </a:t>
            </a:r>
            <a:r>
              <a:rPr sz="2400" b="1" spc="-140" dirty="0">
                <a:latin typeface="Times New Roman" pitchFamily="18" charset="0"/>
                <a:cs typeface="Times New Roman" pitchFamily="18" charset="0"/>
              </a:rPr>
              <a:t>jqxhr </a:t>
            </a:r>
            <a:r>
              <a:rPr sz="2400" b="1" spc="-195" dirty="0">
                <a:latin typeface="Times New Roman" pitchFamily="18" charset="0"/>
                <a:cs typeface="Times New Roman" pitchFamily="18" charset="0"/>
              </a:rPr>
              <a:t>=</a:t>
            </a:r>
            <a:r>
              <a:rPr sz="2400" b="1" spc="-50" dirty="0">
                <a:latin typeface="Times New Roman" pitchFamily="18" charset="0"/>
                <a:cs typeface="Times New Roman" pitchFamily="18" charset="0"/>
              </a:rPr>
              <a:t> </a:t>
            </a:r>
            <a:r>
              <a:rPr sz="2400" b="1" spc="-120" dirty="0">
                <a:solidFill>
                  <a:srgbClr val="CE2932"/>
                </a:solidFill>
                <a:latin typeface="Times New Roman" pitchFamily="18" charset="0"/>
                <a:cs typeface="Times New Roman" pitchFamily="18" charset="0"/>
              </a:rPr>
              <a:t>$.get</a:t>
            </a:r>
            <a:r>
              <a:rPr sz="2400" b="1" spc="-120" dirty="0">
                <a:latin typeface="Times New Roman" pitchFamily="18" charset="0"/>
                <a:cs typeface="Times New Roman" pitchFamily="18" charset="0"/>
              </a:rPr>
              <a:t>("/vote.php?option=C");</a:t>
            </a:r>
            <a:endParaRPr sz="2400" dirty="0">
              <a:latin typeface="Times New Roman" pitchFamily="18" charset="0"/>
              <a:cs typeface="Times New Roman" pitchFamily="18" charset="0"/>
            </a:endParaRPr>
          </a:p>
          <a:p>
            <a:pPr marL="12700">
              <a:lnSpc>
                <a:spcPct val="150000"/>
              </a:lnSpc>
              <a:spcBef>
                <a:spcPts val="1730"/>
              </a:spcBef>
            </a:pPr>
            <a:r>
              <a:rPr sz="2400" dirty="0">
                <a:latin typeface="Times New Roman" pitchFamily="18" charset="0"/>
                <a:cs typeface="Times New Roman" pitchFamily="18" charset="0"/>
              </a:rPr>
              <a:t>to</a:t>
            </a:r>
          </a:p>
          <a:p>
            <a:pPr marL="12700">
              <a:lnSpc>
                <a:spcPct val="150000"/>
              </a:lnSpc>
              <a:spcBef>
                <a:spcPts val="1730"/>
              </a:spcBef>
            </a:pPr>
            <a:r>
              <a:rPr sz="2400" b="1" spc="-145" dirty="0">
                <a:latin typeface="Times New Roman" pitchFamily="18" charset="0"/>
                <a:cs typeface="Times New Roman" pitchFamily="18" charset="0"/>
              </a:rPr>
              <a:t>var </a:t>
            </a:r>
            <a:r>
              <a:rPr sz="2400" b="1" spc="-140" dirty="0">
                <a:latin typeface="Times New Roman" pitchFamily="18" charset="0"/>
                <a:cs typeface="Times New Roman" pitchFamily="18" charset="0"/>
              </a:rPr>
              <a:t>jqxhr </a:t>
            </a:r>
            <a:r>
              <a:rPr sz="2400" b="1" spc="-195" dirty="0">
                <a:latin typeface="Times New Roman" pitchFamily="18" charset="0"/>
                <a:cs typeface="Times New Roman" pitchFamily="18" charset="0"/>
              </a:rPr>
              <a:t>= </a:t>
            </a:r>
            <a:r>
              <a:rPr sz="2400" b="1" spc="-95" dirty="0">
                <a:solidFill>
                  <a:srgbClr val="CE2932"/>
                </a:solidFill>
                <a:latin typeface="Times New Roman" pitchFamily="18" charset="0"/>
                <a:cs typeface="Times New Roman" pitchFamily="18" charset="0"/>
              </a:rPr>
              <a:t>$.post</a:t>
            </a:r>
            <a:r>
              <a:rPr sz="2400" b="1" spc="-95" dirty="0">
                <a:latin typeface="Times New Roman" pitchFamily="18" charset="0"/>
                <a:cs typeface="Times New Roman" pitchFamily="18" charset="0"/>
              </a:rPr>
              <a:t>("/vote.php"</a:t>
            </a:r>
            <a:r>
              <a:rPr sz="2400" b="1" spc="-95" dirty="0">
                <a:solidFill>
                  <a:srgbClr val="CE2932"/>
                </a:solidFill>
                <a:latin typeface="Times New Roman" pitchFamily="18" charset="0"/>
                <a:cs typeface="Times New Roman" pitchFamily="18" charset="0"/>
              </a:rPr>
              <a:t>,</a:t>
            </a:r>
            <a:r>
              <a:rPr sz="2400" b="1" spc="70" dirty="0">
                <a:solidFill>
                  <a:srgbClr val="CE2932"/>
                </a:solidFill>
                <a:latin typeface="Times New Roman" pitchFamily="18" charset="0"/>
                <a:cs typeface="Times New Roman" pitchFamily="18" charset="0"/>
              </a:rPr>
              <a:t> </a:t>
            </a:r>
            <a:r>
              <a:rPr sz="2400" b="1" spc="-145" dirty="0">
                <a:latin typeface="Times New Roman" pitchFamily="18" charset="0"/>
                <a:cs typeface="Times New Roman" pitchFamily="18" charset="0"/>
              </a:rPr>
              <a:t>"option=C");</a:t>
            </a:r>
            <a:endParaRPr sz="24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291204" cy="696595"/>
          </a:xfrm>
          <a:prstGeom prst="rect">
            <a:avLst/>
          </a:prstGeom>
        </p:spPr>
        <p:txBody>
          <a:bodyPr vert="horz" wrap="square" lIns="0" tIns="13335" rIns="0" bIns="0" rtlCol="0">
            <a:spAutoFit/>
          </a:bodyPr>
          <a:lstStyle/>
          <a:p>
            <a:pPr marL="12700">
              <a:lnSpc>
                <a:spcPct val="100000"/>
              </a:lnSpc>
              <a:spcBef>
                <a:spcPts val="105"/>
              </a:spcBef>
            </a:pPr>
            <a:r>
              <a:rPr spc="-660" dirty="0">
                <a:latin typeface="Times New Roman" pitchFamily="18" charset="0"/>
                <a:cs typeface="Times New Roman" pitchFamily="18" charset="0"/>
              </a:rPr>
              <a:t>POST</a:t>
            </a:r>
            <a:r>
              <a:rPr spc="-315" dirty="0">
                <a:latin typeface="Times New Roman" pitchFamily="18" charset="0"/>
                <a:cs typeface="Times New Roman" pitchFamily="18" charset="0"/>
              </a:rPr>
              <a:t> </a:t>
            </a:r>
            <a:r>
              <a:rPr spc="-190" dirty="0">
                <a:latin typeface="Times New Roman" pitchFamily="18" charset="0"/>
                <a:cs typeface="Times New Roman" pitchFamily="18" charset="0"/>
              </a:rPr>
              <a:t>requests</a:t>
            </a:r>
          </a:p>
        </p:txBody>
      </p:sp>
      <p:sp>
        <p:nvSpPr>
          <p:cNvPr id="3" name="object 3"/>
          <p:cNvSpPr txBox="1"/>
          <p:nvPr/>
        </p:nvSpPr>
        <p:spPr>
          <a:xfrm>
            <a:off x="993450" y="842513"/>
            <a:ext cx="257365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Serialize() </a:t>
            </a:r>
            <a:r>
              <a:rPr sz="1500" spc="10" dirty="0">
                <a:latin typeface="Georgia"/>
                <a:cs typeface="Georgia"/>
              </a:rPr>
              <a:t>will </a:t>
            </a:r>
            <a:r>
              <a:rPr sz="1500" spc="35" dirty="0">
                <a:latin typeface="Georgia"/>
                <a:cs typeface="Georgia"/>
              </a:rPr>
              <a:t>seriously</a:t>
            </a:r>
            <a:r>
              <a:rPr sz="1500" spc="50" dirty="0">
                <a:latin typeface="Georgia"/>
                <a:cs typeface="Georgia"/>
              </a:rPr>
              <a:t> help</a:t>
            </a:r>
            <a:endParaRPr sz="1500" dirty="0">
              <a:latin typeface="Georgia"/>
              <a:cs typeface="Georgia"/>
            </a:endParaRPr>
          </a:p>
        </p:txBody>
      </p:sp>
      <p:sp>
        <p:nvSpPr>
          <p:cNvPr id="4" name="object 4"/>
          <p:cNvSpPr txBox="1"/>
          <p:nvPr/>
        </p:nvSpPr>
        <p:spPr>
          <a:xfrm>
            <a:off x="993444" y="1662756"/>
            <a:ext cx="7082155" cy="3151825"/>
          </a:xfrm>
          <a:prstGeom prst="rect">
            <a:avLst/>
          </a:prstGeom>
        </p:spPr>
        <p:txBody>
          <a:bodyPr vert="horz" wrap="square" lIns="0" tIns="12065" rIns="0" bIns="0" rtlCol="0">
            <a:spAutoFit/>
          </a:bodyPr>
          <a:lstStyle/>
          <a:p>
            <a:pPr marL="12700" marR="5080" algn="just">
              <a:lnSpc>
                <a:spcPct val="150000"/>
              </a:lnSpc>
              <a:spcBef>
                <a:spcPts val="95"/>
              </a:spcBef>
            </a:pPr>
            <a:r>
              <a:rPr sz="2400" spc="-95" dirty="0">
                <a:latin typeface="Times New Roman" pitchFamily="18" charset="0"/>
                <a:cs typeface="Times New Roman" pitchFamily="18" charset="0"/>
              </a:rPr>
              <a:t>serialize() </a:t>
            </a:r>
            <a:r>
              <a:rPr sz="2400" spc="-145" dirty="0">
                <a:latin typeface="Times New Roman" pitchFamily="18" charset="0"/>
                <a:cs typeface="Times New Roman" pitchFamily="18" charset="0"/>
              </a:rPr>
              <a:t>can </a:t>
            </a:r>
            <a:r>
              <a:rPr sz="2400" spc="-105" dirty="0">
                <a:latin typeface="Times New Roman" pitchFamily="18" charset="0"/>
                <a:cs typeface="Times New Roman" pitchFamily="18" charset="0"/>
              </a:rPr>
              <a:t>be </a:t>
            </a:r>
            <a:r>
              <a:rPr sz="2400" spc="-95" dirty="0">
                <a:latin typeface="Times New Roman" pitchFamily="18" charset="0"/>
                <a:cs typeface="Times New Roman" pitchFamily="18" charset="0"/>
              </a:rPr>
              <a:t>called </a:t>
            </a:r>
            <a:r>
              <a:rPr sz="2400" spc="-70" dirty="0">
                <a:latin typeface="Times New Roman" pitchFamily="18" charset="0"/>
                <a:cs typeface="Times New Roman" pitchFamily="18" charset="0"/>
              </a:rPr>
              <a:t>on </a:t>
            </a:r>
            <a:r>
              <a:rPr sz="2400" spc="-130" dirty="0">
                <a:latin typeface="Times New Roman" pitchFamily="18" charset="0"/>
                <a:cs typeface="Times New Roman" pitchFamily="18" charset="0"/>
              </a:rPr>
              <a:t>any </a:t>
            </a:r>
            <a:r>
              <a:rPr sz="2400" spc="-25" dirty="0">
                <a:latin typeface="Times New Roman" pitchFamily="18" charset="0"/>
                <a:cs typeface="Times New Roman" pitchFamily="18" charset="0"/>
              </a:rPr>
              <a:t>form </a:t>
            </a:r>
            <a:r>
              <a:rPr sz="2400" spc="-50" dirty="0">
                <a:latin typeface="Times New Roman" pitchFamily="18" charset="0"/>
                <a:cs typeface="Times New Roman" pitchFamily="18" charset="0"/>
              </a:rPr>
              <a:t>object </a:t>
            </a:r>
            <a:r>
              <a:rPr sz="2400" spc="15" dirty="0">
                <a:latin typeface="Times New Roman" pitchFamily="18" charset="0"/>
                <a:cs typeface="Times New Roman" pitchFamily="18" charset="0"/>
              </a:rPr>
              <a:t>to </a:t>
            </a:r>
            <a:r>
              <a:rPr sz="2400" spc="-25" dirty="0">
                <a:latin typeface="Times New Roman" pitchFamily="18" charset="0"/>
                <a:cs typeface="Times New Roman" pitchFamily="18" charset="0"/>
              </a:rPr>
              <a:t>return </a:t>
            </a:r>
            <a:r>
              <a:rPr sz="2400" spc="-35" dirty="0">
                <a:latin typeface="Times New Roman" pitchFamily="18" charset="0"/>
                <a:cs typeface="Times New Roman" pitchFamily="18" charset="0"/>
              </a:rPr>
              <a:t>its  </a:t>
            </a:r>
            <a:r>
              <a:rPr sz="2400" spc="-45" dirty="0">
                <a:latin typeface="Times New Roman" pitchFamily="18" charset="0"/>
                <a:cs typeface="Times New Roman" pitchFamily="18" charset="0"/>
              </a:rPr>
              <a:t>current </a:t>
            </a:r>
            <a:r>
              <a:rPr sz="2400" spc="-110" dirty="0">
                <a:latin typeface="Times New Roman" pitchFamily="18" charset="0"/>
                <a:cs typeface="Times New Roman" pitchFamily="18" charset="0"/>
              </a:rPr>
              <a:t>key-value </a:t>
            </a:r>
            <a:r>
              <a:rPr sz="2400" spc="-65" dirty="0">
                <a:latin typeface="Times New Roman" pitchFamily="18" charset="0"/>
                <a:cs typeface="Times New Roman" pitchFamily="18" charset="0"/>
              </a:rPr>
              <a:t>pairing </a:t>
            </a:r>
            <a:r>
              <a:rPr sz="2400" spc="-210" dirty="0">
                <a:latin typeface="Times New Roman" pitchFamily="18" charset="0"/>
                <a:cs typeface="Times New Roman" pitchFamily="18" charset="0"/>
              </a:rPr>
              <a:t>as </a:t>
            </a:r>
            <a:r>
              <a:rPr sz="2400" spc="-125" dirty="0">
                <a:latin typeface="Times New Roman" pitchFamily="18" charset="0"/>
                <a:cs typeface="Times New Roman" pitchFamily="18" charset="0"/>
              </a:rPr>
              <a:t>an </a:t>
            </a:r>
            <a:r>
              <a:rPr sz="2400" spc="30" dirty="0">
                <a:latin typeface="Times New Roman" pitchFamily="18" charset="0"/>
                <a:cs typeface="Times New Roman" pitchFamily="18" charset="0"/>
              </a:rPr>
              <a:t>&amp; </a:t>
            </a:r>
            <a:r>
              <a:rPr sz="2400" spc="-105" dirty="0">
                <a:latin typeface="Times New Roman" pitchFamily="18" charset="0"/>
                <a:cs typeface="Times New Roman" pitchFamily="18" charset="0"/>
              </a:rPr>
              <a:t>separated </a:t>
            </a:r>
            <a:r>
              <a:rPr sz="2400" spc="-60" dirty="0">
                <a:latin typeface="Times New Roman" pitchFamily="18" charset="0"/>
                <a:cs typeface="Times New Roman" pitchFamily="18" charset="0"/>
              </a:rPr>
              <a:t>string, </a:t>
            </a:r>
            <a:r>
              <a:rPr sz="2400" spc="-75" dirty="0">
                <a:latin typeface="Times New Roman" pitchFamily="18" charset="0"/>
                <a:cs typeface="Times New Roman" pitchFamily="18" charset="0"/>
              </a:rPr>
              <a:t>suitable </a:t>
            </a:r>
            <a:r>
              <a:rPr sz="2400" spc="-10" dirty="0">
                <a:latin typeface="Times New Roman" pitchFamily="18" charset="0"/>
                <a:cs typeface="Times New Roman" pitchFamily="18" charset="0"/>
              </a:rPr>
              <a:t>for  </a:t>
            </a:r>
            <a:r>
              <a:rPr sz="2400" spc="-155" dirty="0">
                <a:latin typeface="Times New Roman" pitchFamily="18" charset="0"/>
                <a:cs typeface="Times New Roman" pitchFamily="18" charset="0"/>
              </a:rPr>
              <a:t>use </a:t>
            </a:r>
            <a:r>
              <a:rPr sz="2400" spc="10" dirty="0">
                <a:latin typeface="Times New Roman" pitchFamily="18" charset="0"/>
                <a:cs typeface="Times New Roman" pitchFamily="18" charset="0"/>
              </a:rPr>
              <a:t>with</a:t>
            </a:r>
            <a:r>
              <a:rPr sz="2400" spc="-65" dirty="0">
                <a:latin typeface="Times New Roman" pitchFamily="18" charset="0"/>
                <a:cs typeface="Times New Roman" pitchFamily="18" charset="0"/>
              </a:rPr>
              <a:t> </a:t>
            </a:r>
            <a:r>
              <a:rPr sz="2400" spc="-70" dirty="0">
                <a:latin typeface="Times New Roman" pitchFamily="18" charset="0"/>
                <a:cs typeface="Times New Roman" pitchFamily="18" charset="0"/>
              </a:rPr>
              <a:t>post().</a:t>
            </a:r>
            <a:endParaRPr sz="2400" dirty="0">
              <a:latin typeface="Times New Roman" pitchFamily="18" charset="0"/>
              <a:cs typeface="Times New Roman" pitchFamily="18" charset="0"/>
            </a:endParaRPr>
          </a:p>
          <a:p>
            <a:pPr marL="12700" algn="just">
              <a:lnSpc>
                <a:spcPct val="150000"/>
              </a:lnSpc>
              <a:spcBef>
                <a:spcPts val="1730"/>
              </a:spcBef>
            </a:pPr>
            <a:r>
              <a:rPr sz="2400" b="1" spc="-145" dirty="0">
                <a:latin typeface="Times New Roman" pitchFamily="18" charset="0"/>
                <a:cs typeface="Times New Roman" pitchFamily="18" charset="0"/>
              </a:rPr>
              <a:t>var </a:t>
            </a:r>
            <a:r>
              <a:rPr sz="2400" b="1" spc="-155" dirty="0">
                <a:latin typeface="Times New Roman" pitchFamily="18" charset="0"/>
                <a:cs typeface="Times New Roman" pitchFamily="18" charset="0"/>
              </a:rPr>
              <a:t>postData </a:t>
            </a:r>
            <a:r>
              <a:rPr sz="2400" b="1" spc="-195" dirty="0">
                <a:latin typeface="Times New Roman" pitchFamily="18" charset="0"/>
                <a:cs typeface="Times New Roman" pitchFamily="18" charset="0"/>
              </a:rPr>
              <a:t>=</a:t>
            </a:r>
            <a:r>
              <a:rPr sz="2400" b="1" spc="20" dirty="0">
                <a:latin typeface="Times New Roman" pitchFamily="18" charset="0"/>
                <a:cs typeface="Times New Roman" pitchFamily="18" charset="0"/>
              </a:rPr>
              <a:t> </a:t>
            </a:r>
            <a:r>
              <a:rPr sz="2400" b="1" spc="-125" dirty="0">
                <a:latin typeface="Times New Roman" pitchFamily="18" charset="0"/>
                <a:cs typeface="Times New Roman" pitchFamily="18" charset="0"/>
              </a:rPr>
              <a:t>$("#voteForm").</a:t>
            </a:r>
            <a:r>
              <a:rPr sz="2400" b="1" spc="-125" dirty="0">
                <a:solidFill>
                  <a:srgbClr val="CE2932"/>
                </a:solidFill>
                <a:latin typeface="Times New Roman" pitchFamily="18" charset="0"/>
                <a:cs typeface="Times New Roman" pitchFamily="18" charset="0"/>
              </a:rPr>
              <a:t>serialize()</a:t>
            </a:r>
            <a:r>
              <a:rPr sz="2400" b="1" spc="-125"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12700" algn="just">
              <a:lnSpc>
                <a:spcPct val="150000"/>
              </a:lnSpc>
              <a:spcBef>
                <a:spcPts val="1730"/>
              </a:spcBef>
            </a:pPr>
            <a:r>
              <a:rPr sz="2400" b="1" spc="-120" dirty="0">
                <a:solidFill>
                  <a:srgbClr val="CE2932"/>
                </a:solidFill>
                <a:latin typeface="Times New Roman" pitchFamily="18" charset="0"/>
                <a:cs typeface="Times New Roman" pitchFamily="18" charset="0"/>
              </a:rPr>
              <a:t>$.post</a:t>
            </a:r>
            <a:r>
              <a:rPr sz="2400" b="1" spc="-120" dirty="0">
                <a:latin typeface="Times New Roman" pitchFamily="18" charset="0"/>
                <a:cs typeface="Times New Roman" pitchFamily="18" charset="0"/>
              </a:rPr>
              <a:t>("vote.php",</a:t>
            </a:r>
            <a:r>
              <a:rPr sz="2400" b="1" spc="-80" dirty="0">
                <a:latin typeface="Times New Roman" pitchFamily="18" charset="0"/>
                <a:cs typeface="Times New Roman" pitchFamily="18" charset="0"/>
              </a:rPr>
              <a:t> </a:t>
            </a:r>
            <a:r>
              <a:rPr sz="2400" b="1" spc="-140" dirty="0">
                <a:latin typeface="Times New Roman" pitchFamily="18" charset="0"/>
                <a:cs typeface="Times New Roman" pitchFamily="18" charset="0"/>
              </a:rPr>
              <a:t>postData);</a:t>
            </a:r>
            <a:endParaRPr sz="24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989330" cy="696595"/>
          </a:xfrm>
          <a:prstGeom prst="rect">
            <a:avLst/>
          </a:prstGeom>
        </p:spPr>
        <p:txBody>
          <a:bodyPr vert="horz" wrap="square" lIns="0" tIns="13335" rIns="0" bIns="0" rtlCol="0">
            <a:spAutoFit/>
          </a:bodyPr>
          <a:lstStyle/>
          <a:p>
            <a:pPr marL="12700">
              <a:lnSpc>
                <a:spcPct val="100000"/>
              </a:lnSpc>
              <a:spcBef>
                <a:spcPts val="105"/>
              </a:spcBef>
            </a:pPr>
            <a:r>
              <a:rPr spc="-200" dirty="0">
                <a:latin typeface="Times New Roman" pitchFamily="18" charset="0"/>
                <a:cs typeface="Times New Roman" pitchFamily="18" charset="0"/>
              </a:rPr>
              <a:t>Aj</a:t>
            </a:r>
            <a:r>
              <a:rPr spc="-285" dirty="0">
                <a:latin typeface="Times New Roman" pitchFamily="18" charset="0"/>
                <a:cs typeface="Times New Roman" pitchFamily="18" charset="0"/>
              </a:rPr>
              <a:t>a</a:t>
            </a:r>
            <a:r>
              <a:rPr spc="-295" dirty="0">
                <a:latin typeface="Times New Roman" pitchFamily="18" charset="0"/>
                <a:cs typeface="Times New Roman" pitchFamily="18" charset="0"/>
              </a:rPr>
              <a:t>x</a:t>
            </a:r>
          </a:p>
        </p:txBody>
      </p:sp>
      <p:sp>
        <p:nvSpPr>
          <p:cNvPr id="3" name="object 3"/>
          <p:cNvSpPr txBox="1"/>
          <p:nvPr/>
        </p:nvSpPr>
        <p:spPr>
          <a:xfrm>
            <a:off x="993450" y="842513"/>
            <a:ext cx="2339975" cy="254000"/>
          </a:xfrm>
          <a:prstGeom prst="rect">
            <a:avLst/>
          </a:prstGeom>
        </p:spPr>
        <p:txBody>
          <a:bodyPr vert="horz" wrap="square" lIns="0" tIns="12700" rIns="0" bIns="0" rtlCol="0">
            <a:spAutoFit/>
          </a:bodyPr>
          <a:lstStyle/>
          <a:p>
            <a:pPr marL="12700">
              <a:lnSpc>
                <a:spcPct val="100000"/>
              </a:lnSpc>
              <a:spcBef>
                <a:spcPts val="100"/>
              </a:spcBef>
            </a:pPr>
            <a:r>
              <a:rPr sz="1500" spc="-35" dirty="0">
                <a:latin typeface="Georgia"/>
                <a:cs typeface="Georgia"/>
              </a:rPr>
              <a:t>You </a:t>
            </a:r>
            <a:r>
              <a:rPr sz="1500" spc="40" dirty="0">
                <a:latin typeface="Georgia"/>
                <a:cs typeface="Georgia"/>
              </a:rPr>
              <a:t>have </a:t>
            </a:r>
            <a:r>
              <a:rPr sz="1500" spc="45" dirty="0">
                <a:latin typeface="Georgia"/>
                <a:cs typeface="Georgia"/>
              </a:rPr>
              <a:t>complete</a:t>
            </a:r>
            <a:r>
              <a:rPr sz="1500" dirty="0">
                <a:latin typeface="Georgia"/>
                <a:cs typeface="Georgia"/>
              </a:rPr>
              <a:t> </a:t>
            </a:r>
            <a:r>
              <a:rPr sz="1500" spc="10" dirty="0">
                <a:latin typeface="Georgia"/>
                <a:cs typeface="Georgia"/>
              </a:rPr>
              <a:t>control</a:t>
            </a:r>
            <a:endParaRPr sz="1500">
              <a:latin typeface="Georgia"/>
              <a:cs typeface="Georgia"/>
            </a:endParaRPr>
          </a:p>
        </p:txBody>
      </p:sp>
      <p:sp>
        <p:nvSpPr>
          <p:cNvPr id="4" name="object 4"/>
          <p:cNvSpPr txBox="1"/>
          <p:nvPr/>
        </p:nvSpPr>
        <p:spPr>
          <a:xfrm>
            <a:off x="993450" y="1276350"/>
            <a:ext cx="7083425" cy="4880182"/>
          </a:xfrm>
          <a:prstGeom prst="rect">
            <a:avLst/>
          </a:prstGeom>
        </p:spPr>
        <p:txBody>
          <a:bodyPr vert="horz" wrap="square" lIns="0" tIns="12065" rIns="0" bIns="0" rtlCol="0">
            <a:spAutoFit/>
          </a:bodyPr>
          <a:lstStyle/>
          <a:p>
            <a:pPr marL="234950" indent="-222885" algn="just">
              <a:lnSpc>
                <a:spcPct val="150000"/>
              </a:lnSpc>
              <a:spcBef>
                <a:spcPts val="95"/>
              </a:spcBef>
              <a:buSzPct val="95454"/>
              <a:buFont typeface="Wingdings"/>
              <a:buChar char=""/>
              <a:tabLst>
                <a:tab pos="235585" algn="l"/>
              </a:tabLst>
            </a:pPr>
            <a:r>
              <a:rPr sz="2400" spc="30" dirty="0">
                <a:latin typeface="Times New Roman" pitchFamily="18" charset="0"/>
                <a:cs typeface="Times New Roman" pitchFamily="18" charset="0"/>
              </a:rPr>
              <a:t>It </a:t>
            </a:r>
            <a:r>
              <a:rPr sz="2400" spc="-50" dirty="0">
                <a:latin typeface="Times New Roman" pitchFamily="18" charset="0"/>
                <a:cs typeface="Times New Roman" pitchFamily="18" charset="0"/>
              </a:rPr>
              <a:t>turns </a:t>
            </a:r>
            <a:r>
              <a:rPr sz="2400" spc="-10" dirty="0">
                <a:latin typeface="Times New Roman" pitchFamily="18" charset="0"/>
                <a:cs typeface="Times New Roman" pitchFamily="18" charset="0"/>
              </a:rPr>
              <a:t>out </a:t>
            </a:r>
            <a:r>
              <a:rPr sz="2400" spc="-25" dirty="0">
                <a:latin typeface="Times New Roman" pitchFamily="18" charset="0"/>
                <a:cs typeface="Times New Roman" pitchFamily="18" charset="0"/>
              </a:rPr>
              <a:t>both the </a:t>
            </a:r>
            <a:r>
              <a:rPr sz="2400" spc="-75" dirty="0">
                <a:latin typeface="Times New Roman" pitchFamily="18" charset="0"/>
                <a:cs typeface="Times New Roman" pitchFamily="18" charset="0"/>
              </a:rPr>
              <a:t>$.get() </a:t>
            </a:r>
            <a:r>
              <a:rPr sz="2400" spc="-105" dirty="0">
                <a:latin typeface="Times New Roman" pitchFamily="18" charset="0"/>
                <a:cs typeface="Times New Roman" pitchFamily="18" charset="0"/>
              </a:rPr>
              <a:t>and </a:t>
            </a:r>
            <a:r>
              <a:rPr sz="2400" spc="-75" dirty="0">
                <a:latin typeface="Times New Roman" pitchFamily="18" charset="0"/>
                <a:cs typeface="Times New Roman" pitchFamily="18" charset="0"/>
              </a:rPr>
              <a:t>$.post() </a:t>
            </a:r>
            <a:r>
              <a:rPr sz="2400" spc="-80" dirty="0">
                <a:latin typeface="Times New Roman" pitchFamily="18" charset="0"/>
                <a:cs typeface="Times New Roman" pitchFamily="18" charset="0"/>
              </a:rPr>
              <a:t>methods</a:t>
            </a:r>
            <a:r>
              <a:rPr sz="2400" spc="-45" dirty="0">
                <a:latin typeface="Times New Roman" pitchFamily="18" charset="0"/>
                <a:cs typeface="Times New Roman" pitchFamily="18" charset="0"/>
              </a:rPr>
              <a:t> </a:t>
            </a:r>
            <a:r>
              <a:rPr sz="2400" spc="-105" dirty="0">
                <a:latin typeface="Times New Roman" pitchFamily="18" charset="0"/>
                <a:cs typeface="Times New Roman" pitchFamily="18" charset="0"/>
              </a:rPr>
              <a:t>are</a:t>
            </a:r>
            <a:endParaRPr sz="2400" dirty="0">
              <a:latin typeface="Times New Roman" pitchFamily="18" charset="0"/>
              <a:cs typeface="Times New Roman" pitchFamily="18" charset="0"/>
            </a:endParaRPr>
          </a:p>
          <a:p>
            <a:pPr marL="12700">
              <a:lnSpc>
                <a:spcPct val="150000"/>
              </a:lnSpc>
            </a:pPr>
            <a:r>
              <a:rPr sz="2400" spc="-70" dirty="0">
                <a:latin typeface="Times New Roman" pitchFamily="18" charset="0"/>
                <a:cs typeface="Times New Roman" pitchFamily="18" charset="0"/>
              </a:rPr>
              <a:t>actually shorthand forms </a:t>
            </a:r>
            <a:r>
              <a:rPr sz="2400" spc="-10" dirty="0">
                <a:latin typeface="Times New Roman" pitchFamily="18" charset="0"/>
                <a:cs typeface="Times New Roman" pitchFamily="18" charset="0"/>
              </a:rPr>
              <a:t>for </a:t>
            </a:r>
            <a:r>
              <a:rPr sz="2400" spc="-30" dirty="0">
                <a:latin typeface="Times New Roman" pitchFamily="18" charset="0"/>
                <a:cs typeface="Times New Roman" pitchFamily="18" charset="0"/>
              </a:rPr>
              <a:t>the </a:t>
            </a:r>
            <a:r>
              <a:rPr sz="2400" spc="-90" dirty="0">
                <a:latin typeface="Times New Roman" pitchFamily="18" charset="0"/>
                <a:cs typeface="Times New Roman" pitchFamily="18" charset="0"/>
              </a:rPr>
              <a:t>jQuery().ajax()</a:t>
            </a:r>
            <a:r>
              <a:rPr sz="2400" spc="-425" dirty="0">
                <a:latin typeface="Times New Roman" pitchFamily="18" charset="0"/>
                <a:cs typeface="Times New Roman" pitchFamily="18" charset="0"/>
              </a:rPr>
              <a:t> </a:t>
            </a:r>
            <a:r>
              <a:rPr sz="2400" spc="-55" dirty="0">
                <a:latin typeface="Times New Roman" pitchFamily="18" charset="0"/>
                <a:cs typeface="Times New Roman" pitchFamily="18" charset="0"/>
              </a:rPr>
              <a:t>method</a:t>
            </a:r>
            <a:endParaRPr sz="2400" dirty="0">
              <a:latin typeface="Times New Roman" pitchFamily="18" charset="0"/>
              <a:cs typeface="Times New Roman" pitchFamily="18" charset="0"/>
            </a:endParaRPr>
          </a:p>
          <a:p>
            <a:pPr marL="12700" marR="7620" algn="just">
              <a:lnSpc>
                <a:spcPct val="150000"/>
              </a:lnSpc>
              <a:spcBef>
                <a:spcPts val="1730"/>
              </a:spcBef>
              <a:buSzPct val="95454"/>
              <a:buFont typeface="Wingdings"/>
              <a:buChar char=""/>
              <a:tabLst>
                <a:tab pos="235585" algn="l"/>
              </a:tabLst>
            </a:pPr>
            <a:r>
              <a:rPr sz="2400" spc="-165" dirty="0">
                <a:latin typeface="Times New Roman" pitchFamily="18" charset="0"/>
                <a:cs typeface="Times New Roman" pitchFamily="18" charset="0"/>
              </a:rPr>
              <a:t>The </a:t>
            </a:r>
            <a:r>
              <a:rPr sz="2400" spc="-105" dirty="0">
                <a:latin typeface="Times New Roman" pitchFamily="18" charset="0"/>
                <a:cs typeface="Times New Roman" pitchFamily="18" charset="0"/>
              </a:rPr>
              <a:t>ajax() </a:t>
            </a:r>
            <a:r>
              <a:rPr sz="2400" spc="-50" dirty="0">
                <a:latin typeface="Times New Roman" pitchFamily="18" charset="0"/>
                <a:cs typeface="Times New Roman" pitchFamily="18" charset="0"/>
              </a:rPr>
              <a:t>method </a:t>
            </a:r>
            <a:r>
              <a:rPr sz="2400" spc="-165" dirty="0">
                <a:latin typeface="Times New Roman" pitchFamily="18" charset="0"/>
                <a:cs typeface="Times New Roman" pitchFamily="18" charset="0"/>
              </a:rPr>
              <a:t>has </a:t>
            </a:r>
            <a:r>
              <a:rPr sz="2400" dirty="0">
                <a:latin typeface="Times New Roman" pitchFamily="18" charset="0"/>
                <a:cs typeface="Times New Roman" pitchFamily="18" charset="0"/>
              </a:rPr>
              <a:t>two </a:t>
            </a:r>
            <a:r>
              <a:rPr sz="2400" spc="-105" dirty="0">
                <a:latin typeface="Times New Roman" pitchFamily="18" charset="0"/>
                <a:cs typeface="Times New Roman" pitchFamily="18" charset="0"/>
              </a:rPr>
              <a:t>versions. </a:t>
            </a:r>
            <a:r>
              <a:rPr sz="2400" spc="-70" dirty="0">
                <a:latin typeface="Times New Roman" pitchFamily="18" charset="0"/>
                <a:cs typeface="Times New Roman" pitchFamily="18" charset="0"/>
              </a:rPr>
              <a:t>In </a:t>
            </a:r>
            <a:r>
              <a:rPr sz="2400" spc="-30" dirty="0">
                <a:latin typeface="Times New Roman" pitchFamily="18" charset="0"/>
                <a:cs typeface="Times New Roman" pitchFamily="18" charset="0"/>
              </a:rPr>
              <a:t>the </a:t>
            </a:r>
            <a:r>
              <a:rPr sz="2400" spc="-15" dirty="0">
                <a:latin typeface="Times New Roman" pitchFamily="18" charset="0"/>
                <a:cs typeface="Times New Roman" pitchFamily="18" charset="0"/>
              </a:rPr>
              <a:t>first </a:t>
            </a:r>
            <a:r>
              <a:rPr sz="2400" spc="65" dirty="0">
                <a:latin typeface="Times New Roman" pitchFamily="18" charset="0"/>
                <a:cs typeface="Times New Roman" pitchFamily="18" charset="0"/>
              </a:rPr>
              <a:t>it </a:t>
            </a:r>
            <a:r>
              <a:rPr sz="2400" spc="-125" dirty="0">
                <a:latin typeface="Times New Roman" pitchFamily="18" charset="0"/>
                <a:cs typeface="Times New Roman" pitchFamily="18" charset="0"/>
              </a:rPr>
              <a:t>takes </a:t>
            </a:r>
            <a:r>
              <a:rPr sz="2400" spc="5" dirty="0">
                <a:latin typeface="Times New Roman" pitchFamily="18" charset="0"/>
                <a:cs typeface="Times New Roman" pitchFamily="18" charset="0"/>
              </a:rPr>
              <a:t>two  </a:t>
            </a:r>
            <a:r>
              <a:rPr sz="2400" spc="-90" dirty="0">
                <a:latin typeface="Times New Roman" pitchFamily="18" charset="0"/>
                <a:cs typeface="Times New Roman" pitchFamily="18" charset="0"/>
              </a:rPr>
              <a:t>parameters: </a:t>
            </a:r>
            <a:r>
              <a:rPr sz="2400" spc="-175" dirty="0">
                <a:latin typeface="Times New Roman" pitchFamily="18" charset="0"/>
                <a:cs typeface="Times New Roman" pitchFamily="18" charset="0"/>
              </a:rPr>
              <a:t>a </a:t>
            </a:r>
            <a:r>
              <a:rPr sz="2400" spc="-295" dirty="0">
                <a:latin typeface="Times New Roman" pitchFamily="18" charset="0"/>
                <a:cs typeface="Times New Roman" pitchFamily="18" charset="0"/>
              </a:rPr>
              <a:t>URL </a:t>
            </a:r>
            <a:r>
              <a:rPr sz="2400" spc="-105" dirty="0">
                <a:latin typeface="Times New Roman" pitchFamily="18" charset="0"/>
                <a:cs typeface="Times New Roman" pitchFamily="18" charset="0"/>
              </a:rPr>
              <a:t>and </a:t>
            </a:r>
            <a:r>
              <a:rPr sz="2400" spc="-175" dirty="0">
                <a:latin typeface="Times New Roman" pitchFamily="18" charset="0"/>
                <a:cs typeface="Times New Roman" pitchFamily="18" charset="0"/>
              </a:rPr>
              <a:t>a </a:t>
            </a:r>
            <a:r>
              <a:rPr sz="2400" spc="-114" dirty="0">
                <a:latin typeface="Times New Roman" pitchFamily="18" charset="0"/>
                <a:cs typeface="Times New Roman" pitchFamily="18" charset="0"/>
              </a:rPr>
              <a:t>Plain </a:t>
            </a:r>
            <a:r>
              <a:rPr sz="2400" spc="-85" dirty="0">
                <a:latin typeface="Times New Roman" pitchFamily="18" charset="0"/>
                <a:cs typeface="Times New Roman" pitchFamily="18" charset="0"/>
              </a:rPr>
              <a:t>Object, </a:t>
            </a:r>
            <a:r>
              <a:rPr sz="2400" spc="-75" dirty="0">
                <a:latin typeface="Times New Roman" pitchFamily="18" charset="0"/>
                <a:cs typeface="Times New Roman" pitchFamily="18" charset="0"/>
              </a:rPr>
              <a:t>containing </a:t>
            </a:r>
            <a:r>
              <a:rPr sz="2400" spc="-135" dirty="0">
                <a:latin typeface="Times New Roman" pitchFamily="18" charset="0"/>
                <a:cs typeface="Times New Roman" pitchFamily="18" charset="0"/>
              </a:rPr>
              <a:t>any </a:t>
            </a:r>
            <a:r>
              <a:rPr sz="2400" spc="-5" dirty="0">
                <a:latin typeface="Times New Roman" pitchFamily="18" charset="0"/>
                <a:cs typeface="Times New Roman" pitchFamily="18" charset="0"/>
              </a:rPr>
              <a:t>of </a:t>
            </a:r>
            <a:r>
              <a:rPr sz="2400" spc="-80" dirty="0">
                <a:latin typeface="Times New Roman" pitchFamily="18" charset="0"/>
                <a:cs typeface="Times New Roman" pitchFamily="18" charset="0"/>
              </a:rPr>
              <a:t>over  </a:t>
            </a:r>
            <a:r>
              <a:rPr sz="2400" spc="-110" dirty="0">
                <a:latin typeface="Times New Roman" pitchFamily="18" charset="0"/>
                <a:cs typeface="Times New Roman" pitchFamily="18" charset="0"/>
              </a:rPr>
              <a:t>30</a:t>
            </a:r>
            <a:r>
              <a:rPr sz="2400" spc="-125" dirty="0">
                <a:latin typeface="Times New Roman" pitchFamily="18" charset="0"/>
                <a:cs typeface="Times New Roman" pitchFamily="18" charset="0"/>
              </a:rPr>
              <a:t> </a:t>
            </a:r>
            <a:r>
              <a:rPr sz="2400" spc="-60" dirty="0">
                <a:latin typeface="Times New Roman" pitchFamily="18" charset="0"/>
                <a:cs typeface="Times New Roman" pitchFamily="18" charset="0"/>
              </a:rPr>
              <a:t>fields.</a:t>
            </a:r>
            <a:endParaRPr sz="2400" dirty="0">
              <a:latin typeface="Times New Roman" pitchFamily="18" charset="0"/>
              <a:cs typeface="Times New Roman" pitchFamily="18" charset="0"/>
            </a:endParaRPr>
          </a:p>
          <a:p>
            <a:pPr marL="12700" marR="6985" algn="just">
              <a:lnSpc>
                <a:spcPct val="150000"/>
              </a:lnSpc>
              <a:spcBef>
                <a:spcPts val="1730"/>
              </a:spcBef>
              <a:buSzPct val="95454"/>
              <a:buFont typeface="Wingdings"/>
              <a:buChar char=""/>
              <a:tabLst>
                <a:tab pos="235585" algn="l"/>
              </a:tabLst>
            </a:pPr>
            <a:r>
              <a:rPr sz="2400" spc="-200" dirty="0">
                <a:latin typeface="Times New Roman" pitchFamily="18" charset="0"/>
                <a:cs typeface="Times New Roman" pitchFamily="18" charset="0"/>
              </a:rPr>
              <a:t>A </a:t>
            </a:r>
            <a:r>
              <a:rPr sz="2400" spc="-130" dirty="0">
                <a:latin typeface="Times New Roman" pitchFamily="18" charset="0"/>
                <a:cs typeface="Times New Roman" pitchFamily="18" charset="0"/>
              </a:rPr>
              <a:t>second </a:t>
            </a:r>
            <a:r>
              <a:rPr sz="2400" spc="-90" dirty="0">
                <a:latin typeface="Times New Roman" pitchFamily="18" charset="0"/>
                <a:cs typeface="Times New Roman" pitchFamily="18" charset="0"/>
              </a:rPr>
              <a:t>version </a:t>
            </a:r>
            <a:r>
              <a:rPr sz="2400" spc="10" dirty="0">
                <a:latin typeface="Times New Roman" pitchFamily="18" charset="0"/>
                <a:cs typeface="Times New Roman" pitchFamily="18" charset="0"/>
              </a:rPr>
              <a:t>with  </a:t>
            </a:r>
            <a:r>
              <a:rPr sz="2400" spc="-60" dirty="0">
                <a:latin typeface="Times New Roman" pitchFamily="18" charset="0"/>
                <a:cs typeface="Times New Roman" pitchFamily="18" charset="0"/>
              </a:rPr>
              <a:t>only </a:t>
            </a:r>
            <a:r>
              <a:rPr sz="2400" spc="-95" dirty="0">
                <a:latin typeface="Times New Roman" pitchFamily="18" charset="0"/>
                <a:cs typeface="Times New Roman" pitchFamily="18" charset="0"/>
              </a:rPr>
              <a:t>one </a:t>
            </a:r>
            <a:r>
              <a:rPr sz="2400" spc="-75" dirty="0">
                <a:latin typeface="Times New Roman" pitchFamily="18" charset="0"/>
                <a:cs typeface="Times New Roman" pitchFamily="18" charset="0"/>
              </a:rPr>
              <a:t>parameter </a:t>
            </a:r>
            <a:r>
              <a:rPr sz="2400" spc="-114" dirty="0">
                <a:latin typeface="Times New Roman" pitchFamily="18" charset="0"/>
                <a:cs typeface="Times New Roman" pitchFamily="18" charset="0"/>
              </a:rPr>
              <a:t>is </a:t>
            </a:r>
            <a:r>
              <a:rPr sz="2400" spc="-70" dirty="0">
                <a:latin typeface="Times New Roman" pitchFamily="18" charset="0"/>
                <a:cs typeface="Times New Roman" pitchFamily="18" charset="0"/>
              </a:rPr>
              <a:t>more  </a:t>
            </a:r>
            <a:r>
              <a:rPr sz="2400" spc="-85" dirty="0">
                <a:latin typeface="Times New Roman" pitchFamily="18" charset="0"/>
                <a:cs typeface="Times New Roman" pitchFamily="18" charset="0"/>
              </a:rPr>
              <a:t>commonly </a:t>
            </a:r>
            <a:r>
              <a:rPr sz="2400" spc="-114" dirty="0">
                <a:latin typeface="Times New Roman" pitchFamily="18" charset="0"/>
                <a:cs typeface="Times New Roman" pitchFamily="18" charset="0"/>
              </a:rPr>
              <a:t>used, </a:t>
            </a:r>
            <a:r>
              <a:rPr sz="2400" spc="-70" dirty="0">
                <a:latin typeface="Times New Roman" pitchFamily="18" charset="0"/>
                <a:cs typeface="Times New Roman" pitchFamily="18" charset="0"/>
              </a:rPr>
              <a:t>where </a:t>
            </a:r>
            <a:r>
              <a:rPr sz="2400" spc="-30" dirty="0">
                <a:latin typeface="Times New Roman" pitchFamily="18" charset="0"/>
                <a:cs typeface="Times New Roman" pitchFamily="18" charset="0"/>
              </a:rPr>
              <a:t>the </a:t>
            </a:r>
            <a:r>
              <a:rPr sz="2400" spc="-295" dirty="0">
                <a:latin typeface="Times New Roman" pitchFamily="18" charset="0"/>
                <a:cs typeface="Times New Roman" pitchFamily="18" charset="0"/>
              </a:rPr>
              <a:t>URL </a:t>
            </a:r>
            <a:r>
              <a:rPr sz="2400" spc="-114" dirty="0">
                <a:latin typeface="Times New Roman" pitchFamily="18" charset="0"/>
                <a:cs typeface="Times New Roman" pitchFamily="18" charset="0"/>
              </a:rPr>
              <a:t>is </a:t>
            </a:r>
            <a:r>
              <a:rPr sz="2400" spc="-10" dirty="0">
                <a:latin typeface="Times New Roman" pitchFamily="18" charset="0"/>
                <a:cs typeface="Times New Roman" pitchFamily="18" charset="0"/>
              </a:rPr>
              <a:t>but </a:t>
            </a:r>
            <a:r>
              <a:rPr sz="2400" spc="-95" dirty="0">
                <a:latin typeface="Times New Roman" pitchFamily="18" charset="0"/>
                <a:cs typeface="Times New Roman" pitchFamily="18" charset="0"/>
              </a:rPr>
              <a:t>one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114" dirty="0">
                <a:latin typeface="Times New Roman" pitchFamily="18" charset="0"/>
                <a:cs typeface="Times New Roman" pitchFamily="18" charset="0"/>
              </a:rPr>
              <a:t>key-value  </a:t>
            </a:r>
            <a:r>
              <a:rPr sz="2400" spc="-95" dirty="0">
                <a:latin typeface="Times New Roman" pitchFamily="18" charset="0"/>
                <a:cs typeface="Times New Roman" pitchFamily="18" charset="0"/>
              </a:rPr>
              <a:t>pairs </a:t>
            </a:r>
            <a:r>
              <a:rPr sz="2400" spc="-30" dirty="0">
                <a:latin typeface="Times New Roman" pitchFamily="18" charset="0"/>
                <a:cs typeface="Times New Roman" pitchFamily="18" charset="0"/>
              </a:rPr>
              <a:t>in the </a:t>
            </a:r>
            <a:r>
              <a:rPr sz="2400" spc="-110" dirty="0">
                <a:latin typeface="Times New Roman" pitchFamily="18" charset="0"/>
                <a:cs typeface="Times New Roman" pitchFamily="18" charset="0"/>
              </a:rPr>
              <a:t>Plain</a:t>
            </a:r>
            <a:r>
              <a:rPr sz="2400" spc="-340" dirty="0">
                <a:latin typeface="Times New Roman" pitchFamily="18" charset="0"/>
                <a:cs typeface="Times New Roman" pitchFamily="18" charset="0"/>
              </a:rPr>
              <a:t> </a:t>
            </a:r>
            <a:r>
              <a:rPr sz="2400" spc="-80" dirty="0">
                <a:latin typeface="Times New Roman" pitchFamily="18" charset="0"/>
                <a:cs typeface="Times New Roman" pitchFamily="18" charset="0"/>
              </a:rPr>
              <a:t>Object.</a:t>
            </a:r>
            <a:endParaRPr sz="2400"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989330" cy="696595"/>
          </a:xfrm>
          <a:prstGeom prst="rect">
            <a:avLst/>
          </a:prstGeom>
        </p:spPr>
        <p:txBody>
          <a:bodyPr vert="horz" wrap="square" lIns="0" tIns="13335" rIns="0" bIns="0" rtlCol="0">
            <a:spAutoFit/>
          </a:bodyPr>
          <a:lstStyle/>
          <a:p>
            <a:pPr marL="12700">
              <a:lnSpc>
                <a:spcPct val="100000"/>
              </a:lnSpc>
              <a:spcBef>
                <a:spcPts val="105"/>
              </a:spcBef>
            </a:pPr>
            <a:r>
              <a:rPr spc="-200" dirty="0">
                <a:latin typeface="Times New Roman" pitchFamily="18" charset="0"/>
                <a:cs typeface="Times New Roman" pitchFamily="18" charset="0"/>
              </a:rPr>
              <a:t>Aj</a:t>
            </a:r>
            <a:r>
              <a:rPr spc="-285" dirty="0">
                <a:latin typeface="Times New Roman" pitchFamily="18" charset="0"/>
                <a:cs typeface="Times New Roman" pitchFamily="18" charset="0"/>
              </a:rPr>
              <a:t>a</a:t>
            </a:r>
            <a:r>
              <a:rPr spc="-295" dirty="0">
                <a:latin typeface="Times New Roman" pitchFamily="18" charset="0"/>
                <a:cs typeface="Times New Roman" pitchFamily="18" charset="0"/>
              </a:rPr>
              <a:t>x</a:t>
            </a:r>
          </a:p>
        </p:txBody>
      </p:sp>
      <p:sp>
        <p:nvSpPr>
          <p:cNvPr id="3" name="object 3"/>
          <p:cNvSpPr txBox="1"/>
          <p:nvPr/>
        </p:nvSpPr>
        <p:spPr>
          <a:xfrm>
            <a:off x="993450" y="842513"/>
            <a:ext cx="124587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More</a:t>
            </a:r>
            <a:r>
              <a:rPr sz="1500" spc="-50" dirty="0">
                <a:latin typeface="Georgia"/>
                <a:cs typeface="Georgia"/>
              </a:rPr>
              <a:t> </a:t>
            </a:r>
            <a:r>
              <a:rPr sz="1500" spc="75" dirty="0">
                <a:latin typeface="Georgia"/>
                <a:cs typeface="Georgia"/>
              </a:rPr>
              <a:t>verbose</a:t>
            </a:r>
            <a:endParaRPr sz="1500">
              <a:latin typeface="Georgia"/>
              <a:cs typeface="Georgia"/>
            </a:endParaRPr>
          </a:p>
        </p:txBody>
      </p:sp>
      <p:sp>
        <p:nvSpPr>
          <p:cNvPr id="4" name="object 4"/>
          <p:cNvSpPr txBox="1"/>
          <p:nvPr/>
        </p:nvSpPr>
        <p:spPr>
          <a:xfrm>
            <a:off x="993450" y="1662756"/>
            <a:ext cx="7007550" cy="1027845"/>
          </a:xfrm>
          <a:prstGeom prst="rect">
            <a:avLst/>
          </a:prstGeom>
        </p:spPr>
        <p:txBody>
          <a:bodyPr vert="horz" wrap="square" lIns="0" tIns="12065" rIns="0" bIns="0" rtlCol="0">
            <a:spAutoFit/>
          </a:bodyPr>
          <a:lstStyle/>
          <a:p>
            <a:pPr marL="12700">
              <a:lnSpc>
                <a:spcPct val="150000"/>
              </a:lnSpc>
              <a:spcBef>
                <a:spcPts val="95"/>
              </a:spcBef>
            </a:pPr>
            <a:r>
              <a:rPr sz="2200" spc="-165" dirty="0">
                <a:latin typeface="Times New Roman" pitchFamily="18" charset="0"/>
                <a:cs typeface="Times New Roman" pitchFamily="18" charset="0"/>
              </a:rPr>
              <a:t>The </a:t>
            </a:r>
            <a:r>
              <a:rPr sz="2200" spc="-95" dirty="0">
                <a:latin typeface="Times New Roman" pitchFamily="18" charset="0"/>
                <a:cs typeface="Times New Roman" pitchFamily="18" charset="0"/>
              </a:rPr>
              <a:t>one </a:t>
            </a:r>
            <a:r>
              <a:rPr sz="2200" spc="-45" dirty="0">
                <a:latin typeface="Times New Roman" pitchFamily="18" charset="0"/>
                <a:cs typeface="Times New Roman" pitchFamily="18" charset="0"/>
              </a:rPr>
              <a:t>line </a:t>
            </a:r>
            <a:r>
              <a:rPr sz="2200" spc="-60" dirty="0">
                <a:latin typeface="Times New Roman" pitchFamily="18" charset="0"/>
                <a:cs typeface="Times New Roman" pitchFamily="18" charset="0"/>
              </a:rPr>
              <a:t>required </a:t>
            </a:r>
            <a:r>
              <a:rPr sz="2200" spc="15" dirty="0">
                <a:latin typeface="Times New Roman" pitchFamily="18" charset="0"/>
                <a:cs typeface="Times New Roman" pitchFamily="18" charset="0"/>
              </a:rPr>
              <a:t>to</a:t>
            </a:r>
            <a:r>
              <a:rPr sz="2200" spc="-420" dirty="0">
                <a:latin typeface="Times New Roman" pitchFamily="18" charset="0"/>
                <a:cs typeface="Times New Roman" pitchFamily="18" charset="0"/>
              </a:rPr>
              <a:t> </a:t>
            </a:r>
            <a:r>
              <a:rPr sz="2200" spc="-70" dirty="0">
                <a:latin typeface="Times New Roman" pitchFamily="18" charset="0"/>
                <a:cs typeface="Times New Roman" pitchFamily="18" charset="0"/>
              </a:rPr>
              <a:t>post </a:t>
            </a:r>
            <a:r>
              <a:rPr sz="2200" spc="-35" dirty="0">
                <a:latin typeface="Times New Roman" pitchFamily="18" charset="0"/>
                <a:cs typeface="Times New Roman" pitchFamily="18" charset="0"/>
              </a:rPr>
              <a:t>our </a:t>
            </a:r>
            <a:r>
              <a:rPr sz="2200" spc="-30" dirty="0">
                <a:latin typeface="Times New Roman" pitchFamily="18" charset="0"/>
                <a:cs typeface="Times New Roman" pitchFamily="18" charset="0"/>
              </a:rPr>
              <a:t>form </a:t>
            </a:r>
            <a:r>
              <a:rPr sz="2200" spc="-114" dirty="0">
                <a:latin typeface="Times New Roman" pitchFamily="18" charset="0"/>
                <a:cs typeface="Times New Roman" pitchFamily="18" charset="0"/>
              </a:rPr>
              <a:t>using </a:t>
            </a:r>
            <a:r>
              <a:rPr sz="2200" spc="-80" dirty="0">
                <a:latin typeface="Times New Roman" pitchFamily="18" charset="0"/>
                <a:cs typeface="Times New Roman" pitchFamily="18" charset="0"/>
              </a:rPr>
              <a:t>get()</a:t>
            </a:r>
            <a:endParaRPr sz="2200" dirty="0">
              <a:latin typeface="Times New Roman" pitchFamily="18" charset="0"/>
              <a:cs typeface="Times New Roman" pitchFamily="18" charset="0"/>
            </a:endParaRPr>
          </a:p>
          <a:p>
            <a:pPr marL="12700">
              <a:lnSpc>
                <a:spcPct val="150000"/>
              </a:lnSpc>
            </a:pPr>
            <a:r>
              <a:rPr sz="2200" spc="-135" dirty="0">
                <a:latin typeface="Times New Roman" pitchFamily="18" charset="0"/>
                <a:cs typeface="Times New Roman" pitchFamily="18" charset="0"/>
              </a:rPr>
              <a:t>becomes </a:t>
            </a:r>
            <a:r>
              <a:rPr sz="2200" spc="-30" dirty="0">
                <a:latin typeface="Times New Roman" pitchFamily="18" charset="0"/>
                <a:cs typeface="Times New Roman" pitchFamily="18" charset="0"/>
              </a:rPr>
              <a:t>the </a:t>
            </a:r>
            <a:r>
              <a:rPr sz="2200" spc="-70" dirty="0">
                <a:latin typeface="Times New Roman" pitchFamily="18" charset="0"/>
                <a:cs typeface="Times New Roman" pitchFamily="18" charset="0"/>
              </a:rPr>
              <a:t>more </a:t>
            </a:r>
            <a:r>
              <a:rPr sz="2200" spc="-105" dirty="0">
                <a:latin typeface="Times New Roman" pitchFamily="18" charset="0"/>
                <a:cs typeface="Times New Roman" pitchFamily="18" charset="0"/>
              </a:rPr>
              <a:t>verbose</a:t>
            </a:r>
            <a:r>
              <a:rPr sz="2200" spc="-195" dirty="0">
                <a:latin typeface="Times New Roman" pitchFamily="18" charset="0"/>
                <a:cs typeface="Times New Roman" pitchFamily="18" charset="0"/>
              </a:rPr>
              <a:t> </a:t>
            </a:r>
            <a:r>
              <a:rPr sz="2200" spc="-125" dirty="0">
                <a:latin typeface="Times New Roman" pitchFamily="18" charset="0"/>
                <a:cs typeface="Times New Roman" pitchFamily="18" charset="0"/>
              </a:rPr>
              <a:t>code</a:t>
            </a:r>
            <a:endParaRPr sz="2200" dirty="0">
              <a:latin typeface="Times New Roman" pitchFamily="18" charset="0"/>
              <a:cs typeface="Times New Roman" pitchFamily="18" charset="0"/>
            </a:endParaRPr>
          </a:p>
        </p:txBody>
      </p:sp>
      <p:sp>
        <p:nvSpPr>
          <p:cNvPr id="5" name="object 5"/>
          <p:cNvSpPr/>
          <p:nvPr/>
        </p:nvSpPr>
        <p:spPr>
          <a:xfrm>
            <a:off x="541768" y="2988536"/>
            <a:ext cx="8200779" cy="18242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50" y="248152"/>
            <a:ext cx="989330" cy="696595"/>
          </a:xfrm>
          <a:prstGeom prst="rect">
            <a:avLst/>
          </a:prstGeom>
        </p:spPr>
        <p:txBody>
          <a:bodyPr vert="horz" wrap="square" lIns="0" tIns="13335" rIns="0" bIns="0" rtlCol="0">
            <a:spAutoFit/>
          </a:bodyPr>
          <a:lstStyle/>
          <a:p>
            <a:pPr marL="12700">
              <a:lnSpc>
                <a:spcPct val="100000"/>
              </a:lnSpc>
              <a:spcBef>
                <a:spcPts val="105"/>
              </a:spcBef>
            </a:pPr>
            <a:r>
              <a:rPr sz="4400" spc="-200" dirty="0">
                <a:latin typeface="Times New Roman" pitchFamily="18" charset="0"/>
                <a:cs typeface="Times New Roman" pitchFamily="18" charset="0"/>
              </a:rPr>
              <a:t>Aj</a:t>
            </a:r>
            <a:r>
              <a:rPr sz="4400" spc="-285" dirty="0">
                <a:latin typeface="Times New Roman" pitchFamily="18" charset="0"/>
                <a:cs typeface="Times New Roman" pitchFamily="18" charset="0"/>
              </a:rPr>
              <a:t>a</a:t>
            </a:r>
            <a:r>
              <a:rPr sz="4400" spc="-295" dirty="0">
                <a:latin typeface="Times New Roman" pitchFamily="18" charset="0"/>
                <a:cs typeface="Times New Roman" pitchFamily="18" charset="0"/>
              </a:rPr>
              <a:t>x</a:t>
            </a:r>
            <a:endParaRPr sz="4400" dirty="0">
              <a:latin typeface="Times New Roman" pitchFamily="18" charset="0"/>
              <a:cs typeface="Times New Roman" pitchFamily="18" charset="0"/>
            </a:endParaRPr>
          </a:p>
        </p:txBody>
      </p:sp>
      <p:sp>
        <p:nvSpPr>
          <p:cNvPr id="3" name="object 3"/>
          <p:cNvSpPr txBox="1"/>
          <p:nvPr/>
        </p:nvSpPr>
        <p:spPr>
          <a:xfrm>
            <a:off x="993450" y="842513"/>
            <a:ext cx="2339975" cy="254000"/>
          </a:xfrm>
          <a:prstGeom prst="rect">
            <a:avLst/>
          </a:prstGeom>
        </p:spPr>
        <p:txBody>
          <a:bodyPr vert="horz" wrap="square" lIns="0" tIns="12700" rIns="0" bIns="0" rtlCol="0">
            <a:spAutoFit/>
          </a:bodyPr>
          <a:lstStyle/>
          <a:p>
            <a:pPr marL="12700">
              <a:lnSpc>
                <a:spcPct val="100000"/>
              </a:lnSpc>
              <a:spcBef>
                <a:spcPts val="100"/>
              </a:spcBef>
            </a:pPr>
            <a:r>
              <a:rPr sz="1500" spc="-35" dirty="0">
                <a:latin typeface="Georgia"/>
                <a:cs typeface="Georgia"/>
              </a:rPr>
              <a:t>You </a:t>
            </a:r>
            <a:r>
              <a:rPr sz="1500" spc="40" dirty="0">
                <a:latin typeface="Georgia"/>
                <a:cs typeface="Georgia"/>
              </a:rPr>
              <a:t>have </a:t>
            </a:r>
            <a:r>
              <a:rPr sz="1500" spc="45" dirty="0">
                <a:latin typeface="Georgia"/>
                <a:cs typeface="Georgia"/>
              </a:rPr>
              <a:t>complete</a:t>
            </a:r>
            <a:r>
              <a:rPr sz="1500" dirty="0">
                <a:latin typeface="Georgia"/>
                <a:cs typeface="Georgia"/>
              </a:rPr>
              <a:t> </a:t>
            </a:r>
            <a:r>
              <a:rPr sz="1500" spc="10" dirty="0">
                <a:latin typeface="Georgia"/>
                <a:cs typeface="Georgia"/>
              </a:rPr>
              <a:t>control</a:t>
            </a:r>
            <a:endParaRPr sz="1500">
              <a:latin typeface="Georgia"/>
              <a:cs typeface="Georgia"/>
            </a:endParaRPr>
          </a:p>
        </p:txBody>
      </p:sp>
      <p:sp>
        <p:nvSpPr>
          <p:cNvPr id="4" name="object 4"/>
          <p:cNvSpPr txBox="1"/>
          <p:nvPr/>
        </p:nvSpPr>
        <p:spPr>
          <a:xfrm>
            <a:off x="993445" y="1276350"/>
            <a:ext cx="7310120" cy="1607812"/>
          </a:xfrm>
          <a:prstGeom prst="rect">
            <a:avLst/>
          </a:prstGeom>
        </p:spPr>
        <p:txBody>
          <a:bodyPr vert="horz" wrap="square" lIns="0" tIns="12065" rIns="0" bIns="0" rtlCol="0">
            <a:spAutoFit/>
          </a:bodyPr>
          <a:lstStyle/>
          <a:p>
            <a:pPr marL="12700" marR="5080" algn="just">
              <a:lnSpc>
                <a:spcPct val="150000"/>
              </a:lnSpc>
              <a:spcBef>
                <a:spcPts val="95"/>
              </a:spcBef>
            </a:pPr>
            <a:r>
              <a:rPr sz="2400" spc="-270" dirty="0">
                <a:latin typeface="Times New Roman" pitchFamily="18" charset="0"/>
                <a:cs typeface="Times New Roman" pitchFamily="18" charset="0"/>
              </a:rPr>
              <a:t>To</a:t>
            </a:r>
            <a:r>
              <a:rPr sz="2400" spc="70" dirty="0">
                <a:latin typeface="Times New Roman" pitchFamily="18" charset="0"/>
                <a:cs typeface="Times New Roman" pitchFamily="18" charset="0"/>
              </a:rPr>
              <a:t> </a:t>
            </a:r>
            <a:r>
              <a:rPr sz="2400" spc="-185" dirty="0">
                <a:latin typeface="Times New Roman" pitchFamily="18" charset="0"/>
                <a:cs typeface="Times New Roman" pitchFamily="18" charset="0"/>
              </a:rPr>
              <a:t>pass </a:t>
            </a:r>
            <a:r>
              <a:rPr sz="2400" spc="-265" dirty="0">
                <a:latin typeface="Times New Roman" pitchFamily="18" charset="0"/>
                <a:cs typeface="Times New Roman" pitchFamily="18" charset="0"/>
              </a:rPr>
              <a:t>HTTP </a:t>
            </a:r>
            <a:r>
              <a:rPr sz="2400" spc="-120" dirty="0">
                <a:latin typeface="Times New Roman" pitchFamily="18" charset="0"/>
                <a:cs typeface="Times New Roman" pitchFamily="18" charset="0"/>
              </a:rPr>
              <a:t>headers </a:t>
            </a:r>
            <a:r>
              <a:rPr sz="2400" spc="15" dirty="0">
                <a:latin typeface="Times New Roman" pitchFamily="18" charset="0"/>
                <a:cs typeface="Times New Roman" pitchFamily="18" charset="0"/>
              </a:rPr>
              <a:t>to </a:t>
            </a:r>
            <a:r>
              <a:rPr sz="2400" spc="-30" dirty="0">
                <a:latin typeface="Times New Roman" pitchFamily="18" charset="0"/>
                <a:cs typeface="Times New Roman" pitchFamily="18" charset="0"/>
              </a:rPr>
              <a:t>the </a:t>
            </a:r>
            <a:r>
              <a:rPr sz="2400" spc="-105" dirty="0">
                <a:latin typeface="Times New Roman" pitchFamily="18" charset="0"/>
                <a:cs typeface="Times New Roman" pitchFamily="18" charset="0"/>
              </a:rPr>
              <a:t>ajax() </a:t>
            </a:r>
            <a:r>
              <a:rPr sz="2400" spc="-55" dirty="0">
                <a:latin typeface="Times New Roman" pitchFamily="18" charset="0"/>
                <a:cs typeface="Times New Roman" pitchFamily="18" charset="0"/>
              </a:rPr>
              <a:t>method, </a:t>
            </a:r>
            <a:r>
              <a:rPr sz="2400" spc="-90" dirty="0">
                <a:latin typeface="Times New Roman" pitchFamily="18" charset="0"/>
                <a:cs typeface="Times New Roman" pitchFamily="18" charset="0"/>
              </a:rPr>
              <a:t>you </a:t>
            </a:r>
            <a:r>
              <a:rPr sz="2400" spc="-114" dirty="0">
                <a:latin typeface="Times New Roman" pitchFamily="18" charset="0"/>
                <a:cs typeface="Times New Roman" pitchFamily="18" charset="0"/>
              </a:rPr>
              <a:t>enclose </a:t>
            </a:r>
            <a:r>
              <a:rPr sz="2400" spc="-210" dirty="0">
                <a:latin typeface="Times New Roman" pitchFamily="18" charset="0"/>
                <a:cs typeface="Times New Roman" pitchFamily="18" charset="0"/>
              </a:rPr>
              <a:t>as  </a:t>
            </a:r>
            <a:r>
              <a:rPr sz="2400" spc="-120" dirty="0">
                <a:latin typeface="Times New Roman" pitchFamily="18" charset="0"/>
                <a:cs typeface="Times New Roman" pitchFamily="18" charset="0"/>
              </a:rPr>
              <a:t>many </a:t>
            </a:r>
            <a:r>
              <a:rPr sz="2400" spc="-210" dirty="0">
                <a:latin typeface="Times New Roman" pitchFamily="18" charset="0"/>
                <a:cs typeface="Times New Roman" pitchFamily="18" charset="0"/>
              </a:rPr>
              <a:t>as </a:t>
            </a:r>
            <a:r>
              <a:rPr sz="2400" spc="-90" dirty="0">
                <a:latin typeface="Times New Roman" pitchFamily="18" charset="0"/>
                <a:cs typeface="Times New Roman" pitchFamily="18" charset="0"/>
              </a:rPr>
              <a:t>you </a:t>
            </a:r>
            <a:r>
              <a:rPr sz="2400" spc="-50" dirty="0">
                <a:latin typeface="Times New Roman" pitchFamily="18" charset="0"/>
                <a:cs typeface="Times New Roman" pitchFamily="18" charset="0"/>
              </a:rPr>
              <a:t>would </a:t>
            </a:r>
            <a:r>
              <a:rPr sz="2400" spc="-75" dirty="0">
                <a:latin typeface="Times New Roman" pitchFamily="18" charset="0"/>
                <a:cs typeface="Times New Roman" pitchFamily="18" charset="0"/>
              </a:rPr>
              <a:t>like </a:t>
            </a:r>
            <a:r>
              <a:rPr sz="2400" spc="-30" dirty="0">
                <a:latin typeface="Times New Roman" pitchFamily="18" charset="0"/>
                <a:cs typeface="Times New Roman" pitchFamily="18" charset="0"/>
              </a:rPr>
              <a:t>in </a:t>
            </a:r>
            <a:r>
              <a:rPr sz="2400" spc="-175" dirty="0">
                <a:latin typeface="Times New Roman" pitchFamily="18" charset="0"/>
                <a:cs typeface="Times New Roman" pitchFamily="18" charset="0"/>
              </a:rPr>
              <a:t>a </a:t>
            </a:r>
            <a:r>
              <a:rPr sz="2400" spc="-110" dirty="0">
                <a:latin typeface="Times New Roman" pitchFamily="18" charset="0"/>
                <a:cs typeface="Times New Roman" pitchFamily="18" charset="0"/>
              </a:rPr>
              <a:t>Plain </a:t>
            </a:r>
            <a:r>
              <a:rPr sz="2400" spc="-80" dirty="0">
                <a:latin typeface="Times New Roman" pitchFamily="18" charset="0"/>
                <a:cs typeface="Times New Roman" pitchFamily="18" charset="0"/>
              </a:rPr>
              <a:t>Object. </a:t>
            </a:r>
            <a:r>
              <a:rPr sz="2400" spc="-270" dirty="0">
                <a:latin typeface="Times New Roman" pitchFamily="18" charset="0"/>
                <a:cs typeface="Times New Roman" pitchFamily="18" charset="0"/>
              </a:rPr>
              <a:t>To </a:t>
            </a:r>
            <a:r>
              <a:rPr sz="2400" spc="-45" dirty="0">
                <a:latin typeface="Times New Roman" pitchFamily="18" charset="0"/>
                <a:cs typeface="Times New Roman" pitchFamily="18" charset="0"/>
              </a:rPr>
              <a:t>illustrate </a:t>
            </a:r>
            <a:r>
              <a:rPr sz="2400" spc="-55" dirty="0">
                <a:latin typeface="Times New Roman" pitchFamily="18" charset="0"/>
                <a:cs typeface="Times New Roman" pitchFamily="18" charset="0"/>
              </a:rPr>
              <a:t>how </a:t>
            </a:r>
            <a:r>
              <a:rPr sz="2400" spc="-90" dirty="0">
                <a:latin typeface="Times New Roman" pitchFamily="18" charset="0"/>
                <a:cs typeface="Times New Roman" pitchFamily="18" charset="0"/>
              </a:rPr>
              <a:t>you  </a:t>
            </a:r>
            <a:r>
              <a:rPr sz="2400" spc="-80" dirty="0">
                <a:latin typeface="Times New Roman" pitchFamily="18" charset="0"/>
                <a:cs typeface="Times New Roman" pitchFamily="18" charset="0"/>
              </a:rPr>
              <a:t>could </a:t>
            </a:r>
            <a:r>
              <a:rPr sz="2400" spc="-60" dirty="0">
                <a:latin typeface="Times New Roman" pitchFamily="18" charset="0"/>
                <a:cs typeface="Times New Roman" pitchFamily="18" charset="0"/>
              </a:rPr>
              <a:t>override </a:t>
            </a:r>
            <a:r>
              <a:rPr sz="2400" spc="-114" dirty="0">
                <a:latin typeface="Times New Roman" pitchFamily="18" charset="0"/>
                <a:cs typeface="Times New Roman" pitchFamily="18" charset="0"/>
              </a:rPr>
              <a:t>User-Agent </a:t>
            </a:r>
            <a:r>
              <a:rPr sz="2400" spc="-105" dirty="0">
                <a:latin typeface="Times New Roman" pitchFamily="18" charset="0"/>
                <a:cs typeface="Times New Roman" pitchFamily="18" charset="0"/>
              </a:rPr>
              <a:t>and </a:t>
            </a:r>
            <a:r>
              <a:rPr sz="2400" spc="-120" dirty="0">
                <a:latin typeface="Times New Roman" pitchFamily="18" charset="0"/>
                <a:cs typeface="Times New Roman" pitchFamily="18" charset="0"/>
              </a:rPr>
              <a:t>Referer </a:t>
            </a:r>
            <a:r>
              <a:rPr sz="2400" spc="-125" dirty="0">
                <a:latin typeface="Times New Roman" pitchFamily="18" charset="0"/>
                <a:cs typeface="Times New Roman" pitchFamily="18" charset="0"/>
              </a:rPr>
              <a:t>headers </a:t>
            </a:r>
            <a:r>
              <a:rPr sz="2400" spc="-30" dirty="0">
                <a:latin typeface="Times New Roman" pitchFamily="18" charset="0"/>
                <a:cs typeface="Times New Roman" pitchFamily="18" charset="0"/>
              </a:rPr>
              <a:t>in the</a:t>
            </a:r>
            <a:r>
              <a:rPr sz="2400" spc="-204" dirty="0">
                <a:latin typeface="Times New Roman" pitchFamily="18" charset="0"/>
                <a:cs typeface="Times New Roman" pitchFamily="18" charset="0"/>
              </a:rPr>
              <a:t> </a:t>
            </a:r>
            <a:r>
              <a:rPr sz="2400" spc="-335" dirty="0">
                <a:latin typeface="Times New Roman" pitchFamily="18" charset="0"/>
                <a:cs typeface="Times New Roman" pitchFamily="18" charset="0"/>
              </a:rPr>
              <a:t>POST</a:t>
            </a:r>
            <a:endParaRPr sz="2400" dirty="0">
              <a:latin typeface="Times New Roman" pitchFamily="18" charset="0"/>
              <a:cs typeface="Times New Roman" pitchFamily="18" charset="0"/>
            </a:endParaRPr>
          </a:p>
        </p:txBody>
      </p:sp>
      <p:sp>
        <p:nvSpPr>
          <p:cNvPr id="5" name="object 5"/>
          <p:cNvSpPr/>
          <p:nvPr/>
        </p:nvSpPr>
        <p:spPr>
          <a:xfrm>
            <a:off x="473495" y="3426443"/>
            <a:ext cx="7984704" cy="25420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662805" cy="505908"/>
          </a:xfrm>
          <a:prstGeom prst="rect">
            <a:avLst/>
          </a:prstGeom>
        </p:spPr>
        <p:txBody>
          <a:bodyPr vert="horz" wrap="square" lIns="0" tIns="13335" rIns="0" bIns="0" rtlCol="0">
            <a:spAutoFit/>
          </a:bodyPr>
          <a:lstStyle/>
          <a:p>
            <a:pPr marL="12700">
              <a:lnSpc>
                <a:spcPct val="100000"/>
              </a:lnSpc>
              <a:spcBef>
                <a:spcPts val="105"/>
              </a:spcBef>
            </a:pPr>
            <a:r>
              <a:rPr sz="3200" b="1" spc="-265" dirty="0">
                <a:latin typeface="Times New Roman" pitchFamily="18" charset="0"/>
                <a:cs typeface="Times New Roman" pitchFamily="18" charset="0"/>
              </a:rPr>
              <a:t>Using </a:t>
            </a:r>
            <a:r>
              <a:rPr sz="3200" b="1" spc="-155" dirty="0">
                <a:latin typeface="Times New Roman" pitchFamily="18" charset="0"/>
                <a:cs typeface="Times New Roman" pitchFamily="18" charset="0"/>
              </a:rPr>
              <a:t>Object</a:t>
            </a:r>
            <a:r>
              <a:rPr sz="3200" b="1" spc="-260" dirty="0">
                <a:latin typeface="Times New Roman" pitchFamily="18" charset="0"/>
                <a:cs typeface="Times New Roman" pitchFamily="18" charset="0"/>
              </a:rPr>
              <a:t> </a:t>
            </a:r>
            <a:r>
              <a:rPr sz="3200" b="1" spc="-180" dirty="0">
                <a:latin typeface="Times New Roman" pitchFamily="18" charset="0"/>
                <a:cs typeface="Times New Roman" pitchFamily="18" charset="0"/>
              </a:rPr>
              <a:t>Literals</a:t>
            </a:r>
          </a:p>
        </p:txBody>
      </p:sp>
      <p:sp>
        <p:nvSpPr>
          <p:cNvPr id="3" name="object 3"/>
          <p:cNvSpPr txBox="1"/>
          <p:nvPr/>
        </p:nvSpPr>
        <p:spPr>
          <a:xfrm>
            <a:off x="993450" y="1662756"/>
            <a:ext cx="5909310" cy="3689985"/>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4F80BC"/>
                </a:solidFill>
                <a:latin typeface="Arial"/>
                <a:cs typeface="Arial"/>
              </a:rPr>
              <a:t>//define </a:t>
            </a:r>
            <a:r>
              <a:rPr sz="2200" b="1" spc="-140" dirty="0">
                <a:solidFill>
                  <a:srgbClr val="4F80BC"/>
                </a:solidFill>
                <a:latin typeface="Arial"/>
                <a:cs typeface="Arial"/>
              </a:rPr>
              <a:t>a </a:t>
            </a:r>
            <a:r>
              <a:rPr sz="2200" b="1" spc="-110" dirty="0">
                <a:solidFill>
                  <a:srgbClr val="4F80BC"/>
                </a:solidFill>
                <a:latin typeface="Arial"/>
                <a:cs typeface="Arial"/>
              </a:rPr>
              <a:t>6 </a:t>
            </a:r>
            <a:r>
              <a:rPr sz="2200" b="1" spc="-160" dirty="0">
                <a:solidFill>
                  <a:srgbClr val="4F80BC"/>
                </a:solidFill>
                <a:latin typeface="Arial"/>
                <a:cs typeface="Arial"/>
              </a:rPr>
              <a:t>faced </a:t>
            </a:r>
            <a:r>
              <a:rPr sz="2200" b="1" spc="-145" dirty="0">
                <a:solidFill>
                  <a:srgbClr val="4F80BC"/>
                </a:solidFill>
                <a:latin typeface="Arial"/>
                <a:cs typeface="Arial"/>
              </a:rPr>
              <a:t>dice, </a:t>
            </a:r>
            <a:r>
              <a:rPr sz="2200" b="1" spc="-80" dirty="0">
                <a:solidFill>
                  <a:srgbClr val="4F80BC"/>
                </a:solidFill>
                <a:latin typeface="Arial"/>
                <a:cs typeface="Arial"/>
              </a:rPr>
              <a:t>with </a:t>
            </a:r>
            <a:r>
              <a:rPr sz="2200" b="1" spc="-140" dirty="0">
                <a:solidFill>
                  <a:srgbClr val="4F80BC"/>
                </a:solidFill>
                <a:latin typeface="Arial"/>
                <a:cs typeface="Arial"/>
              </a:rPr>
              <a:t>a </a:t>
            </a:r>
            <a:r>
              <a:rPr sz="2200" b="1" spc="-135" dirty="0">
                <a:solidFill>
                  <a:srgbClr val="4F80BC"/>
                </a:solidFill>
                <a:latin typeface="Arial"/>
                <a:cs typeface="Arial"/>
              </a:rPr>
              <a:t>red</a:t>
            </a:r>
            <a:r>
              <a:rPr sz="2200" b="1" spc="-85" dirty="0">
                <a:solidFill>
                  <a:srgbClr val="4F80BC"/>
                </a:solidFill>
                <a:latin typeface="Arial"/>
                <a:cs typeface="Arial"/>
              </a:rPr>
              <a:t> </a:t>
            </a:r>
            <a:r>
              <a:rPr sz="2200" b="1" spc="-175" dirty="0">
                <a:solidFill>
                  <a:srgbClr val="4F80BC"/>
                </a:solidFill>
                <a:latin typeface="Arial"/>
                <a:cs typeface="Arial"/>
              </a:rPr>
              <a:t>color.</a:t>
            </a:r>
            <a:endParaRPr sz="2200">
              <a:latin typeface="Arial"/>
              <a:cs typeface="Arial"/>
            </a:endParaRPr>
          </a:p>
          <a:p>
            <a:pPr marL="12700">
              <a:lnSpc>
                <a:spcPct val="100000"/>
              </a:lnSpc>
              <a:spcBef>
                <a:spcPts val="1730"/>
              </a:spcBef>
              <a:tabLst>
                <a:tab pos="1841500" algn="l"/>
              </a:tabLst>
            </a:pPr>
            <a:r>
              <a:rPr sz="2200" b="1" spc="-145" dirty="0">
                <a:latin typeface="Arial"/>
                <a:cs typeface="Arial"/>
              </a:rPr>
              <a:t>var</a:t>
            </a:r>
            <a:r>
              <a:rPr sz="2200" b="1" spc="-100" dirty="0">
                <a:latin typeface="Arial"/>
                <a:cs typeface="Arial"/>
              </a:rPr>
              <a:t> </a:t>
            </a:r>
            <a:r>
              <a:rPr sz="2200" b="1" i="1" spc="-160" dirty="0">
                <a:latin typeface="Arial"/>
                <a:cs typeface="Arial"/>
              </a:rPr>
              <a:t>oneDie</a:t>
            </a:r>
            <a:r>
              <a:rPr sz="2200" b="1" i="1" spc="-114" dirty="0">
                <a:latin typeface="Arial"/>
                <a:cs typeface="Arial"/>
              </a:rPr>
              <a:t> </a:t>
            </a:r>
            <a:r>
              <a:rPr sz="2200" b="1" spc="-195" dirty="0">
                <a:latin typeface="Arial"/>
                <a:cs typeface="Arial"/>
              </a:rPr>
              <a:t>=</a:t>
            </a:r>
            <a:r>
              <a:rPr sz="2200" spc="-195" dirty="0">
                <a:latin typeface="Times New Roman"/>
                <a:cs typeface="Times New Roman"/>
              </a:rPr>
              <a:t>	</a:t>
            </a:r>
            <a:r>
              <a:rPr sz="2200" b="1" spc="-105" dirty="0">
                <a:latin typeface="Arial"/>
                <a:cs typeface="Arial"/>
              </a:rPr>
              <a:t>{ </a:t>
            </a:r>
            <a:r>
              <a:rPr sz="2200" b="1" spc="-160" dirty="0">
                <a:solidFill>
                  <a:srgbClr val="1F487C"/>
                </a:solidFill>
                <a:latin typeface="Arial"/>
                <a:cs typeface="Arial"/>
              </a:rPr>
              <a:t>color </a:t>
            </a:r>
            <a:r>
              <a:rPr sz="2200" b="1" spc="-130" dirty="0">
                <a:latin typeface="Arial"/>
                <a:cs typeface="Arial"/>
              </a:rPr>
              <a:t>:</a:t>
            </a:r>
            <a:r>
              <a:rPr sz="2200" b="1" spc="-40" dirty="0">
                <a:latin typeface="Arial"/>
                <a:cs typeface="Arial"/>
              </a:rPr>
              <a:t> </a:t>
            </a:r>
            <a:r>
              <a:rPr sz="2200" b="1" spc="-150" dirty="0">
                <a:solidFill>
                  <a:srgbClr val="C0504D"/>
                </a:solidFill>
                <a:latin typeface="Arial"/>
                <a:cs typeface="Arial"/>
              </a:rPr>
              <a:t>"FF0000"</a:t>
            </a:r>
            <a:r>
              <a:rPr sz="2200" b="1" spc="-150" dirty="0">
                <a:latin typeface="Arial"/>
                <a:cs typeface="Arial"/>
              </a:rPr>
              <a:t>,</a:t>
            </a:r>
            <a:endParaRPr sz="2200">
              <a:latin typeface="Arial"/>
              <a:cs typeface="Arial"/>
            </a:endParaRPr>
          </a:p>
          <a:p>
            <a:pPr marL="341630" algn="ctr">
              <a:lnSpc>
                <a:spcPct val="100000"/>
              </a:lnSpc>
              <a:spcBef>
                <a:spcPts val="1730"/>
              </a:spcBef>
            </a:pPr>
            <a:r>
              <a:rPr sz="2200" b="1" spc="-200" dirty="0">
                <a:solidFill>
                  <a:srgbClr val="466F81"/>
                </a:solidFill>
                <a:latin typeface="Arial"/>
                <a:cs typeface="Arial"/>
              </a:rPr>
              <a:t>faces </a:t>
            </a:r>
            <a:r>
              <a:rPr sz="2200" b="1" spc="-130" dirty="0">
                <a:latin typeface="Arial"/>
                <a:cs typeface="Arial"/>
              </a:rPr>
              <a:t>:</a:t>
            </a:r>
            <a:r>
              <a:rPr sz="2200" b="1" spc="-10" dirty="0">
                <a:latin typeface="Arial"/>
                <a:cs typeface="Arial"/>
              </a:rPr>
              <a:t> </a:t>
            </a:r>
            <a:r>
              <a:rPr sz="2200" b="1" spc="-75" dirty="0">
                <a:solidFill>
                  <a:srgbClr val="C0504D"/>
                </a:solidFill>
                <a:latin typeface="Arial"/>
                <a:cs typeface="Arial"/>
              </a:rPr>
              <a:t>[1,2,3,4,5,6]</a:t>
            </a:r>
            <a:endParaRPr sz="2200">
              <a:latin typeface="Arial"/>
              <a:cs typeface="Arial"/>
            </a:endParaRPr>
          </a:p>
          <a:p>
            <a:pPr marL="1841500">
              <a:lnSpc>
                <a:spcPct val="100000"/>
              </a:lnSpc>
              <a:spcBef>
                <a:spcPts val="1730"/>
              </a:spcBef>
            </a:pPr>
            <a:r>
              <a:rPr sz="2200" b="1" spc="-114" dirty="0">
                <a:latin typeface="Arial"/>
                <a:cs typeface="Arial"/>
              </a:rPr>
              <a:t>};</a:t>
            </a:r>
            <a:endParaRPr sz="2200">
              <a:latin typeface="Arial"/>
              <a:cs typeface="Arial"/>
            </a:endParaRPr>
          </a:p>
          <a:p>
            <a:pPr marL="12700">
              <a:lnSpc>
                <a:spcPct val="100000"/>
              </a:lnSpc>
              <a:spcBef>
                <a:spcPts val="1725"/>
              </a:spcBef>
            </a:pPr>
            <a:r>
              <a:rPr sz="2200" spc="-175" dirty="0">
                <a:latin typeface="Arial"/>
                <a:cs typeface="Arial"/>
              </a:rPr>
              <a:t>These </a:t>
            </a:r>
            <a:r>
              <a:rPr sz="2200" spc="-90" dirty="0">
                <a:latin typeface="Arial"/>
                <a:cs typeface="Arial"/>
              </a:rPr>
              <a:t>elements </a:t>
            </a:r>
            <a:r>
              <a:rPr sz="2200" spc="-150" dirty="0">
                <a:latin typeface="Arial"/>
                <a:cs typeface="Arial"/>
              </a:rPr>
              <a:t>can </a:t>
            </a:r>
            <a:r>
              <a:rPr sz="2200" spc="-105" dirty="0">
                <a:latin typeface="Arial"/>
                <a:cs typeface="Arial"/>
              </a:rPr>
              <a:t>be </a:t>
            </a:r>
            <a:r>
              <a:rPr sz="2200" spc="-170" dirty="0">
                <a:latin typeface="Arial"/>
                <a:cs typeface="Arial"/>
              </a:rPr>
              <a:t>accessed </a:t>
            </a:r>
            <a:r>
              <a:rPr sz="2200" spc="-114" dirty="0">
                <a:latin typeface="Arial"/>
                <a:cs typeface="Arial"/>
              </a:rPr>
              <a:t>using </a:t>
            </a:r>
            <a:r>
              <a:rPr sz="2200" spc="-10" dirty="0">
                <a:latin typeface="Arial"/>
                <a:cs typeface="Arial"/>
              </a:rPr>
              <a:t>dot</a:t>
            </a:r>
            <a:r>
              <a:rPr sz="2200" spc="85" dirty="0">
                <a:latin typeface="Arial"/>
                <a:cs typeface="Arial"/>
              </a:rPr>
              <a:t> </a:t>
            </a:r>
            <a:r>
              <a:rPr sz="2200" spc="-35" dirty="0">
                <a:latin typeface="Arial"/>
                <a:cs typeface="Arial"/>
              </a:rPr>
              <a:t>notation.</a:t>
            </a:r>
            <a:endParaRPr sz="2200">
              <a:latin typeface="Arial"/>
              <a:cs typeface="Arial"/>
            </a:endParaRPr>
          </a:p>
          <a:p>
            <a:pPr marL="12700">
              <a:lnSpc>
                <a:spcPct val="100000"/>
              </a:lnSpc>
              <a:spcBef>
                <a:spcPts val="1730"/>
              </a:spcBef>
            </a:pPr>
            <a:r>
              <a:rPr sz="2200" spc="-135" dirty="0">
                <a:latin typeface="Arial"/>
                <a:cs typeface="Arial"/>
              </a:rPr>
              <a:t>For</a:t>
            </a:r>
            <a:r>
              <a:rPr sz="2200" spc="-120" dirty="0">
                <a:latin typeface="Arial"/>
                <a:cs typeface="Arial"/>
              </a:rPr>
              <a:t> </a:t>
            </a:r>
            <a:r>
              <a:rPr sz="2200" spc="-100" dirty="0">
                <a:latin typeface="Arial"/>
                <a:cs typeface="Arial"/>
              </a:rPr>
              <a:t>instance</a:t>
            </a:r>
            <a:endParaRPr sz="2200">
              <a:latin typeface="Arial"/>
              <a:cs typeface="Arial"/>
            </a:endParaRPr>
          </a:p>
          <a:p>
            <a:pPr marL="12700">
              <a:lnSpc>
                <a:spcPct val="100000"/>
              </a:lnSpc>
              <a:spcBef>
                <a:spcPts val="1730"/>
              </a:spcBef>
            </a:pPr>
            <a:r>
              <a:rPr sz="2200" b="1" i="1" spc="-155" dirty="0">
                <a:latin typeface="Arial"/>
                <a:cs typeface="Arial"/>
              </a:rPr>
              <a:t>oneDie</a:t>
            </a:r>
            <a:r>
              <a:rPr sz="2200" b="1" spc="-155" dirty="0">
                <a:latin typeface="Arial"/>
                <a:cs typeface="Arial"/>
              </a:rPr>
              <a:t>.</a:t>
            </a:r>
            <a:r>
              <a:rPr sz="2200" b="1" spc="-155" dirty="0">
                <a:solidFill>
                  <a:srgbClr val="1F487C"/>
                </a:solidFill>
                <a:latin typeface="Arial"/>
                <a:cs typeface="Arial"/>
              </a:rPr>
              <a:t>color</a:t>
            </a:r>
            <a:r>
              <a:rPr sz="2200" b="1" spc="-155" dirty="0">
                <a:latin typeface="Arial"/>
                <a:cs typeface="Arial"/>
              </a:rPr>
              <a:t>="</a:t>
            </a:r>
            <a:r>
              <a:rPr sz="2200" b="1" spc="-155" dirty="0">
                <a:solidFill>
                  <a:srgbClr val="CE2932"/>
                </a:solidFill>
                <a:latin typeface="Arial"/>
                <a:cs typeface="Arial"/>
              </a:rPr>
              <a:t>0000FF</a:t>
            </a:r>
            <a:r>
              <a:rPr sz="2200" b="1" spc="-155" dirty="0">
                <a:latin typeface="Arial"/>
                <a:cs typeface="Arial"/>
              </a:rPr>
              <a:t>";</a:t>
            </a:r>
            <a:endParaRPr sz="2200">
              <a:latin typeface="Arial"/>
              <a:cs typeface="Arial"/>
            </a:endParaRPr>
          </a:p>
        </p:txBody>
      </p:sp>
      <p:sp>
        <p:nvSpPr>
          <p:cNvPr id="4" name="object 4"/>
          <p:cNvSpPr txBox="1"/>
          <p:nvPr/>
        </p:nvSpPr>
        <p:spPr>
          <a:xfrm>
            <a:off x="993458" y="842505"/>
            <a:ext cx="2475865" cy="254000"/>
          </a:xfrm>
          <a:prstGeom prst="rect">
            <a:avLst/>
          </a:prstGeom>
        </p:spPr>
        <p:txBody>
          <a:bodyPr vert="horz" wrap="square" lIns="0" tIns="12700" rIns="0" bIns="0" rtlCol="0">
            <a:spAutoFit/>
          </a:bodyPr>
          <a:lstStyle/>
          <a:p>
            <a:pPr marL="12700">
              <a:lnSpc>
                <a:spcPct val="100000"/>
              </a:lnSpc>
              <a:spcBef>
                <a:spcPts val="100"/>
              </a:spcBef>
            </a:pPr>
            <a:r>
              <a:rPr sz="1500" spc="55" dirty="0">
                <a:latin typeface="Georgia"/>
                <a:cs typeface="Georgia"/>
              </a:rPr>
              <a:t>Consider </a:t>
            </a:r>
            <a:r>
              <a:rPr sz="1500" spc="40" dirty="0">
                <a:latin typeface="Georgia"/>
                <a:cs typeface="Georgia"/>
              </a:rPr>
              <a:t>a </a:t>
            </a:r>
            <a:r>
              <a:rPr sz="1500" spc="65" dirty="0">
                <a:latin typeface="Georgia"/>
                <a:cs typeface="Georgia"/>
              </a:rPr>
              <a:t>die </a:t>
            </a:r>
            <a:r>
              <a:rPr sz="1500" spc="40" dirty="0">
                <a:latin typeface="Georgia"/>
                <a:cs typeface="Georgia"/>
              </a:rPr>
              <a:t>(single</a:t>
            </a:r>
            <a:r>
              <a:rPr sz="1500" spc="-150" dirty="0">
                <a:latin typeface="Georgia"/>
                <a:cs typeface="Georgia"/>
              </a:rPr>
              <a:t> </a:t>
            </a:r>
            <a:r>
              <a:rPr sz="1500" spc="60" dirty="0">
                <a:latin typeface="Georgia"/>
                <a:cs typeface="Georgia"/>
              </a:rPr>
              <a:t>dice)</a:t>
            </a:r>
            <a:endParaRPr sz="1500">
              <a:latin typeface="Georgia"/>
              <a:cs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419350"/>
            <a:ext cx="1428750" cy="667490"/>
          </a:xfrm>
          <a:prstGeom prst="rect">
            <a:avLst/>
          </a:prstGeom>
        </p:spPr>
        <p:txBody>
          <a:bodyPr vert="horz" wrap="square" lIns="0" tIns="51435" rIns="0" bIns="0" rtlCol="0">
            <a:spAutoFit/>
          </a:bodyPr>
          <a:lstStyle/>
          <a:p>
            <a:pPr marL="12700">
              <a:lnSpc>
                <a:spcPct val="100000"/>
              </a:lnSpc>
              <a:spcBef>
                <a:spcPts val="590"/>
              </a:spcBef>
            </a:pPr>
            <a:r>
              <a:rPr sz="4000" b="1" spc="-595" dirty="0">
                <a:solidFill>
                  <a:srgbClr val="3F3F3F"/>
                </a:solidFill>
                <a:latin typeface="Times New Roman" pitchFamily="18" charset="0"/>
                <a:cs typeface="Times New Roman" pitchFamily="18" charset="0"/>
              </a:rPr>
              <a:t>JSON</a:t>
            </a:r>
            <a:endParaRPr sz="4000"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1192530" cy="696595"/>
          </a:xfrm>
          <a:prstGeom prst="rect">
            <a:avLst/>
          </a:prstGeom>
        </p:spPr>
        <p:txBody>
          <a:bodyPr vert="horz" wrap="square" lIns="0" tIns="13335" rIns="0" bIns="0" rtlCol="0">
            <a:spAutoFit/>
          </a:bodyPr>
          <a:lstStyle/>
          <a:p>
            <a:pPr marL="12700">
              <a:lnSpc>
                <a:spcPct val="100000"/>
              </a:lnSpc>
              <a:spcBef>
                <a:spcPts val="105"/>
              </a:spcBef>
            </a:pPr>
            <a:r>
              <a:rPr spc="-640" dirty="0">
                <a:latin typeface="Times New Roman" pitchFamily="18" charset="0"/>
                <a:cs typeface="Times New Roman" pitchFamily="18" charset="0"/>
              </a:rPr>
              <a:t>JSON</a:t>
            </a:r>
          </a:p>
        </p:txBody>
      </p:sp>
      <p:sp>
        <p:nvSpPr>
          <p:cNvPr id="3" name="object 3"/>
          <p:cNvSpPr txBox="1"/>
          <p:nvPr/>
        </p:nvSpPr>
        <p:spPr>
          <a:xfrm>
            <a:off x="993450" y="1662756"/>
            <a:ext cx="6930390" cy="3434402"/>
          </a:xfrm>
          <a:prstGeom prst="rect">
            <a:avLst/>
          </a:prstGeom>
        </p:spPr>
        <p:txBody>
          <a:bodyPr vert="horz" wrap="square" lIns="0" tIns="12065" rIns="0" bIns="0" rtlCol="0">
            <a:spAutoFit/>
          </a:bodyPr>
          <a:lstStyle/>
          <a:p>
            <a:pPr marL="262255" indent="-250190">
              <a:lnSpc>
                <a:spcPct val="150000"/>
              </a:lnSpc>
              <a:spcBef>
                <a:spcPts val="95"/>
              </a:spcBef>
              <a:buSzPct val="95454"/>
              <a:buFont typeface="Wingdings"/>
              <a:buChar char=""/>
              <a:tabLst>
                <a:tab pos="262890" algn="l"/>
              </a:tabLst>
            </a:pPr>
            <a:r>
              <a:rPr sz="2200" b="1" spc="-325" dirty="0">
                <a:latin typeface="Times New Roman" pitchFamily="18" charset="0"/>
                <a:cs typeface="Times New Roman" pitchFamily="18" charset="0"/>
              </a:rPr>
              <a:t>JSON </a:t>
            </a:r>
            <a:r>
              <a:rPr sz="2200" spc="-125" dirty="0">
                <a:latin typeface="Times New Roman" pitchFamily="18" charset="0"/>
                <a:cs typeface="Times New Roman" pitchFamily="18" charset="0"/>
              </a:rPr>
              <a:t>stands </a:t>
            </a:r>
            <a:r>
              <a:rPr sz="2200" spc="-10" dirty="0">
                <a:latin typeface="Times New Roman" pitchFamily="18" charset="0"/>
                <a:cs typeface="Times New Roman" pitchFamily="18" charset="0"/>
              </a:rPr>
              <a:t>for </a:t>
            </a:r>
            <a:r>
              <a:rPr sz="2200" spc="-150" dirty="0">
                <a:latin typeface="Times New Roman" pitchFamily="18" charset="0"/>
                <a:cs typeface="Times New Roman" pitchFamily="18" charset="0"/>
              </a:rPr>
              <a:t>JavaScript </a:t>
            </a:r>
            <a:r>
              <a:rPr sz="2200" spc="-85" dirty="0">
                <a:latin typeface="Times New Roman" pitchFamily="18" charset="0"/>
                <a:cs typeface="Times New Roman" pitchFamily="18" charset="0"/>
              </a:rPr>
              <a:t>Object </a:t>
            </a:r>
            <a:r>
              <a:rPr sz="2200" spc="-45" dirty="0">
                <a:latin typeface="Times New Roman" pitchFamily="18" charset="0"/>
                <a:cs typeface="Times New Roman" pitchFamily="18" charset="0"/>
              </a:rPr>
              <a:t>Notation </a:t>
            </a:r>
            <a:r>
              <a:rPr sz="2200" spc="-65" dirty="0">
                <a:latin typeface="Times New Roman" pitchFamily="18" charset="0"/>
                <a:cs typeface="Times New Roman" pitchFamily="18" charset="0"/>
              </a:rPr>
              <a:t>(though </a:t>
            </a:r>
            <a:r>
              <a:rPr sz="2200" spc="-35" dirty="0">
                <a:latin typeface="Times New Roman" pitchFamily="18" charset="0"/>
                <a:cs typeface="Times New Roman" pitchFamily="18" charset="0"/>
              </a:rPr>
              <a:t>its</a:t>
            </a:r>
            <a:r>
              <a:rPr sz="2200" spc="190" dirty="0">
                <a:latin typeface="Times New Roman" pitchFamily="18" charset="0"/>
                <a:cs typeface="Times New Roman" pitchFamily="18" charset="0"/>
              </a:rPr>
              <a:t> </a:t>
            </a:r>
            <a:r>
              <a:rPr sz="2200" spc="-155" dirty="0">
                <a:latin typeface="Times New Roman" pitchFamily="18" charset="0"/>
                <a:cs typeface="Times New Roman" pitchFamily="18" charset="0"/>
              </a:rPr>
              <a:t>use</a:t>
            </a:r>
            <a:endParaRPr sz="2200" dirty="0">
              <a:latin typeface="Times New Roman" pitchFamily="18" charset="0"/>
              <a:cs typeface="Times New Roman" pitchFamily="18" charset="0"/>
            </a:endParaRPr>
          </a:p>
          <a:p>
            <a:pPr marL="12700">
              <a:lnSpc>
                <a:spcPct val="150000"/>
              </a:lnSpc>
            </a:pPr>
            <a:r>
              <a:rPr sz="2200" spc="-114" dirty="0">
                <a:latin typeface="Times New Roman" pitchFamily="18" charset="0"/>
                <a:cs typeface="Times New Roman" pitchFamily="18" charset="0"/>
              </a:rPr>
              <a:t>is </a:t>
            </a:r>
            <a:r>
              <a:rPr sz="2200" spc="-10" dirty="0">
                <a:latin typeface="Times New Roman" pitchFamily="18" charset="0"/>
                <a:cs typeface="Times New Roman" pitchFamily="18" charset="0"/>
              </a:rPr>
              <a:t>not </a:t>
            </a:r>
            <a:r>
              <a:rPr sz="2200" spc="-25" dirty="0">
                <a:latin typeface="Times New Roman" pitchFamily="18" charset="0"/>
                <a:cs typeface="Times New Roman" pitchFamily="18" charset="0"/>
              </a:rPr>
              <a:t>limited </a:t>
            </a:r>
            <a:r>
              <a:rPr sz="2200" spc="10" dirty="0">
                <a:latin typeface="Times New Roman" pitchFamily="18" charset="0"/>
                <a:cs typeface="Times New Roman" pitchFamily="18" charset="0"/>
              </a:rPr>
              <a:t>to</a:t>
            </a:r>
            <a:r>
              <a:rPr sz="2200" spc="-285" dirty="0">
                <a:latin typeface="Times New Roman" pitchFamily="18" charset="0"/>
                <a:cs typeface="Times New Roman" pitchFamily="18" charset="0"/>
              </a:rPr>
              <a:t> </a:t>
            </a:r>
            <a:r>
              <a:rPr sz="2200" spc="-140" dirty="0">
                <a:latin typeface="Times New Roman" pitchFamily="18" charset="0"/>
                <a:cs typeface="Times New Roman" pitchFamily="18" charset="0"/>
              </a:rPr>
              <a:t>JavaScript)</a:t>
            </a:r>
            <a:endParaRPr sz="2200" dirty="0">
              <a:latin typeface="Times New Roman" pitchFamily="18" charset="0"/>
              <a:cs typeface="Times New Roman" pitchFamily="18" charset="0"/>
            </a:endParaRPr>
          </a:p>
          <a:p>
            <a:pPr marL="12700" marR="5715">
              <a:lnSpc>
                <a:spcPct val="150000"/>
              </a:lnSpc>
              <a:spcBef>
                <a:spcPts val="1730"/>
              </a:spcBef>
              <a:buSzPct val="95454"/>
              <a:buFont typeface="Wingdings"/>
              <a:buChar char=""/>
              <a:tabLst>
                <a:tab pos="262890" algn="l"/>
              </a:tabLst>
            </a:pPr>
            <a:r>
              <a:rPr sz="2200" spc="-150" dirty="0">
                <a:latin typeface="Times New Roman" pitchFamily="18" charset="0"/>
                <a:cs typeface="Times New Roman" pitchFamily="18" charset="0"/>
              </a:rPr>
              <a:t>Like </a:t>
            </a:r>
            <a:r>
              <a:rPr sz="2200" spc="-165" dirty="0">
                <a:latin typeface="Times New Roman" pitchFamily="18" charset="0"/>
                <a:cs typeface="Times New Roman" pitchFamily="18" charset="0"/>
              </a:rPr>
              <a:t>XML, </a:t>
            </a:r>
            <a:r>
              <a:rPr sz="2200" spc="-325" dirty="0">
                <a:latin typeface="Times New Roman" pitchFamily="18" charset="0"/>
                <a:cs typeface="Times New Roman" pitchFamily="18" charset="0"/>
              </a:rPr>
              <a:t>JSON </a:t>
            </a:r>
            <a:r>
              <a:rPr sz="2200" spc="-114" dirty="0">
                <a:latin typeface="Times New Roman" pitchFamily="18" charset="0"/>
                <a:cs typeface="Times New Roman" pitchFamily="18" charset="0"/>
              </a:rPr>
              <a:t>is </a:t>
            </a:r>
            <a:r>
              <a:rPr sz="2200" spc="-175" dirty="0">
                <a:latin typeface="Times New Roman" pitchFamily="18" charset="0"/>
                <a:cs typeface="Times New Roman" pitchFamily="18" charset="0"/>
              </a:rPr>
              <a:t>a </a:t>
            </a:r>
            <a:r>
              <a:rPr sz="2200" spc="-90" dirty="0">
                <a:latin typeface="Times New Roman" pitchFamily="18" charset="0"/>
                <a:cs typeface="Times New Roman" pitchFamily="18" charset="0"/>
              </a:rPr>
              <a:t>data </a:t>
            </a:r>
            <a:r>
              <a:rPr sz="2200" spc="-75" dirty="0">
                <a:latin typeface="Times New Roman" pitchFamily="18" charset="0"/>
                <a:cs typeface="Times New Roman" pitchFamily="18" charset="0"/>
              </a:rPr>
              <a:t>serialization </a:t>
            </a:r>
            <a:r>
              <a:rPr sz="2200" spc="-35" dirty="0">
                <a:latin typeface="Times New Roman" pitchFamily="18" charset="0"/>
                <a:cs typeface="Times New Roman" pitchFamily="18" charset="0"/>
              </a:rPr>
              <a:t>format. </a:t>
            </a:r>
            <a:r>
              <a:rPr sz="2200" spc="30" dirty="0">
                <a:latin typeface="Times New Roman" pitchFamily="18" charset="0"/>
                <a:cs typeface="Times New Roman" pitchFamily="18" charset="0"/>
              </a:rPr>
              <a:t>It </a:t>
            </a:r>
            <a:r>
              <a:rPr sz="2200" spc="-90" dirty="0">
                <a:latin typeface="Times New Roman" pitchFamily="18" charset="0"/>
                <a:cs typeface="Times New Roman" pitchFamily="18" charset="0"/>
              </a:rPr>
              <a:t>provides </a:t>
            </a:r>
            <a:r>
              <a:rPr sz="2200" spc="-175" dirty="0">
                <a:latin typeface="Times New Roman" pitchFamily="18" charset="0"/>
                <a:cs typeface="Times New Roman" pitchFamily="18" charset="0"/>
              </a:rPr>
              <a:t>a  </a:t>
            </a:r>
            <a:r>
              <a:rPr sz="2200" spc="-70" dirty="0">
                <a:latin typeface="Times New Roman" pitchFamily="18" charset="0"/>
                <a:cs typeface="Times New Roman" pitchFamily="18" charset="0"/>
              </a:rPr>
              <a:t>more </a:t>
            </a:r>
            <a:r>
              <a:rPr sz="2200" spc="-130" dirty="0">
                <a:latin typeface="Times New Roman" pitchFamily="18" charset="0"/>
                <a:cs typeface="Times New Roman" pitchFamily="18" charset="0"/>
              </a:rPr>
              <a:t>concise </a:t>
            </a:r>
            <a:r>
              <a:rPr sz="2200" spc="-30" dirty="0">
                <a:latin typeface="Times New Roman" pitchFamily="18" charset="0"/>
                <a:cs typeface="Times New Roman" pitchFamily="18" charset="0"/>
              </a:rPr>
              <a:t>format </a:t>
            </a:r>
            <a:r>
              <a:rPr sz="2200" spc="-50" dirty="0">
                <a:latin typeface="Times New Roman" pitchFamily="18" charset="0"/>
                <a:cs typeface="Times New Roman" pitchFamily="18" charset="0"/>
              </a:rPr>
              <a:t>than</a:t>
            </a:r>
            <a:r>
              <a:rPr sz="2200" spc="-210" dirty="0">
                <a:latin typeface="Times New Roman" pitchFamily="18" charset="0"/>
                <a:cs typeface="Times New Roman" pitchFamily="18" charset="0"/>
              </a:rPr>
              <a:t> </a:t>
            </a:r>
            <a:r>
              <a:rPr sz="2200" spc="-165" dirty="0">
                <a:latin typeface="Times New Roman" pitchFamily="18" charset="0"/>
                <a:cs typeface="Times New Roman" pitchFamily="18" charset="0"/>
              </a:rPr>
              <a:t>XML.</a:t>
            </a:r>
            <a:endParaRPr sz="2200" dirty="0">
              <a:latin typeface="Times New Roman" pitchFamily="18" charset="0"/>
              <a:cs typeface="Times New Roman" pitchFamily="18" charset="0"/>
            </a:endParaRPr>
          </a:p>
          <a:p>
            <a:pPr marL="12700" marR="5715">
              <a:lnSpc>
                <a:spcPct val="150000"/>
              </a:lnSpc>
              <a:spcBef>
                <a:spcPts val="1730"/>
              </a:spcBef>
              <a:buSzPct val="95454"/>
              <a:buFont typeface="Wingdings"/>
              <a:buChar char=""/>
              <a:tabLst>
                <a:tab pos="262890" algn="l"/>
              </a:tabLst>
            </a:pPr>
            <a:r>
              <a:rPr sz="2200" spc="-90" dirty="0">
                <a:latin typeface="Times New Roman" pitchFamily="18" charset="0"/>
                <a:cs typeface="Times New Roman" pitchFamily="18" charset="0"/>
              </a:rPr>
              <a:t>Many </a:t>
            </a:r>
            <a:r>
              <a:rPr sz="2200" spc="-390" dirty="0">
                <a:latin typeface="Times New Roman" pitchFamily="18" charset="0"/>
                <a:cs typeface="Times New Roman" pitchFamily="18" charset="0"/>
              </a:rPr>
              <a:t>REST </a:t>
            </a:r>
            <a:r>
              <a:rPr sz="2200" spc="-80" dirty="0">
                <a:latin typeface="Times New Roman" pitchFamily="18" charset="0"/>
                <a:cs typeface="Times New Roman" pitchFamily="18" charset="0"/>
              </a:rPr>
              <a:t>web </a:t>
            </a:r>
            <a:r>
              <a:rPr sz="2200" spc="-120" dirty="0">
                <a:latin typeface="Times New Roman" pitchFamily="18" charset="0"/>
                <a:cs typeface="Times New Roman" pitchFamily="18" charset="0"/>
              </a:rPr>
              <a:t>services </a:t>
            </a:r>
            <a:r>
              <a:rPr sz="2200" spc="-114" dirty="0">
                <a:latin typeface="Times New Roman" pitchFamily="18" charset="0"/>
                <a:cs typeface="Times New Roman" pitchFamily="18" charset="0"/>
              </a:rPr>
              <a:t>encode </a:t>
            </a:r>
            <a:r>
              <a:rPr sz="2200" spc="-10" dirty="0">
                <a:latin typeface="Times New Roman" pitchFamily="18" charset="0"/>
                <a:cs typeface="Times New Roman" pitchFamily="18" charset="0"/>
              </a:rPr>
              <a:t>their </a:t>
            </a:r>
            <a:r>
              <a:rPr sz="2200" spc="-40" dirty="0">
                <a:latin typeface="Times New Roman" pitchFamily="18" charset="0"/>
                <a:cs typeface="Times New Roman" pitchFamily="18" charset="0"/>
              </a:rPr>
              <a:t>returned </a:t>
            </a:r>
            <a:r>
              <a:rPr sz="2200" spc="-90" dirty="0">
                <a:latin typeface="Times New Roman" pitchFamily="18" charset="0"/>
                <a:cs typeface="Times New Roman" pitchFamily="18" charset="0"/>
              </a:rPr>
              <a:t>data </a:t>
            </a:r>
            <a:r>
              <a:rPr sz="2200" spc="-30" dirty="0">
                <a:latin typeface="Times New Roman" pitchFamily="18" charset="0"/>
                <a:cs typeface="Times New Roman" pitchFamily="18" charset="0"/>
              </a:rPr>
              <a:t>in the  </a:t>
            </a:r>
            <a:r>
              <a:rPr sz="2200" spc="-325" dirty="0">
                <a:latin typeface="Times New Roman" pitchFamily="18" charset="0"/>
                <a:cs typeface="Times New Roman" pitchFamily="18" charset="0"/>
              </a:rPr>
              <a:t>JSON </a:t>
            </a:r>
            <a:r>
              <a:rPr sz="2200" spc="-90" dirty="0">
                <a:latin typeface="Times New Roman" pitchFamily="18" charset="0"/>
                <a:cs typeface="Times New Roman" pitchFamily="18" charset="0"/>
              </a:rPr>
              <a:t>data </a:t>
            </a:r>
            <a:r>
              <a:rPr sz="2200" spc="-30" dirty="0">
                <a:latin typeface="Times New Roman" pitchFamily="18" charset="0"/>
                <a:cs typeface="Times New Roman" pitchFamily="18" charset="0"/>
              </a:rPr>
              <a:t>format </a:t>
            </a:r>
            <a:r>
              <a:rPr sz="2200" spc="-90" dirty="0">
                <a:latin typeface="Times New Roman" pitchFamily="18" charset="0"/>
                <a:cs typeface="Times New Roman" pitchFamily="18" charset="0"/>
              </a:rPr>
              <a:t>instead </a:t>
            </a:r>
            <a:r>
              <a:rPr sz="2200" spc="-5" dirty="0">
                <a:latin typeface="Times New Roman" pitchFamily="18" charset="0"/>
                <a:cs typeface="Times New Roman" pitchFamily="18" charset="0"/>
              </a:rPr>
              <a:t>of</a:t>
            </a:r>
            <a:r>
              <a:rPr sz="2200" spc="-295" dirty="0">
                <a:latin typeface="Times New Roman" pitchFamily="18" charset="0"/>
                <a:cs typeface="Times New Roman" pitchFamily="18" charset="0"/>
              </a:rPr>
              <a:t> </a:t>
            </a:r>
            <a:r>
              <a:rPr sz="2200" spc="-165" dirty="0">
                <a:latin typeface="Times New Roman" pitchFamily="18" charset="0"/>
                <a:cs typeface="Times New Roman" pitchFamily="18" charset="0"/>
              </a:rPr>
              <a:t>XML.</a:t>
            </a:r>
            <a:endParaRPr sz="22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1192530" cy="696595"/>
          </a:xfrm>
          <a:prstGeom prst="rect">
            <a:avLst/>
          </a:prstGeom>
        </p:spPr>
        <p:txBody>
          <a:bodyPr vert="horz" wrap="square" lIns="0" tIns="13335" rIns="0" bIns="0" rtlCol="0">
            <a:spAutoFit/>
          </a:bodyPr>
          <a:lstStyle/>
          <a:p>
            <a:pPr marL="12700">
              <a:lnSpc>
                <a:spcPct val="100000"/>
              </a:lnSpc>
              <a:spcBef>
                <a:spcPts val="105"/>
              </a:spcBef>
            </a:pPr>
            <a:r>
              <a:rPr spc="-640" dirty="0">
                <a:latin typeface="Times New Roman" pitchFamily="18" charset="0"/>
                <a:cs typeface="Times New Roman" pitchFamily="18" charset="0"/>
              </a:rPr>
              <a:t>JSON</a:t>
            </a:r>
          </a:p>
        </p:txBody>
      </p:sp>
      <p:sp>
        <p:nvSpPr>
          <p:cNvPr id="3" name="object 3"/>
          <p:cNvSpPr txBox="1"/>
          <p:nvPr/>
        </p:nvSpPr>
        <p:spPr>
          <a:xfrm>
            <a:off x="993450" y="842513"/>
            <a:ext cx="283146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Georgia"/>
                <a:cs typeface="Georgia"/>
              </a:rPr>
              <a:t>An </a:t>
            </a:r>
            <a:r>
              <a:rPr sz="1500" spc="55" dirty="0">
                <a:latin typeface="Georgia"/>
                <a:cs typeface="Georgia"/>
              </a:rPr>
              <a:t>example </a:t>
            </a:r>
            <a:r>
              <a:rPr sz="1500" spc="-100" dirty="0">
                <a:latin typeface="Georgia"/>
                <a:cs typeface="Georgia"/>
              </a:rPr>
              <a:t>XML </a:t>
            </a:r>
            <a:r>
              <a:rPr sz="1500" spc="55" dirty="0">
                <a:latin typeface="Georgia"/>
                <a:cs typeface="Georgia"/>
              </a:rPr>
              <a:t>object </a:t>
            </a:r>
            <a:r>
              <a:rPr sz="1500" spc="-20" dirty="0">
                <a:latin typeface="Georgia"/>
                <a:cs typeface="Georgia"/>
              </a:rPr>
              <a:t>in</a:t>
            </a:r>
            <a:r>
              <a:rPr sz="1500" spc="-180" dirty="0">
                <a:latin typeface="Georgia"/>
                <a:cs typeface="Georgia"/>
              </a:rPr>
              <a:t> </a:t>
            </a:r>
            <a:r>
              <a:rPr sz="1500" spc="-90" dirty="0">
                <a:latin typeface="Georgia"/>
                <a:cs typeface="Georgia"/>
              </a:rPr>
              <a:t>JSON</a:t>
            </a:r>
            <a:endParaRPr sz="1500">
              <a:latin typeface="Georgia"/>
              <a:cs typeface="Georgia"/>
            </a:endParaRPr>
          </a:p>
        </p:txBody>
      </p:sp>
      <p:sp>
        <p:nvSpPr>
          <p:cNvPr id="4" name="object 4"/>
          <p:cNvSpPr/>
          <p:nvPr/>
        </p:nvSpPr>
        <p:spPr>
          <a:xfrm>
            <a:off x="934034" y="2626447"/>
            <a:ext cx="6368076" cy="25983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1192530" cy="696595"/>
          </a:xfrm>
          <a:prstGeom prst="rect">
            <a:avLst/>
          </a:prstGeom>
        </p:spPr>
        <p:txBody>
          <a:bodyPr vert="horz" wrap="square" lIns="0" tIns="13335" rIns="0" bIns="0" rtlCol="0">
            <a:spAutoFit/>
          </a:bodyPr>
          <a:lstStyle/>
          <a:p>
            <a:pPr marL="12700">
              <a:lnSpc>
                <a:spcPct val="100000"/>
              </a:lnSpc>
              <a:spcBef>
                <a:spcPts val="105"/>
              </a:spcBef>
            </a:pPr>
            <a:r>
              <a:rPr spc="-640" dirty="0">
                <a:latin typeface="Times New Roman" pitchFamily="18" charset="0"/>
                <a:cs typeface="Times New Roman" pitchFamily="18" charset="0"/>
              </a:rPr>
              <a:t>JSON</a:t>
            </a:r>
          </a:p>
        </p:txBody>
      </p:sp>
      <p:sp>
        <p:nvSpPr>
          <p:cNvPr id="3" name="object 3"/>
          <p:cNvSpPr txBox="1"/>
          <p:nvPr/>
        </p:nvSpPr>
        <p:spPr>
          <a:xfrm>
            <a:off x="993450" y="842513"/>
            <a:ext cx="283146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Georgia"/>
                <a:cs typeface="Georgia"/>
              </a:rPr>
              <a:t>An </a:t>
            </a:r>
            <a:r>
              <a:rPr sz="1500" spc="55" dirty="0">
                <a:latin typeface="Georgia"/>
                <a:cs typeface="Georgia"/>
              </a:rPr>
              <a:t>example </a:t>
            </a:r>
            <a:r>
              <a:rPr sz="1500" spc="-100" dirty="0">
                <a:latin typeface="Georgia"/>
                <a:cs typeface="Georgia"/>
              </a:rPr>
              <a:t>XML </a:t>
            </a:r>
            <a:r>
              <a:rPr sz="1500" spc="55" dirty="0">
                <a:latin typeface="Georgia"/>
                <a:cs typeface="Georgia"/>
              </a:rPr>
              <a:t>object </a:t>
            </a:r>
            <a:r>
              <a:rPr sz="1500" spc="-20" dirty="0">
                <a:latin typeface="Georgia"/>
                <a:cs typeface="Georgia"/>
              </a:rPr>
              <a:t>in</a:t>
            </a:r>
            <a:r>
              <a:rPr sz="1500" spc="-180" dirty="0">
                <a:latin typeface="Georgia"/>
                <a:cs typeface="Georgia"/>
              </a:rPr>
              <a:t> </a:t>
            </a:r>
            <a:r>
              <a:rPr sz="1500" spc="-90" dirty="0">
                <a:latin typeface="Georgia"/>
                <a:cs typeface="Georgia"/>
              </a:rPr>
              <a:t>JSON</a:t>
            </a:r>
            <a:endParaRPr sz="1500">
              <a:latin typeface="Georgia"/>
              <a:cs typeface="Georgia"/>
            </a:endParaRPr>
          </a:p>
        </p:txBody>
      </p:sp>
      <p:grpSp>
        <p:nvGrpSpPr>
          <p:cNvPr id="4" name="object 4"/>
          <p:cNvGrpSpPr/>
          <p:nvPr/>
        </p:nvGrpSpPr>
        <p:grpSpPr>
          <a:xfrm>
            <a:off x="298445" y="1365236"/>
            <a:ext cx="8472170" cy="5091430"/>
            <a:chOff x="298445" y="1365236"/>
            <a:chExt cx="8472170" cy="5091430"/>
          </a:xfrm>
        </p:grpSpPr>
        <p:sp>
          <p:nvSpPr>
            <p:cNvPr id="5" name="object 5"/>
            <p:cNvSpPr/>
            <p:nvPr/>
          </p:nvSpPr>
          <p:spPr>
            <a:xfrm>
              <a:off x="310973" y="1371599"/>
              <a:ext cx="6056298" cy="230276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1620" y="1368411"/>
              <a:ext cx="6069330" cy="2309495"/>
            </a:xfrm>
            <a:custGeom>
              <a:avLst/>
              <a:gdLst/>
              <a:ahLst/>
              <a:cxnLst/>
              <a:rect l="l" t="t" r="r" b="b"/>
              <a:pathLst>
                <a:path w="6069330" h="2309495">
                  <a:moveTo>
                    <a:pt x="0" y="2309122"/>
                  </a:moveTo>
                  <a:lnTo>
                    <a:pt x="6068842" y="2309122"/>
                  </a:lnTo>
                  <a:lnTo>
                    <a:pt x="6068842" y="0"/>
                  </a:lnTo>
                  <a:lnTo>
                    <a:pt x="0" y="0"/>
                  </a:lnTo>
                  <a:lnTo>
                    <a:pt x="0" y="2309122"/>
                  </a:lnTo>
                  <a:close/>
                </a:path>
              </a:pathLst>
            </a:custGeom>
            <a:ln w="6349">
              <a:solidFill>
                <a:srgbClr val="000000"/>
              </a:solidFill>
            </a:ln>
          </p:spPr>
          <p:txBody>
            <a:bodyPr wrap="square" lIns="0" tIns="0" rIns="0" bIns="0" rtlCol="0"/>
            <a:lstStyle/>
            <a:p>
              <a:endParaRPr/>
            </a:p>
          </p:txBody>
        </p:sp>
        <p:sp>
          <p:nvSpPr>
            <p:cNvPr id="7" name="object 7"/>
            <p:cNvSpPr/>
            <p:nvPr/>
          </p:nvSpPr>
          <p:spPr>
            <a:xfrm>
              <a:off x="3973586" y="1949512"/>
              <a:ext cx="4787280" cy="449732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968892" y="1944739"/>
              <a:ext cx="4796790" cy="4507230"/>
            </a:xfrm>
            <a:custGeom>
              <a:avLst/>
              <a:gdLst/>
              <a:ahLst/>
              <a:cxnLst/>
              <a:rect l="l" t="t" r="r" b="b"/>
              <a:pathLst>
                <a:path w="4796790" h="4507230">
                  <a:moveTo>
                    <a:pt x="0" y="4506864"/>
                  </a:moveTo>
                  <a:lnTo>
                    <a:pt x="4796789" y="4506864"/>
                  </a:lnTo>
                  <a:lnTo>
                    <a:pt x="4796789" y="0"/>
                  </a:lnTo>
                  <a:lnTo>
                    <a:pt x="0" y="0"/>
                  </a:lnTo>
                  <a:lnTo>
                    <a:pt x="0" y="4506864"/>
                  </a:lnTo>
                  <a:close/>
                </a:path>
              </a:pathLst>
            </a:custGeom>
            <a:ln w="9524">
              <a:solidFill>
                <a:srgbClr val="000000"/>
              </a:solidFill>
            </a:ln>
          </p:spPr>
          <p:txBody>
            <a:bodyPr wrap="square" lIns="0" tIns="0" rIns="0" bIns="0" rtlCol="0"/>
            <a:lstStyle/>
            <a:p>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504815" cy="696595"/>
          </a:xfrm>
          <a:prstGeom prst="rect">
            <a:avLst/>
          </a:prstGeom>
        </p:spPr>
        <p:txBody>
          <a:bodyPr vert="horz" wrap="square" lIns="0" tIns="13335" rIns="0" bIns="0" rtlCol="0">
            <a:spAutoFit/>
          </a:bodyPr>
          <a:lstStyle/>
          <a:p>
            <a:pPr marL="12700">
              <a:lnSpc>
                <a:spcPct val="100000"/>
              </a:lnSpc>
              <a:spcBef>
                <a:spcPts val="105"/>
              </a:spcBef>
            </a:pPr>
            <a:r>
              <a:rPr spc="-265" dirty="0">
                <a:latin typeface="Times New Roman" pitchFamily="18" charset="0"/>
                <a:cs typeface="Times New Roman" pitchFamily="18" charset="0"/>
              </a:rPr>
              <a:t>Using </a:t>
            </a:r>
            <a:r>
              <a:rPr spc="-640" dirty="0">
                <a:latin typeface="Times New Roman" pitchFamily="18" charset="0"/>
                <a:cs typeface="Times New Roman" pitchFamily="18" charset="0"/>
              </a:rPr>
              <a:t>JSON </a:t>
            </a:r>
            <a:r>
              <a:rPr spc="-50" dirty="0">
                <a:latin typeface="Times New Roman" pitchFamily="18" charset="0"/>
                <a:cs typeface="Times New Roman" pitchFamily="18" charset="0"/>
              </a:rPr>
              <a:t>in</a:t>
            </a:r>
            <a:r>
              <a:rPr spc="-400" dirty="0">
                <a:latin typeface="Times New Roman" pitchFamily="18" charset="0"/>
                <a:cs typeface="Times New Roman" pitchFamily="18" charset="0"/>
              </a:rPr>
              <a:t> </a:t>
            </a:r>
            <a:r>
              <a:rPr spc="-290" dirty="0">
                <a:latin typeface="Times New Roman" pitchFamily="18" charset="0"/>
                <a:cs typeface="Times New Roman" pitchFamily="18" charset="0"/>
              </a:rPr>
              <a:t>JavaScript</a:t>
            </a:r>
          </a:p>
        </p:txBody>
      </p:sp>
      <p:sp>
        <p:nvSpPr>
          <p:cNvPr id="4" name="object 4"/>
          <p:cNvSpPr txBox="1">
            <a:spLocks noGrp="1"/>
          </p:cNvSpPr>
          <p:nvPr>
            <p:ph idx="1"/>
          </p:nvPr>
        </p:nvSpPr>
        <p:spPr>
          <a:prstGeom prst="rect">
            <a:avLst/>
          </a:prstGeom>
        </p:spPr>
        <p:txBody>
          <a:bodyPr vert="horz" wrap="square" lIns="0" tIns="12065" rIns="0" bIns="0" rtlCol="0">
            <a:spAutoFit/>
          </a:bodyPr>
          <a:lstStyle/>
          <a:p>
            <a:pPr marL="12700">
              <a:lnSpc>
                <a:spcPct val="100000"/>
              </a:lnSpc>
              <a:spcBef>
                <a:spcPts val="95"/>
              </a:spcBef>
            </a:pPr>
            <a:r>
              <a:rPr spc="70" dirty="0"/>
              <a:t>it </a:t>
            </a:r>
            <a:r>
              <a:rPr spc="-114" dirty="0"/>
              <a:t>is </a:t>
            </a:r>
            <a:r>
              <a:rPr spc="-175" dirty="0"/>
              <a:t>easy </a:t>
            </a:r>
            <a:r>
              <a:rPr spc="15" dirty="0"/>
              <a:t>to </a:t>
            </a:r>
            <a:r>
              <a:rPr spc="-140" dirty="0"/>
              <a:t>make </a:t>
            </a:r>
            <a:r>
              <a:rPr spc="-150" dirty="0"/>
              <a:t>use </a:t>
            </a:r>
            <a:r>
              <a:rPr spc="-5" dirty="0"/>
              <a:t>of </a:t>
            </a:r>
            <a:r>
              <a:rPr spc="-30" dirty="0"/>
              <a:t>the </a:t>
            </a:r>
            <a:r>
              <a:rPr spc="-325" dirty="0"/>
              <a:t>JSON </a:t>
            </a:r>
            <a:r>
              <a:rPr spc="-35" dirty="0"/>
              <a:t>format </a:t>
            </a:r>
            <a:r>
              <a:rPr spc="-30" dirty="0"/>
              <a:t>in</a:t>
            </a:r>
            <a:r>
              <a:rPr spc="-320" dirty="0"/>
              <a:t> </a:t>
            </a:r>
            <a:r>
              <a:rPr spc="-135" dirty="0"/>
              <a:t>JavaScript:</a:t>
            </a:r>
          </a:p>
          <a:p>
            <a:pPr marL="12700" marR="198755">
              <a:lnSpc>
                <a:spcPts val="4370"/>
              </a:lnSpc>
              <a:spcBef>
                <a:spcPts val="434"/>
              </a:spcBef>
            </a:pPr>
            <a:r>
              <a:rPr b="1" spc="-145" dirty="0">
                <a:latin typeface="Arial"/>
                <a:cs typeface="Arial"/>
              </a:rPr>
              <a:t>var </a:t>
            </a:r>
            <a:r>
              <a:rPr b="1" spc="-140" dirty="0">
                <a:latin typeface="Arial"/>
                <a:cs typeface="Arial"/>
              </a:rPr>
              <a:t>a </a:t>
            </a:r>
            <a:r>
              <a:rPr b="1" spc="-195" dirty="0">
                <a:latin typeface="Arial"/>
                <a:cs typeface="Arial"/>
              </a:rPr>
              <a:t>= </a:t>
            </a:r>
            <a:r>
              <a:rPr b="1" spc="-105" dirty="0">
                <a:latin typeface="Arial"/>
                <a:cs typeface="Arial"/>
              </a:rPr>
              <a:t>{"artist": </a:t>
            </a:r>
            <a:r>
              <a:rPr b="1" spc="-114" dirty="0">
                <a:latin typeface="Arial"/>
                <a:cs typeface="Arial"/>
              </a:rPr>
              <a:t>{"name":"Manet","nationality":"France"}};  </a:t>
            </a:r>
            <a:r>
              <a:rPr b="1" spc="-100" dirty="0">
                <a:latin typeface="Arial"/>
                <a:cs typeface="Arial"/>
              </a:rPr>
              <a:t>alert(a.artist.name </a:t>
            </a:r>
            <a:r>
              <a:rPr b="1" spc="-195" dirty="0">
                <a:latin typeface="Arial"/>
                <a:cs typeface="Arial"/>
              </a:rPr>
              <a:t>+ </a:t>
            </a:r>
            <a:r>
              <a:rPr b="1" spc="-85" dirty="0">
                <a:latin typeface="Arial"/>
                <a:cs typeface="Arial"/>
              </a:rPr>
              <a:t>" " </a:t>
            </a:r>
            <a:r>
              <a:rPr b="1" spc="-195" dirty="0">
                <a:latin typeface="Arial"/>
                <a:cs typeface="Arial"/>
              </a:rPr>
              <a:t>+</a:t>
            </a:r>
            <a:r>
              <a:rPr b="1" spc="-30" dirty="0">
                <a:latin typeface="Arial"/>
                <a:cs typeface="Arial"/>
              </a:rPr>
              <a:t> </a:t>
            </a:r>
            <a:r>
              <a:rPr b="1" spc="-100" dirty="0">
                <a:latin typeface="Arial"/>
                <a:cs typeface="Arial"/>
              </a:rPr>
              <a:t>a.artist.nationality);</a:t>
            </a:r>
          </a:p>
          <a:p>
            <a:pPr marL="12700" marR="5080">
              <a:lnSpc>
                <a:spcPct val="100000"/>
              </a:lnSpc>
              <a:spcBef>
                <a:spcPts val="1295"/>
              </a:spcBef>
            </a:pPr>
            <a:r>
              <a:rPr spc="-100" dirty="0"/>
              <a:t>When </a:t>
            </a:r>
            <a:r>
              <a:rPr spc="-30" dirty="0"/>
              <a:t>the </a:t>
            </a:r>
            <a:r>
              <a:rPr spc="-325" dirty="0"/>
              <a:t>JSON </a:t>
            </a:r>
            <a:r>
              <a:rPr spc="-35" dirty="0"/>
              <a:t>information </a:t>
            </a:r>
            <a:r>
              <a:rPr spc="5" dirty="0"/>
              <a:t>will </a:t>
            </a:r>
            <a:r>
              <a:rPr spc="-105" dirty="0"/>
              <a:t>be </a:t>
            </a:r>
            <a:r>
              <a:rPr spc="-80" dirty="0"/>
              <a:t>contained </a:t>
            </a:r>
            <a:r>
              <a:rPr spc="-5" dirty="0"/>
              <a:t>within </a:t>
            </a:r>
            <a:r>
              <a:rPr spc="-175" dirty="0"/>
              <a:t>a </a:t>
            </a:r>
            <a:r>
              <a:rPr spc="-60" dirty="0"/>
              <a:t>string  </a:t>
            </a:r>
            <a:r>
              <a:rPr spc="-160" dirty="0"/>
              <a:t>(say </a:t>
            </a:r>
            <a:r>
              <a:rPr spc="-75" dirty="0"/>
              <a:t>when downloading) </a:t>
            </a:r>
            <a:r>
              <a:rPr spc="-35" dirty="0"/>
              <a:t>the </a:t>
            </a:r>
            <a:r>
              <a:rPr spc="-180" dirty="0"/>
              <a:t>JSON.parse() </a:t>
            </a:r>
            <a:r>
              <a:rPr spc="-40" dirty="0"/>
              <a:t>function </a:t>
            </a:r>
            <a:r>
              <a:rPr spc="-150" dirty="0"/>
              <a:t>can </a:t>
            </a:r>
            <a:r>
              <a:rPr spc="-105" dirty="0"/>
              <a:t>be </a:t>
            </a:r>
            <a:r>
              <a:rPr spc="-135" dirty="0"/>
              <a:t>used  </a:t>
            </a:r>
            <a:r>
              <a:rPr spc="10" dirty="0"/>
              <a:t>to </a:t>
            </a:r>
            <a:r>
              <a:rPr spc="-60" dirty="0"/>
              <a:t>transform </a:t>
            </a:r>
            <a:r>
              <a:rPr spc="-30" dirty="0"/>
              <a:t>the </a:t>
            </a:r>
            <a:r>
              <a:rPr spc="-60" dirty="0"/>
              <a:t>string </a:t>
            </a:r>
            <a:r>
              <a:rPr spc="-75" dirty="0"/>
              <a:t>containing </a:t>
            </a:r>
            <a:r>
              <a:rPr spc="-15" dirty="0"/>
              <a:t>into</a:t>
            </a:r>
            <a:r>
              <a:rPr spc="-335" dirty="0"/>
              <a:t> </a:t>
            </a:r>
            <a:r>
              <a:rPr spc="-175" dirty="0"/>
              <a:t>a </a:t>
            </a:r>
            <a:r>
              <a:rPr spc="-150" dirty="0"/>
              <a:t>JavaScript </a:t>
            </a:r>
            <a:r>
              <a:rPr spc="-55" dirty="0"/>
              <a:t>object</a:t>
            </a:r>
          </a:p>
        </p:txBody>
      </p:sp>
      <p:sp>
        <p:nvSpPr>
          <p:cNvPr id="3" name="object 3"/>
          <p:cNvSpPr txBox="1"/>
          <p:nvPr/>
        </p:nvSpPr>
        <p:spPr>
          <a:xfrm>
            <a:off x="993450" y="842513"/>
            <a:ext cx="2898140" cy="254000"/>
          </a:xfrm>
          <a:prstGeom prst="rect">
            <a:avLst/>
          </a:prstGeom>
        </p:spPr>
        <p:txBody>
          <a:bodyPr vert="horz" wrap="square" lIns="0" tIns="12700" rIns="0" bIns="0" rtlCol="0">
            <a:spAutoFit/>
          </a:bodyPr>
          <a:lstStyle/>
          <a:p>
            <a:pPr marL="12700">
              <a:lnSpc>
                <a:spcPct val="100000"/>
              </a:lnSpc>
              <a:spcBef>
                <a:spcPts val="100"/>
              </a:spcBef>
            </a:pPr>
            <a:r>
              <a:rPr sz="1500" spc="45" dirty="0">
                <a:latin typeface="Georgia"/>
                <a:cs typeface="Georgia"/>
              </a:rPr>
              <a:t>Creating </a:t>
            </a:r>
            <a:r>
              <a:rPr sz="1500" spc="-90" dirty="0">
                <a:latin typeface="Georgia"/>
                <a:cs typeface="Georgia"/>
              </a:rPr>
              <a:t>JSON </a:t>
            </a:r>
            <a:r>
              <a:rPr sz="1500" spc="-20" dirty="0">
                <a:latin typeface="Georgia"/>
                <a:cs typeface="Georgia"/>
              </a:rPr>
              <a:t>JavaScript</a:t>
            </a:r>
            <a:r>
              <a:rPr sz="1500" spc="70" dirty="0">
                <a:latin typeface="Georgia"/>
                <a:cs typeface="Georgia"/>
              </a:rPr>
              <a:t> </a:t>
            </a:r>
            <a:r>
              <a:rPr sz="1500" spc="55" dirty="0">
                <a:latin typeface="Georgia"/>
                <a:cs typeface="Georgia"/>
              </a:rPr>
              <a:t>objects</a:t>
            </a:r>
            <a:endParaRPr sz="1500">
              <a:latin typeface="Georgia"/>
              <a:cs typeface="Georgi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504815" cy="696595"/>
          </a:xfrm>
          <a:prstGeom prst="rect">
            <a:avLst/>
          </a:prstGeom>
        </p:spPr>
        <p:txBody>
          <a:bodyPr vert="horz" wrap="square" lIns="0" tIns="13335" rIns="0" bIns="0" rtlCol="0">
            <a:spAutoFit/>
          </a:bodyPr>
          <a:lstStyle/>
          <a:p>
            <a:pPr marL="12700">
              <a:lnSpc>
                <a:spcPct val="100000"/>
              </a:lnSpc>
              <a:spcBef>
                <a:spcPts val="105"/>
              </a:spcBef>
            </a:pPr>
            <a:r>
              <a:rPr spc="-265" dirty="0">
                <a:latin typeface="Times New Roman" pitchFamily="18" charset="0"/>
                <a:cs typeface="Times New Roman" pitchFamily="18" charset="0"/>
              </a:rPr>
              <a:t>Using </a:t>
            </a:r>
            <a:r>
              <a:rPr spc="-640" dirty="0">
                <a:latin typeface="Times New Roman" pitchFamily="18" charset="0"/>
                <a:cs typeface="Times New Roman" pitchFamily="18" charset="0"/>
              </a:rPr>
              <a:t>JSON </a:t>
            </a:r>
            <a:r>
              <a:rPr spc="-50" dirty="0">
                <a:latin typeface="Times New Roman" pitchFamily="18" charset="0"/>
                <a:cs typeface="Times New Roman" pitchFamily="18" charset="0"/>
              </a:rPr>
              <a:t>in</a:t>
            </a:r>
            <a:r>
              <a:rPr spc="-400" dirty="0">
                <a:latin typeface="Times New Roman" pitchFamily="18" charset="0"/>
                <a:cs typeface="Times New Roman" pitchFamily="18" charset="0"/>
              </a:rPr>
              <a:t> </a:t>
            </a:r>
            <a:r>
              <a:rPr spc="-290" dirty="0">
                <a:latin typeface="Times New Roman" pitchFamily="18" charset="0"/>
                <a:cs typeface="Times New Roman" pitchFamily="18" charset="0"/>
              </a:rPr>
              <a:t>JavaScript</a:t>
            </a:r>
          </a:p>
        </p:txBody>
      </p:sp>
      <p:sp>
        <p:nvSpPr>
          <p:cNvPr id="3" name="object 3"/>
          <p:cNvSpPr txBox="1"/>
          <p:nvPr/>
        </p:nvSpPr>
        <p:spPr>
          <a:xfrm>
            <a:off x="993450" y="842513"/>
            <a:ext cx="3922395" cy="254000"/>
          </a:xfrm>
          <a:prstGeom prst="rect">
            <a:avLst/>
          </a:prstGeom>
        </p:spPr>
        <p:txBody>
          <a:bodyPr vert="horz" wrap="square" lIns="0" tIns="12700" rIns="0" bIns="0" rtlCol="0">
            <a:spAutoFit/>
          </a:bodyPr>
          <a:lstStyle/>
          <a:p>
            <a:pPr marL="12700">
              <a:lnSpc>
                <a:spcPct val="100000"/>
              </a:lnSpc>
              <a:spcBef>
                <a:spcPts val="100"/>
              </a:spcBef>
            </a:pPr>
            <a:r>
              <a:rPr sz="1500" spc="40" dirty="0">
                <a:latin typeface="Georgia"/>
                <a:cs typeface="Georgia"/>
              </a:rPr>
              <a:t>Convert </a:t>
            </a:r>
            <a:r>
              <a:rPr sz="1500" spc="20" dirty="0">
                <a:latin typeface="Georgia"/>
                <a:cs typeface="Georgia"/>
              </a:rPr>
              <a:t>string </a:t>
            </a:r>
            <a:r>
              <a:rPr sz="1500" spc="-10" dirty="0">
                <a:latin typeface="Georgia"/>
                <a:cs typeface="Georgia"/>
              </a:rPr>
              <a:t>to </a:t>
            </a:r>
            <a:r>
              <a:rPr sz="1500" spc="-90" dirty="0">
                <a:latin typeface="Georgia"/>
                <a:cs typeface="Georgia"/>
              </a:rPr>
              <a:t>JSON </a:t>
            </a:r>
            <a:r>
              <a:rPr sz="1500" spc="55" dirty="0">
                <a:latin typeface="Georgia"/>
                <a:cs typeface="Georgia"/>
              </a:rPr>
              <a:t>object </a:t>
            </a:r>
            <a:r>
              <a:rPr sz="1500" spc="25" dirty="0">
                <a:latin typeface="Georgia"/>
                <a:cs typeface="Georgia"/>
              </a:rPr>
              <a:t>and </a:t>
            </a:r>
            <a:r>
              <a:rPr sz="1500" spc="70" dirty="0">
                <a:latin typeface="Georgia"/>
                <a:cs typeface="Georgia"/>
              </a:rPr>
              <a:t>vice</a:t>
            </a:r>
            <a:r>
              <a:rPr sz="1500" spc="-204" dirty="0">
                <a:latin typeface="Georgia"/>
                <a:cs typeface="Georgia"/>
              </a:rPr>
              <a:t> </a:t>
            </a:r>
            <a:r>
              <a:rPr sz="1500" spc="50" dirty="0">
                <a:latin typeface="Georgia"/>
                <a:cs typeface="Georgia"/>
              </a:rPr>
              <a:t>versa</a:t>
            </a:r>
            <a:endParaRPr sz="1500">
              <a:latin typeface="Georgia"/>
              <a:cs typeface="Georgia"/>
            </a:endParaRPr>
          </a:p>
        </p:txBody>
      </p:sp>
      <p:sp>
        <p:nvSpPr>
          <p:cNvPr id="4" name="object 4"/>
          <p:cNvSpPr txBox="1"/>
          <p:nvPr/>
        </p:nvSpPr>
        <p:spPr>
          <a:xfrm>
            <a:off x="993450" y="1662756"/>
            <a:ext cx="7118984" cy="2915285"/>
          </a:xfrm>
          <a:prstGeom prst="rect">
            <a:avLst/>
          </a:prstGeom>
        </p:spPr>
        <p:txBody>
          <a:bodyPr vert="horz" wrap="square" lIns="0" tIns="12065" rIns="0" bIns="0" rtlCol="0">
            <a:spAutoFit/>
          </a:bodyPr>
          <a:lstStyle/>
          <a:p>
            <a:pPr marL="12700">
              <a:lnSpc>
                <a:spcPct val="100000"/>
              </a:lnSpc>
              <a:spcBef>
                <a:spcPts val="95"/>
              </a:spcBef>
            </a:pPr>
            <a:r>
              <a:rPr sz="2200" spc="-95" dirty="0">
                <a:latin typeface="Arial"/>
                <a:cs typeface="Arial"/>
              </a:rPr>
              <a:t>var </a:t>
            </a:r>
            <a:r>
              <a:rPr sz="2200" spc="-25" dirty="0">
                <a:latin typeface="Arial"/>
                <a:cs typeface="Arial"/>
              </a:rPr>
              <a:t>text </a:t>
            </a:r>
            <a:r>
              <a:rPr sz="2200" spc="-190" dirty="0">
                <a:latin typeface="Arial"/>
                <a:cs typeface="Arial"/>
              </a:rPr>
              <a:t>= </a:t>
            </a:r>
            <a:r>
              <a:rPr sz="2200" dirty="0">
                <a:latin typeface="Arial"/>
                <a:cs typeface="Arial"/>
              </a:rPr>
              <a:t>'{"artist":</a:t>
            </a:r>
            <a:r>
              <a:rPr sz="2200" spc="-125" dirty="0">
                <a:latin typeface="Arial"/>
                <a:cs typeface="Arial"/>
              </a:rPr>
              <a:t> </a:t>
            </a:r>
            <a:r>
              <a:rPr sz="2200" spc="-35" dirty="0">
                <a:latin typeface="Arial"/>
                <a:cs typeface="Arial"/>
              </a:rPr>
              <a:t>{"name":"Manet","nationality":"France"}}';</a:t>
            </a:r>
            <a:endParaRPr sz="2200">
              <a:latin typeface="Arial"/>
              <a:cs typeface="Arial"/>
            </a:endParaRPr>
          </a:p>
          <a:p>
            <a:pPr marL="12700" marR="4254500" indent="-635">
              <a:lnSpc>
                <a:spcPts val="4370"/>
              </a:lnSpc>
              <a:spcBef>
                <a:spcPts val="434"/>
              </a:spcBef>
            </a:pPr>
            <a:r>
              <a:rPr sz="2200" spc="-95" dirty="0">
                <a:latin typeface="Arial"/>
                <a:cs typeface="Arial"/>
              </a:rPr>
              <a:t>var </a:t>
            </a:r>
            <a:r>
              <a:rPr sz="2200" spc="-175" dirty="0">
                <a:latin typeface="Arial"/>
                <a:cs typeface="Arial"/>
              </a:rPr>
              <a:t>a </a:t>
            </a:r>
            <a:r>
              <a:rPr sz="2200" spc="-195" dirty="0">
                <a:latin typeface="Arial"/>
                <a:cs typeface="Arial"/>
              </a:rPr>
              <a:t>= </a:t>
            </a:r>
            <a:r>
              <a:rPr sz="2200" b="1" spc="-150" dirty="0">
                <a:solidFill>
                  <a:srgbClr val="C0504D"/>
                </a:solidFill>
                <a:latin typeface="Arial"/>
                <a:cs typeface="Arial"/>
              </a:rPr>
              <a:t>JSON.parse</a:t>
            </a:r>
            <a:r>
              <a:rPr sz="2200" spc="-150" dirty="0">
                <a:latin typeface="Arial"/>
                <a:cs typeface="Arial"/>
              </a:rPr>
              <a:t>(text);  </a:t>
            </a:r>
            <a:r>
              <a:rPr sz="2200" spc="-45" dirty="0">
                <a:latin typeface="Arial"/>
                <a:cs typeface="Arial"/>
              </a:rPr>
              <a:t>alert(a.artist.nationality);</a:t>
            </a:r>
            <a:endParaRPr sz="2200">
              <a:latin typeface="Arial"/>
              <a:cs typeface="Arial"/>
            </a:endParaRPr>
          </a:p>
          <a:p>
            <a:pPr marL="12700" marR="126364">
              <a:lnSpc>
                <a:spcPct val="100000"/>
              </a:lnSpc>
              <a:spcBef>
                <a:spcPts val="1295"/>
              </a:spcBef>
            </a:pPr>
            <a:r>
              <a:rPr sz="2200" spc="-150" dirty="0">
                <a:latin typeface="Arial"/>
                <a:cs typeface="Arial"/>
              </a:rPr>
              <a:t>JavaScript </a:t>
            </a:r>
            <a:r>
              <a:rPr sz="2200" spc="-114" dirty="0">
                <a:latin typeface="Arial"/>
                <a:cs typeface="Arial"/>
              </a:rPr>
              <a:t>also </a:t>
            </a:r>
            <a:r>
              <a:rPr sz="2200" spc="-90" dirty="0">
                <a:latin typeface="Arial"/>
                <a:cs typeface="Arial"/>
              </a:rPr>
              <a:t>provides </a:t>
            </a:r>
            <a:r>
              <a:rPr sz="2200" spc="-175" dirty="0">
                <a:latin typeface="Arial"/>
                <a:cs typeface="Arial"/>
              </a:rPr>
              <a:t>a </a:t>
            </a:r>
            <a:r>
              <a:rPr sz="2200" spc="-114" dirty="0">
                <a:latin typeface="Arial"/>
                <a:cs typeface="Arial"/>
              </a:rPr>
              <a:t>mechanism </a:t>
            </a:r>
            <a:r>
              <a:rPr sz="2200" spc="10" dirty="0">
                <a:latin typeface="Arial"/>
                <a:cs typeface="Arial"/>
              </a:rPr>
              <a:t>to </a:t>
            </a:r>
            <a:r>
              <a:rPr sz="2200" spc="-70" dirty="0">
                <a:latin typeface="Arial"/>
                <a:cs typeface="Arial"/>
              </a:rPr>
              <a:t>translate </a:t>
            </a:r>
            <a:r>
              <a:rPr sz="2200" spc="-175" dirty="0">
                <a:latin typeface="Arial"/>
                <a:cs typeface="Arial"/>
              </a:rPr>
              <a:t>a </a:t>
            </a:r>
            <a:r>
              <a:rPr sz="2200" spc="-150" dirty="0">
                <a:latin typeface="Arial"/>
                <a:cs typeface="Arial"/>
              </a:rPr>
              <a:t>JavaScript  </a:t>
            </a:r>
            <a:r>
              <a:rPr sz="2200" spc="-50" dirty="0">
                <a:latin typeface="Arial"/>
                <a:cs typeface="Arial"/>
              </a:rPr>
              <a:t>object </a:t>
            </a:r>
            <a:r>
              <a:rPr sz="2200" spc="-15" dirty="0">
                <a:latin typeface="Arial"/>
                <a:cs typeface="Arial"/>
              </a:rPr>
              <a:t>into </a:t>
            </a:r>
            <a:r>
              <a:rPr sz="2200" spc="-175" dirty="0">
                <a:latin typeface="Arial"/>
                <a:cs typeface="Arial"/>
              </a:rPr>
              <a:t>a </a:t>
            </a:r>
            <a:r>
              <a:rPr sz="2200" spc="-325" dirty="0">
                <a:latin typeface="Arial"/>
                <a:cs typeface="Arial"/>
              </a:rPr>
              <a:t>JSON</a:t>
            </a:r>
            <a:r>
              <a:rPr sz="2200" spc="-180" dirty="0">
                <a:latin typeface="Arial"/>
                <a:cs typeface="Arial"/>
              </a:rPr>
              <a:t> </a:t>
            </a:r>
            <a:r>
              <a:rPr sz="2200" spc="-60" dirty="0">
                <a:latin typeface="Arial"/>
                <a:cs typeface="Arial"/>
              </a:rPr>
              <a:t>string:</a:t>
            </a:r>
            <a:endParaRPr sz="2200">
              <a:latin typeface="Arial"/>
              <a:cs typeface="Arial"/>
            </a:endParaRPr>
          </a:p>
          <a:p>
            <a:pPr marL="12700">
              <a:lnSpc>
                <a:spcPct val="100000"/>
              </a:lnSpc>
              <a:spcBef>
                <a:spcPts val="1725"/>
              </a:spcBef>
            </a:pPr>
            <a:r>
              <a:rPr sz="2200" b="1" spc="-145" dirty="0">
                <a:latin typeface="Arial"/>
                <a:cs typeface="Arial"/>
              </a:rPr>
              <a:t>var </a:t>
            </a:r>
            <a:r>
              <a:rPr sz="2200" b="1" spc="-90" dirty="0">
                <a:latin typeface="Arial"/>
                <a:cs typeface="Arial"/>
              </a:rPr>
              <a:t>text </a:t>
            </a:r>
            <a:r>
              <a:rPr sz="2200" b="1" spc="-195" dirty="0">
                <a:latin typeface="Arial"/>
                <a:cs typeface="Arial"/>
              </a:rPr>
              <a:t>=</a:t>
            </a:r>
            <a:r>
              <a:rPr sz="2200" b="1" spc="-70" dirty="0">
                <a:latin typeface="Arial"/>
                <a:cs typeface="Arial"/>
              </a:rPr>
              <a:t> </a:t>
            </a:r>
            <a:r>
              <a:rPr sz="2200" b="1" spc="-150" dirty="0">
                <a:solidFill>
                  <a:srgbClr val="CE2932"/>
                </a:solidFill>
                <a:latin typeface="Arial"/>
                <a:cs typeface="Arial"/>
              </a:rPr>
              <a:t>JSON.stringify</a:t>
            </a:r>
            <a:r>
              <a:rPr sz="2200" b="1" spc="-150" dirty="0">
                <a:latin typeface="Arial"/>
                <a:cs typeface="Arial"/>
              </a:rPr>
              <a:t>(artist);</a:t>
            </a:r>
            <a:endParaRPr sz="22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09550"/>
            <a:ext cx="4184650" cy="696595"/>
          </a:xfrm>
          <a:prstGeom prst="rect">
            <a:avLst/>
          </a:prstGeom>
        </p:spPr>
        <p:txBody>
          <a:bodyPr vert="horz" wrap="square" lIns="0" tIns="13335" rIns="0" bIns="0" rtlCol="0">
            <a:spAutoFit/>
          </a:bodyPr>
          <a:lstStyle/>
          <a:p>
            <a:pPr marL="12700">
              <a:lnSpc>
                <a:spcPct val="100000"/>
              </a:lnSpc>
              <a:spcBef>
                <a:spcPts val="105"/>
              </a:spcBef>
            </a:pPr>
            <a:r>
              <a:rPr spc="-265" dirty="0">
                <a:latin typeface="Times New Roman" pitchFamily="18" charset="0"/>
                <a:cs typeface="Times New Roman" pitchFamily="18" charset="0"/>
              </a:rPr>
              <a:t>Using </a:t>
            </a:r>
            <a:r>
              <a:rPr spc="-640" dirty="0">
                <a:latin typeface="Times New Roman" pitchFamily="18" charset="0"/>
                <a:cs typeface="Times New Roman" pitchFamily="18" charset="0"/>
              </a:rPr>
              <a:t>JSON </a:t>
            </a:r>
            <a:r>
              <a:rPr spc="-50" dirty="0">
                <a:latin typeface="Times New Roman" pitchFamily="18" charset="0"/>
                <a:cs typeface="Times New Roman" pitchFamily="18" charset="0"/>
              </a:rPr>
              <a:t>in</a:t>
            </a:r>
            <a:r>
              <a:rPr spc="-434" dirty="0">
                <a:latin typeface="Times New Roman" pitchFamily="18" charset="0"/>
                <a:cs typeface="Times New Roman" pitchFamily="18" charset="0"/>
              </a:rPr>
              <a:t> </a:t>
            </a:r>
            <a:r>
              <a:rPr spc="-585" dirty="0">
                <a:latin typeface="Times New Roman" pitchFamily="18" charset="0"/>
                <a:cs typeface="Times New Roman" pitchFamily="18" charset="0"/>
              </a:rPr>
              <a:t>PHP</a:t>
            </a:r>
          </a:p>
        </p:txBody>
      </p:sp>
      <p:sp>
        <p:nvSpPr>
          <p:cNvPr id="3" name="object 3"/>
          <p:cNvSpPr txBox="1"/>
          <p:nvPr/>
        </p:nvSpPr>
        <p:spPr>
          <a:xfrm>
            <a:off x="993450" y="842513"/>
            <a:ext cx="1681480" cy="254000"/>
          </a:xfrm>
          <a:prstGeom prst="rect">
            <a:avLst/>
          </a:prstGeom>
        </p:spPr>
        <p:txBody>
          <a:bodyPr vert="horz" wrap="square" lIns="0" tIns="12700" rIns="0" bIns="0" rtlCol="0">
            <a:spAutoFit/>
          </a:bodyPr>
          <a:lstStyle/>
          <a:p>
            <a:pPr marL="12700">
              <a:lnSpc>
                <a:spcPct val="100000"/>
              </a:lnSpc>
              <a:spcBef>
                <a:spcPts val="100"/>
              </a:spcBef>
            </a:pPr>
            <a:r>
              <a:rPr sz="1500" spc="-90" dirty="0">
                <a:latin typeface="Georgia"/>
                <a:cs typeface="Georgia"/>
              </a:rPr>
              <a:t>JSON </a:t>
            </a:r>
            <a:r>
              <a:rPr sz="1500" spc="10" dirty="0">
                <a:latin typeface="Georgia"/>
                <a:cs typeface="Georgia"/>
              </a:rPr>
              <a:t>on </a:t>
            </a:r>
            <a:r>
              <a:rPr sz="1500" spc="15" dirty="0">
                <a:latin typeface="Georgia"/>
                <a:cs typeface="Georgia"/>
              </a:rPr>
              <a:t>the</a:t>
            </a:r>
            <a:r>
              <a:rPr sz="1500" spc="70" dirty="0">
                <a:latin typeface="Georgia"/>
                <a:cs typeface="Georgia"/>
              </a:rPr>
              <a:t> </a:t>
            </a:r>
            <a:r>
              <a:rPr sz="1500" spc="60" dirty="0">
                <a:latin typeface="Georgia"/>
                <a:cs typeface="Georgia"/>
              </a:rPr>
              <a:t>server</a:t>
            </a:r>
            <a:endParaRPr sz="1500">
              <a:latin typeface="Georgia"/>
              <a:cs typeface="Georgia"/>
            </a:endParaRPr>
          </a:p>
        </p:txBody>
      </p:sp>
      <p:sp>
        <p:nvSpPr>
          <p:cNvPr id="4" name="object 4"/>
          <p:cNvSpPr txBox="1"/>
          <p:nvPr/>
        </p:nvSpPr>
        <p:spPr>
          <a:xfrm>
            <a:off x="993450" y="1662756"/>
            <a:ext cx="5698490" cy="695960"/>
          </a:xfrm>
          <a:prstGeom prst="rect">
            <a:avLst/>
          </a:prstGeom>
        </p:spPr>
        <p:txBody>
          <a:bodyPr vert="horz" wrap="square" lIns="0" tIns="12065" rIns="0" bIns="0" rtlCol="0">
            <a:spAutoFit/>
          </a:bodyPr>
          <a:lstStyle/>
          <a:p>
            <a:pPr marL="12700">
              <a:lnSpc>
                <a:spcPct val="100000"/>
              </a:lnSpc>
              <a:spcBef>
                <a:spcPts val="95"/>
              </a:spcBef>
            </a:pPr>
            <a:r>
              <a:rPr sz="2200" spc="-95" dirty="0">
                <a:latin typeface="Arial"/>
                <a:cs typeface="Arial"/>
              </a:rPr>
              <a:t>Converting </a:t>
            </a:r>
            <a:r>
              <a:rPr sz="2200" spc="-175" dirty="0">
                <a:latin typeface="Arial"/>
                <a:cs typeface="Arial"/>
              </a:rPr>
              <a:t>a </a:t>
            </a:r>
            <a:r>
              <a:rPr sz="2200" spc="-325" dirty="0">
                <a:latin typeface="Arial"/>
                <a:cs typeface="Arial"/>
              </a:rPr>
              <a:t>JSON </a:t>
            </a:r>
            <a:r>
              <a:rPr sz="2200" spc="-60" dirty="0">
                <a:latin typeface="Arial"/>
                <a:cs typeface="Arial"/>
              </a:rPr>
              <a:t>string </a:t>
            </a:r>
            <a:r>
              <a:rPr sz="2200" spc="-15" dirty="0">
                <a:latin typeface="Arial"/>
                <a:cs typeface="Arial"/>
              </a:rPr>
              <a:t>into </a:t>
            </a:r>
            <a:r>
              <a:rPr sz="2200" spc="-175" dirty="0">
                <a:latin typeface="Arial"/>
                <a:cs typeface="Arial"/>
              </a:rPr>
              <a:t>a </a:t>
            </a:r>
            <a:r>
              <a:rPr sz="2200" spc="-295" dirty="0">
                <a:latin typeface="Arial"/>
                <a:cs typeface="Arial"/>
              </a:rPr>
              <a:t>PHP </a:t>
            </a:r>
            <a:r>
              <a:rPr sz="2200" spc="-50" dirty="0">
                <a:latin typeface="Arial"/>
                <a:cs typeface="Arial"/>
              </a:rPr>
              <a:t>object </a:t>
            </a:r>
            <a:r>
              <a:rPr sz="2200" spc="-114" dirty="0">
                <a:latin typeface="Arial"/>
                <a:cs typeface="Arial"/>
              </a:rPr>
              <a:t>is</a:t>
            </a:r>
            <a:r>
              <a:rPr sz="2200" spc="-440" dirty="0">
                <a:latin typeface="Arial"/>
                <a:cs typeface="Arial"/>
              </a:rPr>
              <a:t> </a:t>
            </a:r>
            <a:r>
              <a:rPr sz="2200" spc="-40" dirty="0">
                <a:latin typeface="Arial"/>
                <a:cs typeface="Arial"/>
              </a:rPr>
              <a:t>quite</a:t>
            </a:r>
            <a:endParaRPr sz="2200">
              <a:latin typeface="Arial"/>
              <a:cs typeface="Arial"/>
            </a:endParaRPr>
          </a:p>
          <a:p>
            <a:pPr marL="12700">
              <a:lnSpc>
                <a:spcPct val="100000"/>
              </a:lnSpc>
            </a:pPr>
            <a:r>
              <a:rPr sz="2200" spc="-50" dirty="0">
                <a:latin typeface="Arial"/>
                <a:cs typeface="Arial"/>
              </a:rPr>
              <a:t>straightforward:</a:t>
            </a:r>
            <a:endParaRPr sz="2200">
              <a:latin typeface="Arial"/>
              <a:cs typeface="Arial"/>
            </a:endParaRPr>
          </a:p>
        </p:txBody>
      </p:sp>
      <p:sp>
        <p:nvSpPr>
          <p:cNvPr id="5" name="object 5"/>
          <p:cNvSpPr txBox="1"/>
          <p:nvPr/>
        </p:nvSpPr>
        <p:spPr>
          <a:xfrm>
            <a:off x="993450" y="5327391"/>
            <a:ext cx="7125334" cy="695960"/>
          </a:xfrm>
          <a:prstGeom prst="rect">
            <a:avLst/>
          </a:prstGeom>
        </p:spPr>
        <p:txBody>
          <a:bodyPr vert="horz" wrap="square" lIns="0" tIns="12065" rIns="0" bIns="0" rtlCol="0">
            <a:spAutoFit/>
          </a:bodyPr>
          <a:lstStyle/>
          <a:p>
            <a:pPr marL="12700" marR="5080">
              <a:lnSpc>
                <a:spcPct val="100000"/>
              </a:lnSpc>
              <a:spcBef>
                <a:spcPts val="95"/>
              </a:spcBef>
            </a:pPr>
            <a:r>
              <a:rPr sz="2200" spc="-70" dirty="0">
                <a:latin typeface="Arial"/>
                <a:cs typeface="Arial"/>
              </a:rPr>
              <a:t>Notice </a:t>
            </a:r>
            <a:r>
              <a:rPr sz="2200" spc="-5" dirty="0">
                <a:latin typeface="Arial"/>
                <a:cs typeface="Arial"/>
              </a:rPr>
              <a:t>that </a:t>
            </a:r>
            <a:r>
              <a:rPr sz="2200" spc="-30" dirty="0">
                <a:latin typeface="Arial"/>
                <a:cs typeface="Arial"/>
              </a:rPr>
              <a:t>the </a:t>
            </a:r>
            <a:r>
              <a:rPr sz="2200" spc="-105" dirty="0">
                <a:latin typeface="Arial"/>
                <a:cs typeface="Arial"/>
              </a:rPr>
              <a:t>json_decode() </a:t>
            </a:r>
            <a:r>
              <a:rPr sz="2200" spc="-40" dirty="0">
                <a:latin typeface="Arial"/>
                <a:cs typeface="Arial"/>
              </a:rPr>
              <a:t>function </a:t>
            </a:r>
            <a:r>
              <a:rPr sz="2200" spc="-150" dirty="0">
                <a:latin typeface="Arial"/>
                <a:cs typeface="Arial"/>
              </a:rPr>
              <a:t>can </a:t>
            </a:r>
            <a:r>
              <a:rPr sz="2200" spc="-20" dirty="0">
                <a:latin typeface="Arial"/>
                <a:cs typeface="Arial"/>
              </a:rPr>
              <a:t>return </a:t>
            </a:r>
            <a:r>
              <a:rPr sz="2200" spc="-30" dirty="0">
                <a:latin typeface="Arial"/>
                <a:cs typeface="Arial"/>
              </a:rPr>
              <a:t>either</a:t>
            </a:r>
            <a:r>
              <a:rPr sz="2200" spc="-345" dirty="0">
                <a:latin typeface="Arial"/>
                <a:cs typeface="Arial"/>
              </a:rPr>
              <a:t> </a:t>
            </a:r>
            <a:r>
              <a:rPr sz="2200" spc="-175" dirty="0">
                <a:latin typeface="Arial"/>
                <a:cs typeface="Arial"/>
              </a:rPr>
              <a:t>a </a:t>
            </a:r>
            <a:r>
              <a:rPr sz="2200" spc="-300" dirty="0">
                <a:latin typeface="Arial"/>
                <a:cs typeface="Arial"/>
              </a:rPr>
              <a:t>PHP  </a:t>
            </a:r>
            <a:r>
              <a:rPr sz="2200" spc="-50" dirty="0">
                <a:latin typeface="Arial"/>
                <a:cs typeface="Arial"/>
              </a:rPr>
              <a:t>object </a:t>
            </a:r>
            <a:r>
              <a:rPr sz="2200" spc="-20" dirty="0">
                <a:latin typeface="Arial"/>
                <a:cs typeface="Arial"/>
              </a:rPr>
              <a:t>or </a:t>
            </a:r>
            <a:r>
              <a:rPr sz="2200" spc="-125" dirty="0">
                <a:latin typeface="Arial"/>
                <a:cs typeface="Arial"/>
              </a:rPr>
              <a:t>an </a:t>
            </a:r>
            <a:r>
              <a:rPr sz="2200" spc="-110" dirty="0">
                <a:latin typeface="Arial"/>
                <a:cs typeface="Arial"/>
              </a:rPr>
              <a:t>associative</a:t>
            </a:r>
            <a:r>
              <a:rPr sz="2200" spc="-270" dirty="0">
                <a:latin typeface="Arial"/>
                <a:cs typeface="Arial"/>
              </a:rPr>
              <a:t> </a:t>
            </a:r>
            <a:r>
              <a:rPr sz="2200" spc="-114" dirty="0">
                <a:latin typeface="Arial"/>
                <a:cs typeface="Arial"/>
              </a:rPr>
              <a:t>array.</a:t>
            </a:r>
            <a:endParaRPr sz="2200">
              <a:latin typeface="Arial"/>
              <a:cs typeface="Arial"/>
            </a:endParaRPr>
          </a:p>
        </p:txBody>
      </p:sp>
      <p:sp>
        <p:nvSpPr>
          <p:cNvPr id="6" name="object 6"/>
          <p:cNvSpPr/>
          <p:nvPr/>
        </p:nvSpPr>
        <p:spPr>
          <a:xfrm>
            <a:off x="1026863" y="2683524"/>
            <a:ext cx="6699403" cy="21944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4184650" cy="696595"/>
          </a:xfrm>
          <a:prstGeom prst="rect">
            <a:avLst/>
          </a:prstGeom>
        </p:spPr>
        <p:txBody>
          <a:bodyPr vert="horz" wrap="square" lIns="0" tIns="13335" rIns="0" bIns="0" rtlCol="0">
            <a:spAutoFit/>
          </a:bodyPr>
          <a:lstStyle/>
          <a:p>
            <a:pPr marL="12700">
              <a:lnSpc>
                <a:spcPct val="100000"/>
              </a:lnSpc>
              <a:spcBef>
                <a:spcPts val="105"/>
              </a:spcBef>
            </a:pPr>
            <a:r>
              <a:rPr spc="-265" dirty="0">
                <a:latin typeface="Times New Roman" pitchFamily="18" charset="0"/>
                <a:cs typeface="Times New Roman" pitchFamily="18" charset="0"/>
              </a:rPr>
              <a:t>Using </a:t>
            </a:r>
            <a:r>
              <a:rPr spc="-640" dirty="0">
                <a:latin typeface="Times New Roman" pitchFamily="18" charset="0"/>
                <a:cs typeface="Times New Roman" pitchFamily="18" charset="0"/>
              </a:rPr>
              <a:t>JSON </a:t>
            </a:r>
            <a:r>
              <a:rPr spc="-50" dirty="0">
                <a:latin typeface="Times New Roman" pitchFamily="18" charset="0"/>
                <a:cs typeface="Times New Roman" pitchFamily="18" charset="0"/>
              </a:rPr>
              <a:t>in</a:t>
            </a:r>
            <a:r>
              <a:rPr spc="-434" dirty="0">
                <a:latin typeface="Times New Roman" pitchFamily="18" charset="0"/>
                <a:cs typeface="Times New Roman" pitchFamily="18" charset="0"/>
              </a:rPr>
              <a:t> </a:t>
            </a:r>
            <a:r>
              <a:rPr spc="-585" dirty="0">
                <a:latin typeface="Times New Roman" pitchFamily="18" charset="0"/>
                <a:cs typeface="Times New Roman" pitchFamily="18" charset="0"/>
              </a:rPr>
              <a:t>PHP</a:t>
            </a:r>
          </a:p>
        </p:txBody>
      </p:sp>
      <p:sp>
        <p:nvSpPr>
          <p:cNvPr id="3" name="object 3"/>
          <p:cNvSpPr txBox="1"/>
          <p:nvPr/>
        </p:nvSpPr>
        <p:spPr>
          <a:xfrm>
            <a:off x="993450" y="842513"/>
            <a:ext cx="1518920" cy="254000"/>
          </a:xfrm>
          <a:prstGeom prst="rect">
            <a:avLst/>
          </a:prstGeom>
        </p:spPr>
        <p:txBody>
          <a:bodyPr vert="horz" wrap="square" lIns="0" tIns="12700" rIns="0" bIns="0" rtlCol="0">
            <a:spAutoFit/>
          </a:bodyPr>
          <a:lstStyle/>
          <a:p>
            <a:pPr marL="12700">
              <a:lnSpc>
                <a:spcPct val="100000"/>
              </a:lnSpc>
              <a:spcBef>
                <a:spcPts val="100"/>
              </a:spcBef>
            </a:pPr>
            <a:r>
              <a:rPr sz="1500" spc="80" dirty="0">
                <a:latin typeface="Georgia"/>
                <a:cs typeface="Georgia"/>
              </a:rPr>
              <a:t>Go </a:t>
            </a:r>
            <a:r>
              <a:rPr sz="1500" spc="15" dirty="0">
                <a:latin typeface="Georgia"/>
                <a:cs typeface="Georgia"/>
              </a:rPr>
              <a:t>the </a:t>
            </a:r>
            <a:r>
              <a:rPr sz="1500" spc="20" dirty="0">
                <a:latin typeface="Georgia"/>
                <a:cs typeface="Georgia"/>
              </a:rPr>
              <a:t>other</a:t>
            </a:r>
            <a:r>
              <a:rPr sz="1500" spc="-140" dirty="0">
                <a:latin typeface="Georgia"/>
                <a:cs typeface="Georgia"/>
              </a:rPr>
              <a:t> </a:t>
            </a:r>
            <a:r>
              <a:rPr sz="1500" spc="45" dirty="0">
                <a:latin typeface="Georgia"/>
                <a:cs typeface="Georgia"/>
              </a:rPr>
              <a:t>way</a:t>
            </a:r>
            <a:endParaRPr sz="1500">
              <a:latin typeface="Georgia"/>
              <a:cs typeface="Georgia"/>
            </a:endParaRPr>
          </a:p>
        </p:txBody>
      </p:sp>
      <p:sp>
        <p:nvSpPr>
          <p:cNvPr id="4" name="object 4"/>
          <p:cNvSpPr txBox="1"/>
          <p:nvPr/>
        </p:nvSpPr>
        <p:spPr>
          <a:xfrm>
            <a:off x="993450" y="1662756"/>
            <a:ext cx="6816090" cy="967060"/>
          </a:xfrm>
          <a:prstGeom prst="rect">
            <a:avLst/>
          </a:prstGeom>
        </p:spPr>
        <p:txBody>
          <a:bodyPr vert="horz" wrap="square" lIns="0" tIns="12065" rIns="0" bIns="0" rtlCol="0">
            <a:spAutoFit/>
          </a:bodyPr>
          <a:lstStyle/>
          <a:p>
            <a:pPr marL="12700">
              <a:lnSpc>
                <a:spcPct val="150000"/>
              </a:lnSpc>
              <a:spcBef>
                <a:spcPts val="95"/>
              </a:spcBef>
            </a:pPr>
            <a:r>
              <a:rPr sz="2200" spc="-270" dirty="0">
                <a:latin typeface="Times New Roman" pitchFamily="18" charset="0"/>
                <a:cs typeface="Times New Roman" pitchFamily="18" charset="0"/>
              </a:rPr>
              <a:t>To </a:t>
            </a:r>
            <a:r>
              <a:rPr sz="2200" spc="-135" dirty="0">
                <a:latin typeface="Times New Roman" pitchFamily="18" charset="0"/>
                <a:cs typeface="Times New Roman" pitchFamily="18" charset="0"/>
              </a:rPr>
              <a:t>go </a:t>
            </a:r>
            <a:r>
              <a:rPr sz="2200" spc="-30" dirty="0">
                <a:latin typeface="Times New Roman" pitchFamily="18" charset="0"/>
                <a:cs typeface="Times New Roman" pitchFamily="18" charset="0"/>
              </a:rPr>
              <a:t>the </a:t>
            </a:r>
            <a:r>
              <a:rPr sz="2200" spc="-25" dirty="0">
                <a:latin typeface="Times New Roman" pitchFamily="18" charset="0"/>
                <a:cs typeface="Times New Roman" pitchFamily="18" charset="0"/>
              </a:rPr>
              <a:t>other </a:t>
            </a:r>
            <a:r>
              <a:rPr sz="2200" spc="-40" dirty="0">
                <a:latin typeface="Times New Roman" pitchFamily="18" charset="0"/>
                <a:cs typeface="Times New Roman" pitchFamily="18" charset="0"/>
              </a:rPr>
              <a:t>direction </a:t>
            </a:r>
            <a:r>
              <a:rPr sz="2200" spc="-65" dirty="0">
                <a:latin typeface="Times New Roman" pitchFamily="18" charset="0"/>
                <a:cs typeface="Times New Roman" pitchFamily="18" charset="0"/>
              </a:rPr>
              <a:t>(i.e., </a:t>
            </a:r>
            <a:r>
              <a:rPr sz="2200" spc="15" dirty="0">
                <a:latin typeface="Times New Roman" pitchFamily="18" charset="0"/>
                <a:cs typeface="Times New Roman" pitchFamily="18" charset="0"/>
              </a:rPr>
              <a:t>to </a:t>
            </a:r>
            <a:r>
              <a:rPr sz="2200" spc="-70" dirty="0">
                <a:latin typeface="Times New Roman" pitchFamily="18" charset="0"/>
                <a:cs typeface="Times New Roman" pitchFamily="18" charset="0"/>
              </a:rPr>
              <a:t>convert </a:t>
            </a:r>
            <a:r>
              <a:rPr sz="2200" spc="-175" dirty="0">
                <a:latin typeface="Times New Roman" pitchFamily="18" charset="0"/>
                <a:cs typeface="Times New Roman" pitchFamily="18" charset="0"/>
              </a:rPr>
              <a:t>a </a:t>
            </a:r>
            <a:r>
              <a:rPr sz="2200" spc="-295" dirty="0">
                <a:latin typeface="Times New Roman" pitchFamily="18" charset="0"/>
                <a:cs typeface="Times New Roman" pitchFamily="18" charset="0"/>
              </a:rPr>
              <a:t>PHP </a:t>
            </a:r>
            <a:r>
              <a:rPr sz="2200" spc="-50" dirty="0">
                <a:latin typeface="Times New Roman" pitchFamily="18" charset="0"/>
                <a:cs typeface="Times New Roman" pitchFamily="18" charset="0"/>
              </a:rPr>
              <a:t>object </a:t>
            </a:r>
            <a:r>
              <a:rPr sz="2200" spc="-15" dirty="0">
                <a:latin typeface="Times New Roman" pitchFamily="18" charset="0"/>
                <a:cs typeface="Times New Roman" pitchFamily="18" charset="0"/>
              </a:rPr>
              <a:t>into</a:t>
            </a:r>
            <a:r>
              <a:rPr sz="2200" spc="-245" dirty="0">
                <a:latin typeface="Times New Roman" pitchFamily="18" charset="0"/>
                <a:cs typeface="Times New Roman" pitchFamily="18" charset="0"/>
              </a:rPr>
              <a:t> </a:t>
            </a:r>
            <a:r>
              <a:rPr sz="2200" spc="-175" dirty="0">
                <a:latin typeface="Times New Roman" pitchFamily="18" charset="0"/>
                <a:cs typeface="Times New Roman" pitchFamily="18" charset="0"/>
              </a:rPr>
              <a:t>a</a:t>
            </a:r>
            <a:endParaRPr sz="2200" dirty="0">
              <a:latin typeface="Times New Roman" pitchFamily="18" charset="0"/>
              <a:cs typeface="Times New Roman" pitchFamily="18" charset="0"/>
            </a:endParaRPr>
          </a:p>
          <a:p>
            <a:pPr marL="12700">
              <a:lnSpc>
                <a:spcPct val="150000"/>
              </a:lnSpc>
            </a:pPr>
            <a:r>
              <a:rPr sz="2200" spc="-325" dirty="0">
                <a:latin typeface="Times New Roman" pitchFamily="18" charset="0"/>
                <a:cs typeface="Times New Roman" pitchFamily="18" charset="0"/>
              </a:rPr>
              <a:t>JSON </a:t>
            </a:r>
            <a:r>
              <a:rPr sz="2200" spc="-65" dirty="0">
                <a:latin typeface="Times New Roman" pitchFamily="18" charset="0"/>
                <a:cs typeface="Times New Roman" pitchFamily="18" charset="0"/>
              </a:rPr>
              <a:t>string), </a:t>
            </a:r>
            <a:r>
              <a:rPr sz="2200" spc="-90" dirty="0">
                <a:latin typeface="Times New Roman" pitchFamily="18" charset="0"/>
                <a:cs typeface="Times New Roman" pitchFamily="18" charset="0"/>
              </a:rPr>
              <a:t>you </a:t>
            </a:r>
            <a:r>
              <a:rPr sz="2200" spc="-150" dirty="0">
                <a:latin typeface="Times New Roman" pitchFamily="18" charset="0"/>
                <a:cs typeface="Times New Roman" pitchFamily="18" charset="0"/>
              </a:rPr>
              <a:t>can </a:t>
            </a:r>
            <a:r>
              <a:rPr sz="2200" spc="-155" dirty="0">
                <a:latin typeface="Times New Roman" pitchFamily="18" charset="0"/>
                <a:cs typeface="Times New Roman" pitchFamily="18" charset="0"/>
              </a:rPr>
              <a:t>use </a:t>
            </a:r>
            <a:r>
              <a:rPr sz="2200" spc="-30" dirty="0">
                <a:latin typeface="Times New Roman" pitchFamily="18" charset="0"/>
                <a:cs typeface="Times New Roman" pitchFamily="18" charset="0"/>
              </a:rPr>
              <a:t>the </a:t>
            </a:r>
            <a:r>
              <a:rPr sz="2200" spc="-105" dirty="0">
                <a:latin typeface="Times New Roman" pitchFamily="18" charset="0"/>
                <a:cs typeface="Times New Roman" pitchFamily="18" charset="0"/>
              </a:rPr>
              <a:t>json_encode()</a:t>
            </a:r>
            <a:r>
              <a:rPr sz="2200" spc="-220" dirty="0">
                <a:latin typeface="Times New Roman" pitchFamily="18" charset="0"/>
                <a:cs typeface="Times New Roman" pitchFamily="18" charset="0"/>
              </a:rPr>
              <a:t> </a:t>
            </a:r>
            <a:r>
              <a:rPr sz="2200" spc="-40" dirty="0">
                <a:latin typeface="Times New Roman" pitchFamily="18" charset="0"/>
                <a:cs typeface="Times New Roman" pitchFamily="18" charset="0"/>
              </a:rPr>
              <a:t>function.</a:t>
            </a:r>
            <a:endParaRPr sz="2200" dirty="0">
              <a:latin typeface="Times New Roman" pitchFamily="18" charset="0"/>
              <a:cs typeface="Times New Roman" pitchFamily="18" charset="0"/>
            </a:endParaRPr>
          </a:p>
        </p:txBody>
      </p:sp>
      <p:sp>
        <p:nvSpPr>
          <p:cNvPr id="5" name="object 5"/>
          <p:cNvSpPr/>
          <p:nvPr/>
        </p:nvSpPr>
        <p:spPr>
          <a:xfrm>
            <a:off x="1271316" y="3731309"/>
            <a:ext cx="4270294" cy="4022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343150"/>
            <a:ext cx="6192520" cy="667490"/>
          </a:xfrm>
          <a:prstGeom prst="rect">
            <a:avLst/>
          </a:prstGeom>
        </p:spPr>
        <p:txBody>
          <a:bodyPr vert="horz" wrap="square" lIns="0" tIns="51435" rIns="0" bIns="0" rtlCol="0">
            <a:spAutoFit/>
          </a:bodyPr>
          <a:lstStyle/>
          <a:p>
            <a:pPr marL="12700">
              <a:lnSpc>
                <a:spcPct val="100000"/>
              </a:lnSpc>
              <a:spcBef>
                <a:spcPts val="590"/>
              </a:spcBef>
            </a:pPr>
            <a:r>
              <a:rPr sz="4000" b="1" spc="-434" dirty="0">
                <a:solidFill>
                  <a:srgbClr val="3F3F3F"/>
                </a:solidFill>
                <a:latin typeface="Arial"/>
                <a:cs typeface="Arial"/>
              </a:rPr>
              <a:t>OVERVIEW </a:t>
            </a:r>
            <a:r>
              <a:rPr sz="4000" b="1" spc="-515" dirty="0">
                <a:solidFill>
                  <a:srgbClr val="3F3F3F"/>
                </a:solidFill>
                <a:latin typeface="Arial"/>
                <a:cs typeface="Arial"/>
              </a:rPr>
              <a:t>OF </a:t>
            </a:r>
            <a:r>
              <a:rPr sz="4000" b="1" spc="-515" dirty="0">
                <a:solidFill>
                  <a:srgbClr val="466F81"/>
                </a:solidFill>
                <a:latin typeface="Arial"/>
                <a:cs typeface="Arial"/>
              </a:rPr>
              <a:t>WEB</a:t>
            </a:r>
            <a:r>
              <a:rPr sz="4000" b="1" spc="-285" dirty="0">
                <a:solidFill>
                  <a:srgbClr val="466F81"/>
                </a:solidFill>
                <a:latin typeface="Arial"/>
                <a:cs typeface="Arial"/>
              </a:rPr>
              <a:t> </a:t>
            </a:r>
            <a:r>
              <a:rPr sz="4000" b="1" spc="-615" dirty="0">
                <a:solidFill>
                  <a:srgbClr val="466F81"/>
                </a:solidFill>
                <a:latin typeface="Arial"/>
                <a:cs typeface="Arial"/>
              </a:rPr>
              <a:t>SERVICES</a:t>
            </a:r>
            <a:endParaRPr sz="4000" dirty="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051810"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Web</a:t>
            </a:r>
            <a:r>
              <a:rPr spc="-325" dirty="0">
                <a:latin typeface="Times New Roman" pitchFamily="18" charset="0"/>
                <a:cs typeface="Times New Roman" pitchFamily="18" charset="0"/>
              </a:rPr>
              <a:t> </a:t>
            </a:r>
            <a:r>
              <a:rPr spc="-290" dirty="0">
                <a:latin typeface="Times New Roman" pitchFamily="18" charset="0"/>
                <a:cs typeface="Times New Roman" pitchFamily="18" charset="0"/>
              </a:rPr>
              <a:t>Services</a:t>
            </a:r>
          </a:p>
        </p:txBody>
      </p:sp>
      <p:sp>
        <p:nvSpPr>
          <p:cNvPr id="3" name="object 3"/>
          <p:cNvSpPr txBox="1"/>
          <p:nvPr/>
        </p:nvSpPr>
        <p:spPr>
          <a:xfrm>
            <a:off x="993450" y="1662756"/>
            <a:ext cx="1891664" cy="381515"/>
          </a:xfrm>
          <a:prstGeom prst="rect">
            <a:avLst/>
          </a:prstGeom>
        </p:spPr>
        <p:txBody>
          <a:bodyPr vert="horz" wrap="square" lIns="0" tIns="12065" rIns="0" bIns="0" rtlCol="0">
            <a:spAutoFit/>
          </a:bodyPr>
          <a:lstStyle/>
          <a:p>
            <a:pPr marL="262255" indent="-250190">
              <a:lnSpc>
                <a:spcPct val="100000"/>
              </a:lnSpc>
              <a:spcBef>
                <a:spcPts val="95"/>
              </a:spcBef>
              <a:buSzPct val="95454"/>
              <a:buFont typeface="Wingdings"/>
              <a:buChar char=""/>
              <a:tabLst>
                <a:tab pos="262890" algn="l"/>
                <a:tab pos="974090" algn="l"/>
              </a:tabLst>
            </a:pPr>
            <a:r>
              <a:rPr sz="2400" spc="-135" dirty="0">
                <a:latin typeface="Times New Roman" pitchFamily="18" charset="0"/>
                <a:cs typeface="Times New Roman" pitchFamily="18" charset="0"/>
              </a:rPr>
              <a:t>Web	</a:t>
            </a:r>
            <a:r>
              <a:rPr sz="2400" spc="-125" dirty="0">
                <a:latin typeface="Times New Roman" pitchFamily="18" charset="0"/>
                <a:cs typeface="Times New Roman" pitchFamily="18" charset="0"/>
              </a:rPr>
              <a:t>services</a:t>
            </a:r>
            <a:endParaRPr sz="2400" dirty="0">
              <a:latin typeface="Times New Roman" pitchFamily="18" charset="0"/>
              <a:cs typeface="Times New Roman" pitchFamily="18" charset="0"/>
            </a:endParaRPr>
          </a:p>
        </p:txBody>
      </p:sp>
      <p:sp>
        <p:nvSpPr>
          <p:cNvPr id="4" name="object 4"/>
          <p:cNvSpPr txBox="1"/>
          <p:nvPr/>
        </p:nvSpPr>
        <p:spPr>
          <a:xfrm>
            <a:off x="3048219" y="1662756"/>
            <a:ext cx="2910840" cy="381515"/>
          </a:xfrm>
          <a:prstGeom prst="rect">
            <a:avLst/>
          </a:prstGeom>
        </p:spPr>
        <p:txBody>
          <a:bodyPr vert="horz" wrap="square" lIns="0" tIns="12065" rIns="0" bIns="0" rtlCol="0">
            <a:spAutoFit/>
          </a:bodyPr>
          <a:lstStyle/>
          <a:p>
            <a:pPr marL="12700">
              <a:lnSpc>
                <a:spcPct val="100000"/>
              </a:lnSpc>
              <a:spcBef>
                <a:spcPts val="95"/>
              </a:spcBef>
              <a:tabLst>
                <a:tab pos="567055" algn="l"/>
                <a:tab pos="1134110" algn="l"/>
                <a:tab pos="1893570" algn="l"/>
              </a:tabLst>
            </a:pPr>
            <a:r>
              <a:rPr sz="2400" spc="-100" dirty="0">
                <a:latin typeface="Times New Roman" pitchFamily="18" charset="0"/>
                <a:cs typeface="Times New Roman" pitchFamily="18" charset="0"/>
              </a:rPr>
              <a:t>are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most	</a:t>
            </a:r>
            <a:r>
              <a:rPr sz="2400" spc="-95" dirty="0">
                <a:latin typeface="Times New Roman" pitchFamily="18" charset="0"/>
                <a:cs typeface="Times New Roman" pitchFamily="18" charset="0"/>
              </a:rPr>
              <a:t>common</a:t>
            </a:r>
            <a:endParaRPr sz="2400" dirty="0">
              <a:latin typeface="Times New Roman" pitchFamily="18" charset="0"/>
              <a:cs typeface="Times New Roman" pitchFamily="18" charset="0"/>
            </a:endParaRPr>
          </a:p>
        </p:txBody>
      </p:sp>
      <p:sp>
        <p:nvSpPr>
          <p:cNvPr id="5" name="object 5"/>
          <p:cNvSpPr txBox="1"/>
          <p:nvPr/>
        </p:nvSpPr>
        <p:spPr>
          <a:xfrm>
            <a:off x="6121634" y="1662756"/>
            <a:ext cx="982344" cy="381515"/>
          </a:xfrm>
          <a:prstGeom prst="rect">
            <a:avLst/>
          </a:prstGeom>
        </p:spPr>
        <p:txBody>
          <a:bodyPr vert="horz" wrap="square" lIns="0" tIns="12065" rIns="0" bIns="0" rtlCol="0">
            <a:spAutoFit/>
          </a:bodyPr>
          <a:lstStyle/>
          <a:p>
            <a:pPr marL="12700">
              <a:lnSpc>
                <a:spcPct val="100000"/>
              </a:lnSpc>
              <a:spcBef>
                <a:spcPts val="95"/>
              </a:spcBef>
            </a:pPr>
            <a:r>
              <a:rPr sz="2400" spc="-170" dirty="0">
                <a:latin typeface="Times New Roman" pitchFamily="18" charset="0"/>
                <a:cs typeface="Times New Roman" pitchFamily="18" charset="0"/>
              </a:rPr>
              <a:t>e</a:t>
            </a:r>
            <a:r>
              <a:rPr sz="2400" spc="-190" dirty="0">
                <a:latin typeface="Times New Roman" pitchFamily="18" charset="0"/>
                <a:cs typeface="Times New Roman" pitchFamily="18" charset="0"/>
              </a:rPr>
              <a:t>x</a:t>
            </a:r>
            <a:r>
              <a:rPr sz="2400" spc="-75" dirty="0">
                <a:latin typeface="Times New Roman" pitchFamily="18" charset="0"/>
                <a:cs typeface="Times New Roman" pitchFamily="18" charset="0"/>
              </a:rPr>
              <a:t>ampl</a:t>
            </a:r>
            <a:r>
              <a:rPr sz="2400" spc="-130" dirty="0">
                <a:latin typeface="Times New Roman" pitchFamily="18" charset="0"/>
                <a:cs typeface="Times New Roman" pitchFamily="18" charset="0"/>
              </a:rPr>
              <a:t>e</a:t>
            </a:r>
            <a:endParaRPr sz="2400" dirty="0">
              <a:latin typeface="Times New Roman" pitchFamily="18" charset="0"/>
              <a:cs typeface="Times New Roman" pitchFamily="18" charset="0"/>
            </a:endParaRPr>
          </a:p>
        </p:txBody>
      </p:sp>
      <p:sp>
        <p:nvSpPr>
          <p:cNvPr id="6" name="object 6"/>
          <p:cNvSpPr txBox="1"/>
          <p:nvPr/>
        </p:nvSpPr>
        <p:spPr>
          <a:xfrm>
            <a:off x="7265680" y="1662756"/>
            <a:ext cx="579755" cy="381515"/>
          </a:xfrm>
          <a:prstGeom prst="rect">
            <a:avLst/>
          </a:prstGeom>
        </p:spPr>
        <p:txBody>
          <a:bodyPr vert="horz" wrap="square" lIns="0" tIns="12065" rIns="0" bIns="0" rtlCol="0">
            <a:spAutoFit/>
          </a:bodyPr>
          <a:lstStyle/>
          <a:p>
            <a:pPr marL="12700">
              <a:lnSpc>
                <a:spcPct val="100000"/>
              </a:lnSpc>
              <a:spcBef>
                <a:spcPts val="95"/>
              </a:spcBef>
              <a:tabLst>
                <a:tab pos="433070" algn="l"/>
              </a:tabLst>
            </a:pPr>
            <a:r>
              <a:rPr sz="2400" spc="-5" dirty="0">
                <a:latin typeface="Times New Roman" pitchFamily="18" charset="0"/>
                <a:cs typeface="Times New Roman" pitchFamily="18" charset="0"/>
              </a:rPr>
              <a:t>of	</a:t>
            </a:r>
            <a:r>
              <a:rPr sz="2400" spc="-175" dirty="0">
                <a:latin typeface="Times New Roman" pitchFamily="18" charset="0"/>
                <a:cs typeface="Times New Roman" pitchFamily="18" charset="0"/>
              </a:rPr>
              <a:t>a</a:t>
            </a:r>
            <a:endParaRPr sz="2400">
              <a:latin typeface="Times New Roman" pitchFamily="18" charset="0"/>
              <a:cs typeface="Times New Roman" pitchFamily="18" charset="0"/>
            </a:endParaRPr>
          </a:p>
        </p:txBody>
      </p:sp>
      <p:sp>
        <p:nvSpPr>
          <p:cNvPr id="7" name="object 7"/>
          <p:cNvSpPr txBox="1"/>
          <p:nvPr/>
        </p:nvSpPr>
        <p:spPr>
          <a:xfrm>
            <a:off x="993450" y="1998341"/>
            <a:ext cx="6854825" cy="4510850"/>
          </a:xfrm>
          <a:prstGeom prst="rect">
            <a:avLst/>
          </a:prstGeom>
        </p:spPr>
        <p:txBody>
          <a:bodyPr vert="horz" wrap="square" lIns="0" tIns="12065" rIns="0" bIns="0" rtlCol="0">
            <a:spAutoFit/>
          </a:bodyPr>
          <a:lstStyle/>
          <a:p>
            <a:pPr marL="12700" marR="9525">
              <a:spcBef>
                <a:spcPts val="95"/>
              </a:spcBef>
              <a:tabLst>
                <a:tab pos="1397635" algn="l"/>
                <a:tab pos="2641600" algn="l"/>
                <a:tab pos="4011295" algn="l"/>
                <a:tab pos="5109845" algn="l"/>
                <a:tab pos="5521325" algn="l"/>
                <a:tab pos="5938520" algn="l"/>
              </a:tabLst>
            </a:pPr>
            <a:r>
              <a:rPr sz="2400" spc="-204" dirty="0">
                <a:latin typeface="Times New Roman" pitchFamily="18" charset="0"/>
                <a:cs typeface="Times New Roman" pitchFamily="18" charset="0"/>
              </a:rPr>
              <a:t>c</a:t>
            </a:r>
            <a:r>
              <a:rPr sz="2400" spc="-70" dirty="0">
                <a:latin typeface="Times New Roman" pitchFamily="18" charset="0"/>
                <a:cs typeface="Times New Roman" pitchFamily="18" charset="0"/>
              </a:rPr>
              <a:t>o</a:t>
            </a:r>
            <a:r>
              <a:rPr sz="2400" spc="-30" dirty="0">
                <a:latin typeface="Times New Roman" pitchFamily="18" charset="0"/>
                <a:cs typeface="Times New Roman" pitchFamily="18" charset="0"/>
              </a:rPr>
              <a:t>mpu</a:t>
            </a:r>
            <a:r>
              <a:rPr sz="2400" spc="-25" dirty="0">
                <a:latin typeface="Times New Roman" pitchFamily="18" charset="0"/>
                <a:cs typeface="Times New Roman" pitchFamily="18" charset="0"/>
              </a:rPr>
              <a:t>t</a:t>
            </a:r>
            <a:r>
              <a:rPr sz="2400" spc="15" dirty="0">
                <a:latin typeface="Times New Roman" pitchFamily="18" charset="0"/>
                <a:cs typeface="Times New Roman" pitchFamily="18" charset="0"/>
              </a:rPr>
              <a:t>i</a:t>
            </a:r>
            <a:r>
              <a:rPr sz="2400" spc="-135" dirty="0">
                <a:latin typeface="Times New Roman" pitchFamily="18" charset="0"/>
                <a:cs typeface="Times New Roman" pitchFamily="18" charset="0"/>
              </a:rPr>
              <a:t>n</a:t>
            </a:r>
            <a:r>
              <a:rPr sz="2400" spc="-130" dirty="0">
                <a:latin typeface="Times New Roman" pitchFamily="18" charset="0"/>
                <a:cs typeface="Times New Roman" pitchFamily="18" charset="0"/>
              </a:rPr>
              <a:t>g</a:t>
            </a:r>
            <a:r>
              <a:rPr sz="2400" dirty="0">
                <a:latin typeface="Times New Roman" pitchFamily="18" charset="0"/>
                <a:cs typeface="Times New Roman" pitchFamily="18" charset="0"/>
              </a:rPr>
              <a:t>	</a:t>
            </a:r>
            <a:r>
              <a:rPr sz="2400" spc="-65" dirty="0">
                <a:latin typeface="Times New Roman" pitchFamily="18" charset="0"/>
                <a:cs typeface="Times New Roman" pitchFamily="18" charset="0"/>
              </a:rPr>
              <a:t>p</a:t>
            </a:r>
            <a:r>
              <a:rPr sz="2400" spc="-90" dirty="0">
                <a:latin typeface="Times New Roman" pitchFamily="18" charset="0"/>
                <a:cs typeface="Times New Roman" pitchFamily="18" charset="0"/>
              </a:rPr>
              <a:t>a</a:t>
            </a:r>
            <a:r>
              <a:rPr sz="2400" spc="-100" dirty="0">
                <a:latin typeface="Times New Roman" pitchFamily="18" charset="0"/>
                <a:cs typeface="Times New Roman" pitchFamily="18" charset="0"/>
              </a:rPr>
              <a:t>r</a:t>
            </a:r>
            <a:r>
              <a:rPr sz="2400" spc="-125" dirty="0">
                <a:latin typeface="Times New Roman" pitchFamily="18" charset="0"/>
                <a:cs typeface="Times New Roman" pitchFamily="18" charset="0"/>
              </a:rPr>
              <a:t>a</a:t>
            </a:r>
            <a:r>
              <a:rPr sz="2400" spc="-135" dirty="0">
                <a:latin typeface="Times New Roman" pitchFamily="18" charset="0"/>
                <a:cs typeface="Times New Roman" pitchFamily="18" charset="0"/>
              </a:rPr>
              <a:t>d</a:t>
            </a:r>
            <a:r>
              <a:rPr sz="2400" spc="15" dirty="0">
                <a:latin typeface="Times New Roman" pitchFamily="18" charset="0"/>
                <a:cs typeface="Times New Roman" pitchFamily="18" charset="0"/>
              </a:rPr>
              <a:t>i</a:t>
            </a:r>
            <a:r>
              <a:rPr sz="2400" spc="-135" dirty="0">
                <a:latin typeface="Times New Roman" pitchFamily="18" charset="0"/>
                <a:cs typeface="Times New Roman" pitchFamily="18" charset="0"/>
              </a:rPr>
              <a:t>gm</a:t>
            </a:r>
            <a:r>
              <a:rPr sz="2400" dirty="0">
                <a:latin typeface="Times New Roman" pitchFamily="18" charset="0"/>
                <a:cs typeface="Times New Roman" pitchFamily="18" charset="0"/>
              </a:rPr>
              <a:t>	</a:t>
            </a:r>
            <a:r>
              <a:rPr sz="2400" spc="-204" dirty="0">
                <a:latin typeface="Times New Roman" pitchFamily="18" charset="0"/>
                <a:cs typeface="Times New Roman" pitchFamily="18" charset="0"/>
              </a:rPr>
              <a:t>c</a:t>
            </a:r>
            <a:r>
              <a:rPr sz="2400" spc="-55" dirty="0">
                <a:latin typeface="Times New Roman" pitchFamily="18" charset="0"/>
                <a:cs typeface="Times New Roman" pitchFamily="18" charset="0"/>
              </a:rPr>
              <a:t>o</a:t>
            </a:r>
            <a:r>
              <a:rPr sz="2400" spc="-75" dirty="0">
                <a:latin typeface="Times New Roman" pitchFamily="18" charset="0"/>
                <a:cs typeface="Times New Roman" pitchFamily="18" charset="0"/>
              </a:rPr>
              <a:t>m</a:t>
            </a:r>
            <a:r>
              <a:rPr sz="2400" spc="-50" dirty="0">
                <a:latin typeface="Times New Roman" pitchFamily="18" charset="0"/>
                <a:cs typeface="Times New Roman" pitchFamily="18" charset="0"/>
              </a:rPr>
              <a:t>monl</a:t>
            </a:r>
            <a:r>
              <a:rPr sz="2400" spc="-110" dirty="0">
                <a:latin typeface="Times New Roman" pitchFamily="18" charset="0"/>
                <a:cs typeface="Times New Roman" pitchFamily="18" charset="0"/>
              </a:rPr>
              <a:t>y</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r</a:t>
            </a:r>
            <a:r>
              <a:rPr sz="2400" spc="-165" dirty="0">
                <a:latin typeface="Times New Roman" pitchFamily="18" charset="0"/>
                <a:cs typeface="Times New Roman" pitchFamily="18" charset="0"/>
              </a:rPr>
              <a:t>e</a:t>
            </a:r>
            <a:r>
              <a:rPr sz="2400" spc="5" dirty="0">
                <a:latin typeface="Times New Roman" pitchFamily="18" charset="0"/>
                <a:cs typeface="Times New Roman" pitchFamily="18" charset="0"/>
              </a:rPr>
              <a:t>f</a:t>
            </a:r>
            <a:r>
              <a:rPr sz="2400" spc="-130" dirty="0">
                <a:latin typeface="Times New Roman" pitchFamily="18" charset="0"/>
                <a:cs typeface="Times New Roman" pitchFamily="18" charset="0"/>
              </a:rPr>
              <a:t>e</a:t>
            </a:r>
            <a:r>
              <a:rPr sz="2400" spc="30" dirty="0">
                <a:latin typeface="Times New Roman" pitchFamily="18" charset="0"/>
                <a:cs typeface="Times New Roman" pitchFamily="18" charset="0"/>
              </a:rPr>
              <a:t>r</a:t>
            </a:r>
            <a:r>
              <a:rPr sz="2400" spc="10" dirty="0">
                <a:latin typeface="Times New Roman" pitchFamily="18" charset="0"/>
                <a:cs typeface="Times New Roman" pitchFamily="18" charset="0"/>
              </a:rPr>
              <a:t>r</a:t>
            </a:r>
            <a:r>
              <a:rPr sz="2400" spc="-105" dirty="0">
                <a:latin typeface="Times New Roman" pitchFamily="18" charset="0"/>
                <a:cs typeface="Times New Roman" pitchFamily="18" charset="0"/>
              </a:rPr>
              <a:t>ed</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t</a:t>
            </a:r>
            <a:r>
              <a:rPr sz="2400" spc="35" dirty="0">
                <a:latin typeface="Times New Roman" pitchFamily="18" charset="0"/>
                <a:cs typeface="Times New Roman" pitchFamily="18" charset="0"/>
              </a:rPr>
              <a:t>o</a:t>
            </a:r>
            <a:r>
              <a:rPr sz="2400" dirty="0">
                <a:latin typeface="Times New Roman" pitchFamily="18" charset="0"/>
                <a:cs typeface="Times New Roman" pitchFamily="18" charset="0"/>
              </a:rPr>
              <a:t>	</a:t>
            </a:r>
            <a:r>
              <a:rPr sz="2400" spc="-210" dirty="0">
                <a:latin typeface="Times New Roman" pitchFamily="18" charset="0"/>
                <a:cs typeface="Times New Roman" pitchFamily="18" charset="0"/>
              </a:rPr>
              <a:t>as</a:t>
            </a:r>
            <a:r>
              <a:rPr sz="2400" dirty="0">
                <a:latin typeface="Times New Roman" pitchFamily="18" charset="0"/>
                <a:cs typeface="Times New Roman" pitchFamily="18" charset="0"/>
              </a:rPr>
              <a:t>	</a:t>
            </a:r>
            <a:r>
              <a:rPr sz="2400" b="1" spc="-204" dirty="0">
                <a:latin typeface="Times New Roman" pitchFamily="18" charset="0"/>
                <a:cs typeface="Times New Roman" pitchFamily="18" charset="0"/>
              </a:rPr>
              <a:t>se</a:t>
            </a:r>
            <a:r>
              <a:rPr sz="2400" b="1" spc="-125" dirty="0">
                <a:latin typeface="Times New Roman" pitchFamily="18" charset="0"/>
                <a:cs typeface="Times New Roman" pitchFamily="18" charset="0"/>
              </a:rPr>
              <a:t>r</a:t>
            </a:r>
            <a:r>
              <a:rPr sz="2400" b="1" spc="-175" dirty="0">
                <a:latin typeface="Times New Roman" pitchFamily="18" charset="0"/>
                <a:cs typeface="Times New Roman" pitchFamily="18" charset="0"/>
              </a:rPr>
              <a:t>vi</a:t>
            </a:r>
            <a:r>
              <a:rPr sz="2400" b="1" spc="-220" dirty="0">
                <a:latin typeface="Times New Roman" pitchFamily="18" charset="0"/>
                <a:cs typeface="Times New Roman" pitchFamily="18" charset="0"/>
              </a:rPr>
              <a:t>c</a:t>
            </a:r>
            <a:r>
              <a:rPr sz="2400" b="1" spc="-120" dirty="0">
                <a:latin typeface="Times New Roman" pitchFamily="18" charset="0"/>
                <a:cs typeface="Times New Roman" pitchFamily="18" charset="0"/>
              </a:rPr>
              <a:t>e</a:t>
            </a:r>
            <a:r>
              <a:rPr sz="2400" b="1" spc="-60" dirty="0">
                <a:latin typeface="Times New Roman" pitchFamily="18" charset="0"/>
                <a:cs typeface="Times New Roman" pitchFamily="18" charset="0"/>
              </a:rPr>
              <a:t>- </a:t>
            </a:r>
            <a:r>
              <a:rPr sz="2400" spc="-50" dirty="0">
                <a:latin typeface="Times New Roman" pitchFamily="18" charset="0"/>
                <a:cs typeface="Times New Roman" pitchFamily="18" charset="0"/>
              </a:rPr>
              <a:t> </a:t>
            </a:r>
            <a:r>
              <a:rPr sz="2400" b="1" spc="-120" dirty="0">
                <a:latin typeface="Times New Roman" pitchFamily="18" charset="0"/>
                <a:cs typeface="Times New Roman" pitchFamily="18" charset="0"/>
              </a:rPr>
              <a:t>oriented </a:t>
            </a:r>
            <a:r>
              <a:rPr sz="2400" b="1" spc="-170" dirty="0">
                <a:latin typeface="Times New Roman" pitchFamily="18" charset="0"/>
                <a:cs typeface="Times New Roman" pitchFamily="18" charset="0"/>
              </a:rPr>
              <a:t>computing</a:t>
            </a:r>
            <a:r>
              <a:rPr sz="2400" b="1" spc="-60" dirty="0">
                <a:latin typeface="Times New Roman" pitchFamily="18" charset="0"/>
                <a:cs typeface="Times New Roman" pitchFamily="18" charset="0"/>
              </a:rPr>
              <a:t> </a:t>
            </a:r>
            <a:r>
              <a:rPr sz="2400" spc="-229" dirty="0">
                <a:latin typeface="Times New Roman" pitchFamily="18" charset="0"/>
                <a:cs typeface="Times New Roman" pitchFamily="18" charset="0"/>
              </a:rPr>
              <a:t>(SOC).</a:t>
            </a:r>
            <a:endParaRPr sz="2400" dirty="0">
              <a:latin typeface="Times New Roman" pitchFamily="18" charset="0"/>
              <a:cs typeface="Times New Roman" pitchFamily="18" charset="0"/>
            </a:endParaRPr>
          </a:p>
          <a:p>
            <a:pPr marL="12700" marR="5715" algn="just">
              <a:spcBef>
                <a:spcPts val="1730"/>
              </a:spcBef>
              <a:buSzPct val="95454"/>
              <a:buFont typeface="Wingdings"/>
              <a:buChar char=""/>
              <a:tabLst>
                <a:tab pos="262890" algn="l"/>
              </a:tabLst>
            </a:pPr>
            <a:r>
              <a:rPr sz="2400" spc="-200" dirty="0">
                <a:latin typeface="Times New Roman" pitchFamily="18" charset="0"/>
                <a:cs typeface="Times New Roman" pitchFamily="18" charset="0"/>
              </a:rPr>
              <a:t>A </a:t>
            </a:r>
            <a:r>
              <a:rPr sz="2400" b="1" spc="-175" dirty="0">
                <a:latin typeface="Times New Roman" pitchFamily="18" charset="0"/>
                <a:cs typeface="Times New Roman" pitchFamily="18" charset="0"/>
              </a:rPr>
              <a:t>service </a:t>
            </a:r>
            <a:r>
              <a:rPr sz="2400" spc="-114" dirty="0">
                <a:latin typeface="Times New Roman" pitchFamily="18" charset="0"/>
                <a:cs typeface="Times New Roman" pitchFamily="18" charset="0"/>
              </a:rPr>
              <a:t>is </a:t>
            </a:r>
            <a:r>
              <a:rPr sz="2400" spc="-175" dirty="0">
                <a:latin typeface="Times New Roman" pitchFamily="18" charset="0"/>
                <a:cs typeface="Times New Roman" pitchFamily="18" charset="0"/>
              </a:rPr>
              <a:t>a </a:t>
            </a:r>
            <a:r>
              <a:rPr sz="2400" spc="-100" dirty="0">
                <a:latin typeface="Times New Roman" pitchFamily="18" charset="0"/>
                <a:cs typeface="Times New Roman" pitchFamily="18" charset="0"/>
              </a:rPr>
              <a:t>piece </a:t>
            </a:r>
            <a:r>
              <a:rPr sz="2400" dirty="0">
                <a:latin typeface="Times New Roman" pitchFamily="18" charset="0"/>
                <a:cs typeface="Times New Roman" pitchFamily="18" charset="0"/>
              </a:rPr>
              <a:t>of </a:t>
            </a:r>
            <a:r>
              <a:rPr sz="2400" spc="-60" dirty="0">
                <a:latin typeface="Times New Roman" pitchFamily="18" charset="0"/>
                <a:cs typeface="Times New Roman" pitchFamily="18" charset="0"/>
              </a:rPr>
              <a:t>software </a:t>
            </a:r>
            <a:r>
              <a:rPr sz="2400" spc="10" dirty="0">
                <a:latin typeface="Times New Roman" pitchFamily="18" charset="0"/>
                <a:cs typeface="Times New Roman" pitchFamily="18" charset="0"/>
              </a:rPr>
              <a:t>with </a:t>
            </a:r>
            <a:r>
              <a:rPr sz="2400" spc="-175" dirty="0">
                <a:latin typeface="Times New Roman" pitchFamily="18" charset="0"/>
                <a:cs typeface="Times New Roman" pitchFamily="18" charset="0"/>
              </a:rPr>
              <a:t>a </a:t>
            </a:r>
            <a:r>
              <a:rPr sz="2400" spc="-35" dirty="0">
                <a:latin typeface="Times New Roman" pitchFamily="18" charset="0"/>
                <a:cs typeface="Times New Roman" pitchFamily="18" charset="0"/>
              </a:rPr>
              <a:t>platform-  </a:t>
            </a:r>
            <a:r>
              <a:rPr sz="2400" spc="-70" dirty="0">
                <a:latin typeface="Times New Roman" pitchFamily="18" charset="0"/>
                <a:cs typeface="Times New Roman" pitchFamily="18" charset="0"/>
              </a:rPr>
              <a:t>independent </a:t>
            </a:r>
            <a:r>
              <a:rPr sz="2400" spc="-65" dirty="0">
                <a:latin typeface="Times New Roman" pitchFamily="18" charset="0"/>
                <a:cs typeface="Times New Roman" pitchFamily="18" charset="0"/>
              </a:rPr>
              <a:t>interface </a:t>
            </a:r>
            <a:r>
              <a:rPr sz="2400" spc="-10" dirty="0">
                <a:latin typeface="Times New Roman" pitchFamily="18" charset="0"/>
                <a:cs typeface="Times New Roman" pitchFamily="18" charset="0"/>
              </a:rPr>
              <a:t>that </a:t>
            </a:r>
            <a:r>
              <a:rPr sz="2400" spc="-150" dirty="0">
                <a:latin typeface="Times New Roman" pitchFamily="18" charset="0"/>
                <a:cs typeface="Times New Roman" pitchFamily="18" charset="0"/>
              </a:rPr>
              <a:t>can </a:t>
            </a:r>
            <a:r>
              <a:rPr sz="2400" spc="-100" dirty="0">
                <a:latin typeface="Times New Roman" pitchFamily="18" charset="0"/>
                <a:cs typeface="Times New Roman" pitchFamily="18" charset="0"/>
              </a:rPr>
              <a:t>be </a:t>
            </a:r>
            <a:r>
              <a:rPr sz="2400" spc="-85" dirty="0">
                <a:latin typeface="Times New Roman" pitchFamily="18" charset="0"/>
                <a:cs typeface="Times New Roman" pitchFamily="18" charset="0"/>
              </a:rPr>
              <a:t>dynamically </a:t>
            </a:r>
            <a:r>
              <a:rPr sz="2400" spc="-80" dirty="0">
                <a:latin typeface="Times New Roman" pitchFamily="18" charset="0"/>
                <a:cs typeface="Times New Roman" pitchFamily="18" charset="0"/>
              </a:rPr>
              <a:t>located </a:t>
            </a:r>
            <a:r>
              <a:rPr sz="2400" spc="-105" dirty="0">
                <a:latin typeface="Times New Roman" pitchFamily="18" charset="0"/>
                <a:cs typeface="Times New Roman" pitchFamily="18" charset="0"/>
              </a:rPr>
              <a:t>and  </a:t>
            </a:r>
            <a:r>
              <a:rPr sz="2400" spc="-95" dirty="0">
                <a:latin typeface="Times New Roman" pitchFamily="18" charset="0"/>
                <a:cs typeface="Times New Roman" pitchFamily="18" charset="0"/>
              </a:rPr>
              <a:t>invoked.</a:t>
            </a:r>
            <a:endParaRPr sz="2400" dirty="0">
              <a:latin typeface="Times New Roman" pitchFamily="18" charset="0"/>
              <a:cs typeface="Times New Roman" pitchFamily="18" charset="0"/>
            </a:endParaRPr>
          </a:p>
          <a:p>
            <a:pPr marL="12700" marR="5080" algn="just">
              <a:lnSpc>
                <a:spcPct val="150000"/>
              </a:lnSpc>
              <a:spcBef>
                <a:spcPts val="1730"/>
              </a:spcBef>
              <a:buSzPct val="95454"/>
              <a:buFont typeface="Wingdings"/>
              <a:buChar char=""/>
              <a:tabLst>
                <a:tab pos="262890" algn="l"/>
              </a:tabLst>
            </a:pPr>
            <a:r>
              <a:rPr sz="2400" b="1" spc="-150" dirty="0">
                <a:latin typeface="Times New Roman" pitchFamily="18" charset="0"/>
                <a:cs typeface="Times New Roman" pitchFamily="18" charset="0"/>
              </a:rPr>
              <a:t>Web </a:t>
            </a:r>
            <a:r>
              <a:rPr sz="2400" b="1" spc="-195" dirty="0">
                <a:latin typeface="Times New Roman" pitchFamily="18" charset="0"/>
                <a:cs typeface="Times New Roman" pitchFamily="18" charset="0"/>
              </a:rPr>
              <a:t>services </a:t>
            </a:r>
            <a:r>
              <a:rPr sz="2400" spc="-100" dirty="0">
                <a:latin typeface="Times New Roman" pitchFamily="18" charset="0"/>
                <a:cs typeface="Times New Roman" pitchFamily="18" charset="0"/>
              </a:rPr>
              <a:t>are </a:t>
            </a:r>
            <a:r>
              <a:rPr sz="2400" spc="-175" dirty="0">
                <a:latin typeface="Times New Roman" pitchFamily="18" charset="0"/>
                <a:cs typeface="Times New Roman" pitchFamily="18" charset="0"/>
              </a:rPr>
              <a:t>a </a:t>
            </a:r>
            <a:r>
              <a:rPr sz="2400" spc="-55" dirty="0">
                <a:latin typeface="Times New Roman" pitchFamily="18" charset="0"/>
                <a:cs typeface="Times New Roman" pitchFamily="18" charset="0"/>
              </a:rPr>
              <a:t>relatively </a:t>
            </a:r>
            <a:r>
              <a:rPr sz="2400" spc="-105" dirty="0">
                <a:latin typeface="Times New Roman" pitchFamily="18" charset="0"/>
                <a:cs typeface="Times New Roman" pitchFamily="18" charset="0"/>
              </a:rPr>
              <a:t>standardized </a:t>
            </a:r>
            <a:r>
              <a:rPr sz="2400" spc="-114" dirty="0">
                <a:latin typeface="Times New Roman" pitchFamily="18" charset="0"/>
                <a:cs typeface="Times New Roman" pitchFamily="18" charset="0"/>
              </a:rPr>
              <a:t>mechanism </a:t>
            </a:r>
            <a:r>
              <a:rPr sz="2400" spc="-105" dirty="0">
                <a:latin typeface="Times New Roman" pitchFamily="18" charset="0"/>
                <a:cs typeface="Times New Roman" pitchFamily="18" charset="0"/>
              </a:rPr>
              <a:t>by  </a:t>
            </a:r>
            <a:r>
              <a:rPr sz="2400" spc="-65" dirty="0">
                <a:latin typeface="Times New Roman" pitchFamily="18" charset="0"/>
                <a:cs typeface="Times New Roman" pitchFamily="18" charset="0"/>
              </a:rPr>
              <a:t>which</a:t>
            </a:r>
            <a:r>
              <a:rPr sz="2400" spc="480" dirty="0">
                <a:latin typeface="Times New Roman" pitchFamily="18" charset="0"/>
                <a:cs typeface="Times New Roman" pitchFamily="18" charset="0"/>
              </a:rPr>
              <a:t> </a:t>
            </a:r>
            <a:r>
              <a:rPr sz="2400" spc="-95" dirty="0">
                <a:latin typeface="Times New Roman" pitchFamily="18" charset="0"/>
                <a:cs typeface="Times New Roman" pitchFamily="18" charset="0"/>
              </a:rPr>
              <a:t>one </a:t>
            </a:r>
            <a:r>
              <a:rPr sz="2400" spc="-60" dirty="0">
                <a:latin typeface="Times New Roman" pitchFamily="18" charset="0"/>
                <a:cs typeface="Times New Roman" pitchFamily="18" charset="0"/>
              </a:rPr>
              <a:t>software </a:t>
            </a:r>
            <a:r>
              <a:rPr sz="2400" spc="-65" dirty="0">
                <a:latin typeface="Times New Roman" pitchFamily="18" charset="0"/>
                <a:cs typeface="Times New Roman" pitchFamily="18" charset="0"/>
              </a:rPr>
              <a:t>application  </a:t>
            </a:r>
            <a:r>
              <a:rPr sz="2400" spc="-150" dirty="0">
                <a:latin typeface="Times New Roman" pitchFamily="18" charset="0"/>
                <a:cs typeface="Times New Roman" pitchFamily="18" charset="0"/>
              </a:rPr>
              <a:t>can </a:t>
            </a:r>
            <a:r>
              <a:rPr sz="2400" spc="-90" dirty="0">
                <a:latin typeface="Times New Roman" pitchFamily="18" charset="0"/>
                <a:cs typeface="Times New Roman" pitchFamily="18" charset="0"/>
              </a:rPr>
              <a:t>connect </a:t>
            </a:r>
            <a:r>
              <a:rPr sz="2400" spc="15" dirty="0">
                <a:latin typeface="Times New Roman" pitchFamily="18" charset="0"/>
                <a:cs typeface="Times New Roman" pitchFamily="18" charset="0"/>
              </a:rPr>
              <a:t>to </a:t>
            </a:r>
            <a:r>
              <a:rPr sz="2400" spc="-110" dirty="0">
                <a:latin typeface="Times New Roman" pitchFamily="18" charset="0"/>
                <a:cs typeface="Times New Roman" pitchFamily="18" charset="0"/>
              </a:rPr>
              <a:t>and  </a:t>
            </a:r>
            <a:r>
              <a:rPr sz="2400" spc="-90" dirty="0">
                <a:latin typeface="Times New Roman" pitchFamily="18" charset="0"/>
                <a:cs typeface="Times New Roman" pitchFamily="18" charset="0"/>
              </a:rPr>
              <a:t>communicate </a:t>
            </a:r>
            <a:r>
              <a:rPr sz="2400" spc="10" dirty="0">
                <a:latin typeface="Times New Roman" pitchFamily="18" charset="0"/>
                <a:cs typeface="Times New Roman" pitchFamily="18" charset="0"/>
              </a:rPr>
              <a:t>with </a:t>
            </a:r>
            <a:r>
              <a:rPr sz="2400" spc="-50" dirty="0">
                <a:latin typeface="Times New Roman" pitchFamily="18" charset="0"/>
                <a:cs typeface="Times New Roman" pitchFamily="18" charset="0"/>
              </a:rPr>
              <a:t>another </a:t>
            </a:r>
            <a:r>
              <a:rPr sz="2400" spc="-60" dirty="0">
                <a:latin typeface="Times New Roman" pitchFamily="18" charset="0"/>
                <a:cs typeface="Times New Roman" pitchFamily="18" charset="0"/>
              </a:rPr>
              <a:t>software </a:t>
            </a:r>
            <a:r>
              <a:rPr sz="2400" spc="-65" dirty="0">
                <a:latin typeface="Times New Roman" pitchFamily="18" charset="0"/>
                <a:cs typeface="Times New Roman" pitchFamily="18" charset="0"/>
              </a:rPr>
              <a:t>application </a:t>
            </a:r>
            <a:r>
              <a:rPr sz="2400" spc="-114" dirty="0">
                <a:latin typeface="Times New Roman" pitchFamily="18" charset="0"/>
                <a:cs typeface="Times New Roman" pitchFamily="18" charset="0"/>
              </a:rPr>
              <a:t>using </a:t>
            </a:r>
            <a:r>
              <a:rPr sz="2400" spc="-80" dirty="0">
                <a:latin typeface="Times New Roman" pitchFamily="18" charset="0"/>
                <a:cs typeface="Times New Roman" pitchFamily="18" charset="0"/>
              </a:rPr>
              <a:t>web  </a:t>
            </a:r>
            <a:r>
              <a:rPr sz="2400" spc="-70" dirty="0">
                <a:latin typeface="Times New Roman" pitchFamily="18" charset="0"/>
                <a:cs typeface="Times New Roman" pitchFamily="18" charset="0"/>
              </a:rPr>
              <a:t>protocols.</a:t>
            </a:r>
            <a:endParaRPr sz="2400" dirty="0">
              <a:latin typeface="Times New Roman" pitchFamily="18" charset="0"/>
              <a:cs typeface="Times New Roman" pitchFamily="18" charset="0"/>
            </a:endParaRPr>
          </a:p>
        </p:txBody>
      </p:sp>
      <p:sp>
        <p:nvSpPr>
          <p:cNvPr id="8" name="object 8"/>
          <p:cNvSpPr txBox="1"/>
          <p:nvPr/>
        </p:nvSpPr>
        <p:spPr>
          <a:xfrm>
            <a:off x="993450" y="842513"/>
            <a:ext cx="1121410"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Georgia"/>
                <a:cs typeface="Georgia"/>
              </a:rPr>
              <a:t>An</a:t>
            </a:r>
            <a:r>
              <a:rPr sz="1500" spc="-40" dirty="0">
                <a:latin typeface="Georgia"/>
                <a:cs typeface="Georgia"/>
              </a:rPr>
              <a:t> </a:t>
            </a:r>
            <a:r>
              <a:rPr sz="1500" spc="50" dirty="0">
                <a:latin typeface="Georgia"/>
                <a:cs typeface="Georgia"/>
              </a:rPr>
              <a:t>overview</a:t>
            </a:r>
            <a:endParaRPr sz="15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83204"/>
            <a:ext cx="7665084" cy="813435"/>
          </a:xfrm>
          <a:prstGeom prst="rect">
            <a:avLst/>
          </a:prstGeom>
        </p:spPr>
        <p:txBody>
          <a:bodyPr vert="horz" wrap="square" lIns="0" tIns="12065" rIns="0" bIns="0" rtlCol="0">
            <a:spAutoFit/>
          </a:bodyPr>
          <a:lstStyle/>
          <a:p>
            <a:pPr marL="12700">
              <a:lnSpc>
                <a:spcPts val="4605"/>
              </a:lnSpc>
              <a:spcBef>
                <a:spcPts val="95"/>
              </a:spcBef>
            </a:pPr>
            <a:r>
              <a:rPr sz="3200" b="1" spc="-185" dirty="0">
                <a:latin typeface="Times New Roman" pitchFamily="18" charset="0"/>
                <a:cs typeface="Times New Roman" pitchFamily="18" charset="0"/>
              </a:rPr>
              <a:t>Emulate </a:t>
            </a:r>
            <a:r>
              <a:rPr sz="3200" b="1" spc="-375" dirty="0">
                <a:latin typeface="Times New Roman" pitchFamily="18" charset="0"/>
                <a:cs typeface="Times New Roman" pitchFamily="18" charset="0"/>
              </a:rPr>
              <a:t>Classes </a:t>
            </a:r>
            <a:r>
              <a:rPr sz="3200" b="1" spc="20" dirty="0">
                <a:latin typeface="Times New Roman" pitchFamily="18" charset="0"/>
                <a:cs typeface="Times New Roman" pitchFamily="18" charset="0"/>
              </a:rPr>
              <a:t>with</a:t>
            </a:r>
            <a:r>
              <a:rPr sz="3200" b="1" spc="-55" dirty="0">
                <a:latin typeface="Times New Roman" pitchFamily="18" charset="0"/>
                <a:cs typeface="Times New Roman" pitchFamily="18" charset="0"/>
              </a:rPr>
              <a:t> </a:t>
            </a:r>
            <a:r>
              <a:rPr sz="3200" b="1" spc="-105" dirty="0">
                <a:latin typeface="Times New Roman" pitchFamily="18" charset="0"/>
                <a:cs typeface="Times New Roman" pitchFamily="18" charset="0"/>
              </a:rPr>
              <a:t>functions</a:t>
            </a:r>
            <a:endParaRPr sz="3200" b="1" dirty="0">
              <a:latin typeface="Times New Roman" pitchFamily="18" charset="0"/>
              <a:cs typeface="Times New Roman" pitchFamily="18" charset="0"/>
            </a:endParaRPr>
          </a:p>
          <a:p>
            <a:pPr marL="12700">
              <a:lnSpc>
                <a:spcPts val="1605"/>
              </a:lnSpc>
            </a:pPr>
            <a:r>
              <a:rPr sz="1500" spc="15" dirty="0">
                <a:latin typeface="Georgia"/>
                <a:cs typeface="Georgia"/>
              </a:rPr>
              <a:t>We told you </a:t>
            </a:r>
            <a:r>
              <a:rPr sz="1500" spc="-15" dirty="0">
                <a:latin typeface="Georgia"/>
                <a:cs typeface="Georgia"/>
              </a:rPr>
              <a:t>this </a:t>
            </a:r>
            <a:r>
              <a:rPr sz="1500" spc="15" dirty="0">
                <a:latin typeface="Georgia"/>
                <a:cs typeface="Georgia"/>
              </a:rPr>
              <a:t>would </a:t>
            </a:r>
            <a:r>
              <a:rPr sz="1500" spc="70" dirty="0">
                <a:latin typeface="Georgia"/>
                <a:cs typeface="Georgia"/>
              </a:rPr>
              <a:t>get</a:t>
            </a:r>
            <a:r>
              <a:rPr sz="1500" spc="30" dirty="0">
                <a:latin typeface="Georgia"/>
                <a:cs typeface="Georgia"/>
              </a:rPr>
              <a:t> weird</a:t>
            </a:r>
            <a:endParaRPr sz="1500" dirty="0">
              <a:latin typeface="Georgia"/>
              <a:cs typeface="Georgia"/>
            </a:endParaRPr>
          </a:p>
        </p:txBody>
      </p:sp>
      <p:sp>
        <p:nvSpPr>
          <p:cNvPr id="3" name="object 3"/>
          <p:cNvSpPr txBox="1"/>
          <p:nvPr/>
        </p:nvSpPr>
        <p:spPr>
          <a:xfrm>
            <a:off x="993450" y="1662763"/>
            <a:ext cx="7012305" cy="381515"/>
          </a:xfrm>
          <a:prstGeom prst="rect">
            <a:avLst/>
          </a:prstGeom>
        </p:spPr>
        <p:txBody>
          <a:bodyPr vert="horz" wrap="square" lIns="0" tIns="12065" rIns="0" bIns="0" rtlCol="0">
            <a:spAutoFit/>
          </a:bodyPr>
          <a:lstStyle/>
          <a:p>
            <a:pPr marL="12700">
              <a:lnSpc>
                <a:spcPct val="100000"/>
              </a:lnSpc>
              <a:spcBef>
                <a:spcPts val="95"/>
              </a:spcBef>
            </a:pPr>
            <a:r>
              <a:rPr sz="2400" spc="-190" dirty="0">
                <a:latin typeface="Times New Roman" pitchFamily="18" charset="0"/>
                <a:cs typeface="Times New Roman" pitchFamily="18" charset="0"/>
              </a:rPr>
              <a:t>Use </a:t>
            </a:r>
            <a:r>
              <a:rPr sz="2400" spc="-60" dirty="0">
                <a:latin typeface="Times New Roman" pitchFamily="18" charset="0"/>
                <a:cs typeface="Times New Roman" pitchFamily="18" charset="0"/>
              </a:rPr>
              <a:t>functions </a:t>
            </a:r>
            <a:r>
              <a:rPr sz="2400" spc="15" dirty="0">
                <a:latin typeface="Times New Roman" pitchFamily="18" charset="0"/>
                <a:cs typeface="Times New Roman" pitchFamily="18" charset="0"/>
              </a:rPr>
              <a:t>to </a:t>
            </a:r>
            <a:r>
              <a:rPr sz="2400" spc="-110" dirty="0">
                <a:latin typeface="Times New Roman" pitchFamily="18" charset="0"/>
                <a:cs typeface="Times New Roman" pitchFamily="18" charset="0"/>
              </a:rPr>
              <a:t>encapsulate </a:t>
            </a:r>
            <a:r>
              <a:rPr sz="2400" spc="-95" dirty="0">
                <a:latin typeface="Times New Roman" pitchFamily="18" charset="0"/>
                <a:cs typeface="Times New Roman" pitchFamily="18" charset="0"/>
              </a:rPr>
              <a:t>variables </a:t>
            </a:r>
            <a:r>
              <a:rPr sz="2400" spc="-105" dirty="0">
                <a:latin typeface="Times New Roman" pitchFamily="18" charset="0"/>
                <a:cs typeface="Times New Roman" pitchFamily="18" charset="0"/>
              </a:rPr>
              <a:t>and </a:t>
            </a:r>
            <a:r>
              <a:rPr sz="2400" spc="-85" dirty="0">
                <a:latin typeface="Times New Roman" pitchFamily="18" charset="0"/>
                <a:cs typeface="Times New Roman" pitchFamily="18" charset="0"/>
              </a:rPr>
              <a:t>methods</a:t>
            </a:r>
            <a:r>
              <a:rPr sz="2400" spc="-220" dirty="0">
                <a:latin typeface="Times New Roman" pitchFamily="18" charset="0"/>
                <a:cs typeface="Times New Roman" pitchFamily="18" charset="0"/>
              </a:rPr>
              <a:t> </a:t>
            </a:r>
            <a:r>
              <a:rPr sz="2400" spc="-75" dirty="0">
                <a:latin typeface="Times New Roman" pitchFamily="18" charset="0"/>
                <a:cs typeface="Times New Roman" pitchFamily="18" charset="0"/>
              </a:rPr>
              <a:t>together.</a:t>
            </a:r>
            <a:endParaRPr sz="2400" dirty="0">
              <a:latin typeface="Times New Roman" pitchFamily="18" charset="0"/>
              <a:cs typeface="Times New Roman" pitchFamily="18" charset="0"/>
            </a:endParaRPr>
          </a:p>
        </p:txBody>
      </p:sp>
      <p:sp>
        <p:nvSpPr>
          <p:cNvPr id="4" name="object 4"/>
          <p:cNvSpPr txBox="1"/>
          <p:nvPr/>
        </p:nvSpPr>
        <p:spPr>
          <a:xfrm>
            <a:off x="993450" y="4437073"/>
            <a:ext cx="4130040" cy="1338187"/>
          </a:xfrm>
          <a:prstGeom prst="rect">
            <a:avLst/>
          </a:prstGeom>
        </p:spPr>
        <p:txBody>
          <a:bodyPr vert="horz" wrap="square" lIns="0" tIns="12065" rIns="0" bIns="0" rtlCol="0">
            <a:spAutoFit/>
          </a:bodyPr>
          <a:lstStyle/>
          <a:p>
            <a:pPr marL="12700">
              <a:lnSpc>
                <a:spcPct val="100000"/>
              </a:lnSpc>
              <a:spcBef>
                <a:spcPts val="95"/>
              </a:spcBef>
            </a:pPr>
            <a:r>
              <a:rPr sz="2400" spc="-50" dirty="0">
                <a:latin typeface="Times New Roman" pitchFamily="18" charset="0"/>
                <a:cs typeface="Times New Roman" pitchFamily="18" charset="0"/>
              </a:rPr>
              <a:t>Instantiation </a:t>
            </a:r>
            <a:r>
              <a:rPr sz="2400" spc="-100" dirty="0">
                <a:latin typeface="Times New Roman" pitchFamily="18" charset="0"/>
                <a:cs typeface="Times New Roman" pitchFamily="18" charset="0"/>
              </a:rPr>
              <a:t>looks much </a:t>
            </a:r>
            <a:r>
              <a:rPr sz="2400" spc="-70" dirty="0">
                <a:latin typeface="Times New Roman" pitchFamily="18" charset="0"/>
                <a:cs typeface="Times New Roman" pitchFamily="18" charset="0"/>
              </a:rPr>
              <a:t>like </a:t>
            </a:r>
            <a:r>
              <a:rPr sz="2400" spc="-30" dirty="0">
                <a:latin typeface="Times New Roman" pitchFamily="18" charset="0"/>
                <a:cs typeface="Times New Roman" pitchFamily="18" charset="0"/>
              </a:rPr>
              <a:t>in</a:t>
            </a:r>
            <a:r>
              <a:rPr sz="2400" spc="-285" dirty="0">
                <a:latin typeface="Times New Roman" pitchFamily="18" charset="0"/>
                <a:cs typeface="Times New Roman" pitchFamily="18" charset="0"/>
              </a:rPr>
              <a:t> </a:t>
            </a:r>
            <a:r>
              <a:rPr sz="2400" spc="-229" dirty="0">
                <a:latin typeface="Times New Roman" pitchFamily="18" charset="0"/>
                <a:cs typeface="Times New Roman" pitchFamily="18" charset="0"/>
              </a:rPr>
              <a:t>PHP:</a:t>
            </a:r>
            <a:endParaRPr sz="2400" dirty="0">
              <a:latin typeface="Times New Roman" pitchFamily="18" charset="0"/>
              <a:cs typeface="Times New Roman" pitchFamily="18" charset="0"/>
            </a:endParaRPr>
          </a:p>
          <a:p>
            <a:pPr marL="12700">
              <a:lnSpc>
                <a:spcPct val="100000"/>
              </a:lnSpc>
              <a:spcBef>
                <a:spcPts val="1730"/>
              </a:spcBef>
            </a:pPr>
            <a:r>
              <a:rPr sz="2400" b="1" spc="-145" dirty="0">
                <a:latin typeface="Times New Roman" pitchFamily="18" charset="0"/>
                <a:cs typeface="Times New Roman" pitchFamily="18" charset="0"/>
              </a:rPr>
              <a:t>var oneDie </a:t>
            </a:r>
            <a:r>
              <a:rPr sz="2400" b="1" spc="-195" dirty="0">
                <a:latin typeface="Times New Roman" pitchFamily="18" charset="0"/>
                <a:cs typeface="Times New Roman" pitchFamily="18" charset="0"/>
              </a:rPr>
              <a:t>= </a:t>
            </a:r>
            <a:r>
              <a:rPr sz="2400" b="1" spc="-125" dirty="0">
                <a:latin typeface="Times New Roman" pitchFamily="18" charset="0"/>
                <a:cs typeface="Times New Roman" pitchFamily="18" charset="0"/>
              </a:rPr>
              <a:t>new</a:t>
            </a:r>
            <a:r>
              <a:rPr sz="2400" b="1" spc="50" dirty="0">
                <a:latin typeface="Times New Roman" pitchFamily="18" charset="0"/>
                <a:cs typeface="Times New Roman" pitchFamily="18" charset="0"/>
              </a:rPr>
              <a:t> </a:t>
            </a:r>
            <a:r>
              <a:rPr sz="2400" b="1" spc="-140" dirty="0">
                <a:latin typeface="Times New Roman" pitchFamily="18" charset="0"/>
                <a:cs typeface="Times New Roman" pitchFamily="18" charset="0"/>
              </a:rPr>
              <a:t>Die("0000FF");</a:t>
            </a:r>
            <a:endParaRPr sz="2400" dirty="0">
              <a:latin typeface="Times New Roman" pitchFamily="18" charset="0"/>
              <a:cs typeface="Times New Roman" pitchFamily="18" charset="0"/>
            </a:endParaRPr>
          </a:p>
        </p:txBody>
      </p:sp>
      <p:sp>
        <p:nvSpPr>
          <p:cNvPr id="5" name="object 5"/>
          <p:cNvSpPr/>
          <p:nvPr/>
        </p:nvSpPr>
        <p:spPr>
          <a:xfrm>
            <a:off x="510077" y="2841400"/>
            <a:ext cx="7410424" cy="14654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051810"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Web</a:t>
            </a:r>
            <a:r>
              <a:rPr spc="-325" dirty="0">
                <a:latin typeface="Times New Roman" pitchFamily="18" charset="0"/>
                <a:cs typeface="Times New Roman" pitchFamily="18" charset="0"/>
              </a:rPr>
              <a:t> </a:t>
            </a:r>
            <a:r>
              <a:rPr spc="-290" dirty="0">
                <a:latin typeface="Times New Roman" pitchFamily="18" charset="0"/>
                <a:cs typeface="Times New Roman" pitchFamily="18" charset="0"/>
              </a:rPr>
              <a:t>Services</a:t>
            </a:r>
          </a:p>
        </p:txBody>
      </p:sp>
      <p:sp>
        <p:nvSpPr>
          <p:cNvPr id="3" name="object 3"/>
          <p:cNvSpPr txBox="1"/>
          <p:nvPr/>
        </p:nvSpPr>
        <p:spPr>
          <a:xfrm>
            <a:off x="993450" y="1662756"/>
            <a:ext cx="6929755" cy="4259820"/>
          </a:xfrm>
          <a:prstGeom prst="rect">
            <a:avLst/>
          </a:prstGeom>
        </p:spPr>
        <p:txBody>
          <a:bodyPr vert="horz" wrap="square" lIns="0" tIns="12065" rIns="0" bIns="0" rtlCol="0">
            <a:spAutoFit/>
          </a:bodyPr>
          <a:lstStyle/>
          <a:p>
            <a:pPr marL="354965" indent="-342900">
              <a:lnSpc>
                <a:spcPct val="150000"/>
              </a:lnSpc>
              <a:spcBef>
                <a:spcPts val="95"/>
              </a:spcBef>
              <a:buChar char="•"/>
              <a:tabLst>
                <a:tab pos="354965" algn="l"/>
                <a:tab pos="355600" algn="l"/>
                <a:tab pos="1074420" algn="l"/>
                <a:tab pos="1683385" algn="l"/>
                <a:tab pos="2757170" algn="l"/>
                <a:tab pos="4718685" algn="l"/>
                <a:tab pos="5933440" algn="l"/>
              </a:tabLst>
            </a:pPr>
            <a:r>
              <a:rPr sz="2400" spc="-55" dirty="0">
                <a:latin typeface="Times New Roman" pitchFamily="18" charset="0"/>
                <a:cs typeface="Times New Roman" pitchFamily="18" charset="0"/>
              </a:rPr>
              <a:t>they	</a:t>
            </a:r>
            <a:r>
              <a:rPr sz="2400" spc="-150" dirty="0">
                <a:latin typeface="Times New Roman" pitchFamily="18" charset="0"/>
                <a:cs typeface="Times New Roman" pitchFamily="18" charset="0"/>
              </a:rPr>
              <a:t>can	</a:t>
            </a:r>
            <a:r>
              <a:rPr sz="2400" spc="-65" dirty="0">
                <a:latin typeface="Times New Roman" pitchFamily="18" charset="0"/>
                <a:cs typeface="Times New Roman" pitchFamily="18" charset="0"/>
              </a:rPr>
              <a:t>provide	</a:t>
            </a:r>
            <a:r>
              <a:rPr sz="2400" spc="-40" dirty="0">
                <a:latin typeface="Times New Roman" pitchFamily="18" charset="0"/>
                <a:cs typeface="Times New Roman" pitchFamily="18" charset="0"/>
              </a:rPr>
              <a:t>interoperability	</a:t>
            </a:r>
            <a:r>
              <a:rPr sz="2400" spc="-70" dirty="0">
                <a:latin typeface="Times New Roman" pitchFamily="18" charset="0"/>
                <a:cs typeface="Times New Roman" pitchFamily="18" charset="0"/>
              </a:rPr>
              <a:t>between	</a:t>
            </a:r>
            <a:r>
              <a:rPr sz="2400" spc="-30" dirty="0">
                <a:latin typeface="Times New Roman" pitchFamily="18" charset="0"/>
                <a:cs typeface="Times New Roman" pitchFamily="18" charset="0"/>
              </a:rPr>
              <a:t>different</a:t>
            </a:r>
            <a:endParaRPr sz="2400" dirty="0">
              <a:latin typeface="Times New Roman" pitchFamily="18" charset="0"/>
              <a:cs typeface="Times New Roman" pitchFamily="18" charset="0"/>
            </a:endParaRPr>
          </a:p>
          <a:p>
            <a:pPr marL="354965">
              <a:lnSpc>
                <a:spcPct val="150000"/>
              </a:lnSpc>
            </a:pPr>
            <a:r>
              <a:rPr sz="2400" spc="-60" dirty="0">
                <a:latin typeface="Times New Roman" pitchFamily="18" charset="0"/>
                <a:cs typeface="Times New Roman" pitchFamily="18" charset="0"/>
              </a:rPr>
              <a:t>software </a:t>
            </a:r>
            <a:r>
              <a:rPr sz="2400" spc="-80" dirty="0">
                <a:latin typeface="Times New Roman" pitchFamily="18" charset="0"/>
                <a:cs typeface="Times New Roman" pitchFamily="18" charset="0"/>
              </a:rPr>
              <a:t>applications </a:t>
            </a:r>
            <a:r>
              <a:rPr sz="2400" spc="-65" dirty="0">
                <a:latin typeface="Times New Roman" pitchFamily="18" charset="0"/>
                <a:cs typeface="Times New Roman" pitchFamily="18" charset="0"/>
              </a:rPr>
              <a:t>running </a:t>
            </a:r>
            <a:r>
              <a:rPr sz="2400" spc="-70" dirty="0">
                <a:latin typeface="Times New Roman" pitchFamily="18" charset="0"/>
                <a:cs typeface="Times New Roman" pitchFamily="18" charset="0"/>
              </a:rPr>
              <a:t>on </a:t>
            </a:r>
            <a:r>
              <a:rPr sz="2400" spc="-30" dirty="0">
                <a:latin typeface="Times New Roman" pitchFamily="18" charset="0"/>
                <a:cs typeface="Times New Roman" pitchFamily="18" charset="0"/>
              </a:rPr>
              <a:t>different</a:t>
            </a:r>
            <a:r>
              <a:rPr sz="2400" spc="-290" dirty="0">
                <a:latin typeface="Times New Roman" pitchFamily="18" charset="0"/>
                <a:cs typeface="Times New Roman" pitchFamily="18" charset="0"/>
              </a:rPr>
              <a:t> </a:t>
            </a:r>
            <a:r>
              <a:rPr sz="2400" spc="-55" dirty="0">
                <a:latin typeface="Times New Roman" pitchFamily="18" charset="0"/>
                <a:cs typeface="Times New Roman" pitchFamily="18" charset="0"/>
              </a:rPr>
              <a:t>platforms</a:t>
            </a:r>
            <a:endParaRPr sz="2400" dirty="0">
              <a:latin typeface="Times New Roman" pitchFamily="18" charset="0"/>
              <a:cs typeface="Times New Roman" pitchFamily="18" charset="0"/>
            </a:endParaRPr>
          </a:p>
          <a:p>
            <a:pPr marL="354965" marR="6985" indent="-342900">
              <a:lnSpc>
                <a:spcPct val="150000"/>
              </a:lnSpc>
              <a:spcBef>
                <a:spcPts val="1730"/>
              </a:spcBef>
              <a:buChar char="•"/>
              <a:tabLst>
                <a:tab pos="354965" algn="l"/>
                <a:tab pos="355600" algn="l"/>
                <a:tab pos="1050290" algn="l"/>
                <a:tab pos="1633855" algn="l"/>
                <a:tab pos="2111375" algn="l"/>
                <a:tab pos="2844165" algn="l"/>
                <a:tab pos="3272790" algn="l"/>
                <a:tab pos="4699635" algn="l"/>
                <a:tab pos="5024120" algn="l"/>
              </a:tabLst>
            </a:pPr>
            <a:r>
              <a:rPr sz="2400" spc="-55" dirty="0">
                <a:latin typeface="Times New Roman" pitchFamily="18" charset="0"/>
                <a:cs typeface="Times New Roman" pitchFamily="18" charset="0"/>
              </a:rPr>
              <a:t>they	</a:t>
            </a:r>
            <a:r>
              <a:rPr sz="2400" spc="-150" dirty="0">
                <a:latin typeface="Times New Roman" pitchFamily="18" charset="0"/>
                <a:cs typeface="Times New Roman" pitchFamily="18" charset="0"/>
              </a:rPr>
              <a:t>can	</a:t>
            </a:r>
            <a:r>
              <a:rPr sz="2400" spc="-100" dirty="0">
                <a:latin typeface="Times New Roman" pitchFamily="18" charset="0"/>
                <a:cs typeface="Times New Roman" pitchFamily="18" charset="0"/>
              </a:rPr>
              <a:t>be	</a:t>
            </a:r>
            <a:r>
              <a:rPr sz="2400" spc="-135" dirty="0">
                <a:latin typeface="Times New Roman" pitchFamily="18" charset="0"/>
                <a:cs typeface="Times New Roman" pitchFamily="18" charset="0"/>
              </a:rPr>
              <a:t>used	</a:t>
            </a:r>
            <a:r>
              <a:rPr sz="2400" spc="10" dirty="0">
                <a:latin typeface="Times New Roman" pitchFamily="18" charset="0"/>
                <a:cs typeface="Times New Roman" pitchFamily="18" charset="0"/>
              </a:rPr>
              <a:t>to	</a:t>
            </a:r>
            <a:r>
              <a:rPr sz="2400" spc="-50" dirty="0">
                <a:latin typeface="Times New Roman" pitchFamily="18" charset="0"/>
                <a:cs typeface="Times New Roman" pitchFamily="18" charset="0"/>
              </a:rPr>
              <a:t>implement	</a:t>
            </a:r>
            <a:r>
              <a:rPr sz="2400" spc="-175" dirty="0">
                <a:latin typeface="Times New Roman" pitchFamily="18" charset="0"/>
                <a:cs typeface="Times New Roman" pitchFamily="18" charset="0"/>
              </a:rPr>
              <a:t>a	</a:t>
            </a:r>
            <a:r>
              <a:rPr sz="2400" b="1" spc="-140" dirty="0">
                <a:latin typeface="Times New Roman" pitchFamily="18" charset="0"/>
                <a:cs typeface="Times New Roman" pitchFamily="18" charset="0"/>
              </a:rPr>
              <a:t>service-oriented  </a:t>
            </a:r>
            <a:r>
              <a:rPr sz="2400" b="1" spc="-135" dirty="0">
                <a:latin typeface="Times New Roman" pitchFamily="18" charset="0"/>
                <a:cs typeface="Times New Roman" pitchFamily="18" charset="0"/>
              </a:rPr>
              <a:t>architecture</a:t>
            </a:r>
            <a:r>
              <a:rPr sz="2400" b="1" spc="-60" dirty="0">
                <a:latin typeface="Times New Roman" pitchFamily="18" charset="0"/>
                <a:cs typeface="Times New Roman" pitchFamily="18" charset="0"/>
              </a:rPr>
              <a:t> </a:t>
            </a:r>
            <a:r>
              <a:rPr sz="2400" spc="-220" dirty="0">
                <a:latin typeface="Times New Roman" pitchFamily="18" charset="0"/>
                <a:cs typeface="Times New Roman" pitchFamily="18" charset="0"/>
              </a:rPr>
              <a:t>(SOA)</a:t>
            </a:r>
            <a:endParaRPr sz="2400" dirty="0">
              <a:latin typeface="Times New Roman" pitchFamily="18" charset="0"/>
              <a:cs typeface="Times New Roman" pitchFamily="18" charset="0"/>
            </a:endParaRPr>
          </a:p>
          <a:p>
            <a:pPr marL="354965" marR="5080" indent="-342900">
              <a:lnSpc>
                <a:spcPct val="150000"/>
              </a:lnSpc>
              <a:spcBef>
                <a:spcPts val="1730"/>
              </a:spcBef>
              <a:buChar char="•"/>
              <a:tabLst>
                <a:tab pos="354965" algn="l"/>
                <a:tab pos="355600" algn="l"/>
                <a:tab pos="1035050" algn="l"/>
                <a:tab pos="1603375" algn="l"/>
                <a:tab pos="2065655" algn="l"/>
                <a:tab pos="3068320" algn="l"/>
                <a:tab pos="3516629" algn="l"/>
                <a:tab pos="4673600" algn="l"/>
                <a:tab pos="5748655" algn="l"/>
                <a:tab pos="6635115" algn="l"/>
              </a:tabLst>
            </a:pPr>
            <a:r>
              <a:rPr sz="2400" spc="-25" dirty="0">
                <a:latin typeface="Times New Roman" pitchFamily="18" charset="0"/>
                <a:cs typeface="Times New Roman" pitchFamily="18" charset="0"/>
              </a:rPr>
              <a:t>th</a:t>
            </a:r>
            <a:r>
              <a:rPr sz="2400" spc="-55" dirty="0">
                <a:latin typeface="Times New Roman" pitchFamily="18" charset="0"/>
                <a:cs typeface="Times New Roman" pitchFamily="18" charset="0"/>
              </a:rPr>
              <a:t>e</a:t>
            </a:r>
            <a:r>
              <a:rPr sz="2400" spc="-110" dirty="0">
                <a:latin typeface="Times New Roman" pitchFamily="18" charset="0"/>
                <a:cs typeface="Times New Roman" pitchFamily="18" charset="0"/>
              </a:rPr>
              <a:t>y</a:t>
            </a:r>
            <a:r>
              <a:rPr sz="2400" dirty="0">
                <a:latin typeface="Times New Roman" pitchFamily="18" charset="0"/>
                <a:cs typeface="Times New Roman" pitchFamily="18" charset="0"/>
              </a:rPr>
              <a:t>	</a:t>
            </a:r>
            <a:r>
              <a:rPr sz="2400" spc="-204" dirty="0">
                <a:latin typeface="Times New Roman" pitchFamily="18" charset="0"/>
                <a:cs typeface="Times New Roman" pitchFamily="18" charset="0"/>
              </a:rPr>
              <a:t>c</a:t>
            </a:r>
            <a:r>
              <a:rPr sz="2400" spc="-125" dirty="0">
                <a:latin typeface="Times New Roman" pitchFamily="18" charset="0"/>
                <a:cs typeface="Times New Roman" pitchFamily="18" charset="0"/>
              </a:rPr>
              <a:t>an</a:t>
            </a:r>
            <a:r>
              <a:rPr sz="2400" dirty="0">
                <a:latin typeface="Times New Roman" pitchFamily="18" charset="0"/>
                <a:cs typeface="Times New Roman" pitchFamily="18" charset="0"/>
              </a:rPr>
              <a:t>	</a:t>
            </a:r>
            <a:r>
              <a:rPr sz="2400" spc="-95" dirty="0">
                <a:latin typeface="Times New Roman" pitchFamily="18" charset="0"/>
                <a:cs typeface="Times New Roman" pitchFamily="18" charset="0"/>
              </a:rPr>
              <a:t>b</a:t>
            </a:r>
            <a:r>
              <a:rPr sz="2400" spc="-105" dirty="0">
                <a:latin typeface="Times New Roman" pitchFamily="18" charset="0"/>
                <a:cs typeface="Times New Roman" pitchFamily="18" charset="0"/>
              </a:rPr>
              <a:t>e</a:t>
            </a:r>
            <a:r>
              <a:rPr sz="2400" dirty="0">
                <a:latin typeface="Times New Roman" pitchFamily="18" charset="0"/>
                <a:cs typeface="Times New Roman" pitchFamily="18" charset="0"/>
              </a:rPr>
              <a:t>	</a:t>
            </a:r>
            <a:r>
              <a:rPr sz="2400" spc="-70" dirty="0">
                <a:latin typeface="Times New Roman" pitchFamily="18" charset="0"/>
                <a:cs typeface="Times New Roman" pitchFamily="18" charset="0"/>
              </a:rPr>
              <a:t>o</a:t>
            </a:r>
            <a:r>
              <a:rPr sz="2400" spc="45" dirty="0">
                <a:latin typeface="Times New Roman" pitchFamily="18" charset="0"/>
                <a:cs typeface="Times New Roman" pitchFamily="18" charset="0"/>
              </a:rPr>
              <a:t>f</a:t>
            </a:r>
            <a:r>
              <a:rPr sz="2400" spc="5" dirty="0">
                <a:latin typeface="Times New Roman" pitchFamily="18" charset="0"/>
                <a:cs typeface="Times New Roman" pitchFamily="18" charset="0"/>
              </a:rPr>
              <a:t>f</a:t>
            </a:r>
            <a:r>
              <a:rPr sz="2400" spc="-65" dirty="0">
                <a:latin typeface="Times New Roman" pitchFamily="18" charset="0"/>
                <a:cs typeface="Times New Roman" pitchFamily="18" charset="0"/>
              </a:rPr>
              <a:t>er</a:t>
            </a:r>
            <a:r>
              <a:rPr sz="2400" spc="-105" dirty="0">
                <a:latin typeface="Times New Roman" pitchFamily="18" charset="0"/>
                <a:cs typeface="Times New Roman" pitchFamily="18" charset="0"/>
              </a:rPr>
              <a:t>ed</a:t>
            </a:r>
            <a:r>
              <a:rPr sz="2400" dirty="0">
                <a:latin typeface="Times New Roman" pitchFamily="18" charset="0"/>
                <a:cs typeface="Times New Roman" pitchFamily="18" charset="0"/>
              </a:rPr>
              <a:t>	</a:t>
            </a:r>
            <a:r>
              <a:rPr sz="2400" spc="-100" dirty="0">
                <a:latin typeface="Times New Roman" pitchFamily="18" charset="0"/>
                <a:cs typeface="Times New Roman" pitchFamily="18" charset="0"/>
              </a:rPr>
              <a:t>b</a:t>
            </a:r>
            <a:r>
              <a:rPr sz="2400" spc="-85" dirty="0">
                <a:latin typeface="Times New Roman" pitchFamily="18" charset="0"/>
                <a:cs typeface="Times New Roman" pitchFamily="18" charset="0"/>
              </a:rPr>
              <a:t>y</a:t>
            </a:r>
            <a:r>
              <a:rPr sz="2400" dirty="0">
                <a:latin typeface="Times New Roman" pitchFamily="18" charset="0"/>
                <a:cs typeface="Times New Roman" pitchFamily="18" charset="0"/>
              </a:rPr>
              <a:t>	</a:t>
            </a:r>
            <a:r>
              <a:rPr sz="2400" spc="-45" dirty="0">
                <a:latin typeface="Times New Roman" pitchFamily="18" charset="0"/>
                <a:cs typeface="Times New Roman" pitchFamily="18" charset="0"/>
              </a:rPr>
              <a:t>d</a:t>
            </a:r>
            <a:r>
              <a:rPr sz="2400" spc="-20" dirty="0">
                <a:latin typeface="Times New Roman" pitchFamily="18" charset="0"/>
                <a:cs typeface="Times New Roman" pitchFamily="18" charset="0"/>
              </a:rPr>
              <a:t>i</a:t>
            </a:r>
            <a:r>
              <a:rPr sz="2400" spc="40" dirty="0">
                <a:latin typeface="Times New Roman" pitchFamily="18" charset="0"/>
                <a:cs typeface="Times New Roman" pitchFamily="18" charset="0"/>
              </a:rPr>
              <a:t>f</a:t>
            </a:r>
            <a:r>
              <a:rPr sz="2400" spc="-5" dirty="0">
                <a:latin typeface="Times New Roman" pitchFamily="18" charset="0"/>
                <a:cs typeface="Times New Roman" pitchFamily="18" charset="0"/>
              </a:rPr>
              <a:t>f</a:t>
            </a:r>
            <a:r>
              <a:rPr sz="2400" spc="-65" dirty="0">
                <a:latin typeface="Times New Roman" pitchFamily="18" charset="0"/>
                <a:cs typeface="Times New Roman" pitchFamily="18" charset="0"/>
              </a:rPr>
              <a:t>er</a:t>
            </a:r>
            <a:r>
              <a:rPr sz="2400" spc="-105" dirty="0">
                <a:latin typeface="Times New Roman" pitchFamily="18" charset="0"/>
                <a:cs typeface="Times New Roman" pitchFamily="18" charset="0"/>
              </a:rPr>
              <a:t>e</a:t>
            </a:r>
            <a:r>
              <a:rPr sz="2400" spc="-120" dirty="0">
                <a:latin typeface="Times New Roman" pitchFamily="18" charset="0"/>
                <a:cs typeface="Times New Roman" pitchFamily="18" charset="0"/>
              </a:rPr>
              <a:t>n</a:t>
            </a:r>
            <a:r>
              <a:rPr sz="2400" spc="120" dirty="0">
                <a:latin typeface="Times New Roman" pitchFamily="18" charset="0"/>
                <a:cs typeface="Times New Roman" pitchFamily="18" charset="0"/>
              </a:rPr>
              <a:t>t</a:t>
            </a:r>
            <a:r>
              <a:rPr sz="2400" dirty="0">
                <a:latin typeface="Times New Roman" pitchFamily="18" charset="0"/>
                <a:cs typeface="Times New Roman" pitchFamily="18" charset="0"/>
              </a:rPr>
              <a:t>	</a:t>
            </a:r>
            <a:r>
              <a:rPr sz="2400" spc="-280" dirty="0">
                <a:latin typeface="Times New Roman" pitchFamily="18" charset="0"/>
                <a:cs typeface="Times New Roman" pitchFamily="18" charset="0"/>
              </a:rPr>
              <a:t>s</a:t>
            </a:r>
            <a:r>
              <a:rPr sz="2400" spc="-135" dirty="0">
                <a:latin typeface="Times New Roman" pitchFamily="18" charset="0"/>
                <a:cs typeface="Times New Roman" pitchFamily="18" charset="0"/>
              </a:rPr>
              <a:t>y</a:t>
            </a:r>
            <a:r>
              <a:rPr sz="2400" spc="-265" dirty="0">
                <a:latin typeface="Times New Roman" pitchFamily="18" charset="0"/>
                <a:cs typeface="Times New Roman" pitchFamily="18" charset="0"/>
              </a:rPr>
              <a:t>s</a:t>
            </a:r>
            <a:r>
              <a:rPr sz="2400" spc="100" dirty="0">
                <a:latin typeface="Times New Roman" pitchFamily="18" charset="0"/>
                <a:cs typeface="Times New Roman" pitchFamily="18" charset="0"/>
              </a:rPr>
              <a:t>t</a:t>
            </a:r>
            <a:r>
              <a:rPr sz="2400" spc="-155" dirty="0">
                <a:latin typeface="Times New Roman" pitchFamily="18" charset="0"/>
                <a:cs typeface="Times New Roman" pitchFamily="18" charset="0"/>
              </a:rPr>
              <a:t>ems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wi</a:t>
            </a:r>
            <a:r>
              <a:rPr sz="2400" spc="20" dirty="0">
                <a:latin typeface="Times New Roman" pitchFamily="18" charset="0"/>
                <a:cs typeface="Times New Roman" pitchFamily="18" charset="0"/>
              </a:rPr>
              <a:t>thi</a:t>
            </a:r>
            <a:r>
              <a:rPr sz="2400" spc="-70" dirty="0">
                <a:latin typeface="Times New Roman" pitchFamily="18" charset="0"/>
                <a:cs typeface="Times New Roman" pitchFamily="18" charset="0"/>
              </a:rPr>
              <a:t>n</a:t>
            </a:r>
            <a:r>
              <a:rPr sz="2400" dirty="0">
                <a:latin typeface="Times New Roman" pitchFamily="18" charset="0"/>
                <a:cs typeface="Times New Roman" pitchFamily="18" charset="0"/>
              </a:rPr>
              <a:t>	</a:t>
            </a:r>
            <a:r>
              <a:rPr sz="2400" spc="-105" dirty="0">
                <a:latin typeface="Times New Roman" pitchFamily="18" charset="0"/>
                <a:cs typeface="Times New Roman" pitchFamily="18" charset="0"/>
              </a:rPr>
              <a:t>an </a:t>
            </a:r>
            <a:r>
              <a:rPr sz="2400" spc="-55" dirty="0">
                <a:latin typeface="Times New Roman" pitchFamily="18" charset="0"/>
                <a:cs typeface="Times New Roman" pitchFamily="18" charset="0"/>
              </a:rPr>
              <a:t> </a:t>
            </a:r>
            <a:r>
              <a:rPr sz="2400" spc="-85" dirty="0">
                <a:latin typeface="Times New Roman" pitchFamily="18" charset="0"/>
                <a:cs typeface="Times New Roman" pitchFamily="18" charset="0"/>
              </a:rPr>
              <a:t>organization </a:t>
            </a:r>
            <a:r>
              <a:rPr sz="2400" spc="-210" dirty="0">
                <a:latin typeface="Times New Roman" pitchFamily="18" charset="0"/>
                <a:cs typeface="Times New Roman" pitchFamily="18" charset="0"/>
              </a:rPr>
              <a:t>as </a:t>
            </a:r>
            <a:r>
              <a:rPr sz="2400" spc="-40" dirty="0">
                <a:latin typeface="Times New Roman" pitchFamily="18" charset="0"/>
                <a:cs typeface="Times New Roman" pitchFamily="18" charset="0"/>
              </a:rPr>
              <a:t>well </a:t>
            </a:r>
            <a:r>
              <a:rPr sz="2400" spc="-210" dirty="0">
                <a:latin typeface="Times New Roman" pitchFamily="18" charset="0"/>
                <a:cs typeface="Times New Roman" pitchFamily="18" charset="0"/>
              </a:rPr>
              <a:t>as </a:t>
            </a:r>
            <a:r>
              <a:rPr sz="2400" spc="-100" dirty="0">
                <a:latin typeface="Times New Roman" pitchFamily="18" charset="0"/>
                <a:cs typeface="Times New Roman" pitchFamily="18" charset="0"/>
              </a:rPr>
              <a:t>by </a:t>
            </a:r>
            <a:r>
              <a:rPr sz="2400" spc="-30" dirty="0">
                <a:latin typeface="Times New Roman" pitchFamily="18" charset="0"/>
                <a:cs typeface="Times New Roman" pitchFamily="18" charset="0"/>
              </a:rPr>
              <a:t>different</a:t>
            </a:r>
            <a:r>
              <a:rPr sz="2400" spc="-35" dirty="0">
                <a:latin typeface="Times New Roman" pitchFamily="18" charset="0"/>
                <a:cs typeface="Times New Roman" pitchFamily="18" charset="0"/>
              </a:rPr>
              <a:t> </a:t>
            </a:r>
            <a:r>
              <a:rPr sz="2400" spc="-95" dirty="0">
                <a:latin typeface="Times New Roman" pitchFamily="18" charset="0"/>
                <a:cs typeface="Times New Roman" pitchFamily="18" charset="0"/>
              </a:rPr>
              <a:t>organizations</a:t>
            </a:r>
            <a:endParaRPr sz="2400" dirty="0">
              <a:latin typeface="Times New Roman" pitchFamily="18" charset="0"/>
              <a:cs typeface="Times New Roman" pitchFamily="18" charset="0"/>
            </a:endParaRPr>
          </a:p>
        </p:txBody>
      </p:sp>
      <p:sp>
        <p:nvSpPr>
          <p:cNvPr id="4" name="object 4"/>
          <p:cNvSpPr txBox="1"/>
          <p:nvPr/>
        </p:nvSpPr>
        <p:spPr>
          <a:xfrm>
            <a:off x="993474" y="842500"/>
            <a:ext cx="721360"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Georgia"/>
                <a:cs typeface="Georgia"/>
              </a:rPr>
              <a:t>Be</a:t>
            </a:r>
            <a:r>
              <a:rPr sz="1500" spc="-30" dirty="0">
                <a:latin typeface="Georgia"/>
                <a:cs typeface="Georgia"/>
              </a:rPr>
              <a:t>n</a:t>
            </a:r>
            <a:r>
              <a:rPr sz="1500" spc="130" dirty="0">
                <a:latin typeface="Georgia"/>
                <a:cs typeface="Georgia"/>
              </a:rPr>
              <a:t>e</a:t>
            </a:r>
            <a:r>
              <a:rPr sz="1500" spc="-50" dirty="0">
                <a:latin typeface="Georgia"/>
                <a:cs typeface="Georgia"/>
              </a:rPr>
              <a:t>f</a:t>
            </a:r>
            <a:r>
              <a:rPr sz="1500" spc="-15" dirty="0">
                <a:latin typeface="Georgia"/>
                <a:cs typeface="Georgia"/>
              </a:rPr>
              <a:t>its</a:t>
            </a:r>
            <a:endParaRPr sz="1500">
              <a:latin typeface="Georgia"/>
              <a:cs typeface="Georgi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051810"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Web</a:t>
            </a:r>
            <a:r>
              <a:rPr spc="-325" dirty="0">
                <a:latin typeface="Times New Roman" pitchFamily="18" charset="0"/>
                <a:cs typeface="Times New Roman" pitchFamily="18" charset="0"/>
              </a:rPr>
              <a:t> </a:t>
            </a:r>
            <a:r>
              <a:rPr spc="-290" dirty="0">
                <a:latin typeface="Times New Roman" pitchFamily="18" charset="0"/>
                <a:cs typeface="Times New Roman" pitchFamily="18" charset="0"/>
              </a:rPr>
              <a:t>Services</a:t>
            </a:r>
          </a:p>
        </p:txBody>
      </p:sp>
      <p:sp>
        <p:nvSpPr>
          <p:cNvPr id="3" name="object 3"/>
          <p:cNvSpPr txBox="1"/>
          <p:nvPr/>
        </p:nvSpPr>
        <p:spPr>
          <a:xfrm>
            <a:off x="993450" y="842513"/>
            <a:ext cx="1470660"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Georgia"/>
                <a:cs typeface="Georgia"/>
              </a:rPr>
              <a:t>Visual</a:t>
            </a:r>
            <a:r>
              <a:rPr sz="1500" spc="-20" dirty="0">
                <a:latin typeface="Georgia"/>
                <a:cs typeface="Georgia"/>
              </a:rPr>
              <a:t> </a:t>
            </a:r>
            <a:r>
              <a:rPr sz="1500" spc="60" dirty="0">
                <a:latin typeface="Georgia"/>
                <a:cs typeface="Georgia"/>
              </a:rPr>
              <a:t>Overview</a:t>
            </a:r>
            <a:endParaRPr sz="1500">
              <a:latin typeface="Georgia"/>
              <a:cs typeface="Georgia"/>
            </a:endParaRPr>
          </a:p>
        </p:txBody>
      </p:sp>
      <p:sp>
        <p:nvSpPr>
          <p:cNvPr id="4" name="object 4"/>
          <p:cNvSpPr/>
          <p:nvPr/>
        </p:nvSpPr>
        <p:spPr>
          <a:xfrm>
            <a:off x="685800" y="1167780"/>
            <a:ext cx="7353495" cy="51767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051810"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Web</a:t>
            </a:r>
            <a:r>
              <a:rPr spc="-325" dirty="0">
                <a:latin typeface="Times New Roman" pitchFamily="18" charset="0"/>
                <a:cs typeface="Times New Roman" pitchFamily="18" charset="0"/>
              </a:rPr>
              <a:t> </a:t>
            </a:r>
            <a:r>
              <a:rPr spc="-290" dirty="0">
                <a:latin typeface="Times New Roman" pitchFamily="18" charset="0"/>
                <a:cs typeface="Times New Roman" pitchFamily="18" charset="0"/>
              </a:rPr>
              <a:t>Services</a:t>
            </a:r>
          </a:p>
        </p:txBody>
      </p:sp>
      <p:sp>
        <p:nvSpPr>
          <p:cNvPr id="3" name="object 3"/>
          <p:cNvSpPr txBox="1"/>
          <p:nvPr/>
        </p:nvSpPr>
        <p:spPr>
          <a:xfrm>
            <a:off x="993450" y="842513"/>
            <a:ext cx="1305560"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SOAP</a:t>
            </a:r>
            <a:r>
              <a:rPr sz="1500" spc="-45" dirty="0">
                <a:latin typeface="Georgia"/>
                <a:cs typeface="Georgia"/>
              </a:rPr>
              <a:t> </a:t>
            </a:r>
            <a:r>
              <a:rPr sz="1500" spc="55" dirty="0">
                <a:latin typeface="Georgia"/>
                <a:cs typeface="Georgia"/>
              </a:rPr>
              <a:t>Services</a:t>
            </a:r>
            <a:endParaRPr sz="1500" dirty="0">
              <a:latin typeface="Georgia"/>
              <a:cs typeface="Georgia"/>
            </a:endParaRPr>
          </a:p>
        </p:txBody>
      </p:sp>
      <p:sp>
        <p:nvSpPr>
          <p:cNvPr id="4" name="object 4"/>
          <p:cNvSpPr txBox="1"/>
          <p:nvPr/>
        </p:nvSpPr>
        <p:spPr>
          <a:xfrm>
            <a:off x="993450" y="1662756"/>
            <a:ext cx="7081520" cy="4477829"/>
          </a:xfrm>
          <a:prstGeom prst="rect">
            <a:avLst/>
          </a:prstGeom>
        </p:spPr>
        <p:txBody>
          <a:bodyPr vert="horz" wrap="square" lIns="0" tIns="12065" rIns="0" bIns="0" rtlCol="0">
            <a:spAutoFit/>
          </a:bodyPr>
          <a:lstStyle/>
          <a:p>
            <a:pPr marL="12700" marR="5080" algn="just">
              <a:lnSpc>
                <a:spcPct val="150000"/>
              </a:lnSpc>
              <a:spcBef>
                <a:spcPts val="95"/>
              </a:spcBef>
            </a:pPr>
            <a:r>
              <a:rPr sz="2400" spc="-320" dirty="0">
                <a:latin typeface="Times New Roman" pitchFamily="18" charset="0"/>
                <a:cs typeface="Times New Roman" pitchFamily="18" charset="0"/>
              </a:rPr>
              <a:t>SOAP</a:t>
            </a:r>
            <a:r>
              <a:rPr sz="2400" spc="-30" dirty="0">
                <a:latin typeface="Times New Roman" pitchFamily="18" charset="0"/>
                <a:cs typeface="Times New Roman" pitchFamily="18" charset="0"/>
              </a:rPr>
              <a:t> </a:t>
            </a:r>
            <a:r>
              <a:rPr sz="2400" spc="-114" dirty="0">
                <a:latin typeface="Times New Roman" pitchFamily="18" charset="0"/>
                <a:cs typeface="Times New Roman" pitchFamily="18" charset="0"/>
              </a:rPr>
              <a:t>is </a:t>
            </a:r>
            <a:r>
              <a:rPr sz="2400" spc="-25" dirty="0">
                <a:latin typeface="Times New Roman" pitchFamily="18" charset="0"/>
                <a:cs typeface="Times New Roman" pitchFamily="18" charset="0"/>
              </a:rPr>
              <a:t>the </a:t>
            </a:r>
            <a:r>
              <a:rPr sz="2400" spc="-175" dirty="0">
                <a:latin typeface="Times New Roman" pitchFamily="18" charset="0"/>
                <a:cs typeface="Times New Roman" pitchFamily="18" charset="0"/>
              </a:rPr>
              <a:t>message </a:t>
            </a:r>
            <a:r>
              <a:rPr sz="2400" spc="-50" dirty="0">
                <a:latin typeface="Times New Roman" pitchFamily="18" charset="0"/>
                <a:cs typeface="Times New Roman" pitchFamily="18" charset="0"/>
              </a:rPr>
              <a:t>protocol </a:t>
            </a:r>
            <a:r>
              <a:rPr sz="2400" spc="-130" dirty="0">
                <a:latin typeface="Times New Roman" pitchFamily="18" charset="0"/>
                <a:cs typeface="Times New Roman" pitchFamily="18" charset="0"/>
              </a:rPr>
              <a:t>used </a:t>
            </a:r>
            <a:r>
              <a:rPr sz="2400" spc="20" dirty="0">
                <a:latin typeface="Times New Roman" pitchFamily="18" charset="0"/>
                <a:cs typeface="Times New Roman" pitchFamily="18" charset="0"/>
              </a:rPr>
              <a:t>to </a:t>
            </a:r>
            <a:r>
              <a:rPr sz="2400" spc="-114" dirty="0">
                <a:latin typeface="Times New Roman" pitchFamily="18" charset="0"/>
                <a:cs typeface="Times New Roman" pitchFamily="18" charset="0"/>
              </a:rPr>
              <a:t>encode </a:t>
            </a:r>
            <a:r>
              <a:rPr sz="2400" spc="-25" dirty="0">
                <a:latin typeface="Times New Roman" pitchFamily="18" charset="0"/>
                <a:cs typeface="Times New Roman" pitchFamily="18" charset="0"/>
              </a:rPr>
              <a:t>the </a:t>
            </a:r>
            <a:r>
              <a:rPr sz="2400" spc="-100" dirty="0">
                <a:latin typeface="Times New Roman" pitchFamily="18" charset="0"/>
                <a:cs typeface="Times New Roman" pitchFamily="18" charset="0"/>
              </a:rPr>
              <a:t>service  </a:t>
            </a:r>
            <a:r>
              <a:rPr sz="2400" spc="-85" dirty="0">
                <a:latin typeface="Times New Roman" pitchFamily="18" charset="0"/>
                <a:cs typeface="Times New Roman" pitchFamily="18" charset="0"/>
              </a:rPr>
              <a:t>invocations </a:t>
            </a:r>
            <a:r>
              <a:rPr sz="2400" spc="-110" dirty="0">
                <a:latin typeface="Times New Roman" pitchFamily="18" charset="0"/>
                <a:cs typeface="Times New Roman" pitchFamily="18" charset="0"/>
              </a:rPr>
              <a:t>and </a:t>
            </a:r>
            <a:r>
              <a:rPr sz="2400" spc="-10" dirty="0">
                <a:latin typeface="Times New Roman" pitchFamily="18" charset="0"/>
                <a:cs typeface="Times New Roman" pitchFamily="18" charset="0"/>
              </a:rPr>
              <a:t>their </a:t>
            </a:r>
            <a:r>
              <a:rPr sz="2400" spc="-20" dirty="0">
                <a:latin typeface="Times New Roman" pitchFamily="18" charset="0"/>
                <a:cs typeface="Times New Roman" pitchFamily="18" charset="0"/>
              </a:rPr>
              <a:t>return </a:t>
            </a:r>
            <a:r>
              <a:rPr sz="2400" spc="-130" dirty="0">
                <a:latin typeface="Times New Roman" pitchFamily="18" charset="0"/>
                <a:cs typeface="Times New Roman" pitchFamily="18" charset="0"/>
              </a:rPr>
              <a:t>values </a:t>
            </a:r>
            <a:r>
              <a:rPr sz="2400" spc="-90" dirty="0">
                <a:latin typeface="Times New Roman" pitchFamily="18" charset="0"/>
                <a:cs typeface="Times New Roman" pitchFamily="18" charset="0"/>
              </a:rPr>
              <a:t>via </a:t>
            </a:r>
            <a:r>
              <a:rPr sz="2400" spc="-200" dirty="0">
                <a:latin typeface="Times New Roman" pitchFamily="18" charset="0"/>
                <a:cs typeface="Times New Roman" pitchFamily="18" charset="0"/>
              </a:rPr>
              <a:t>XML </a:t>
            </a:r>
            <a:r>
              <a:rPr sz="2400" spc="-5" dirty="0">
                <a:latin typeface="Times New Roman" pitchFamily="18" charset="0"/>
                <a:cs typeface="Times New Roman" pitchFamily="18" charset="0"/>
              </a:rPr>
              <a:t>within </a:t>
            </a:r>
            <a:r>
              <a:rPr sz="2400" spc="-30" dirty="0">
                <a:latin typeface="Times New Roman" pitchFamily="18" charset="0"/>
                <a:cs typeface="Times New Roman" pitchFamily="18" charset="0"/>
              </a:rPr>
              <a:t>the </a:t>
            </a:r>
            <a:r>
              <a:rPr sz="2400" spc="-270" dirty="0">
                <a:latin typeface="Times New Roman" pitchFamily="18" charset="0"/>
                <a:cs typeface="Times New Roman" pitchFamily="18" charset="0"/>
              </a:rPr>
              <a:t>HTTP  </a:t>
            </a:r>
            <a:r>
              <a:rPr sz="2400" spc="-125" dirty="0">
                <a:latin typeface="Times New Roman" pitchFamily="18" charset="0"/>
                <a:cs typeface="Times New Roman" pitchFamily="18" charset="0"/>
              </a:rPr>
              <a:t>header.</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325" dirty="0">
                <a:latin typeface="Times New Roman" pitchFamily="18" charset="0"/>
                <a:cs typeface="Times New Roman" pitchFamily="18" charset="0"/>
              </a:rPr>
              <a:t>SOAP </a:t>
            </a:r>
            <a:r>
              <a:rPr sz="2400" spc="-105" dirty="0">
                <a:latin typeface="Times New Roman" pitchFamily="18" charset="0"/>
                <a:cs typeface="Times New Roman" pitchFamily="18" charset="0"/>
              </a:rPr>
              <a:t>and </a:t>
            </a:r>
            <a:r>
              <a:rPr sz="2400" spc="-290" dirty="0">
                <a:latin typeface="Times New Roman" pitchFamily="18" charset="0"/>
                <a:cs typeface="Times New Roman" pitchFamily="18" charset="0"/>
              </a:rPr>
              <a:t>WSDL </a:t>
            </a:r>
            <a:r>
              <a:rPr sz="2400" spc="-100" dirty="0">
                <a:latin typeface="Times New Roman" pitchFamily="18" charset="0"/>
                <a:cs typeface="Times New Roman" pitchFamily="18" charset="0"/>
              </a:rPr>
              <a:t>are </a:t>
            </a:r>
            <a:r>
              <a:rPr sz="2400" spc="-105" dirty="0">
                <a:latin typeface="Times New Roman" pitchFamily="18" charset="0"/>
                <a:cs typeface="Times New Roman" pitchFamily="18" charset="0"/>
              </a:rPr>
              <a:t>complex </a:t>
            </a:r>
            <a:r>
              <a:rPr sz="2400" spc="-200" dirty="0">
                <a:latin typeface="Times New Roman" pitchFamily="18" charset="0"/>
                <a:cs typeface="Times New Roman" pitchFamily="18" charset="0"/>
              </a:rPr>
              <a:t>XML</a:t>
            </a:r>
            <a:r>
              <a:rPr sz="2400" spc="-335" dirty="0">
                <a:latin typeface="Times New Roman" pitchFamily="18" charset="0"/>
                <a:cs typeface="Times New Roman" pitchFamily="18" charset="0"/>
              </a:rPr>
              <a:t> </a:t>
            </a:r>
            <a:r>
              <a:rPr sz="2400" spc="-165" dirty="0">
                <a:latin typeface="Times New Roman" pitchFamily="18" charset="0"/>
                <a:cs typeface="Times New Roman" pitchFamily="18" charset="0"/>
              </a:rPr>
              <a:t>schemas</a:t>
            </a:r>
            <a:endParaRPr sz="2400" dirty="0">
              <a:latin typeface="Times New Roman" pitchFamily="18" charset="0"/>
              <a:cs typeface="Times New Roman" pitchFamily="18" charset="0"/>
            </a:endParaRPr>
          </a:p>
          <a:p>
            <a:pPr marL="354965" marR="10795" indent="-342900">
              <a:lnSpc>
                <a:spcPct val="150000"/>
              </a:lnSpc>
              <a:spcBef>
                <a:spcPts val="1730"/>
              </a:spcBef>
              <a:buChar char="•"/>
              <a:tabLst>
                <a:tab pos="354965" algn="l"/>
                <a:tab pos="355600" algn="l"/>
              </a:tabLst>
            </a:pPr>
            <a:r>
              <a:rPr sz="2400" spc="-85" dirty="0">
                <a:latin typeface="Times New Roman" pitchFamily="18" charset="0"/>
                <a:cs typeface="Times New Roman" pitchFamily="18" charset="0"/>
              </a:rPr>
              <a:t>akin </a:t>
            </a:r>
            <a:r>
              <a:rPr sz="2400" spc="10" dirty="0">
                <a:latin typeface="Times New Roman" pitchFamily="18" charset="0"/>
                <a:cs typeface="Times New Roman" pitchFamily="18" charset="0"/>
              </a:rPr>
              <a:t>to </a:t>
            </a:r>
            <a:r>
              <a:rPr sz="2400" spc="-114" dirty="0">
                <a:latin typeface="Times New Roman" pitchFamily="18" charset="0"/>
                <a:cs typeface="Times New Roman" pitchFamily="18" charset="0"/>
              </a:rPr>
              <a:t>using </a:t>
            </a:r>
            <a:r>
              <a:rPr sz="2400" spc="-175" dirty="0">
                <a:latin typeface="Times New Roman" pitchFamily="18" charset="0"/>
                <a:cs typeface="Times New Roman" pitchFamily="18" charset="0"/>
              </a:rPr>
              <a:t>a </a:t>
            </a:r>
            <a:r>
              <a:rPr sz="2400" spc="-60" dirty="0">
                <a:latin typeface="Times New Roman" pitchFamily="18" charset="0"/>
                <a:cs typeface="Times New Roman" pitchFamily="18" charset="0"/>
              </a:rPr>
              <a:t>compiler: </a:t>
            </a:r>
            <a:r>
              <a:rPr sz="2400" spc="-35" dirty="0">
                <a:latin typeface="Times New Roman" pitchFamily="18" charset="0"/>
                <a:cs typeface="Times New Roman" pitchFamily="18" charset="0"/>
              </a:rPr>
              <a:t>its </a:t>
            </a:r>
            <a:r>
              <a:rPr sz="2400" spc="-10" dirty="0">
                <a:latin typeface="Times New Roman" pitchFamily="18" charset="0"/>
                <a:cs typeface="Times New Roman" pitchFamily="18" charset="0"/>
              </a:rPr>
              <a:t>output </a:t>
            </a:r>
            <a:r>
              <a:rPr sz="2400" spc="-135" dirty="0">
                <a:latin typeface="Times New Roman" pitchFamily="18" charset="0"/>
                <a:cs typeface="Times New Roman" pitchFamily="18" charset="0"/>
              </a:rPr>
              <a:t>may </a:t>
            </a:r>
            <a:r>
              <a:rPr sz="2400" spc="-105" dirty="0">
                <a:latin typeface="Times New Roman" pitchFamily="18" charset="0"/>
                <a:cs typeface="Times New Roman" pitchFamily="18" charset="0"/>
              </a:rPr>
              <a:t>be </a:t>
            </a:r>
            <a:r>
              <a:rPr sz="2400" spc="-80" dirty="0">
                <a:latin typeface="Times New Roman" pitchFamily="18" charset="0"/>
                <a:cs typeface="Times New Roman" pitchFamily="18" charset="0"/>
              </a:rPr>
              <a:t>complicated </a:t>
            </a:r>
            <a:r>
              <a:rPr sz="2400" spc="-5" dirty="0">
                <a:latin typeface="Times New Roman" pitchFamily="18" charset="0"/>
                <a:cs typeface="Times New Roman" pitchFamily="18" charset="0"/>
              </a:rPr>
              <a:t>to  </a:t>
            </a:r>
            <a:r>
              <a:rPr sz="2400" spc="-85" dirty="0">
                <a:latin typeface="Times New Roman" pitchFamily="18" charset="0"/>
                <a:cs typeface="Times New Roman" pitchFamily="18" charset="0"/>
              </a:rPr>
              <a:t>understand</a:t>
            </a:r>
            <a:endParaRPr sz="2400" dirty="0">
              <a:latin typeface="Times New Roman" pitchFamily="18" charset="0"/>
              <a:cs typeface="Times New Roman" pitchFamily="18" charset="0"/>
            </a:endParaRPr>
          </a:p>
          <a:p>
            <a:pPr marL="354965" indent="-342900">
              <a:lnSpc>
                <a:spcPct val="150000"/>
              </a:lnSpc>
              <a:spcBef>
                <a:spcPts val="1730"/>
              </a:spcBef>
              <a:buChar char="•"/>
              <a:tabLst>
                <a:tab pos="354965" algn="l"/>
                <a:tab pos="355600" algn="l"/>
              </a:tabLst>
            </a:pPr>
            <a:r>
              <a:rPr sz="2400" spc="-30" dirty="0">
                <a:latin typeface="Times New Roman" pitchFamily="18" charset="0"/>
                <a:cs typeface="Times New Roman" pitchFamily="18" charset="0"/>
              </a:rPr>
              <a:t>the </a:t>
            </a:r>
            <a:r>
              <a:rPr sz="2400" spc="-100" dirty="0">
                <a:latin typeface="Times New Roman" pitchFamily="18" charset="0"/>
                <a:cs typeface="Times New Roman" pitchFamily="18" charset="0"/>
              </a:rPr>
              <a:t>enthusiasm </a:t>
            </a:r>
            <a:r>
              <a:rPr sz="2400" spc="-10" dirty="0">
                <a:latin typeface="Times New Roman" pitchFamily="18" charset="0"/>
                <a:cs typeface="Times New Roman" pitchFamily="18" charset="0"/>
              </a:rPr>
              <a:t>for </a:t>
            </a:r>
            <a:r>
              <a:rPr sz="2400" spc="-204" dirty="0">
                <a:latin typeface="Times New Roman" pitchFamily="18" charset="0"/>
                <a:cs typeface="Times New Roman" pitchFamily="18" charset="0"/>
              </a:rPr>
              <a:t>SOAP-based </a:t>
            </a:r>
            <a:r>
              <a:rPr sz="2400" spc="-85" dirty="0">
                <a:latin typeface="Times New Roman" pitchFamily="18" charset="0"/>
                <a:cs typeface="Times New Roman" pitchFamily="18" charset="0"/>
              </a:rPr>
              <a:t>web </a:t>
            </a:r>
            <a:r>
              <a:rPr sz="2400" spc="-120" dirty="0">
                <a:latin typeface="Times New Roman" pitchFamily="18" charset="0"/>
                <a:cs typeface="Times New Roman" pitchFamily="18" charset="0"/>
              </a:rPr>
              <a:t>services </a:t>
            </a:r>
            <a:r>
              <a:rPr sz="2400" spc="-110" dirty="0">
                <a:latin typeface="Times New Roman" pitchFamily="18" charset="0"/>
                <a:cs typeface="Times New Roman" pitchFamily="18" charset="0"/>
              </a:rPr>
              <a:t>had</a:t>
            </a:r>
            <a:r>
              <a:rPr sz="2400" spc="-200" dirty="0">
                <a:latin typeface="Times New Roman" pitchFamily="18" charset="0"/>
                <a:cs typeface="Times New Roman" pitchFamily="18" charset="0"/>
              </a:rPr>
              <a:t> </a:t>
            </a:r>
            <a:r>
              <a:rPr sz="2400" spc="-85" dirty="0">
                <a:latin typeface="Times New Roman" pitchFamily="18" charset="0"/>
                <a:cs typeface="Times New Roman" pitchFamily="18" charset="0"/>
              </a:rPr>
              <a:t>cooled</a:t>
            </a:r>
            <a:r>
              <a:rPr sz="2200" spc="-85" dirty="0">
                <a:latin typeface="Arial"/>
                <a:cs typeface="Arial"/>
              </a:rPr>
              <a:t>.</a:t>
            </a:r>
            <a:endParaRPr sz="2200" dirty="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051810"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Web</a:t>
            </a:r>
            <a:r>
              <a:rPr spc="-325" dirty="0">
                <a:latin typeface="Times New Roman" pitchFamily="18" charset="0"/>
                <a:cs typeface="Times New Roman" pitchFamily="18" charset="0"/>
              </a:rPr>
              <a:t> </a:t>
            </a:r>
            <a:r>
              <a:rPr spc="-290" dirty="0">
                <a:latin typeface="Times New Roman" pitchFamily="18" charset="0"/>
                <a:cs typeface="Times New Roman" pitchFamily="18" charset="0"/>
              </a:rPr>
              <a:t>Services</a:t>
            </a:r>
          </a:p>
        </p:txBody>
      </p:sp>
      <p:sp>
        <p:nvSpPr>
          <p:cNvPr id="3" name="object 3"/>
          <p:cNvSpPr txBox="1"/>
          <p:nvPr/>
        </p:nvSpPr>
        <p:spPr>
          <a:xfrm>
            <a:off x="993450" y="842513"/>
            <a:ext cx="1305560"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Georgia"/>
                <a:cs typeface="Georgia"/>
              </a:rPr>
              <a:t>SOAP</a:t>
            </a:r>
            <a:r>
              <a:rPr sz="1500" spc="-45" dirty="0">
                <a:latin typeface="Georgia"/>
                <a:cs typeface="Georgia"/>
              </a:rPr>
              <a:t> </a:t>
            </a:r>
            <a:r>
              <a:rPr sz="1500" spc="55" dirty="0">
                <a:latin typeface="Georgia"/>
                <a:cs typeface="Georgia"/>
              </a:rPr>
              <a:t>Services</a:t>
            </a:r>
            <a:endParaRPr sz="1500">
              <a:latin typeface="Georgia"/>
              <a:cs typeface="Georgia"/>
            </a:endParaRPr>
          </a:p>
        </p:txBody>
      </p:sp>
      <p:sp>
        <p:nvSpPr>
          <p:cNvPr id="4" name="object 4"/>
          <p:cNvSpPr/>
          <p:nvPr/>
        </p:nvSpPr>
        <p:spPr>
          <a:xfrm>
            <a:off x="1376300" y="1161355"/>
            <a:ext cx="5231898" cy="53174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0"/>
            <a:ext cx="3051810" cy="690574"/>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Web</a:t>
            </a:r>
            <a:r>
              <a:rPr spc="-325" dirty="0">
                <a:latin typeface="Times New Roman" pitchFamily="18" charset="0"/>
                <a:cs typeface="Times New Roman" pitchFamily="18" charset="0"/>
              </a:rPr>
              <a:t> </a:t>
            </a:r>
            <a:r>
              <a:rPr spc="-290" dirty="0">
                <a:latin typeface="Times New Roman" pitchFamily="18" charset="0"/>
                <a:cs typeface="Times New Roman" pitchFamily="18" charset="0"/>
              </a:rPr>
              <a:t>Services</a:t>
            </a:r>
          </a:p>
        </p:txBody>
      </p:sp>
      <p:sp>
        <p:nvSpPr>
          <p:cNvPr id="4" name="object 4"/>
          <p:cNvSpPr txBox="1"/>
          <p:nvPr/>
        </p:nvSpPr>
        <p:spPr>
          <a:xfrm>
            <a:off x="993450" y="819151"/>
            <a:ext cx="7082790" cy="7180171"/>
          </a:xfrm>
          <a:prstGeom prst="rect">
            <a:avLst/>
          </a:prstGeom>
        </p:spPr>
        <p:txBody>
          <a:bodyPr vert="horz" wrap="square" lIns="0" tIns="199390" rIns="0" bIns="0" rtlCol="0">
            <a:spAutoFit/>
          </a:bodyPr>
          <a:lstStyle/>
          <a:p>
            <a:pPr marL="12700">
              <a:lnSpc>
                <a:spcPct val="150000"/>
              </a:lnSpc>
              <a:spcBef>
                <a:spcPts val="1570"/>
              </a:spcBef>
            </a:pPr>
            <a:r>
              <a:rPr sz="2400" b="1" spc="-375" dirty="0">
                <a:latin typeface="Times New Roman" pitchFamily="18" charset="0"/>
                <a:cs typeface="Times New Roman" pitchFamily="18" charset="0"/>
              </a:rPr>
              <a:t>REST </a:t>
            </a:r>
            <a:r>
              <a:rPr sz="2400" spc="-120" dirty="0">
                <a:latin typeface="Times New Roman" pitchFamily="18" charset="0"/>
                <a:cs typeface="Times New Roman" pitchFamily="18" charset="0"/>
              </a:rPr>
              <a:t>stands </a:t>
            </a:r>
            <a:r>
              <a:rPr sz="2400" spc="-10" dirty="0">
                <a:latin typeface="Times New Roman" pitchFamily="18" charset="0"/>
                <a:cs typeface="Times New Roman" pitchFamily="18" charset="0"/>
              </a:rPr>
              <a:t>for </a:t>
            </a:r>
            <a:r>
              <a:rPr sz="2400" spc="-95" dirty="0">
                <a:latin typeface="Times New Roman" pitchFamily="18" charset="0"/>
                <a:cs typeface="Times New Roman" pitchFamily="18" charset="0"/>
              </a:rPr>
              <a:t>Representational </a:t>
            </a:r>
            <a:r>
              <a:rPr sz="2400" spc="-120" dirty="0">
                <a:latin typeface="Times New Roman" pitchFamily="18" charset="0"/>
                <a:cs typeface="Times New Roman" pitchFamily="18" charset="0"/>
              </a:rPr>
              <a:t>State</a:t>
            </a:r>
            <a:r>
              <a:rPr sz="2400" spc="-175" dirty="0">
                <a:latin typeface="Times New Roman" pitchFamily="18" charset="0"/>
                <a:cs typeface="Times New Roman" pitchFamily="18" charset="0"/>
              </a:rPr>
              <a:t> </a:t>
            </a:r>
            <a:r>
              <a:rPr sz="2400" spc="-145" dirty="0">
                <a:latin typeface="Times New Roman" pitchFamily="18" charset="0"/>
                <a:cs typeface="Times New Roman" pitchFamily="18" charset="0"/>
              </a:rPr>
              <a:t>Transfer.</a:t>
            </a:r>
            <a:endParaRPr sz="2400" dirty="0">
              <a:latin typeface="Times New Roman" pitchFamily="18" charset="0"/>
              <a:cs typeface="Times New Roman" pitchFamily="18" charset="0"/>
            </a:endParaRPr>
          </a:p>
          <a:p>
            <a:pPr marL="354965" marR="5715" indent="-342900" algn="just">
              <a:lnSpc>
                <a:spcPct val="150000"/>
              </a:lnSpc>
              <a:spcBef>
                <a:spcPts val="1760"/>
              </a:spcBef>
              <a:buChar char="•"/>
              <a:tabLst>
                <a:tab pos="355600" algn="l"/>
              </a:tabLst>
            </a:pPr>
            <a:r>
              <a:rPr sz="2400" spc="-225" dirty="0">
                <a:latin typeface="Times New Roman" pitchFamily="18" charset="0"/>
                <a:cs typeface="Times New Roman" pitchFamily="18" charset="0"/>
              </a:rPr>
              <a:t>RESTful </a:t>
            </a:r>
            <a:r>
              <a:rPr sz="2400" spc="-80" dirty="0">
                <a:latin typeface="Times New Roman" pitchFamily="18" charset="0"/>
                <a:cs typeface="Times New Roman" pitchFamily="18" charset="0"/>
              </a:rPr>
              <a:t>web </a:t>
            </a:r>
            <a:r>
              <a:rPr sz="2400" spc="-105" dirty="0">
                <a:latin typeface="Times New Roman" pitchFamily="18" charset="0"/>
                <a:cs typeface="Times New Roman" pitchFamily="18" charset="0"/>
              </a:rPr>
              <a:t>service </a:t>
            </a:r>
            <a:r>
              <a:rPr sz="2400" spc="-135" dirty="0">
                <a:latin typeface="Times New Roman" pitchFamily="18" charset="0"/>
                <a:cs typeface="Times New Roman" pitchFamily="18" charset="0"/>
              </a:rPr>
              <a:t>does away </a:t>
            </a:r>
            <a:r>
              <a:rPr sz="2400" spc="10" dirty="0">
                <a:latin typeface="Times New Roman" pitchFamily="18" charset="0"/>
                <a:cs typeface="Times New Roman" pitchFamily="18" charset="0"/>
              </a:rPr>
              <a:t>with </a:t>
            </a:r>
            <a:r>
              <a:rPr sz="2400" spc="-30" dirty="0">
                <a:latin typeface="Times New Roman" pitchFamily="18" charset="0"/>
                <a:cs typeface="Times New Roman" pitchFamily="18" charset="0"/>
              </a:rPr>
              <a:t>the </a:t>
            </a:r>
            <a:r>
              <a:rPr sz="2400" spc="-100" dirty="0">
                <a:latin typeface="Times New Roman" pitchFamily="18" charset="0"/>
                <a:cs typeface="Times New Roman" pitchFamily="18" charset="0"/>
              </a:rPr>
              <a:t>service </a:t>
            </a:r>
            <a:r>
              <a:rPr sz="2400" spc="-65" dirty="0">
                <a:latin typeface="Times New Roman" pitchFamily="18" charset="0"/>
                <a:cs typeface="Times New Roman" pitchFamily="18" charset="0"/>
              </a:rPr>
              <a:t>description  </a:t>
            </a:r>
            <a:r>
              <a:rPr sz="2400" spc="-114" dirty="0">
                <a:latin typeface="Times New Roman" pitchFamily="18" charset="0"/>
                <a:cs typeface="Times New Roman" pitchFamily="18" charset="0"/>
              </a:rPr>
              <a:t>layer, </a:t>
            </a:r>
            <a:r>
              <a:rPr sz="2400" spc="-105" dirty="0">
                <a:latin typeface="Times New Roman" pitchFamily="18" charset="0"/>
                <a:cs typeface="Times New Roman" pitchFamily="18" charset="0"/>
              </a:rPr>
              <a:t>and </a:t>
            </a:r>
            <a:r>
              <a:rPr sz="2400" spc="-135" dirty="0">
                <a:latin typeface="Times New Roman" pitchFamily="18" charset="0"/>
                <a:cs typeface="Times New Roman" pitchFamily="18" charset="0"/>
              </a:rPr>
              <a:t>needs </a:t>
            </a:r>
            <a:r>
              <a:rPr sz="2400" spc="-75" dirty="0">
                <a:latin typeface="Times New Roman" pitchFamily="18" charset="0"/>
                <a:cs typeface="Times New Roman" pitchFamily="18" charset="0"/>
              </a:rPr>
              <a:t>no </a:t>
            </a:r>
            <a:r>
              <a:rPr sz="2400" spc="-105" dirty="0">
                <a:latin typeface="Times New Roman" pitchFamily="18" charset="0"/>
                <a:cs typeface="Times New Roman" pitchFamily="18" charset="0"/>
              </a:rPr>
              <a:t>separate </a:t>
            </a:r>
            <a:r>
              <a:rPr sz="2400" spc="-45" dirty="0">
                <a:latin typeface="Times New Roman" pitchFamily="18" charset="0"/>
                <a:cs typeface="Times New Roman" pitchFamily="18" charset="0"/>
              </a:rPr>
              <a:t>protocol </a:t>
            </a:r>
            <a:r>
              <a:rPr sz="2400" spc="-10" dirty="0">
                <a:latin typeface="Times New Roman" pitchFamily="18" charset="0"/>
                <a:cs typeface="Times New Roman" pitchFamily="18" charset="0"/>
              </a:rPr>
              <a:t>for </a:t>
            </a:r>
            <a:r>
              <a:rPr sz="2400" spc="-100" dirty="0">
                <a:latin typeface="Times New Roman" pitchFamily="18" charset="0"/>
                <a:cs typeface="Times New Roman" pitchFamily="18" charset="0"/>
              </a:rPr>
              <a:t>encoding  </a:t>
            </a:r>
            <a:r>
              <a:rPr sz="2400" spc="-175" dirty="0">
                <a:latin typeface="Times New Roman" pitchFamily="18" charset="0"/>
                <a:cs typeface="Times New Roman" pitchFamily="18" charset="0"/>
              </a:rPr>
              <a:t>message </a:t>
            </a:r>
            <a:r>
              <a:rPr sz="2400" spc="-100" dirty="0">
                <a:latin typeface="Times New Roman" pitchFamily="18" charset="0"/>
                <a:cs typeface="Times New Roman" pitchFamily="18" charset="0"/>
              </a:rPr>
              <a:t>requests </a:t>
            </a:r>
            <a:r>
              <a:rPr sz="2400" spc="-105" dirty="0">
                <a:latin typeface="Times New Roman" pitchFamily="18" charset="0"/>
                <a:cs typeface="Times New Roman" pitchFamily="18" charset="0"/>
              </a:rPr>
              <a:t>and</a:t>
            </a:r>
            <a:r>
              <a:rPr sz="2400" spc="-45" dirty="0">
                <a:latin typeface="Times New Roman" pitchFamily="18" charset="0"/>
                <a:cs typeface="Times New Roman" pitchFamily="18" charset="0"/>
              </a:rPr>
              <a:t> </a:t>
            </a:r>
            <a:r>
              <a:rPr sz="2400" spc="-125" dirty="0">
                <a:latin typeface="Times New Roman" pitchFamily="18" charset="0"/>
                <a:cs typeface="Times New Roman" pitchFamily="18" charset="0"/>
              </a:rPr>
              <a:t>responses.</a:t>
            </a:r>
            <a:endParaRPr sz="2400" dirty="0">
              <a:latin typeface="Times New Roman" pitchFamily="18" charset="0"/>
              <a:cs typeface="Times New Roman" pitchFamily="18" charset="0"/>
            </a:endParaRPr>
          </a:p>
          <a:p>
            <a:pPr marL="354965" marR="6350" indent="-342900" algn="just">
              <a:lnSpc>
                <a:spcPct val="150000"/>
              </a:lnSpc>
              <a:spcBef>
                <a:spcPts val="1720"/>
              </a:spcBef>
              <a:buChar char="•"/>
              <a:tabLst>
                <a:tab pos="355600" algn="l"/>
              </a:tabLst>
            </a:pPr>
            <a:r>
              <a:rPr sz="2400" spc="30" dirty="0">
                <a:latin typeface="Times New Roman" pitchFamily="18" charset="0"/>
                <a:cs typeface="Times New Roman" pitchFamily="18" charset="0"/>
              </a:rPr>
              <a:t>It </a:t>
            </a:r>
            <a:r>
              <a:rPr sz="2400" spc="-80" dirty="0">
                <a:latin typeface="Times New Roman" pitchFamily="18" charset="0"/>
                <a:cs typeface="Times New Roman" pitchFamily="18" charset="0"/>
              </a:rPr>
              <a:t>simply </a:t>
            </a:r>
            <a:r>
              <a:rPr sz="2400" spc="-175" dirty="0">
                <a:latin typeface="Times New Roman" pitchFamily="18" charset="0"/>
                <a:cs typeface="Times New Roman" pitchFamily="18" charset="0"/>
              </a:rPr>
              <a:t>uses </a:t>
            </a:r>
            <a:r>
              <a:rPr sz="2400" spc="-270" dirty="0">
                <a:latin typeface="Times New Roman" pitchFamily="18" charset="0"/>
                <a:cs typeface="Times New Roman" pitchFamily="18" charset="0"/>
              </a:rPr>
              <a:t>HTTP </a:t>
            </a:r>
            <a:r>
              <a:rPr sz="2400" spc="-280" dirty="0">
                <a:latin typeface="Times New Roman" pitchFamily="18" charset="0"/>
                <a:cs typeface="Times New Roman" pitchFamily="18" charset="0"/>
              </a:rPr>
              <a:t>URLs </a:t>
            </a:r>
            <a:r>
              <a:rPr sz="2400" spc="-10" dirty="0">
                <a:latin typeface="Times New Roman" pitchFamily="18" charset="0"/>
                <a:cs typeface="Times New Roman" pitchFamily="18" charset="0"/>
              </a:rPr>
              <a:t>for </a:t>
            </a:r>
            <a:r>
              <a:rPr sz="2400" spc="-80" dirty="0">
                <a:latin typeface="Times New Roman" pitchFamily="18" charset="0"/>
                <a:cs typeface="Times New Roman" pitchFamily="18" charset="0"/>
              </a:rPr>
              <a:t>requesting </a:t>
            </a:r>
            <a:r>
              <a:rPr sz="2400" spc="-175" dirty="0">
                <a:latin typeface="Times New Roman" pitchFamily="18" charset="0"/>
                <a:cs typeface="Times New Roman" pitchFamily="18" charset="0"/>
              </a:rPr>
              <a:t>a </a:t>
            </a:r>
            <a:r>
              <a:rPr sz="2400" spc="-65" dirty="0">
                <a:latin typeface="Times New Roman" pitchFamily="18" charset="0"/>
                <a:cs typeface="Times New Roman" pitchFamily="18" charset="0"/>
              </a:rPr>
              <a:t>resource/object  </a:t>
            </a:r>
            <a:r>
              <a:rPr sz="2400" spc="-100" dirty="0">
                <a:latin typeface="Times New Roman" pitchFamily="18" charset="0"/>
                <a:cs typeface="Times New Roman" pitchFamily="18" charset="0"/>
              </a:rPr>
              <a:t>(and </a:t>
            </a:r>
            <a:r>
              <a:rPr sz="2400" spc="-10" dirty="0">
                <a:latin typeface="Times New Roman" pitchFamily="18" charset="0"/>
                <a:cs typeface="Times New Roman" pitchFamily="18" charset="0"/>
              </a:rPr>
              <a:t>for </a:t>
            </a:r>
            <a:r>
              <a:rPr sz="2400" spc="-100" dirty="0">
                <a:latin typeface="Times New Roman" pitchFamily="18" charset="0"/>
                <a:cs typeface="Times New Roman" pitchFamily="18" charset="0"/>
              </a:rPr>
              <a:t>encoding </a:t>
            </a:r>
            <a:r>
              <a:rPr sz="2400" spc="-20" dirty="0">
                <a:latin typeface="Times New Roman" pitchFamily="18" charset="0"/>
                <a:cs typeface="Times New Roman" pitchFamily="18" charset="0"/>
              </a:rPr>
              <a:t>input</a:t>
            </a:r>
            <a:r>
              <a:rPr sz="2400" spc="-265" dirty="0">
                <a:latin typeface="Times New Roman" pitchFamily="18" charset="0"/>
                <a:cs typeface="Times New Roman" pitchFamily="18" charset="0"/>
              </a:rPr>
              <a:t> </a:t>
            </a:r>
            <a:r>
              <a:rPr sz="2400" spc="-90" dirty="0">
                <a:latin typeface="Times New Roman" pitchFamily="18" charset="0"/>
                <a:cs typeface="Times New Roman" pitchFamily="18" charset="0"/>
              </a:rPr>
              <a:t>parameters).</a:t>
            </a:r>
            <a:endParaRPr sz="2400" dirty="0">
              <a:latin typeface="Times New Roman" pitchFamily="18" charset="0"/>
              <a:cs typeface="Times New Roman" pitchFamily="18" charset="0"/>
            </a:endParaRPr>
          </a:p>
          <a:p>
            <a:pPr marL="354965" marR="5080" indent="-342900" algn="just">
              <a:lnSpc>
                <a:spcPct val="150000"/>
              </a:lnSpc>
              <a:spcBef>
                <a:spcPts val="1720"/>
              </a:spcBef>
              <a:buChar char="•"/>
              <a:tabLst>
                <a:tab pos="355600" algn="l"/>
              </a:tabLst>
            </a:pPr>
            <a:r>
              <a:rPr sz="2400" spc="-165" dirty="0">
                <a:latin typeface="Times New Roman" pitchFamily="18" charset="0"/>
                <a:cs typeface="Times New Roman" pitchFamily="18" charset="0"/>
              </a:rPr>
              <a:t>The </a:t>
            </a:r>
            <a:r>
              <a:rPr sz="2400" spc="-100" dirty="0">
                <a:latin typeface="Times New Roman" pitchFamily="18" charset="0"/>
                <a:cs typeface="Times New Roman" pitchFamily="18" charset="0"/>
              </a:rPr>
              <a:t>serialized </a:t>
            </a:r>
            <a:r>
              <a:rPr sz="2400" spc="-65" dirty="0">
                <a:latin typeface="Times New Roman" pitchFamily="18" charset="0"/>
                <a:cs typeface="Times New Roman" pitchFamily="18" charset="0"/>
              </a:rPr>
              <a:t>representation </a:t>
            </a:r>
            <a:r>
              <a:rPr sz="2400" spc="-5" dirty="0">
                <a:latin typeface="Times New Roman" pitchFamily="18" charset="0"/>
                <a:cs typeface="Times New Roman" pitchFamily="18" charset="0"/>
              </a:rPr>
              <a:t>of </a:t>
            </a:r>
            <a:r>
              <a:rPr sz="2400" spc="-45" dirty="0">
                <a:latin typeface="Times New Roman" pitchFamily="18" charset="0"/>
                <a:cs typeface="Times New Roman" pitchFamily="18" charset="0"/>
              </a:rPr>
              <a:t>this </a:t>
            </a:r>
            <a:r>
              <a:rPr sz="2400" spc="-55" dirty="0">
                <a:latin typeface="Times New Roman" pitchFamily="18" charset="0"/>
                <a:cs typeface="Times New Roman" pitchFamily="18" charset="0"/>
              </a:rPr>
              <a:t>object, </a:t>
            </a:r>
            <a:r>
              <a:rPr sz="2400" spc="-95" dirty="0">
                <a:latin typeface="Times New Roman" pitchFamily="18" charset="0"/>
                <a:cs typeface="Times New Roman" pitchFamily="18" charset="0"/>
              </a:rPr>
              <a:t>usually </a:t>
            </a:r>
            <a:r>
              <a:rPr sz="2400" spc="-125" dirty="0">
                <a:latin typeface="Times New Roman" pitchFamily="18" charset="0"/>
                <a:cs typeface="Times New Roman" pitchFamily="18" charset="0"/>
              </a:rPr>
              <a:t>an </a:t>
            </a:r>
            <a:r>
              <a:rPr sz="2400" spc="-200" dirty="0">
                <a:latin typeface="Times New Roman" pitchFamily="18" charset="0"/>
                <a:cs typeface="Times New Roman" pitchFamily="18" charset="0"/>
              </a:rPr>
              <a:t>XML  </a:t>
            </a:r>
            <a:r>
              <a:rPr sz="2400" spc="-20" dirty="0">
                <a:latin typeface="Times New Roman" pitchFamily="18" charset="0"/>
                <a:cs typeface="Times New Roman" pitchFamily="18" charset="0"/>
              </a:rPr>
              <a:t>or </a:t>
            </a:r>
            <a:r>
              <a:rPr sz="2400" spc="-325" dirty="0">
                <a:latin typeface="Times New Roman" pitchFamily="18" charset="0"/>
                <a:cs typeface="Times New Roman" pitchFamily="18" charset="0"/>
              </a:rPr>
              <a:t>JSON </a:t>
            </a:r>
            <a:r>
              <a:rPr sz="2400" spc="-85" dirty="0">
                <a:latin typeface="Times New Roman" pitchFamily="18" charset="0"/>
                <a:cs typeface="Times New Roman" pitchFamily="18" charset="0"/>
              </a:rPr>
              <a:t>stream, </a:t>
            </a:r>
            <a:r>
              <a:rPr sz="2400" spc="-114" dirty="0">
                <a:latin typeface="Times New Roman" pitchFamily="18" charset="0"/>
                <a:cs typeface="Times New Roman" pitchFamily="18" charset="0"/>
              </a:rPr>
              <a:t>is </a:t>
            </a:r>
            <a:r>
              <a:rPr sz="2400" spc="-40" dirty="0">
                <a:latin typeface="Times New Roman" pitchFamily="18" charset="0"/>
                <a:cs typeface="Times New Roman" pitchFamily="18" charset="0"/>
              </a:rPr>
              <a:t>then </a:t>
            </a:r>
            <a:r>
              <a:rPr sz="2400" spc="-45" dirty="0">
                <a:latin typeface="Times New Roman" pitchFamily="18" charset="0"/>
                <a:cs typeface="Times New Roman" pitchFamily="18" charset="0"/>
              </a:rPr>
              <a:t>returned </a:t>
            </a:r>
            <a:r>
              <a:rPr sz="2400" spc="15" dirty="0">
                <a:latin typeface="Times New Roman" pitchFamily="18" charset="0"/>
                <a:cs typeface="Times New Roman" pitchFamily="18" charset="0"/>
              </a:rPr>
              <a:t>to </a:t>
            </a:r>
            <a:r>
              <a:rPr sz="2400" spc="-30" dirty="0">
                <a:latin typeface="Times New Roman" pitchFamily="18" charset="0"/>
                <a:cs typeface="Times New Roman" pitchFamily="18" charset="0"/>
              </a:rPr>
              <a:t>the </a:t>
            </a:r>
            <a:r>
              <a:rPr sz="2400" spc="-65" dirty="0">
                <a:latin typeface="Times New Roman" pitchFamily="18" charset="0"/>
                <a:cs typeface="Times New Roman" pitchFamily="18" charset="0"/>
              </a:rPr>
              <a:t>requestor </a:t>
            </a:r>
            <a:r>
              <a:rPr sz="2400" spc="-210" dirty="0">
                <a:latin typeface="Times New Roman" pitchFamily="18" charset="0"/>
                <a:cs typeface="Times New Roman" pitchFamily="18" charset="0"/>
              </a:rPr>
              <a:t>as </a:t>
            </a:r>
            <a:r>
              <a:rPr sz="2400" spc="-175" dirty="0">
                <a:latin typeface="Times New Roman" pitchFamily="18" charset="0"/>
                <a:cs typeface="Times New Roman" pitchFamily="18" charset="0"/>
              </a:rPr>
              <a:t>a  </a:t>
            </a:r>
            <a:r>
              <a:rPr sz="2400" spc="-60" dirty="0">
                <a:latin typeface="Times New Roman" pitchFamily="18" charset="0"/>
                <a:cs typeface="Times New Roman" pitchFamily="18" charset="0"/>
              </a:rPr>
              <a:t>normal </a:t>
            </a:r>
            <a:r>
              <a:rPr sz="2400" spc="-275" dirty="0">
                <a:latin typeface="Times New Roman" pitchFamily="18" charset="0"/>
                <a:cs typeface="Times New Roman" pitchFamily="18" charset="0"/>
              </a:rPr>
              <a:t>HTTP</a:t>
            </a:r>
            <a:r>
              <a:rPr sz="2400" spc="-135" dirty="0">
                <a:latin typeface="Times New Roman" pitchFamily="18" charset="0"/>
                <a:cs typeface="Times New Roman" pitchFamily="18" charset="0"/>
              </a:rPr>
              <a:t> </a:t>
            </a:r>
            <a:r>
              <a:rPr sz="2400" spc="-114" dirty="0">
                <a:latin typeface="Times New Roman" pitchFamily="18" charset="0"/>
                <a:cs typeface="Times New Roman" pitchFamily="18" charset="0"/>
              </a:rPr>
              <a:t>response.</a:t>
            </a:r>
            <a:endParaRPr sz="2400" dirty="0">
              <a:latin typeface="Times New Roman" pitchFamily="18" charset="0"/>
              <a:cs typeface="Times New Roman" pitchFamily="18" charset="0"/>
            </a:endParaRPr>
          </a:p>
          <a:p>
            <a:pPr marL="354965" marR="9525" indent="-342900" algn="just">
              <a:lnSpc>
                <a:spcPct val="150000"/>
              </a:lnSpc>
              <a:spcBef>
                <a:spcPts val="1720"/>
              </a:spcBef>
              <a:buChar char="•"/>
              <a:tabLst>
                <a:tab pos="355600" algn="l"/>
              </a:tabLst>
            </a:pPr>
            <a:r>
              <a:rPr sz="2400" spc="-395" dirty="0">
                <a:latin typeface="Times New Roman" pitchFamily="18" charset="0"/>
                <a:cs typeface="Times New Roman" pitchFamily="18" charset="0"/>
              </a:rPr>
              <a:t>REST </a:t>
            </a:r>
            <a:r>
              <a:rPr sz="2400" spc="-125" dirty="0">
                <a:latin typeface="Times New Roman" pitchFamily="18" charset="0"/>
                <a:cs typeface="Times New Roman" pitchFamily="18" charset="0"/>
              </a:rPr>
              <a:t>appears </a:t>
            </a:r>
            <a:r>
              <a:rPr sz="2400" spc="10" dirty="0">
                <a:latin typeface="Times New Roman" pitchFamily="18" charset="0"/>
                <a:cs typeface="Times New Roman" pitchFamily="18" charset="0"/>
              </a:rPr>
              <a:t>to </a:t>
            </a:r>
            <a:r>
              <a:rPr sz="2400" spc="-140" dirty="0">
                <a:latin typeface="Times New Roman" pitchFamily="18" charset="0"/>
                <a:cs typeface="Times New Roman" pitchFamily="18" charset="0"/>
              </a:rPr>
              <a:t>have </a:t>
            </a:r>
            <a:r>
              <a:rPr sz="2400" spc="-75" dirty="0">
                <a:latin typeface="Times New Roman" pitchFamily="18" charset="0"/>
                <a:cs typeface="Times New Roman" pitchFamily="18" charset="0"/>
              </a:rPr>
              <a:t>almost </a:t>
            </a:r>
            <a:r>
              <a:rPr sz="2400" spc="-70" dirty="0">
                <a:latin typeface="Times New Roman" pitchFamily="18" charset="0"/>
                <a:cs typeface="Times New Roman" pitchFamily="18" charset="0"/>
              </a:rPr>
              <a:t>completely </a:t>
            </a:r>
            <a:r>
              <a:rPr sz="2400" spc="-105" dirty="0">
                <a:latin typeface="Times New Roman" pitchFamily="18" charset="0"/>
                <a:cs typeface="Times New Roman" pitchFamily="18" charset="0"/>
              </a:rPr>
              <a:t>displaced </a:t>
            </a:r>
            <a:r>
              <a:rPr sz="2400" spc="-320" dirty="0">
                <a:latin typeface="Times New Roman" pitchFamily="18" charset="0"/>
                <a:cs typeface="Times New Roman" pitchFamily="18" charset="0"/>
              </a:rPr>
              <a:t>SOAP </a:t>
            </a:r>
            <a:r>
              <a:rPr sz="2400" spc="-30" dirty="0">
                <a:latin typeface="Times New Roman" pitchFamily="18" charset="0"/>
                <a:cs typeface="Times New Roman" pitchFamily="18" charset="0"/>
              </a:rPr>
              <a:t> </a:t>
            </a:r>
            <a:r>
              <a:rPr sz="2400" spc="-114" dirty="0">
                <a:latin typeface="Times New Roman" pitchFamily="18" charset="0"/>
                <a:cs typeface="Times New Roman" pitchFamily="18" charset="0"/>
              </a:rPr>
              <a:t>services.</a:t>
            </a:r>
            <a:endParaRPr sz="24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3051810"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Web</a:t>
            </a:r>
            <a:r>
              <a:rPr spc="-325" dirty="0">
                <a:latin typeface="Times New Roman" pitchFamily="18" charset="0"/>
                <a:cs typeface="Times New Roman" pitchFamily="18" charset="0"/>
              </a:rPr>
              <a:t> </a:t>
            </a:r>
            <a:r>
              <a:rPr spc="-290" dirty="0">
                <a:latin typeface="Times New Roman" pitchFamily="18" charset="0"/>
                <a:cs typeface="Times New Roman" pitchFamily="18" charset="0"/>
              </a:rPr>
              <a:t>Services</a:t>
            </a:r>
          </a:p>
        </p:txBody>
      </p:sp>
      <p:sp>
        <p:nvSpPr>
          <p:cNvPr id="3" name="object 3"/>
          <p:cNvSpPr txBox="1"/>
          <p:nvPr/>
        </p:nvSpPr>
        <p:spPr>
          <a:xfrm>
            <a:off x="993450" y="842513"/>
            <a:ext cx="1264285" cy="254000"/>
          </a:xfrm>
          <a:prstGeom prst="rect">
            <a:avLst/>
          </a:prstGeom>
        </p:spPr>
        <p:txBody>
          <a:bodyPr vert="horz" wrap="square" lIns="0" tIns="12700" rIns="0" bIns="0" rtlCol="0">
            <a:spAutoFit/>
          </a:bodyPr>
          <a:lstStyle/>
          <a:p>
            <a:pPr marL="12700">
              <a:lnSpc>
                <a:spcPct val="100000"/>
              </a:lnSpc>
              <a:spcBef>
                <a:spcPts val="100"/>
              </a:spcBef>
            </a:pPr>
            <a:r>
              <a:rPr sz="1500" spc="-80" dirty="0">
                <a:latin typeface="Georgia"/>
                <a:cs typeface="Georgia"/>
              </a:rPr>
              <a:t>REST</a:t>
            </a:r>
            <a:r>
              <a:rPr sz="1500" spc="-55" dirty="0">
                <a:latin typeface="Georgia"/>
                <a:cs typeface="Georgia"/>
              </a:rPr>
              <a:t> </a:t>
            </a:r>
            <a:r>
              <a:rPr sz="1500" spc="55" dirty="0">
                <a:latin typeface="Georgia"/>
                <a:cs typeface="Georgia"/>
              </a:rPr>
              <a:t>Services</a:t>
            </a:r>
            <a:endParaRPr sz="1500">
              <a:latin typeface="Georgia"/>
              <a:cs typeface="Georgia"/>
            </a:endParaRPr>
          </a:p>
        </p:txBody>
      </p:sp>
      <p:sp>
        <p:nvSpPr>
          <p:cNvPr id="4" name="object 4"/>
          <p:cNvSpPr/>
          <p:nvPr/>
        </p:nvSpPr>
        <p:spPr>
          <a:xfrm>
            <a:off x="1644268" y="1219384"/>
            <a:ext cx="4543499" cy="511445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0"/>
            <a:ext cx="5624195" cy="690574"/>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An </a:t>
            </a:r>
            <a:r>
              <a:rPr spc="-290" dirty="0">
                <a:latin typeface="Times New Roman" pitchFamily="18" charset="0"/>
                <a:cs typeface="Times New Roman" pitchFamily="18" charset="0"/>
              </a:rPr>
              <a:t>Example </a:t>
            </a:r>
            <a:r>
              <a:rPr spc="-265" dirty="0">
                <a:latin typeface="Times New Roman" pitchFamily="18" charset="0"/>
                <a:cs typeface="Times New Roman" pitchFamily="18" charset="0"/>
              </a:rPr>
              <a:t>Web</a:t>
            </a:r>
            <a:r>
              <a:rPr spc="-195" dirty="0">
                <a:latin typeface="Times New Roman" pitchFamily="18" charset="0"/>
                <a:cs typeface="Times New Roman" pitchFamily="18" charset="0"/>
              </a:rPr>
              <a:t> </a:t>
            </a:r>
            <a:r>
              <a:rPr spc="-265" dirty="0">
                <a:latin typeface="Times New Roman" pitchFamily="18" charset="0"/>
                <a:cs typeface="Times New Roman" pitchFamily="18" charset="0"/>
              </a:rPr>
              <a:t>Service</a:t>
            </a:r>
          </a:p>
        </p:txBody>
      </p:sp>
      <p:sp>
        <p:nvSpPr>
          <p:cNvPr id="4" name="object 4"/>
          <p:cNvSpPr txBox="1"/>
          <p:nvPr/>
        </p:nvSpPr>
        <p:spPr>
          <a:xfrm>
            <a:off x="993445" y="742950"/>
            <a:ext cx="7160259" cy="5652188"/>
          </a:xfrm>
          <a:prstGeom prst="rect">
            <a:avLst/>
          </a:prstGeom>
        </p:spPr>
        <p:txBody>
          <a:bodyPr vert="horz" wrap="square" lIns="0" tIns="12065" rIns="0" bIns="0" rtlCol="0">
            <a:spAutoFit/>
          </a:bodyPr>
          <a:lstStyle/>
          <a:p>
            <a:pPr marL="111760" indent="-99060" algn="just">
              <a:lnSpc>
                <a:spcPct val="150000"/>
              </a:lnSpc>
              <a:spcBef>
                <a:spcPts val="95"/>
              </a:spcBef>
              <a:buSzPct val="95454"/>
              <a:buChar char="•"/>
              <a:tabLst>
                <a:tab pos="111760" algn="l"/>
              </a:tabLst>
            </a:pPr>
            <a:r>
              <a:rPr sz="2400" spc="-120" dirty="0">
                <a:latin typeface="Times New Roman" pitchFamily="18" charset="0"/>
                <a:cs typeface="Times New Roman" pitchFamily="18" charset="0"/>
              </a:rPr>
              <a:t>Consider </a:t>
            </a:r>
            <a:r>
              <a:rPr sz="2400" spc="-30" dirty="0">
                <a:latin typeface="Times New Roman" pitchFamily="18" charset="0"/>
                <a:cs typeface="Times New Roman" pitchFamily="18" charset="0"/>
              </a:rPr>
              <a:t>the </a:t>
            </a:r>
            <a:r>
              <a:rPr sz="2400" spc="-130" dirty="0">
                <a:latin typeface="Times New Roman" pitchFamily="18" charset="0"/>
                <a:cs typeface="Times New Roman" pitchFamily="18" charset="0"/>
              </a:rPr>
              <a:t>Google </a:t>
            </a:r>
            <a:r>
              <a:rPr sz="2400" spc="-125" dirty="0">
                <a:latin typeface="Times New Roman" pitchFamily="18" charset="0"/>
                <a:cs typeface="Times New Roman" pitchFamily="18" charset="0"/>
              </a:rPr>
              <a:t>Geocoding</a:t>
            </a:r>
            <a:r>
              <a:rPr sz="2400" spc="-160" dirty="0">
                <a:latin typeface="Times New Roman" pitchFamily="18" charset="0"/>
                <a:cs typeface="Times New Roman" pitchFamily="18" charset="0"/>
              </a:rPr>
              <a:t> </a:t>
            </a:r>
            <a:r>
              <a:rPr sz="2400" spc="-165" dirty="0">
                <a:latin typeface="Times New Roman" pitchFamily="18" charset="0"/>
                <a:cs typeface="Times New Roman" pitchFamily="18" charset="0"/>
              </a:rPr>
              <a:t>API.</a:t>
            </a:r>
            <a:endParaRPr sz="2400" dirty="0">
              <a:latin typeface="Times New Roman" pitchFamily="18" charset="0"/>
              <a:cs typeface="Times New Roman" pitchFamily="18" charset="0"/>
            </a:endParaRPr>
          </a:p>
          <a:p>
            <a:pPr marL="12700" marR="7620" algn="just">
              <a:lnSpc>
                <a:spcPct val="150000"/>
              </a:lnSpc>
              <a:spcBef>
                <a:spcPts val="1730"/>
              </a:spcBef>
              <a:buSzPct val="95454"/>
              <a:buChar char="•"/>
              <a:tabLst>
                <a:tab pos="111760" algn="l"/>
              </a:tabLst>
            </a:pPr>
            <a:r>
              <a:rPr sz="2400" spc="-165" dirty="0">
                <a:latin typeface="Times New Roman" pitchFamily="18" charset="0"/>
                <a:cs typeface="Times New Roman" pitchFamily="18" charset="0"/>
              </a:rPr>
              <a:t>The </a:t>
            </a:r>
            <a:r>
              <a:rPr sz="2400" spc="-130" dirty="0">
                <a:latin typeface="Times New Roman" pitchFamily="18" charset="0"/>
                <a:cs typeface="Times New Roman" pitchFamily="18" charset="0"/>
              </a:rPr>
              <a:t>Google </a:t>
            </a:r>
            <a:r>
              <a:rPr sz="2400" spc="-125" dirty="0">
                <a:latin typeface="Times New Roman" pitchFamily="18" charset="0"/>
                <a:cs typeface="Times New Roman" pitchFamily="18" charset="0"/>
              </a:rPr>
              <a:t>Geocoding </a:t>
            </a:r>
            <a:r>
              <a:rPr sz="2400" spc="-200" dirty="0">
                <a:latin typeface="Times New Roman" pitchFamily="18" charset="0"/>
                <a:cs typeface="Times New Roman" pitchFamily="18" charset="0"/>
              </a:rPr>
              <a:t>API </a:t>
            </a:r>
            <a:r>
              <a:rPr sz="2400" spc="-90" dirty="0">
                <a:latin typeface="Times New Roman" pitchFamily="18" charset="0"/>
                <a:cs typeface="Times New Roman" pitchFamily="18" charset="0"/>
              </a:rPr>
              <a:t>provides </a:t>
            </a:r>
            <a:r>
              <a:rPr sz="2400" spc="-175" dirty="0">
                <a:latin typeface="Times New Roman" pitchFamily="18" charset="0"/>
                <a:cs typeface="Times New Roman" pitchFamily="18" charset="0"/>
              </a:rPr>
              <a:t>a </a:t>
            </a:r>
            <a:r>
              <a:rPr sz="2400" spc="-120" dirty="0">
                <a:latin typeface="Times New Roman" pitchFamily="18" charset="0"/>
                <a:cs typeface="Times New Roman" pitchFamily="18" charset="0"/>
              </a:rPr>
              <a:t>way </a:t>
            </a:r>
            <a:r>
              <a:rPr sz="2400" spc="15" dirty="0">
                <a:latin typeface="Times New Roman" pitchFamily="18" charset="0"/>
                <a:cs typeface="Times New Roman" pitchFamily="18" charset="0"/>
              </a:rPr>
              <a:t>to </a:t>
            </a:r>
            <a:r>
              <a:rPr sz="2400" spc="-45" dirty="0">
                <a:latin typeface="Times New Roman" pitchFamily="18" charset="0"/>
                <a:cs typeface="Times New Roman" pitchFamily="18" charset="0"/>
              </a:rPr>
              <a:t>perform  </a:t>
            </a:r>
            <a:r>
              <a:rPr sz="2400" spc="-110" dirty="0">
                <a:latin typeface="Times New Roman" pitchFamily="18" charset="0"/>
                <a:cs typeface="Times New Roman" pitchFamily="18" charset="0"/>
              </a:rPr>
              <a:t>geocoding </a:t>
            </a:r>
            <a:r>
              <a:rPr sz="2400" spc="-75" dirty="0">
                <a:latin typeface="Times New Roman" pitchFamily="18" charset="0"/>
                <a:cs typeface="Times New Roman" pitchFamily="18" charset="0"/>
              </a:rPr>
              <a:t>operations </a:t>
            </a:r>
            <a:r>
              <a:rPr sz="2400" spc="-90" dirty="0">
                <a:latin typeface="Times New Roman" pitchFamily="18" charset="0"/>
                <a:cs typeface="Times New Roman" pitchFamily="18" charset="0"/>
              </a:rPr>
              <a:t>via </a:t>
            </a:r>
            <a:r>
              <a:rPr sz="2400" spc="-125" dirty="0">
                <a:latin typeface="Times New Roman" pitchFamily="18" charset="0"/>
                <a:cs typeface="Times New Roman" pitchFamily="18" charset="0"/>
              </a:rPr>
              <a:t>an </a:t>
            </a:r>
            <a:r>
              <a:rPr sz="2400" spc="-270" dirty="0">
                <a:latin typeface="Times New Roman" pitchFamily="18" charset="0"/>
                <a:cs typeface="Times New Roman" pitchFamily="18" charset="0"/>
              </a:rPr>
              <a:t>HTTP </a:t>
            </a:r>
            <a:r>
              <a:rPr sz="2400" spc="-335" dirty="0">
                <a:latin typeface="Times New Roman" pitchFamily="18" charset="0"/>
                <a:cs typeface="Times New Roman" pitchFamily="18" charset="0"/>
              </a:rPr>
              <a:t>GET </a:t>
            </a:r>
            <a:r>
              <a:rPr sz="2400" spc="-75" dirty="0">
                <a:latin typeface="Times New Roman" pitchFamily="18" charset="0"/>
                <a:cs typeface="Times New Roman" pitchFamily="18" charset="0"/>
              </a:rPr>
              <a:t>request, </a:t>
            </a:r>
            <a:r>
              <a:rPr sz="2400" spc="-105" dirty="0">
                <a:latin typeface="Times New Roman" pitchFamily="18" charset="0"/>
                <a:cs typeface="Times New Roman" pitchFamily="18" charset="0"/>
              </a:rPr>
              <a:t>and </a:t>
            </a:r>
            <a:r>
              <a:rPr sz="2400" spc="-70" dirty="0">
                <a:latin typeface="Times New Roman" pitchFamily="18" charset="0"/>
                <a:cs typeface="Times New Roman" pitchFamily="18" charset="0"/>
              </a:rPr>
              <a:t>thus </a:t>
            </a:r>
            <a:r>
              <a:rPr sz="2400" spc="-114" dirty="0">
                <a:latin typeface="Times New Roman" pitchFamily="18" charset="0"/>
                <a:cs typeface="Times New Roman" pitchFamily="18" charset="0"/>
              </a:rPr>
              <a:t>is </a:t>
            </a:r>
            <a:r>
              <a:rPr sz="2400" spc="-125" dirty="0">
                <a:latin typeface="Times New Roman" pitchFamily="18" charset="0"/>
                <a:cs typeface="Times New Roman" pitchFamily="18" charset="0"/>
              </a:rPr>
              <a:t>an  </a:t>
            </a:r>
            <a:r>
              <a:rPr sz="2400" spc="-100" dirty="0">
                <a:latin typeface="Times New Roman" pitchFamily="18" charset="0"/>
                <a:cs typeface="Times New Roman" pitchFamily="18" charset="0"/>
              </a:rPr>
              <a:t>especially </a:t>
            </a:r>
            <a:r>
              <a:rPr sz="2400" spc="-85" dirty="0">
                <a:latin typeface="Times New Roman" pitchFamily="18" charset="0"/>
                <a:cs typeface="Times New Roman" pitchFamily="18" charset="0"/>
              </a:rPr>
              <a:t>useful </a:t>
            </a:r>
            <a:r>
              <a:rPr sz="2400" spc="-114" dirty="0">
                <a:latin typeface="Times New Roman" pitchFamily="18" charset="0"/>
                <a:cs typeface="Times New Roman" pitchFamily="18" charset="0"/>
              </a:rPr>
              <a:t>example </a:t>
            </a:r>
            <a:r>
              <a:rPr sz="2400" spc="-5" dirty="0">
                <a:latin typeface="Times New Roman" pitchFamily="18" charset="0"/>
                <a:cs typeface="Times New Roman" pitchFamily="18" charset="0"/>
              </a:rPr>
              <a:t>of </a:t>
            </a:r>
            <a:r>
              <a:rPr sz="2400" spc="-175" dirty="0">
                <a:latin typeface="Times New Roman" pitchFamily="18" charset="0"/>
                <a:cs typeface="Times New Roman" pitchFamily="18" charset="0"/>
              </a:rPr>
              <a:t>a </a:t>
            </a:r>
            <a:r>
              <a:rPr sz="2400" spc="-229" dirty="0">
                <a:latin typeface="Times New Roman" pitchFamily="18" charset="0"/>
                <a:cs typeface="Times New Roman" pitchFamily="18" charset="0"/>
              </a:rPr>
              <a:t>RESTful </a:t>
            </a:r>
            <a:r>
              <a:rPr sz="2400" spc="-85" dirty="0">
                <a:latin typeface="Times New Roman" pitchFamily="18" charset="0"/>
                <a:cs typeface="Times New Roman" pitchFamily="18" charset="0"/>
              </a:rPr>
              <a:t>web</a:t>
            </a:r>
            <a:r>
              <a:rPr sz="2400" spc="-409" dirty="0">
                <a:latin typeface="Times New Roman" pitchFamily="18" charset="0"/>
                <a:cs typeface="Times New Roman" pitchFamily="18" charset="0"/>
              </a:rPr>
              <a:t> </a:t>
            </a:r>
            <a:r>
              <a:rPr sz="2400" spc="-100" dirty="0">
                <a:latin typeface="Times New Roman" pitchFamily="18" charset="0"/>
                <a:cs typeface="Times New Roman" pitchFamily="18" charset="0"/>
              </a:rPr>
              <a:t>service.</a:t>
            </a:r>
            <a:endParaRPr sz="2400" dirty="0">
              <a:latin typeface="Times New Roman" pitchFamily="18" charset="0"/>
              <a:cs typeface="Times New Roman" pitchFamily="18" charset="0"/>
            </a:endParaRPr>
          </a:p>
          <a:p>
            <a:pPr marL="12700" marR="6350" algn="just">
              <a:lnSpc>
                <a:spcPct val="150000"/>
              </a:lnSpc>
              <a:spcBef>
                <a:spcPts val="1730"/>
              </a:spcBef>
              <a:buSzPct val="95454"/>
              <a:buFont typeface="Arial"/>
              <a:buChar char="•"/>
              <a:tabLst>
                <a:tab pos="111760" algn="l"/>
              </a:tabLst>
            </a:pPr>
            <a:r>
              <a:rPr sz="2400" b="1" spc="-204" dirty="0">
                <a:latin typeface="Times New Roman" pitchFamily="18" charset="0"/>
                <a:cs typeface="Times New Roman" pitchFamily="18" charset="0"/>
              </a:rPr>
              <a:t>Geocoding </a:t>
            </a:r>
            <a:r>
              <a:rPr sz="2400" spc="-55" dirty="0">
                <a:latin typeface="Times New Roman" pitchFamily="18" charset="0"/>
                <a:cs typeface="Times New Roman" pitchFamily="18" charset="0"/>
              </a:rPr>
              <a:t>typically </a:t>
            </a:r>
            <a:r>
              <a:rPr sz="2400" spc="-90" dirty="0">
                <a:latin typeface="Times New Roman" pitchFamily="18" charset="0"/>
                <a:cs typeface="Times New Roman" pitchFamily="18" charset="0"/>
              </a:rPr>
              <a:t>refers </a:t>
            </a:r>
            <a:r>
              <a:rPr sz="2400" spc="10" dirty="0">
                <a:latin typeface="Times New Roman" pitchFamily="18" charset="0"/>
                <a:cs typeface="Times New Roman" pitchFamily="18" charset="0"/>
              </a:rPr>
              <a:t>to </a:t>
            </a:r>
            <a:r>
              <a:rPr sz="2400" spc="-30" dirty="0">
                <a:latin typeface="Times New Roman" pitchFamily="18" charset="0"/>
                <a:cs typeface="Times New Roman" pitchFamily="18" charset="0"/>
              </a:rPr>
              <a:t>the </a:t>
            </a:r>
            <a:r>
              <a:rPr sz="2400" spc="-135" dirty="0">
                <a:latin typeface="Times New Roman" pitchFamily="18" charset="0"/>
                <a:cs typeface="Times New Roman" pitchFamily="18" charset="0"/>
              </a:rPr>
              <a:t>process </a:t>
            </a:r>
            <a:r>
              <a:rPr sz="2400" dirty="0">
                <a:latin typeface="Times New Roman" pitchFamily="18" charset="0"/>
                <a:cs typeface="Times New Roman" pitchFamily="18" charset="0"/>
              </a:rPr>
              <a:t>of </a:t>
            </a:r>
            <a:r>
              <a:rPr sz="2400" spc="-35" dirty="0">
                <a:latin typeface="Times New Roman" pitchFamily="18" charset="0"/>
                <a:cs typeface="Times New Roman" pitchFamily="18" charset="0"/>
              </a:rPr>
              <a:t>turning </a:t>
            </a:r>
            <a:r>
              <a:rPr sz="2400" spc="-175" dirty="0">
                <a:latin typeface="Times New Roman" pitchFamily="18" charset="0"/>
                <a:cs typeface="Times New Roman" pitchFamily="18" charset="0"/>
              </a:rPr>
              <a:t>a </a:t>
            </a:r>
            <a:r>
              <a:rPr sz="2400" spc="-70" dirty="0">
                <a:latin typeface="Times New Roman" pitchFamily="18" charset="0"/>
                <a:cs typeface="Times New Roman" pitchFamily="18" charset="0"/>
              </a:rPr>
              <a:t>real-  </a:t>
            </a:r>
            <a:r>
              <a:rPr sz="2400" spc="-30" dirty="0">
                <a:latin typeface="Times New Roman" pitchFamily="18" charset="0"/>
                <a:cs typeface="Times New Roman" pitchFamily="18" charset="0"/>
              </a:rPr>
              <a:t>world </a:t>
            </a:r>
            <a:r>
              <a:rPr sz="2400" spc="-135" dirty="0">
                <a:latin typeface="Times New Roman" pitchFamily="18" charset="0"/>
                <a:cs typeface="Times New Roman" pitchFamily="18" charset="0"/>
              </a:rPr>
              <a:t>address </a:t>
            </a:r>
            <a:r>
              <a:rPr sz="2400" spc="-15" dirty="0">
                <a:latin typeface="Times New Roman" pitchFamily="18" charset="0"/>
                <a:cs typeface="Times New Roman" pitchFamily="18" charset="0"/>
              </a:rPr>
              <a:t>into </a:t>
            </a:r>
            <a:r>
              <a:rPr sz="2400" spc="-110" dirty="0">
                <a:latin typeface="Times New Roman" pitchFamily="18" charset="0"/>
                <a:cs typeface="Times New Roman" pitchFamily="18" charset="0"/>
              </a:rPr>
              <a:t>geographic </a:t>
            </a:r>
            <a:r>
              <a:rPr sz="2400" spc="-85" dirty="0">
                <a:latin typeface="Times New Roman" pitchFamily="18" charset="0"/>
                <a:cs typeface="Times New Roman" pitchFamily="18" charset="0"/>
              </a:rPr>
              <a:t>coordinates, </a:t>
            </a:r>
            <a:r>
              <a:rPr sz="2400" spc="-65" dirty="0">
                <a:latin typeface="Times New Roman" pitchFamily="18" charset="0"/>
                <a:cs typeface="Times New Roman" pitchFamily="18" charset="0"/>
              </a:rPr>
              <a:t>which </a:t>
            </a:r>
            <a:r>
              <a:rPr sz="2400" spc="-95" dirty="0">
                <a:latin typeface="Times New Roman" pitchFamily="18" charset="0"/>
                <a:cs typeface="Times New Roman" pitchFamily="18" charset="0"/>
              </a:rPr>
              <a:t>are usually  </a:t>
            </a:r>
            <a:r>
              <a:rPr sz="2400" spc="-30" dirty="0">
                <a:latin typeface="Times New Roman" pitchFamily="18" charset="0"/>
                <a:cs typeface="Times New Roman" pitchFamily="18" charset="0"/>
              </a:rPr>
              <a:t>latitude </a:t>
            </a:r>
            <a:r>
              <a:rPr sz="2400" spc="-105" dirty="0">
                <a:latin typeface="Times New Roman" pitchFamily="18" charset="0"/>
                <a:cs typeface="Times New Roman" pitchFamily="18" charset="0"/>
              </a:rPr>
              <a:t>and </a:t>
            </a:r>
            <a:r>
              <a:rPr sz="2400" spc="-55" dirty="0">
                <a:latin typeface="Times New Roman" pitchFamily="18" charset="0"/>
                <a:cs typeface="Times New Roman" pitchFamily="18" charset="0"/>
              </a:rPr>
              <a:t>longitude</a:t>
            </a:r>
            <a:r>
              <a:rPr sz="2400" spc="-210" dirty="0">
                <a:latin typeface="Times New Roman" pitchFamily="18" charset="0"/>
                <a:cs typeface="Times New Roman" pitchFamily="18" charset="0"/>
              </a:rPr>
              <a:t> </a:t>
            </a:r>
            <a:r>
              <a:rPr sz="2400" spc="-130" dirty="0">
                <a:latin typeface="Times New Roman" pitchFamily="18" charset="0"/>
                <a:cs typeface="Times New Roman" pitchFamily="18" charset="0"/>
              </a:rPr>
              <a:t>values</a:t>
            </a:r>
            <a:endParaRPr sz="2400" dirty="0">
              <a:latin typeface="Times New Roman" pitchFamily="18" charset="0"/>
              <a:cs typeface="Times New Roman" pitchFamily="18" charset="0"/>
            </a:endParaRPr>
          </a:p>
          <a:p>
            <a:pPr marL="12700" marR="5080" algn="just">
              <a:lnSpc>
                <a:spcPct val="150000"/>
              </a:lnSpc>
              <a:spcBef>
                <a:spcPts val="1730"/>
              </a:spcBef>
              <a:buSzPct val="95454"/>
              <a:buFont typeface="Arial"/>
              <a:buChar char="•"/>
              <a:tabLst>
                <a:tab pos="111760" algn="l"/>
              </a:tabLst>
            </a:pPr>
            <a:r>
              <a:rPr sz="2400" b="1" spc="-204" dirty="0">
                <a:latin typeface="Times New Roman" pitchFamily="18" charset="0"/>
                <a:cs typeface="Times New Roman" pitchFamily="18" charset="0"/>
              </a:rPr>
              <a:t>Reverse </a:t>
            </a:r>
            <a:r>
              <a:rPr sz="2400" b="1" spc="-200" dirty="0">
                <a:latin typeface="Times New Roman" pitchFamily="18" charset="0"/>
                <a:cs typeface="Times New Roman" pitchFamily="18" charset="0"/>
              </a:rPr>
              <a:t>geocoding </a:t>
            </a:r>
            <a:r>
              <a:rPr sz="2400" spc="-114" dirty="0">
                <a:latin typeface="Times New Roman" pitchFamily="18" charset="0"/>
                <a:cs typeface="Times New Roman" pitchFamily="18" charset="0"/>
              </a:rPr>
              <a:t>is </a:t>
            </a:r>
            <a:r>
              <a:rPr sz="2400" spc="-30" dirty="0">
                <a:latin typeface="Times New Roman" pitchFamily="18" charset="0"/>
                <a:cs typeface="Times New Roman" pitchFamily="18" charset="0"/>
              </a:rPr>
              <a:t>the </a:t>
            </a:r>
            <a:r>
              <a:rPr sz="2400" spc="-135" dirty="0">
                <a:latin typeface="Times New Roman" pitchFamily="18" charset="0"/>
                <a:cs typeface="Times New Roman" pitchFamily="18" charset="0"/>
              </a:rPr>
              <a:t>process </a:t>
            </a:r>
            <a:r>
              <a:rPr sz="2400" spc="-5" dirty="0">
                <a:latin typeface="Times New Roman" pitchFamily="18" charset="0"/>
                <a:cs typeface="Times New Roman" pitchFamily="18" charset="0"/>
              </a:rPr>
              <a:t>of </a:t>
            </a:r>
            <a:r>
              <a:rPr sz="2400" spc="-75" dirty="0">
                <a:latin typeface="Times New Roman" pitchFamily="18" charset="0"/>
                <a:cs typeface="Times New Roman" pitchFamily="18" charset="0"/>
              </a:rPr>
              <a:t>converting </a:t>
            </a:r>
            <a:r>
              <a:rPr sz="2400" spc="-110" dirty="0">
                <a:latin typeface="Times New Roman" pitchFamily="18" charset="0"/>
                <a:cs typeface="Times New Roman" pitchFamily="18" charset="0"/>
              </a:rPr>
              <a:t>geographic  </a:t>
            </a:r>
            <a:r>
              <a:rPr sz="2400" spc="-85" dirty="0">
                <a:latin typeface="Times New Roman" pitchFamily="18" charset="0"/>
                <a:cs typeface="Times New Roman" pitchFamily="18" charset="0"/>
              </a:rPr>
              <a:t>coordinates </a:t>
            </a:r>
            <a:r>
              <a:rPr sz="2400" spc="-15" dirty="0">
                <a:latin typeface="Times New Roman" pitchFamily="18" charset="0"/>
                <a:cs typeface="Times New Roman" pitchFamily="18" charset="0"/>
              </a:rPr>
              <a:t>into </a:t>
            </a:r>
            <a:r>
              <a:rPr sz="2400" spc="-175" dirty="0">
                <a:latin typeface="Times New Roman" pitchFamily="18" charset="0"/>
                <a:cs typeface="Times New Roman" pitchFamily="18" charset="0"/>
              </a:rPr>
              <a:t>a </a:t>
            </a:r>
            <a:r>
              <a:rPr sz="2400" spc="-95" dirty="0">
                <a:latin typeface="Times New Roman" pitchFamily="18" charset="0"/>
                <a:cs typeface="Times New Roman" pitchFamily="18" charset="0"/>
              </a:rPr>
              <a:t>human-readable</a:t>
            </a:r>
            <a:r>
              <a:rPr sz="2400" spc="-170" dirty="0">
                <a:latin typeface="Times New Roman" pitchFamily="18" charset="0"/>
                <a:cs typeface="Times New Roman" pitchFamily="18" charset="0"/>
              </a:rPr>
              <a:t> </a:t>
            </a:r>
            <a:r>
              <a:rPr sz="2400" spc="-125" dirty="0">
                <a:latin typeface="Times New Roman" pitchFamily="18" charset="0"/>
                <a:cs typeface="Times New Roman" pitchFamily="18" charset="0"/>
              </a:rPr>
              <a:t>address.</a:t>
            </a:r>
            <a:endParaRPr sz="2400" dirty="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624195"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An </a:t>
            </a:r>
            <a:r>
              <a:rPr spc="-290" dirty="0">
                <a:latin typeface="Times New Roman" pitchFamily="18" charset="0"/>
                <a:cs typeface="Times New Roman" pitchFamily="18" charset="0"/>
              </a:rPr>
              <a:t>Example </a:t>
            </a:r>
            <a:r>
              <a:rPr spc="-265" dirty="0">
                <a:latin typeface="Times New Roman" pitchFamily="18" charset="0"/>
                <a:cs typeface="Times New Roman" pitchFamily="18" charset="0"/>
              </a:rPr>
              <a:t>Web</a:t>
            </a:r>
            <a:r>
              <a:rPr spc="-195" dirty="0">
                <a:latin typeface="Times New Roman" pitchFamily="18" charset="0"/>
                <a:cs typeface="Times New Roman" pitchFamily="18" charset="0"/>
              </a:rPr>
              <a:t> </a:t>
            </a:r>
            <a:r>
              <a:rPr spc="-265" dirty="0">
                <a:latin typeface="Times New Roman" pitchFamily="18" charset="0"/>
                <a:cs typeface="Times New Roman" pitchFamily="18" charset="0"/>
              </a:rPr>
              <a:t>Service</a:t>
            </a:r>
          </a:p>
        </p:txBody>
      </p:sp>
      <p:sp>
        <p:nvSpPr>
          <p:cNvPr id="3" name="object 3"/>
          <p:cNvSpPr txBox="1"/>
          <p:nvPr/>
        </p:nvSpPr>
        <p:spPr>
          <a:xfrm>
            <a:off x="993450" y="842513"/>
            <a:ext cx="1111885"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Georgia"/>
                <a:cs typeface="Georgia"/>
              </a:rPr>
              <a:t>More</a:t>
            </a:r>
            <a:r>
              <a:rPr sz="1500" spc="-25" dirty="0">
                <a:latin typeface="Georgia"/>
                <a:cs typeface="Georgia"/>
              </a:rPr>
              <a:t> </a:t>
            </a:r>
            <a:r>
              <a:rPr sz="1500" spc="25" dirty="0">
                <a:latin typeface="Georgia"/>
                <a:cs typeface="Georgia"/>
              </a:rPr>
              <a:t>details</a:t>
            </a:r>
            <a:endParaRPr sz="1500">
              <a:latin typeface="Georgia"/>
              <a:cs typeface="Georgia"/>
            </a:endParaRPr>
          </a:p>
        </p:txBody>
      </p:sp>
      <p:sp>
        <p:nvSpPr>
          <p:cNvPr id="4" name="object 4"/>
          <p:cNvSpPr txBox="1"/>
          <p:nvPr/>
        </p:nvSpPr>
        <p:spPr>
          <a:xfrm>
            <a:off x="4880238" y="6191503"/>
            <a:ext cx="2026920"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Arial"/>
                <a:cs typeface="Arial"/>
              </a:rPr>
              <a:t>From</a:t>
            </a:r>
            <a:r>
              <a:rPr sz="1800" spc="-160" dirty="0">
                <a:latin typeface="Arial"/>
                <a:cs typeface="Arial"/>
              </a:rPr>
              <a:t> </a:t>
            </a:r>
            <a:r>
              <a:rPr sz="1800" spc="-70" dirty="0">
                <a:latin typeface="Arial"/>
                <a:cs typeface="Arial"/>
              </a:rPr>
              <a:t>trendsmap.com</a:t>
            </a:r>
            <a:endParaRPr sz="1800">
              <a:latin typeface="Arial"/>
              <a:cs typeface="Arial"/>
            </a:endParaRPr>
          </a:p>
        </p:txBody>
      </p:sp>
      <p:sp>
        <p:nvSpPr>
          <p:cNvPr id="5" name="object 5"/>
          <p:cNvSpPr txBox="1"/>
          <p:nvPr/>
        </p:nvSpPr>
        <p:spPr>
          <a:xfrm>
            <a:off x="993450" y="1662756"/>
            <a:ext cx="7287895" cy="3487814"/>
          </a:xfrm>
          <a:prstGeom prst="rect">
            <a:avLst/>
          </a:prstGeom>
        </p:spPr>
        <p:txBody>
          <a:bodyPr vert="horz" wrap="square" lIns="0" tIns="12065" rIns="0" bIns="0" rtlCol="0">
            <a:spAutoFit/>
          </a:bodyPr>
          <a:lstStyle/>
          <a:p>
            <a:pPr marL="12700" algn="just">
              <a:lnSpc>
                <a:spcPct val="150000"/>
              </a:lnSpc>
              <a:spcBef>
                <a:spcPts val="95"/>
              </a:spcBef>
            </a:pPr>
            <a:r>
              <a:rPr sz="2400" spc="-65" dirty="0">
                <a:latin typeface="Times New Roman" pitchFamily="18" charset="0"/>
                <a:cs typeface="Times New Roman" pitchFamily="18" charset="0"/>
              </a:rPr>
              <a:t>In </a:t>
            </a:r>
            <a:r>
              <a:rPr sz="2400" spc="-45" dirty="0">
                <a:latin typeface="Times New Roman" pitchFamily="18" charset="0"/>
                <a:cs typeface="Times New Roman" pitchFamily="18" charset="0"/>
              </a:rPr>
              <a:t>this </a:t>
            </a:r>
            <a:r>
              <a:rPr sz="2400" spc="-190" dirty="0">
                <a:latin typeface="Times New Roman" pitchFamily="18" charset="0"/>
                <a:cs typeface="Times New Roman" pitchFamily="18" charset="0"/>
              </a:rPr>
              <a:t>case </a:t>
            </a:r>
            <a:r>
              <a:rPr sz="2400" spc="-25" dirty="0">
                <a:latin typeface="Times New Roman" pitchFamily="18" charset="0"/>
                <a:cs typeface="Times New Roman" pitchFamily="18" charset="0"/>
              </a:rPr>
              <a:t>the </a:t>
            </a:r>
            <a:r>
              <a:rPr sz="2400" spc="-80" dirty="0">
                <a:latin typeface="Times New Roman" pitchFamily="18" charset="0"/>
                <a:cs typeface="Times New Roman" pitchFamily="18" charset="0"/>
              </a:rPr>
              <a:t>request </a:t>
            </a:r>
            <a:r>
              <a:rPr sz="2400" spc="5" dirty="0">
                <a:latin typeface="Times New Roman" pitchFamily="18" charset="0"/>
                <a:cs typeface="Times New Roman" pitchFamily="18" charset="0"/>
              </a:rPr>
              <a:t>will</a:t>
            </a:r>
            <a:r>
              <a:rPr sz="2400" spc="-445" dirty="0">
                <a:latin typeface="Times New Roman" pitchFamily="18" charset="0"/>
                <a:cs typeface="Times New Roman" pitchFamily="18" charset="0"/>
              </a:rPr>
              <a:t> </a:t>
            </a:r>
            <a:r>
              <a:rPr sz="2400" spc="-100" dirty="0">
                <a:latin typeface="Times New Roman" pitchFamily="18" charset="0"/>
                <a:cs typeface="Times New Roman" pitchFamily="18" charset="0"/>
              </a:rPr>
              <a:t>take </a:t>
            </a:r>
            <a:r>
              <a:rPr sz="2400" spc="-25" dirty="0">
                <a:latin typeface="Times New Roman" pitchFamily="18" charset="0"/>
                <a:cs typeface="Times New Roman" pitchFamily="18" charset="0"/>
              </a:rPr>
              <a:t>the </a:t>
            </a:r>
            <a:r>
              <a:rPr sz="2400" spc="-45" dirty="0">
                <a:latin typeface="Times New Roman" pitchFamily="18" charset="0"/>
                <a:cs typeface="Times New Roman" pitchFamily="18" charset="0"/>
              </a:rPr>
              <a:t>following </a:t>
            </a:r>
            <a:r>
              <a:rPr sz="2400" spc="-30" dirty="0">
                <a:latin typeface="Times New Roman" pitchFamily="18" charset="0"/>
                <a:cs typeface="Times New Roman" pitchFamily="18" charset="0"/>
              </a:rPr>
              <a:t>form:</a:t>
            </a:r>
            <a:endParaRPr sz="2400" dirty="0">
              <a:latin typeface="Times New Roman" pitchFamily="18" charset="0"/>
              <a:cs typeface="Times New Roman" pitchFamily="18" charset="0"/>
            </a:endParaRPr>
          </a:p>
          <a:p>
            <a:pPr marL="12700" marR="276860" algn="just">
              <a:lnSpc>
                <a:spcPct val="150000"/>
              </a:lnSpc>
              <a:spcBef>
                <a:spcPts val="434"/>
              </a:spcBef>
            </a:pPr>
            <a:r>
              <a:rPr sz="2400" u="heavy" spc="-80" dirty="0">
                <a:solidFill>
                  <a:srgbClr val="0000FF"/>
                </a:solidFill>
                <a:uFill>
                  <a:solidFill>
                    <a:srgbClr val="0000FF"/>
                  </a:solidFill>
                </a:uFill>
                <a:latin typeface="Times New Roman" pitchFamily="18" charset="0"/>
                <a:cs typeface="Times New Roman" pitchFamily="18" charset="0"/>
                <a:hlinkClick r:id="rId2"/>
              </a:rPr>
              <a:t>http://maps.googleapis.com/maps/api/geocode/xml?</a:t>
            </a:r>
            <a:r>
              <a:rPr sz="2400" b="1" i="1" u="heavy" spc="-80" dirty="0">
                <a:solidFill>
                  <a:srgbClr val="0000FF"/>
                </a:solidFill>
                <a:uFill>
                  <a:solidFill>
                    <a:srgbClr val="0000FF"/>
                  </a:solidFill>
                </a:uFill>
                <a:latin typeface="Times New Roman" pitchFamily="18" charset="0"/>
                <a:cs typeface="Times New Roman" pitchFamily="18" charset="0"/>
                <a:hlinkClick r:id="rId2"/>
              </a:rPr>
              <a:t>address </a:t>
            </a:r>
            <a:r>
              <a:rPr sz="2400" b="1" i="1" spc="-80" dirty="0">
                <a:solidFill>
                  <a:srgbClr val="0000FF"/>
                </a:solidFill>
                <a:latin typeface="Times New Roman" pitchFamily="18" charset="0"/>
                <a:cs typeface="Times New Roman" pitchFamily="18" charset="0"/>
              </a:rPr>
              <a:t> </a:t>
            </a:r>
            <a:r>
              <a:rPr sz="2400" spc="-135" dirty="0">
                <a:latin typeface="Times New Roman" pitchFamily="18" charset="0"/>
                <a:cs typeface="Times New Roman" pitchFamily="18" charset="0"/>
              </a:rPr>
              <a:t>An </a:t>
            </a:r>
            <a:r>
              <a:rPr sz="2400" spc="-114" dirty="0">
                <a:latin typeface="Times New Roman" pitchFamily="18" charset="0"/>
                <a:cs typeface="Times New Roman" pitchFamily="18" charset="0"/>
              </a:rPr>
              <a:t>example </a:t>
            </a:r>
            <a:r>
              <a:rPr sz="2400" spc="-130" dirty="0">
                <a:latin typeface="Times New Roman" pitchFamily="18" charset="0"/>
                <a:cs typeface="Times New Roman" pitchFamily="18" charset="0"/>
              </a:rPr>
              <a:t>geocode </a:t>
            </a:r>
            <a:r>
              <a:rPr sz="2400" spc="-80" dirty="0">
                <a:latin typeface="Times New Roman" pitchFamily="18" charset="0"/>
                <a:cs typeface="Times New Roman" pitchFamily="18" charset="0"/>
              </a:rPr>
              <a:t>request </a:t>
            </a:r>
            <a:r>
              <a:rPr sz="2400" spc="-50" dirty="0">
                <a:latin typeface="Times New Roman" pitchFamily="18" charset="0"/>
                <a:cs typeface="Times New Roman" pitchFamily="18" charset="0"/>
              </a:rPr>
              <a:t>would </a:t>
            </a:r>
            <a:r>
              <a:rPr sz="2400" spc="-55" dirty="0">
                <a:latin typeface="Times New Roman" pitchFamily="18" charset="0"/>
                <a:cs typeface="Times New Roman" pitchFamily="18" charset="0"/>
              </a:rPr>
              <a:t>look </a:t>
            </a:r>
            <a:r>
              <a:rPr sz="2400" spc="-70" dirty="0">
                <a:latin typeface="Times New Roman" pitchFamily="18" charset="0"/>
                <a:cs typeface="Times New Roman" pitchFamily="18" charset="0"/>
              </a:rPr>
              <a:t>like </a:t>
            </a:r>
            <a:r>
              <a:rPr sz="2400" spc="-30" dirty="0">
                <a:latin typeface="Times New Roman" pitchFamily="18" charset="0"/>
                <a:cs typeface="Times New Roman" pitchFamily="18" charset="0"/>
              </a:rPr>
              <a:t>the</a:t>
            </a:r>
            <a:r>
              <a:rPr sz="2400" spc="-220" dirty="0">
                <a:latin typeface="Times New Roman" pitchFamily="18" charset="0"/>
                <a:cs typeface="Times New Roman" pitchFamily="18" charset="0"/>
              </a:rPr>
              <a:t> </a:t>
            </a:r>
            <a:r>
              <a:rPr sz="2400" spc="-45" dirty="0">
                <a:latin typeface="Times New Roman" pitchFamily="18" charset="0"/>
                <a:cs typeface="Times New Roman" pitchFamily="18" charset="0"/>
              </a:rPr>
              <a:t>following:</a:t>
            </a:r>
            <a:endParaRPr sz="2400" dirty="0">
              <a:latin typeface="Times New Roman" pitchFamily="18" charset="0"/>
              <a:cs typeface="Times New Roman" pitchFamily="18" charset="0"/>
            </a:endParaRPr>
          </a:p>
          <a:p>
            <a:pPr marL="12700" marR="5080" algn="just">
              <a:lnSpc>
                <a:spcPct val="150000"/>
              </a:lnSpc>
              <a:spcBef>
                <a:spcPts val="1295"/>
              </a:spcBef>
            </a:pPr>
            <a:r>
              <a:rPr sz="2400" spc="-80" dirty="0">
                <a:latin typeface="Times New Roman" pitchFamily="18" charset="0"/>
                <a:cs typeface="Times New Roman" pitchFamily="18" charset="0"/>
                <a:hlinkClick r:id="rId3"/>
              </a:rPr>
              <a:t>http://maps.googleapis.com/maps/api/geocode/xml?address=B </a:t>
            </a:r>
            <a:r>
              <a:rPr sz="2400" spc="-80" dirty="0">
                <a:latin typeface="Times New Roman" pitchFamily="18" charset="0"/>
                <a:cs typeface="Times New Roman" pitchFamily="18" charset="0"/>
              </a:rPr>
              <a:t> </a:t>
            </a:r>
            <a:r>
              <a:rPr sz="2400" spc="-130" dirty="0">
                <a:latin typeface="Times New Roman" pitchFamily="18" charset="0"/>
                <a:cs typeface="Times New Roman" pitchFamily="18" charset="0"/>
              </a:rPr>
              <a:t>ritish%20Museum,+Great+Russell+Street,+London,+WC1B+3DG  </a:t>
            </a:r>
            <a:r>
              <a:rPr sz="2400" spc="-110" dirty="0">
                <a:latin typeface="Times New Roman" pitchFamily="18" charset="0"/>
                <a:cs typeface="Times New Roman" pitchFamily="18" charset="0"/>
              </a:rPr>
              <a:t>&amp;sensor=false</a:t>
            </a:r>
            <a:endParaRPr sz="2400" dirty="0">
              <a:latin typeface="Times New Roman" pitchFamily="18" charset="0"/>
              <a:cs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5624195" cy="696595"/>
          </a:xfrm>
          <a:prstGeom prst="rect">
            <a:avLst/>
          </a:prstGeom>
        </p:spPr>
        <p:txBody>
          <a:bodyPr vert="horz" wrap="square" lIns="0" tIns="13335" rIns="0" bIns="0" rtlCol="0">
            <a:spAutoFit/>
          </a:bodyPr>
          <a:lstStyle/>
          <a:p>
            <a:pPr marL="12700">
              <a:lnSpc>
                <a:spcPct val="100000"/>
              </a:lnSpc>
              <a:spcBef>
                <a:spcPts val="105"/>
              </a:spcBef>
            </a:pPr>
            <a:r>
              <a:rPr spc="-260" dirty="0">
                <a:latin typeface="Times New Roman" pitchFamily="18" charset="0"/>
                <a:cs typeface="Times New Roman" pitchFamily="18" charset="0"/>
              </a:rPr>
              <a:t>An </a:t>
            </a:r>
            <a:r>
              <a:rPr spc="-290" dirty="0">
                <a:latin typeface="Times New Roman" pitchFamily="18" charset="0"/>
                <a:cs typeface="Times New Roman" pitchFamily="18" charset="0"/>
              </a:rPr>
              <a:t>Example </a:t>
            </a:r>
            <a:r>
              <a:rPr spc="-265" dirty="0">
                <a:latin typeface="Times New Roman" pitchFamily="18" charset="0"/>
                <a:cs typeface="Times New Roman" pitchFamily="18" charset="0"/>
              </a:rPr>
              <a:t>Web</a:t>
            </a:r>
            <a:r>
              <a:rPr spc="-195" dirty="0">
                <a:latin typeface="Times New Roman" pitchFamily="18" charset="0"/>
                <a:cs typeface="Times New Roman" pitchFamily="18" charset="0"/>
              </a:rPr>
              <a:t> </a:t>
            </a:r>
            <a:r>
              <a:rPr spc="-265" dirty="0">
                <a:latin typeface="Times New Roman" pitchFamily="18" charset="0"/>
                <a:cs typeface="Times New Roman" pitchFamily="18" charset="0"/>
              </a:rPr>
              <a:t>Service</a:t>
            </a:r>
          </a:p>
        </p:txBody>
      </p:sp>
      <p:sp>
        <p:nvSpPr>
          <p:cNvPr id="3" name="object 3"/>
          <p:cNvSpPr txBox="1"/>
          <p:nvPr/>
        </p:nvSpPr>
        <p:spPr>
          <a:xfrm>
            <a:off x="993450" y="842513"/>
            <a:ext cx="1251585"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Georgia"/>
                <a:cs typeface="Georgia"/>
              </a:rPr>
              <a:t>The</a:t>
            </a:r>
            <a:r>
              <a:rPr sz="1500" spc="-45" dirty="0">
                <a:latin typeface="Georgia"/>
                <a:cs typeface="Georgia"/>
              </a:rPr>
              <a:t> </a:t>
            </a:r>
            <a:r>
              <a:rPr sz="1500" spc="35" dirty="0">
                <a:latin typeface="Georgia"/>
                <a:cs typeface="Georgia"/>
              </a:rPr>
              <a:t>Response</a:t>
            </a:r>
            <a:endParaRPr sz="1500">
              <a:latin typeface="Georgia"/>
              <a:cs typeface="Georgia"/>
            </a:endParaRPr>
          </a:p>
        </p:txBody>
      </p:sp>
      <p:grpSp>
        <p:nvGrpSpPr>
          <p:cNvPr id="4" name="object 4"/>
          <p:cNvGrpSpPr/>
          <p:nvPr/>
        </p:nvGrpSpPr>
        <p:grpSpPr>
          <a:xfrm>
            <a:off x="923854" y="1342043"/>
            <a:ext cx="4377055" cy="5128895"/>
            <a:chOff x="923854" y="1342043"/>
            <a:chExt cx="4377055" cy="5128895"/>
          </a:xfrm>
        </p:grpSpPr>
        <p:sp>
          <p:nvSpPr>
            <p:cNvPr id="5" name="object 5"/>
            <p:cNvSpPr/>
            <p:nvPr/>
          </p:nvSpPr>
          <p:spPr>
            <a:xfrm>
              <a:off x="923854" y="5643527"/>
              <a:ext cx="3795818" cy="82723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9932" y="1342043"/>
              <a:ext cx="3794516" cy="436156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121151" y="1616964"/>
              <a:ext cx="2179320" cy="31089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276600" y="1682099"/>
              <a:ext cx="1981835" cy="127000"/>
            </a:xfrm>
            <a:custGeom>
              <a:avLst/>
              <a:gdLst/>
              <a:ahLst/>
              <a:cxnLst/>
              <a:rect l="l" t="t" r="r" b="b"/>
              <a:pathLst>
                <a:path w="1981835" h="127000">
                  <a:moveTo>
                    <a:pt x="99181" y="8656"/>
                  </a:moveTo>
                  <a:lnTo>
                    <a:pt x="93360" y="12344"/>
                  </a:lnTo>
                  <a:lnTo>
                    <a:pt x="0" y="70500"/>
                  </a:lnTo>
                  <a:lnTo>
                    <a:pt x="102748" y="126492"/>
                  </a:lnTo>
                  <a:lnTo>
                    <a:pt x="110368" y="124206"/>
                  </a:lnTo>
                  <a:lnTo>
                    <a:pt x="117104" y="111892"/>
                  </a:lnTo>
                  <a:lnTo>
                    <a:pt x="114818" y="104150"/>
                  </a:lnTo>
                  <a:lnTo>
                    <a:pt x="75006" y="82448"/>
                  </a:lnTo>
                  <a:lnTo>
                    <a:pt x="25542" y="82448"/>
                  </a:lnTo>
                  <a:lnTo>
                    <a:pt x="24780" y="57028"/>
                  </a:lnTo>
                  <a:lnTo>
                    <a:pt x="71799" y="55657"/>
                  </a:lnTo>
                  <a:lnTo>
                    <a:pt x="112654" y="30236"/>
                  </a:lnTo>
                  <a:lnTo>
                    <a:pt x="114543" y="22372"/>
                  </a:lnTo>
                  <a:lnTo>
                    <a:pt x="110733" y="16398"/>
                  </a:lnTo>
                  <a:lnTo>
                    <a:pt x="107076" y="10424"/>
                  </a:lnTo>
                  <a:lnTo>
                    <a:pt x="99181" y="8656"/>
                  </a:lnTo>
                  <a:close/>
                </a:path>
                <a:path w="1981835" h="127000">
                  <a:moveTo>
                    <a:pt x="71799" y="55657"/>
                  </a:moveTo>
                  <a:lnTo>
                    <a:pt x="24780" y="57028"/>
                  </a:lnTo>
                  <a:lnTo>
                    <a:pt x="25542" y="82448"/>
                  </a:lnTo>
                  <a:lnTo>
                    <a:pt x="72498" y="81079"/>
                  </a:lnTo>
                  <a:lnTo>
                    <a:pt x="71489" y="80528"/>
                  </a:lnTo>
                  <a:lnTo>
                    <a:pt x="31882" y="80528"/>
                  </a:lnTo>
                  <a:lnTo>
                    <a:pt x="31242" y="58552"/>
                  </a:lnTo>
                  <a:lnTo>
                    <a:pt x="67153" y="58552"/>
                  </a:lnTo>
                  <a:lnTo>
                    <a:pt x="71799" y="55657"/>
                  </a:lnTo>
                  <a:close/>
                </a:path>
                <a:path w="1981835" h="127000">
                  <a:moveTo>
                    <a:pt x="72498" y="81079"/>
                  </a:moveTo>
                  <a:lnTo>
                    <a:pt x="25542" y="82448"/>
                  </a:lnTo>
                  <a:lnTo>
                    <a:pt x="75006" y="82448"/>
                  </a:lnTo>
                  <a:lnTo>
                    <a:pt x="72498" y="81079"/>
                  </a:lnTo>
                  <a:close/>
                </a:path>
                <a:path w="1981835" h="127000">
                  <a:moveTo>
                    <a:pt x="1980834" y="0"/>
                  </a:moveTo>
                  <a:lnTo>
                    <a:pt x="71799" y="55657"/>
                  </a:lnTo>
                  <a:lnTo>
                    <a:pt x="50380" y="69002"/>
                  </a:lnTo>
                  <a:lnTo>
                    <a:pt x="72498" y="81079"/>
                  </a:lnTo>
                  <a:lnTo>
                    <a:pt x="1981596" y="25420"/>
                  </a:lnTo>
                  <a:lnTo>
                    <a:pt x="1980834" y="0"/>
                  </a:lnTo>
                  <a:close/>
                </a:path>
                <a:path w="1981835" h="127000">
                  <a:moveTo>
                    <a:pt x="31242" y="58552"/>
                  </a:moveTo>
                  <a:lnTo>
                    <a:pt x="31882" y="80528"/>
                  </a:lnTo>
                  <a:lnTo>
                    <a:pt x="50380" y="69002"/>
                  </a:lnTo>
                  <a:lnTo>
                    <a:pt x="31242" y="58552"/>
                  </a:lnTo>
                  <a:close/>
                </a:path>
                <a:path w="1981835" h="127000">
                  <a:moveTo>
                    <a:pt x="50380" y="69002"/>
                  </a:moveTo>
                  <a:lnTo>
                    <a:pt x="31882" y="80528"/>
                  </a:lnTo>
                  <a:lnTo>
                    <a:pt x="71489" y="80528"/>
                  </a:lnTo>
                  <a:lnTo>
                    <a:pt x="50380" y="69002"/>
                  </a:lnTo>
                  <a:close/>
                </a:path>
                <a:path w="1981835" h="127000">
                  <a:moveTo>
                    <a:pt x="67153" y="58552"/>
                  </a:moveTo>
                  <a:lnTo>
                    <a:pt x="31242" y="58552"/>
                  </a:lnTo>
                  <a:lnTo>
                    <a:pt x="50380" y="69002"/>
                  </a:lnTo>
                  <a:lnTo>
                    <a:pt x="67153" y="58552"/>
                  </a:lnTo>
                  <a:close/>
                </a:path>
              </a:pathLst>
            </a:custGeom>
            <a:solidFill>
              <a:srgbClr val="4F80BC"/>
            </a:solidFill>
          </p:spPr>
          <p:txBody>
            <a:bodyPr wrap="square" lIns="0" tIns="0" rIns="0" bIns="0" rtlCol="0"/>
            <a:lstStyle/>
            <a:p>
              <a:endParaRPr/>
            </a:p>
          </p:txBody>
        </p:sp>
      </p:grpSp>
      <p:sp>
        <p:nvSpPr>
          <p:cNvPr id="9" name="object 9"/>
          <p:cNvSpPr txBox="1"/>
          <p:nvPr/>
        </p:nvSpPr>
        <p:spPr>
          <a:xfrm>
            <a:off x="6023614" y="3447666"/>
            <a:ext cx="1951989"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a:cs typeface="Arial"/>
              </a:rPr>
              <a:t>This </a:t>
            </a:r>
            <a:r>
              <a:rPr sz="1800" spc="-100" dirty="0">
                <a:latin typeface="Arial"/>
                <a:cs typeface="Arial"/>
              </a:rPr>
              <a:t>response </a:t>
            </a:r>
            <a:r>
              <a:rPr sz="1800" spc="-95" dirty="0">
                <a:latin typeface="Arial"/>
                <a:cs typeface="Arial"/>
              </a:rPr>
              <a:t>is</a:t>
            </a:r>
            <a:r>
              <a:rPr sz="1800" spc="-110" dirty="0">
                <a:latin typeface="Arial"/>
                <a:cs typeface="Arial"/>
              </a:rPr>
              <a:t> </a:t>
            </a:r>
            <a:r>
              <a:rPr sz="1800" spc="-160" dirty="0">
                <a:latin typeface="Arial"/>
                <a:cs typeface="Arial"/>
              </a:rPr>
              <a:t>XML</a:t>
            </a:r>
            <a:endParaRPr sz="1800">
              <a:latin typeface="Arial"/>
              <a:cs typeface="Arial"/>
            </a:endParaRPr>
          </a:p>
        </p:txBody>
      </p:sp>
      <p:sp>
        <p:nvSpPr>
          <p:cNvPr id="10" name="object 10"/>
          <p:cNvSpPr txBox="1"/>
          <p:nvPr/>
        </p:nvSpPr>
        <p:spPr>
          <a:xfrm>
            <a:off x="5337433" y="1389616"/>
            <a:ext cx="3029585" cy="574040"/>
          </a:xfrm>
          <a:prstGeom prst="rect">
            <a:avLst/>
          </a:prstGeom>
        </p:spPr>
        <p:txBody>
          <a:bodyPr vert="horz" wrap="square" lIns="0" tIns="12700" rIns="0" bIns="0" rtlCol="0">
            <a:spAutoFit/>
          </a:bodyPr>
          <a:lstStyle/>
          <a:p>
            <a:pPr marL="12700" marR="5080">
              <a:lnSpc>
                <a:spcPct val="100000"/>
              </a:lnSpc>
              <a:spcBef>
                <a:spcPts val="100"/>
              </a:spcBef>
            </a:pPr>
            <a:r>
              <a:rPr sz="1800" spc="-135" dirty="0">
                <a:latin typeface="Arial"/>
                <a:cs typeface="Arial"/>
              </a:rPr>
              <a:t>The </a:t>
            </a:r>
            <a:r>
              <a:rPr sz="1800" spc="-100" dirty="0">
                <a:latin typeface="Arial"/>
                <a:cs typeface="Arial"/>
              </a:rPr>
              <a:t>response </a:t>
            </a:r>
            <a:r>
              <a:rPr sz="1800" spc="-95" dirty="0">
                <a:latin typeface="Arial"/>
                <a:cs typeface="Arial"/>
              </a:rPr>
              <a:t>is </a:t>
            </a:r>
            <a:r>
              <a:rPr sz="1800" spc="-140" dirty="0">
                <a:latin typeface="Arial"/>
                <a:cs typeface="Arial"/>
              </a:rPr>
              <a:t>a </a:t>
            </a:r>
            <a:r>
              <a:rPr sz="1800" spc="-75" dirty="0">
                <a:latin typeface="Arial"/>
                <a:cs typeface="Arial"/>
              </a:rPr>
              <a:t>standard </a:t>
            </a:r>
            <a:r>
              <a:rPr sz="1800" spc="-225" dirty="0">
                <a:latin typeface="Arial"/>
                <a:cs typeface="Arial"/>
              </a:rPr>
              <a:t>HTTP  </a:t>
            </a:r>
            <a:r>
              <a:rPr sz="1800" spc="-100" dirty="0">
                <a:latin typeface="Arial"/>
                <a:cs typeface="Arial"/>
              </a:rPr>
              <a:t>response </a:t>
            </a:r>
            <a:r>
              <a:rPr sz="1800" spc="5" dirty="0">
                <a:latin typeface="Arial"/>
                <a:cs typeface="Arial"/>
              </a:rPr>
              <a:t>with</a:t>
            </a:r>
            <a:r>
              <a:rPr sz="1800" spc="-85" dirty="0">
                <a:latin typeface="Arial"/>
                <a:cs typeface="Arial"/>
              </a:rPr>
              <a:t> </a:t>
            </a:r>
            <a:r>
              <a:rPr sz="1800" spc="-100" dirty="0">
                <a:latin typeface="Arial"/>
                <a:cs typeface="Arial"/>
              </a:rPr>
              <a:t>headers</a:t>
            </a:r>
            <a:endParaRPr sz="1800">
              <a:latin typeface="Arial"/>
              <a:cs typeface="Arial"/>
            </a:endParaRPr>
          </a:p>
        </p:txBody>
      </p:sp>
      <p:sp>
        <p:nvSpPr>
          <p:cNvPr id="11" name="object 11"/>
          <p:cNvSpPr txBox="1"/>
          <p:nvPr/>
        </p:nvSpPr>
        <p:spPr>
          <a:xfrm>
            <a:off x="5185033" y="5200648"/>
            <a:ext cx="3148330" cy="299720"/>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Arial"/>
                <a:cs typeface="Arial"/>
              </a:rPr>
              <a:t>The </a:t>
            </a:r>
            <a:r>
              <a:rPr sz="1800" spc="-10" dirty="0">
                <a:latin typeface="Arial"/>
                <a:cs typeface="Arial"/>
              </a:rPr>
              <a:t>lat/lng </a:t>
            </a:r>
            <a:r>
              <a:rPr sz="1800" spc="-95" dirty="0">
                <a:latin typeface="Arial"/>
                <a:cs typeface="Arial"/>
              </a:rPr>
              <a:t>is </a:t>
            </a:r>
            <a:r>
              <a:rPr sz="1800" spc="-25" dirty="0">
                <a:latin typeface="Arial"/>
                <a:cs typeface="Arial"/>
              </a:rPr>
              <a:t>in </a:t>
            </a:r>
            <a:r>
              <a:rPr sz="1800" spc="-35" dirty="0">
                <a:latin typeface="Arial"/>
                <a:cs typeface="Arial"/>
              </a:rPr>
              <a:t>there</a:t>
            </a:r>
            <a:r>
              <a:rPr sz="1800" spc="-185" dirty="0">
                <a:latin typeface="Arial"/>
                <a:cs typeface="Arial"/>
              </a:rPr>
              <a:t> </a:t>
            </a:r>
            <a:r>
              <a:rPr sz="1800" spc="-85" dirty="0">
                <a:latin typeface="Arial"/>
                <a:cs typeface="Arial"/>
              </a:rPr>
              <a:t>somewhere</a:t>
            </a:r>
            <a:endParaRPr sz="1800">
              <a:latin typeface="Arial"/>
              <a:cs typeface="Arial"/>
            </a:endParaRPr>
          </a:p>
        </p:txBody>
      </p:sp>
      <p:grpSp>
        <p:nvGrpSpPr>
          <p:cNvPr id="12" name="object 12"/>
          <p:cNvGrpSpPr/>
          <p:nvPr/>
        </p:nvGrpSpPr>
        <p:grpSpPr>
          <a:xfrm>
            <a:off x="2663951" y="5330952"/>
            <a:ext cx="2486025" cy="388620"/>
            <a:chOff x="2663951" y="5330952"/>
            <a:chExt cx="2486025" cy="388620"/>
          </a:xfrm>
        </p:grpSpPr>
        <p:sp>
          <p:nvSpPr>
            <p:cNvPr id="13" name="object 13"/>
            <p:cNvSpPr/>
            <p:nvPr/>
          </p:nvSpPr>
          <p:spPr>
            <a:xfrm>
              <a:off x="2663951" y="5330952"/>
              <a:ext cx="2485644" cy="38861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819400" y="5353562"/>
              <a:ext cx="2287270" cy="241935"/>
            </a:xfrm>
            <a:custGeom>
              <a:avLst/>
              <a:gdLst/>
              <a:ahLst/>
              <a:cxnLst/>
              <a:rect l="l" t="t" r="r" b="b"/>
              <a:pathLst>
                <a:path w="2287270" h="241935">
                  <a:moveTo>
                    <a:pt x="96143" y="124074"/>
                  </a:moveTo>
                  <a:lnTo>
                    <a:pt x="90297" y="128016"/>
                  </a:lnTo>
                  <a:lnTo>
                    <a:pt x="0" y="190618"/>
                  </a:lnTo>
                  <a:lnTo>
                    <a:pt x="105287" y="241602"/>
                  </a:lnTo>
                  <a:lnTo>
                    <a:pt x="112907" y="238957"/>
                  </a:lnTo>
                  <a:lnTo>
                    <a:pt x="119003" y="226314"/>
                  </a:lnTo>
                  <a:lnTo>
                    <a:pt x="116336" y="218694"/>
                  </a:lnTo>
                  <a:lnTo>
                    <a:pt x="80541" y="201417"/>
                  </a:lnTo>
                  <a:lnTo>
                    <a:pt x="26039" y="201417"/>
                  </a:lnTo>
                  <a:lnTo>
                    <a:pt x="24134" y="176022"/>
                  </a:lnTo>
                  <a:lnTo>
                    <a:pt x="70933" y="172378"/>
                  </a:lnTo>
                  <a:lnTo>
                    <a:pt x="110621" y="144898"/>
                  </a:lnTo>
                  <a:lnTo>
                    <a:pt x="112014" y="137028"/>
                  </a:lnTo>
                  <a:lnTo>
                    <a:pt x="104013" y="125467"/>
                  </a:lnTo>
                  <a:lnTo>
                    <a:pt x="96143" y="124074"/>
                  </a:lnTo>
                  <a:close/>
                </a:path>
                <a:path w="2287270" h="241935">
                  <a:moveTo>
                    <a:pt x="70933" y="172378"/>
                  </a:moveTo>
                  <a:lnTo>
                    <a:pt x="24134" y="176022"/>
                  </a:lnTo>
                  <a:lnTo>
                    <a:pt x="26039" y="201417"/>
                  </a:lnTo>
                  <a:lnTo>
                    <a:pt x="55402" y="199131"/>
                  </a:lnTo>
                  <a:lnTo>
                    <a:pt x="32253" y="199131"/>
                  </a:lnTo>
                  <a:lnTo>
                    <a:pt x="30611" y="177283"/>
                  </a:lnTo>
                  <a:lnTo>
                    <a:pt x="63841" y="177283"/>
                  </a:lnTo>
                  <a:lnTo>
                    <a:pt x="70933" y="172378"/>
                  </a:lnTo>
                  <a:close/>
                </a:path>
                <a:path w="2287270" h="241935">
                  <a:moveTo>
                    <a:pt x="72980" y="197763"/>
                  </a:moveTo>
                  <a:lnTo>
                    <a:pt x="26039" y="201417"/>
                  </a:lnTo>
                  <a:lnTo>
                    <a:pt x="80541" y="201417"/>
                  </a:lnTo>
                  <a:lnTo>
                    <a:pt x="72980" y="197763"/>
                  </a:lnTo>
                  <a:close/>
                </a:path>
                <a:path w="2287270" h="241935">
                  <a:moveTo>
                    <a:pt x="30611" y="177283"/>
                  </a:moveTo>
                  <a:lnTo>
                    <a:pt x="32253" y="199131"/>
                  </a:lnTo>
                  <a:lnTo>
                    <a:pt x="50171" y="186738"/>
                  </a:lnTo>
                  <a:lnTo>
                    <a:pt x="30611" y="177283"/>
                  </a:lnTo>
                  <a:close/>
                </a:path>
                <a:path w="2287270" h="241935">
                  <a:moveTo>
                    <a:pt x="50171" y="186738"/>
                  </a:moveTo>
                  <a:lnTo>
                    <a:pt x="32253" y="199131"/>
                  </a:lnTo>
                  <a:lnTo>
                    <a:pt x="55402" y="199131"/>
                  </a:lnTo>
                  <a:lnTo>
                    <a:pt x="72980" y="197763"/>
                  </a:lnTo>
                  <a:lnTo>
                    <a:pt x="50171" y="186738"/>
                  </a:lnTo>
                  <a:close/>
                </a:path>
                <a:path w="2287270" h="241935">
                  <a:moveTo>
                    <a:pt x="2284994" y="0"/>
                  </a:moveTo>
                  <a:lnTo>
                    <a:pt x="70933" y="172378"/>
                  </a:lnTo>
                  <a:lnTo>
                    <a:pt x="50171" y="186738"/>
                  </a:lnTo>
                  <a:lnTo>
                    <a:pt x="72980" y="197763"/>
                  </a:lnTo>
                  <a:lnTo>
                    <a:pt x="2287005" y="25395"/>
                  </a:lnTo>
                  <a:lnTo>
                    <a:pt x="2284994" y="0"/>
                  </a:lnTo>
                  <a:close/>
                </a:path>
                <a:path w="2287270" h="241935">
                  <a:moveTo>
                    <a:pt x="63841" y="177283"/>
                  </a:moveTo>
                  <a:lnTo>
                    <a:pt x="30611" y="177283"/>
                  </a:lnTo>
                  <a:lnTo>
                    <a:pt x="50171" y="186738"/>
                  </a:lnTo>
                  <a:lnTo>
                    <a:pt x="63841" y="177283"/>
                  </a:lnTo>
                  <a:close/>
                </a:path>
              </a:pathLst>
            </a:custGeom>
            <a:solidFill>
              <a:srgbClr val="4F80BC"/>
            </a:solidFill>
          </p:spPr>
          <p:txBody>
            <a:bodyPr wrap="square" lIns="0" tIns="0" rIns="0" bIns="0" rtlCol="0"/>
            <a:lstStyle/>
            <a:p>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0"/>
            <a:ext cx="6279515" cy="1244600"/>
          </a:xfrm>
          <a:prstGeom prst="rect">
            <a:avLst/>
          </a:prstGeom>
        </p:spPr>
        <p:txBody>
          <a:bodyPr vert="horz" wrap="square" lIns="0" tIns="12065" rIns="0" bIns="0" rtlCol="0">
            <a:spAutoFit/>
          </a:bodyPr>
          <a:lstStyle/>
          <a:p>
            <a:pPr marL="12700" marR="5080">
              <a:lnSpc>
                <a:spcPct val="100000"/>
              </a:lnSpc>
              <a:spcBef>
                <a:spcPts val="95"/>
              </a:spcBef>
            </a:pPr>
            <a:r>
              <a:rPr sz="4000" spc="-80" dirty="0">
                <a:latin typeface="Times New Roman" pitchFamily="18" charset="0"/>
                <a:cs typeface="Times New Roman" pitchFamily="18" charset="0"/>
              </a:rPr>
              <a:t>Identifying </a:t>
            </a:r>
            <a:r>
              <a:rPr sz="4000" spc="-190" dirty="0">
                <a:latin typeface="Times New Roman" pitchFamily="18" charset="0"/>
                <a:cs typeface="Times New Roman" pitchFamily="18" charset="0"/>
              </a:rPr>
              <a:t>and</a:t>
            </a:r>
            <a:r>
              <a:rPr sz="4000" spc="-390" dirty="0">
                <a:latin typeface="Times New Roman" pitchFamily="18" charset="0"/>
                <a:cs typeface="Times New Roman" pitchFamily="18" charset="0"/>
              </a:rPr>
              <a:t> </a:t>
            </a:r>
            <a:r>
              <a:rPr sz="4000" spc="-105" dirty="0">
                <a:latin typeface="Times New Roman" pitchFamily="18" charset="0"/>
                <a:cs typeface="Times New Roman" pitchFamily="18" charset="0"/>
              </a:rPr>
              <a:t>Authenticating  </a:t>
            </a:r>
            <a:r>
              <a:rPr sz="4000" spc="-245" dirty="0">
                <a:latin typeface="Times New Roman" pitchFamily="18" charset="0"/>
                <a:cs typeface="Times New Roman" pitchFamily="18" charset="0"/>
              </a:rPr>
              <a:t>Service</a:t>
            </a:r>
            <a:r>
              <a:rPr sz="4000" spc="-204" dirty="0">
                <a:latin typeface="Times New Roman" pitchFamily="18" charset="0"/>
                <a:cs typeface="Times New Roman" pitchFamily="18" charset="0"/>
              </a:rPr>
              <a:t> </a:t>
            </a:r>
            <a:r>
              <a:rPr sz="4000" spc="-280" dirty="0">
                <a:latin typeface="Times New Roman" pitchFamily="18" charset="0"/>
                <a:cs typeface="Times New Roman" pitchFamily="18" charset="0"/>
              </a:rPr>
              <a:t>Requests</a:t>
            </a:r>
            <a:endParaRPr sz="4000" dirty="0">
              <a:latin typeface="Times New Roman" pitchFamily="18" charset="0"/>
              <a:cs typeface="Times New Roman" pitchFamily="18" charset="0"/>
            </a:endParaRPr>
          </a:p>
        </p:txBody>
      </p:sp>
      <p:sp>
        <p:nvSpPr>
          <p:cNvPr id="3" name="object 3"/>
          <p:cNvSpPr txBox="1"/>
          <p:nvPr/>
        </p:nvSpPr>
        <p:spPr>
          <a:xfrm>
            <a:off x="993450" y="1662763"/>
            <a:ext cx="7005320" cy="3772186"/>
          </a:xfrm>
          <a:prstGeom prst="rect">
            <a:avLst/>
          </a:prstGeom>
        </p:spPr>
        <p:txBody>
          <a:bodyPr vert="horz" wrap="square" lIns="0" tIns="12065" rIns="0" bIns="0" rtlCol="0">
            <a:spAutoFit/>
          </a:bodyPr>
          <a:lstStyle/>
          <a:p>
            <a:pPr marL="12700">
              <a:lnSpc>
                <a:spcPct val="150000"/>
              </a:lnSpc>
              <a:spcBef>
                <a:spcPts val="95"/>
              </a:spcBef>
              <a:tabLst>
                <a:tab pos="763270" algn="l"/>
                <a:tab pos="1412875" algn="l"/>
                <a:tab pos="2486660" algn="l"/>
                <a:tab pos="3018155" algn="l"/>
                <a:tab pos="3571875" algn="l"/>
                <a:tab pos="4386580" algn="l"/>
                <a:tab pos="5387340" algn="l"/>
                <a:tab pos="6059170" algn="l"/>
              </a:tabLst>
            </a:pPr>
            <a:r>
              <a:rPr sz="2400" spc="35" dirty="0">
                <a:latin typeface="Times New Roman" pitchFamily="18" charset="0"/>
                <a:cs typeface="Times New Roman" pitchFamily="18" charset="0"/>
              </a:rPr>
              <a:t>M</a:t>
            </a:r>
            <a:r>
              <a:rPr sz="2400" spc="-170" dirty="0">
                <a:latin typeface="Times New Roman" pitchFamily="18" charset="0"/>
                <a:cs typeface="Times New Roman" pitchFamily="18" charset="0"/>
              </a:rPr>
              <a:t>o</a:t>
            </a:r>
            <a:r>
              <a:rPr sz="2400" spc="-160" dirty="0">
                <a:latin typeface="Times New Roman" pitchFamily="18" charset="0"/>
                <a:cs typeface="Times New Roman" pitchFamily="18" charset="0"/>
              </a:rPr>
              <a:t>s</a:t>
            </a:r>
            <a:r>
              <a:rPr sz="2400" spc="125" dirty="0">
                <a:latin typeface="Times New Roman" pitchFamily="18" charset="0"/>
                <a:cs typeface="Times New Roman" pitchFamily="18" charset="0"/>
              </a:rPr>
              <a:t>t</a:t>
            </a:r>
            <a:r>
              <a:rPr sz="2400" dirty="0">
                <a:latin typeface="Times New Roman" pitchFamily="18" charset="0"/>
                <a:cs typeface="Times New Roman" pitchFamily="18" charset="0"/>
              </a:rPr>
              <a:t>	</a:t>
            </a:r>
            <a:r>
              <a:rPr sz="2400" spc="-35" dirty="0">
                <a:latin typeface="Times New Roman" pitchFamily="18" charset="0"/>
                <a:cs typeface="Times New Roman" pitchFamily="18" charset="0"/>
              </a:rPr>
              <a:t>w</a:t>
            </a:r>
            <a:r>
              <a:rPr sz="2400" spc="-100" dirty="0">
                <a:latin typeface="Times New Roman" pitchFamily="18" charset="0"/>
                <a:cs typeface="Times New Roman" pitchFamily="18" charset="0"/>
              </a:rPr>
              <a:t>eb</a:t>
            </a:r>
            <a:r>
              <a:rPr sz="2400" dirty="0">
                <a:latin typeface="Times New Roman" pitchFamily="18" charset="0"/>
                <a:cs typeface="Times New Roman" pitchFamily="18" charset="0"/>
              </a:rPr>
              <a:t>	</a:t>
            </a:r>
            <a:r>
              <a:rPr sz="2400" spc="-235" dirty="0">
                <a:latin typeface="Times New Roman" pitchFamily="18" charset="0"/>
                <a:cs typeface="Times New Roman" pitchFamily="18" charset="0"/>
              </a:rPr>
              <a:t>s</a:t>
            </a:r>
            <a:r>
              <a:rPr sz="2400" spc="-60" dirty="0">
                <a:latin typeface="Times New Roman" pitchFamily="18" charset="0"/>
                <a:cs typeface="Times New Roman" pitchFamily="18" charset="0"/>
              </a:rPr>
              <a:t>e</a:t>
            </a:r>
            <a:r>
              <a:rPr sz="2400" spc="-20" dirty="0">
                <a:latin typeface="Times New Roman" pitchFamily="18" charset="0"/>
                <a:cs typeface="Times New Roman" pitchFamily="18" charset="0"/>
              </a:rPr>
              <a:t>r</a:t>
            </a:r>
            <a:r>
              <a:rPr sz="2400" spc="-50" dirty="0">
                <a:latin typeface="Times New Roman" pitchFamily="18" charset="0"/>
                <a:cs typeface="Times New Roman" pitchFamily="18" charset="0"/>
              </a:rPr>
              <a:t>vi</a:t>
            </a:r>
            <a:r>
              <a:rPr sz="2400" spc="-145" dirty="0">
                <a:latin typeface="Times New Roman" pitchFamily="18" charset="0"/>
                <a:cs typeface="Times New Roman" pitchFamily="18" charset="0"/>
              </a:rPr>
              <a:t>c</a:t>
            </a:r>
            <a:r>
              <a:rPr sz="2400" spc="-170" dirty="0">
                <a:latin typeface="Times New Roman" pitchFamily="18" charset="0"/>
                <a:cs typeface="Times New Roman" pitchFamily="18" charset="0"/>
              </a:rPr>
              <a:t>e</a:t>
            </a:r>
            <a:r>
              <a:rPr sz="2400" spc="-245" dirty="0">
                <a:latin typeface="Times New Roman" pitchFamily="18" charset="0"/>
                <a:cs typeface="Times New Roman" pitchFamily="18" charset="0"/>
              </a:rPr>
              <a:t>s</a:t>
            </a:r>
            <a:r>
              <a:rPr sz="2400" dirty="0">
                <a:latin typeface="Times New Roman" pitchFamily="18" charset="0"/>
                <a:cs typeface="Times New Roman" pitchFamily="18" charset="0"/>
              </a:rPr>
              <a:t>	</a:t>
            </a:r>
            <a:r>
              <a:rPr sz="2400" spc="-185" dirty="0">
                <a:latin typeface="Times New Roman" pitchFamily="18" charset="0"/>
                <a:cs typeface="Times New Roman" pitchFamily="18" charset="0"/>
              </a:rPr>
              <a:t>a</a:t>
            </a:r>
            <a:r>
              <a:rPr sz="2400" spc="5" dirty="0">
                <a:latin typeface="Times New Roman" pitchFamily="18" charset="0"/>
                <a:cs typeface="Times New Roman" pitchFamily="18" charset="0"/>
              </a:rPr>
              <a:t>r</a:t>
            </a:r>
            <a:r>
              <a:rPr sz="2400" spc="-130" dirty="0">
                <a:latin typeface="Times New Roman" pitchFamily="18" charset="0"/>
                <a:cs typeface="Times New Roman" pitchFamily="18" charset="0"/>
              </a:rPr>
              <a:t>e</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no</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	</a:t>
            </a:r>
            <a:r>
              <a:rPr sz="2400" spc="-90" dirty="0">
                <a:latin typeface="Times New Roman" pitchFamily="18" charset="0"/>
                <a:cs typeface="Times New Roman" pitchFamily="18" charset="0"/>
              </a:rPr>
              <a:t>open</a:t>
            </a:r>
            <a:r>
              <a:rPr sz="2400" spc="-60" dirty="0">
                <a:latin typeface="Times New Roman" pitchFamily="18" charset="0"/>
                <a:cs typeface="Times New Roman" pitchFamily="18" charset="0"/>
              </a:rPr>
              <a:t>.</a:t>
            </a:r>
            <a:r>
              <a:rPr sz="2400" dirty="0">
                <a:latin typeface="Times New Roman" pitchFamily="18" charset="0"/>
                <a:cs typeface="Times New Roman" pitchFamily="18" charset="0"/>
              </a:rPr>
              <a:t>	</a:t>
            </a:r>
            <a:r>
              <a:rPr sz="2400" spc="-55" dirty="0">
                <a:latin typeface="Times New Roman" pitchFamily="18" charset="0"/>
                <a:cs typeface="Times New Roman" pitchFamily="18" charset="0"/>
              </a:rPr>
              <a:t>I</a:t>
            </a:r>
            <a:r>
              <a:rPr sz="2400" spc="-170" dirty="0">
                <a:latin typeface="Times New Roman" pitchFamily="18" charset="0"/>
                <a:cs typeface="Times New Roman" pitchFamily="18" charset="0"/>
              </a:rPr>
              <a:t>n</a:t>
            </a:r>
            <a:r>
              <a:rPr sz="2400" spc="-175" dirty="0">
                <a:latin typeface="Times New Roman" pitchFamily="18" charset="0"/>
                <a:cs typeface="Times New Roman" pitchFamily="18" charset="0"/>
              </a:rPr>
              <a:t>s</a:t>
            </a:r>
            <a:r>
              <a:rPr sz="2400" spc="95" dirty="0">
                <a:latin typeface="Times New Roman" pitchFamily="18" charset="0"/>
                <a:cs typeface="Times New Roman" pitchFamily="18" charset="0"/>
              </a:rPr>
              <a:t>t</a:t>
            </a:r>
            <a:r>
              <a:rPr sz="2400" spc="-125" dirty="0">
                <a:latin typeface="Times New Roman" pitchFamily="18" charset="0"/>
                <a:cs typeface="Times New Roman" pitchFamily="18" charset="0"/>
              </a:rPr>
              <a:t>ead</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t</a:t>
            </a:r>
            <a:r>
              <a:rPr sz="2400" spc="25" dirty="0">
                <a:latin typeface="Times New Roman" pitchFamily="18" charset="0"/>
                <a:cs typeface="Times New Roman" pitchFamily="18" charset="0"/>
              </a:rPr>
              <a:t>h</a:t>
            </a:r>
            <a:r>
              <a:rPr sz="2400" spc="-120" dirty="0">
                <a:latin typeface="Times New Roman" pitchFamily="18" charset="0"/>
                <a:cs typeface="Times New Roman" pitchFamily="18" charset="0"/>
              </a:rPr>
              <a:t>ey</a:t>
            </a:r>
            <a:r>
              <a:rPr lang="en-US" sz="2400" spc="-120" dirty="0">
                <a:latin typeface="Times New Roman" pitchFamily="18" charset="0"/>
                <a:cs typeface="Times New Roman" pitchFamily="18" charset="0"/>
              </a:rPr>
              <a:t> </a:t>
            </a:r>
            <a:r>
              <a:rPr sz="2400" spc="-10" dirty="0">
                <a:latin typeface="Times New Roman" pitchFamily="18" charset="0"/>
                <a:cs typeface="Times New Roman" pitchFamily="18" charset="0"/>
              </a:rPr>
              <a:t>typ</a:t>
            </a:r>
            <a:r>
              <a:rPr sz="2400" spc="-15" dirty="0">
                <a:latin typeface="Times New Roman" pitchFamily="18" charset="0"/>
                <a:cs typeface="Times New Roman" pitchFamily="18" charset="0"/>
              </a:rPr>
              <a:t>i</a:t>
            </a:r>
            <a:r>
              <a:rPr sz="2400" spc="-210" dirty="0">
                <a:latin typeface="Times New Roman" pitchFamily="18" charset="0"/>
                <a:cs typeface="Times New Roman" pitchFamily="18" charset="0"/>
              </a:rPr>
              <a:t>c</a:t>
            </a:r>
            <a:r>
              <a:rPr sz="2400" spc="-80" dirty="0">
                <a:latin typeface="Times New Roman" pitchFamily="18" charset="0"/>
                <a:cs typeface="Times New Roman" pitchFamily="18" charset="0"/>
              </a:rPr>
              <a:t>al</a:t>
            </a:r>
            <a:r>
              <a:rPr sz="2400" spc="15" dirty="0">
                <a:latin typeface="Times New Roman" pitchFamily="18" charset="0"/>
                <a:cs typeface="Times New Roman" pitchFamily="18" charset="0"/>
              </a:rPr>
              <a:t>l</a:t>
            </a:r>
            <a:r>
              <a:rPr sz="2400" spc="-105" dirty="0">
                <a:latin typeface="Times New Roman" pitchFamily="18" charset="0"/>
                <a:cs typeface="Times New Roman" pitchFamily="18" charset="0"/>
              </a:rPr>
              <a:t>y</a:t>
            </a:r>
            <a:endParaRPr sz="2400" dirty="0">
              <a:latin typeface="Times New Roman" pitchFamily="18" charset="0"/>
              <a:cs typeface="Times New Roman" pitchFamily="18" charset="0"/>
            </a:endParaRPr>
          </a:p>
          <a:p>
            <a:pPr marL="12700">
              <a:lnSpc>
                <a:spcPct val="150000"/>
              </a:lnSpc>
            </a:pPr>
            <a:r>
              <a:rPr sz="2400" spc="-80" dirty="0">
                <a:latin typeface="Times New Roman" pitchFamily="18" charset="0"/>
                <a:cs typeface="Times New Roman" pitchFamily="18" charset="0"/>
              </a:rPr>
              <a:t>employ </a:t>
            </a:r>
            <a:r>
              <a:rPr sz="2400" spc="-95" dirty="0">
                <a:latin typeface="Times New Roman" pitchFamily="18" charset="0"/>
                <a:cs typeface="Times New Roman" pitchFamily="18" charset="0"/>
              </a:rPr>
              <a:t>one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45" dirty="0">
                <a:latin typeface="Times New Roman" pitchFamily="18" charset="0"/>
                <a:cs typeface="Times New Roman" pitchFamily="18" charset="0"/>
              </a:rPr>
              <a:t>following</a:t>
            </a:r>
            <a:r>
              <a:rPr sz="2400" spc="-330" dirty="0">
                <a:latin typeface="Times New Roman" pitchFamily="18" charset="0"/>
                <a:cs typeface="Times New Roman" pitchFamily="18" charset="0"/>
              </a:rPr>
              <a:t> </a:t>
            </a:r>
            <a:r>
              <a:rPr sz="2400" spc="-85" dirty="0">
                <a:latin typeface="Times New Roman" pitchFamily="18" charset="0"/>
                <a:cs typeface="Times New Roman" pitchFamily="18" charset="0"/>
              </a:rPr>
              <a:t>techniques:</a:t>
            </a:r>
            <a:endParaRPr sz="2400" dirty="0">
              <a:latin typeface="Times New Roman" pitchFamily="18" charset="0"/>
              <a:cs typeface="Times New Roman" pitchFamily="18" charset="0"/>
            </a:endParaRPr>
          </a:p>
          <a:p>
            <a:pPr marL="354965" marR="5715" indent="-342900">
              <a:lnSpc>
                <a:spcPct val="150000"/>
              </a:lnSpc>
              <a:spcBef>
                <a:spcPts val="1730"/>
              </a:spcBef>
              <a:buFont typeface="Arial"/>
              <a:buChar char="•"/>
              <a:tabLst>
                <a:tab pos="354965" algn="l"/>
                <a:tab pos="355600" algn="l"/>
              </a:tabLst>
            </a:pPr>
            <a:r>
              <a:rPr sz="2400" b="1" spc="-85" dirty="0">
                <a:latin typeface="Times New Roman" pitchFamily="18" charset="0"/>
                <a:cs typeface="Times New Roman" pitchFamily="18" charset="0"/>
              </a:rPr>
              <a:t>Identity</a:t>
            </a:r>
            <a:r>
              <a:rPr sz="2400" spc="-85" dirty="0">
                <a:latin typeface="Times New Roman" pitchFamily="18" charset="0"/>
                <a:cs typeface="Times New Roman" pitchFamily="18" charset="0"/>
              </a:rPr>
              <a:t>. </a:t>
            </a:r>
            <a:r>
              <a:rPr sz="2400" spc="-215" dirty="0">
                <a:latin typeface="Times New Roman" pitchFamily="18" charset="0"/>
                <a:cs typeface="Times New Roman" pitchFamily="18" charset="0"/>
              </a:rPr>
              <a:t>Each </a:t>
            </a:r>
            <a:r>
              <a:rPr sz="2400" spc="-80" dirty="0">
                <a:latin typeface="Times New Roman" pitchFamily="18" charset="0"/>
                <a:cs typeface="Times New Roman" pitchFamily="18" charset="0"/>
              </a:rPr>
              <a:t>web </a:t>
            </a:r>
            <a:r>
              <a:rPr sz="2400" spc="-105" dirty="0">
                <a:latin typeface="Times New Roman" pitchFamily="18" charset="0"/>
                <a:cs typeface="Times New Roman" pitchFamily="18" charset="0"/>
              </a:rPr>
              <a:t>service </a:t>
            </a:r>
            <a:r>
              <a:rPr sz="2400" spc="-75" dirty="0">
                <a:latin typeface="Times New Roman" pitchFamily="18" charset="0"/>
                <a:cs typeface="Times New Roman" pitchFamily="18" charset="0"/>
              </a:rPr>
              <a:t>request must </a:t>
            </a:r>
            <a:r>
              <a:rPr sz="2400" spc="-25" dirty="0">
                <a:latin typeface="Times New Roman" pitchFamily="18" charset="0"/>
                <a:cs typeface="Times New Roman" pitchFamily="18" charset="0"/>
              </a:rPr>
              <a:t>identify </a:t>
            </a:r>
            <a:r>
              <a:rPr sz="2400" spc="-55" dirty="0">
                <a:latin typeface="Times New Roman" pitchFamily="18" charset="0"/>
                <a:cs typeface="Times New Roman" pitchFamily="18" charset="0"/>
              </a:rPr>
              <a:t>who </a:t>
            </a:r>
            <a:r>
              <a:rPr sz="2400" spc="-114" dirty="0">
                <a:latin typeface="Times New Roman" pitchFamily="18" charset="0"/>
                <a:cs typeface="Times New Roman" pitchFamily="18" charset="0"/>
              </a:rPr>
              <a:t>is  </a:t>
            </a:r>
            <a:r>
              <a:rPr sz="2400" spc="-105" dirty="0">
                <a:latin typeface="Times New Roman" pitchFamily="18" charset="0"/>
                <a:cs typeface="Times New Roman" pitchFamily="18" charset="0"/>
              </a:rPr>
              <a:t>making </a:t>
            </a:r>
            <a:r>
              <a:rPr sz="2400" spc="-30" dirty="0">
                <a:latin typeface="Times New Roman" pitchFamily="18" charset="0"/>
                <a:cs typeface="Times New Roman" pitchFamily="18" charset="0"/>
              </a:rPr>
              <a:t>the</a:t>
            </a:r>
            <a:r>
              <a:rPr sz="2400" spc="-114" dirty="0">
                <a:latin typeface="Times New Roman" pitchFamily="18" charset="0"/>
                <a:cs typeface="Times New Roman" pitchFamily="18" charset="0"/>
              </a:rPr>
              <a:t> </a:t>
            </a:r>
            <a:r>
              <a:rPr sz="2400" spc="-75" dirty="0">
                <a:latin typeface="Times New Roman" pitchFamily="18" charset="0"/>
                <a:cs typeface="Times New Roman" pitchFamily="18" charset="0"/>
              </a:rPr>
              <a:t>request.</a:t>
            </a:r>
            <a:endParaRPr sz="2400" dirty="0">
              <a:latin typeface="Times New Roman" pitchFamily="18" charset="0"/>
              <a:cs typeface="Times New Roman" pitchFamily="18" charset="0"/>
            </a:endParaRPr>
          </a:p>
          <a:p>
            <a:pPr marL="354965" marR="5715" indent="-342900">
              <a:lnSpc>
                <a:spcPct val="150000"/>
              </a:lnSpc>
              <a:spcBef>
                <a:spcPts val="1730"/>
              </a:spcBef>
              <a:buFont typeface="Arial"/>
              <a:buChar char="•"/>
              <a:tabLst>
                <a:tab pos="354965" algn="l"/>
                <a:tab pos="355600" algn="l"/>
              </a:tabLst>
            </a:pPr>
            <a:r>
              <a:rPr sz="2400" b="1" spc="-125" dirty="0">
                <a:latin typeface="Times New Roman" pitchFamily="18" charset="0"/>
                <a:cs typeface="Times New Roman" pitchFamily="18" charset="0"/>
              </a:rPr>
              <a:t>Authentication</a:t>
            </a:r>
            <a:r>
              <a:rPr sz="2400" spc="-125" dirty="0">
                <a:latin typeface="Times New Roman" pitchFamily="18" charset="0"/>
                <a:cs typeface="Times New Roman" pitchFamily="18" charset="0"/>
              </a:rPr>
              <a:t>. </a:t>
            </a:r>
            <a:r>
              <a:rPr sz="2400" spc="-215" dirty="0">
                <a:latin typeface="Times New Roman" pitchFamily="18" charset="0"/>
                <a:cs typeface="Times New Roman" pitchFamily="18" charset="0"/>
              </a:rPr>
              <a:t>Each </a:t>
            </a:r>
            <a:r>
              <a:rPr sz="2400" spc="-80" dirty="0">
                <a:latin typeface="Times New Roman" pitchFamily="18" charset="0"/>
                <a:cs typeface="Times New Roman" pitchFamily="18" charset="0"/>
              </a:rPr>
              <a:t>web </a:t>
            </a:r>
            <a:r>
              <a:rPr sz="2400" spc="-105" dirty="0">
                <a:latin typeface="Times New Roman" pitchFamily="18" charset="0"/>
                <a:cs typeface="Times New Roman" pitchFamily="18" charset="0"/>
              </a:rPr>
              <a:t>service </a:t>
            </a:r>
            <a:r>
              <a:rPr sz="2400" spc="-80" dirty="0">
                <a:latin typeface="Times New Roman" pitchFamily="18" charset="0"/>
                <a:cs typeface="Times New Roman" pitchFamily="18" charset="0"/>
              </a:rPr>
              <a:t>request </a:t>
            </a:r>
            <a:r>
              <a:rPr sz="2400" spc="-75" dirty="0">
                <a:latin typeface="Times New Roman" pitchFamily="18" charset="0"/>
                <a:cs typeface="Times New Roman" pitchFamily="18" charset="0"/>
              </a:rPr>
              <a:t>must </a:t>
            </a:r>
            <a:r>
              <a:rPr sz="2400" spc="-70" dirty="0">
                <a:latin typeface="Times New Roman" pitchFamily="18" charset="0"/>
                <a:cs typeface="Times New Roman" pitchFamily="18" charset="0"/>
              </a:rPr>
              <a:t>provide  </a:t>
            </a:r>
            <a:r>
              <a:rPr sz="2400" spc="-50" dirty="0">
                <a:latin typeface="Times New Roman" pitchFamily="18" charset="0"/>
                <a:cs typeface="Times New Roman" pitchFamily="18" charset="0"/>
              </a:rPr>
              <a:t>additional </a:t>
            </a:r>
            <a:r>
              <a:rPr sz="2400" spc="-105" dirty="0">
                <a:latin typeface="Times New Roman" pitchFamily="18" charset="0"/>
                <a:cs typeface="Times New Roman" pitchFamily="18" charset="0"/>
              </a:rPr>
              <a:t>evidence </a:t>
            </a:r>
            <a:r>
              <a:rPr sz="2400" spc="-5" dirty="0">
                <a:latin typeface="Times New Roman" pitchFamily="18" charset="0"/>
                <a:cs typeface="Times New Roman" pitchFamily="18" charset="0"/>
              </a:rPr>
              <a:t>that </a:t>
            </a:r>
            <a:r>
              <a:rPr sz="2400" spc="-55" dirty="0">
                <a:latin typeface="Times New Roman" pitchFamily="18" charset="0"/>
                <a:cs typeface="Times New Roman" pitchFamily="18" charset="0"/>
              </a:rPr>
              <a:t>they </a:t>
            </a:r>
            <a:r>
              <a:rPr sz="2400" spc="-100" dirty="0">
                <a:latin typeface="Times New Roman" pitchFamily="18" charset="0"/>
                <a:cs typeface="Times New Roman" pitchFamily="18" charset="0"/>
              </a:rPr>
              <a:t>are </a:t>
            </a:r>
            <a:r>
              <a:rPr sz="2400" spc="-55" dirty="0">
                <a:latin typeface="Times New Roman" pitchFamily="18" charset="0"/>
                <a:cs typeface="Times New Roman" pitchFamily="18" charset="0"/>
              </a:rPr>
              <a:t>who they </a:t>
            </a:r>
            <a:r>
              <a:rPr sz="2400" spc="-185" dirty="0">
                <a:latin typeface="Times New Roman" pitchFamily="18" charset="0"/>
                <a:cs typeface="Times New Roman" pitchFamily="18" charset="0"/>
              </a:rPr>
              <a:t>say </a:t>
            </a:r>
            <a:r>
              <a:rPr sz="2400" spc="-55" dirty="0">
                <a:latin typeface="Times New Roman" pitchFamily="18" charset="0"/>
                <a:cs typeface="Times New Roman" pitchFamily="18" charset="0"/>
              </a:rPr>
              <a:t>they</a:t>
            </a:r>
            <a:r>
              <a:rPr sz="2400" spc="-365" dirty="0">
                <a:latin typeface="Times New Roman" pitchFamily="18" charset="0"/>
                <a:cs typeface="Times New Roman" pitchFamily="18" charset="0"/>
              </a:rPr>
              <a:t> </a:t>
            </a:r>
            <a:r>
              <a:rPr sz="2400" spc="-90" dirty="0">
                <a:latin typeface="Times New Roman" pitchFamily="18" charset="0"/>
                <a:cs typeface="Times New Roman" pitchFamily="18" charset="0"/>
              </a:rPr>
              <a:t>are.</a:t>
            </a:r>
            <a:endParaRPr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48152"/>
            <a:ext cx="7026909" cy="505908"/>
          </a:xfrm>
          <a:prstGeom prst="rect">
            <a:avLst/>
          </a:prstGeom>
        </p:spPr>
        <p:txBody>
          <a:bodyPr vert="horz" wrap="square" lIns="0" tIns="13335" rIns="0" bIns="0" rtlCol="0">
            <a:spAutoFit/>
          </a:bodyPr>
          <a:lstStyle/>
          <a:p>
            <a:pPr marL="12700">
              <a:lnSpc>
                <a:spcPct val="100000"/>
              </a:lnSpc>
              <a:spcBef>
                <a:spcPts val="105"/>
              </a:spcBef>
            </a:pPr>
            <a:r>
              <a:rPr sz="3200" b="1" spc="-215" dirty="0">
                <a:latin typeface="Times New Roman" pitchFamily="18" charset="0"/>
                <a:cs typeface="Times New Roman" pitchFamily="18" charset="0"/>
              </a:rPr>
              <a:t>Emulate </a:t>
            </a:r>
            <a:r>
              <a:rPr sz="3200" b="1" spc="-405" dirty="0">
                <a:latin typeface="Times New Roman" pitchFamily="18" charset="0"/>
                <a:cs typeface="Times New Roman" pitchFamily="18" charset="0"/>
              </a:rPr>
              <a:t>Classes </a:t>
            </a:r>
            <a:r>
              <a:rPr sz="3200" b="1" spc="25" dirty="0">
                <a:latin typeface="Times New Roman" pitchFamily="18" charset="0"/>
                <a:cs typeface="Times New Roman" pitchFamily="18" charset="0"/>
              </a:rPr>
              <a:t>with</a:t>
            </a:r>
            <a:r>
              <a:rPr sz="3200" b="1" spc="-85" dirty="0">
                <a:latin typeface="Times New Roman" pitchFamily="18" charset="0"/>
                <a:cs typeface="Times New Roman" pitchFamily="18" charset="0"/>
              </a:rPr>
              <a:t> </a:t>
            </a:r>
            <a:r>
              <a:rPr sz="3200" b="1" spc="-110" dirty="0">
                <a:latin typeface="Times New Roman" pitchFamily="18" charset="0"/>
                <a:cs typeface="Times New Roman" pitchFamily="18" charset="0"/>
              </a:rPr>
              <a:t>functions</a:t>
            </a:r>
          </a:p>
        </p:txBody>
      </p:sp>
      <p:sp>
        <p:nvSpPr>
          <p:cNvPr id="3" name="object 3"/>
          <p:cNvSpPr txBox="1"/>
          <p:nvPr/>
        </p:nvSpPr>
        <p:spPr>
          <a:xfrm>
            <a:off x="917250" y="1111740"/>
            <a:ext cx="6669405" cy="4199226"/>
          </a:xfrm>
          <a:prstGeom prst="rect">
            <a:avLst/>
          </a:prstGeom>
        </p:spPr>
        <p:txBody>
          <a:bodyPr vert="horz" wrap="square" lIns="0" tIns="145415" rIns="0" bIns="0" rtlCol="0">
            <a:spAutoFit/>
          </a:bodyPr>
          <a:lstStyle/>
          <a:p>
            <a:pPr marL="12700">
              <a:lnSpc>
                <a:spcPct val="100000"/>
              </a:lnSpc>
              <a:spcBef>
                <a:spcPts val="1145"/>
              </a:spcBef>
            </a:pPr>
            <a:r>
              <a:rPr sz="2400" b="1" spc="100" dirty="0">
                <a:solidFill>
                  <a:srgbClr val="006FC0"/>
                </a:solidFill>
                <a:latin typeface="Times New Roman" pitchFamily="18" charset="0"/>
                <a:cs typeface="Times New Roman" pitchFamily="18" charset="0"/>
              </a:rPr>
              <a:t>Adding</a:t>
            </a:r>
            <a:r>
              <a:rPr sz="2400" b="1" spc="-380" dirty="0">
                <a:solidFill>
                  <a:srgbClr val="006FC0"/>
                </a:solidFill>
                <a:latin typeface="Times New Roman" pitchFamily="18" charset="0"/>
                <a:cs typeface="Times New Roman" pitchFamily="18" charset="0"/>
              </a:rPr>
              <a:t> </a:t>
            </a:r>
            <a:r>
              <a:rPr sz="2400" b="1" spc="55" dirty="0">
                <a:solidFill>
                  <a:srgbClr val="006FC0"/>
                </a:solidFill>
                <a:latin typeface="Times New Roman" pitchFamily="18" charset="0"/>
                <a:cs typeface="Times New Roman" pitchFamily="18" charset="0"/>
              </a:rPr>
              <a:t>methods </a:t>
            </a:r>
            <a:r>
              <a:rPr sz="2400" b="1" spc="-40" dirty="0">
                <a:solidFill>
                  <a:srgbClr val="006FC0"/>
                </a:solidFill>
                <a:latin typeface="Times New Roman" pitchFamily="18" charset="0"/>
                <a:cs typeface="Times New Roman" pitchFamily="18" charset="0"/>
              </a:rPr>
              <a:t>to </a:t>
            </a:r>
            <a:r>
              <a:rPr sz="2400" b="1" spc="-15" dirty="0">
                <a:solidFill>
                  <a:srgbClr val="006FC0"/>
                </a:solidFill>
                <a:latin typeface="Times New Roman" pitchFamily="18" charset="0"/>
                <a:cs typeface="Times New Roman" pitchFamily="18" charset="0"/>
              </a:rPr>
              <a:t>the </a:t>
            </a:r>
            <a:r>
              <a:rPr sz="2400" b="1" spc="20" dirty="0">
                <a:solidFill>
                  <a:srgbClr val="006FC0"/>
                </a:solidFill>
                <a:latin typeface="Times New Roman" pitchFamily="18" charset="0"/>
                <a:cs typeface="Times New Roman" pitchFamily="18" charset="0"/>
              </a:rPr>
              <a:t>objects</a:t>
            </a:r>
            <a:endParaRPr sz="2400" dirty="0">
              <a:latin typeface="Times New Roman" pitchFamily="18" charset="0"/>
              <a:cs typeface="Times New Roman" pitchFamily="18" charset="0"/>
            </a:endParaRPr>
          </a:p>
          <a:p>
            <a:pPr marL="97155" indent="-85090">
              <a:lnSpc>
                <a:spcPct val="150000"/>
              </a:lnSpc>
              <a:spcBef>
                <a:spcPts val="1100"/>
              </a:spcBef>
              <a:buSzPct val="94736"/>
              <a:buChar char="•"/>
              <a:tabLst>
                <a:tab pos="97790" algn="l"/>
              </a:tabLst>
            </a:pPr>
            <a:r>
              <a:rPr sz="2400" spc="-235" dirty="0">
                <a:latin typeface="Times New Roman" pitchFamily="18" charset="0"/>
                <a:cs typeface="Times New Roman" pitchFamily="18" charset="0"/>
              </a:rPr>
              <a:t>To </a:t>
            </a:r>
            <a:r>
              <a:rPr sz="2400" spc="-55" dirty="0">
                <a:latin typeface="Times New Roman" pitchFamily="18" charset="0"/>
                <a:cs typeface="Times New Roman" pitchFamily="18" charset="0"/>
              </a:rPr>
              <a:t>define </a:t>
            </a:r>
            <a:r>
              <a:rPr sz="2400" spc="-150" dirty="0">
                <a:latin typeface="Times New Roman" pitchFamily="18" charset="0"/>
                <a:cs typeface="Times New Roman" pitchFamily="18" charset="0"/>
              </a:rPr>
              <a:t>a </a:t>
            </a:r>
            <a:r>
              <a:rPr sz="2400" spc="-45" dirty="0">
                <a:latin typeface="Times New Roman" pitchFamily="18" charset="0"/>
                <a:cs typeface="Times New Roman" pitchFamily="18" charset="0"/>
              </a:rPr>
              <a:t>method </a:t>
            </a:r>
            <a:r>
              <a:rPr sz="2400" spc="-25" dirty="0">
                <a:latin typeface="Times New Roman" pitchFamily="18" charset="0"/>
                <a:cs typeface="Times New Roman" pitchFamily="18" charset="0"/>
              </a:rPr>
              <a:t>in </a:t>
            </a:r>
            <a:r>
              <a:rPr sz="2400" spc="-105" dirty="0">
                <a:latin typeface="Times New Roman" pitchFamily="18" charset="0"/>
                <a:cs typeface="Times New Roman" pitchFamily="18" charset="0"/>
              </a:rPr>
              <a:t>an </a:t>
            </a:r>
            <a:r>
              <a:rPr sz="2400" spc="-65" dirty="0">
                <a:latin typeface="Times New Roman" pitchFamily="18" charset="0"/>
                <a:cs typeface="Times New Roman" pitchFamily="18" charset="0"/>
              </a:rPr>
              <a:t>object’s </a:t>
            </a:r>
            <a:r>
              <a:rPr sz="2400" spc="-35" dirty="0">
                <a:latin typeface="Times New Roman" pitchFamily="18" charset="0"/>
                <a:cs typeface="Times New Roman" pitchFamily="18" charset="0"/>
              </a:rPr>
              <a:t>function </a:t>
            </a:r>
            <a:r>
              <a:rPr sz="2400" spc="-85" dirty="0">
                <a:latin typeface="Times New Roman" pitchFamily="18" charset="0"/>
                <a:cs typeface="Times New Roman" pitchFamily="18" charset="0"/>
              </a:rPr>
              <a:t>one </a:t>
            </a:r>
            <a:r>
              <a:rPr sz="2400" spc="-120" dirty="0">
                <a:latin typeface="Times New Roman" pitchFamily="18" charset="0"/>
                <a:cs typeface="Times New Roman" pitchFamily="18" charset="0"/>
              </a:rPr>
              <a:t>can </a:t>
            </a:r>
            <a:r>
              <a:rPr sz="2400" spc="-25" dirty="0">
                <a:latin typeface="Times New Roman" pitchFamily="18" charset="0"/>
                <a:cs typeface="Times New Roman" pitchFamily="18" charset="0"/>
              </a:rPr>
              <a:t>either </a:t>
            </a:r>
            <a:r>
              <a:rPr sz="2400" spc="-55" dirty="0">
                <a:latin typeface="Times New Roman" pitchFamily="18" charset="0"/>
                <a:cs typeface="Times New Roman" pitchFamily="18" charset="0"/>
              </a:rPr>
              <a:t>define</a:t>
            </a:r>
            <a:r>
              <a:rPr sz="2400" spc="-195" dirty="0">
                <a:latin typeface="Times New Roman" pitchFamily="18" charset="0"/>
                <a:cs typeface="Times New Roman" pitchFamily="18" charset="0"/>
              </a:rPr>
              <a:t> </a:t>
            </a:r>
            <a:r>
              <a:rPr sz="2400" spc="60" dirty="0">
                <a:latin typeface="Times New Roman" pitchFamily="18" charset="0"/>
                <a:cs typeface="Times New Roman" pitchFamily="18" charset="0"/>
              </a:rPr>
              <a:t>it</a:t>
            </a:r>
            <a:r>
              <a:rPr lang="en-US" sz="2400" spc="60" dirty="0">
                <a:latin typeface="Times New Roman" pitchFamily="18" charset="0"/>
                <a:cs typeface="Times New Roman" pitchFamily="18" charset="0"/>
              </a:rPr>
              <a:t> </a:t>
            </a:r>
            <a:r>
              <a:rPr sz="2400" spc="-40" dirty="0">
                <a:latin typeface="Times New Roman" pitchFamily="18" charset="0"/>
                <a:cs typeface="Times New Roman" pitchFamily="18" charset="0"/>
              </a:rPr>
              <a:t>internally </a:t>
            </a:r>
            <a:r>
              <a:rPr sz="2400" spc="-20" dirty="0">
                <a:latin typeface="Times New Roman" pitchFamily="18" charset="0"/>
                <a:cs typeface="Times New Roman" pitchFamily="18" charset="0"/>
              </a:rPr>
              <a:t>or </a:t>
            </a:r>
            <a:r>
              <a:rPr sz="2400" spc="-135" dirty="0">
                <a:latin typeface="Times New Roman" pitchFamily="18" charset="0"/>
                <a:cs typeface="Times New Roman" pitchFamily="18" charset="0"/>
              </a:rPr>
              <a:t>use </a:t>
            </a:r>
            <a:r>
              <a:rPr sz="2400" spc="-150" dirty="0">
                <a:latin typeface="Times New Roman" pitchFamily="18" charset="0"/>
                <a:cs typeface="Times New Roman" pitchFamily="18" charset="0"/>
              </a:rPr>
              <a:t>a </a:t>
            </a:r>
            <a:r>
              <a:rPr sz="2400" spc="-75" dirty="0">
                <a:latin typeface="Times New Roman" pitchFamily="18" charset="0"/>
                <a:cs typeface="Times New Roman" pitchFamily="18" charset="0"/>
              </a:rPr>
              <a:t>reference </a:t>
            </a:r>
            <a:r>
              <a:rPr sz="2400" spc="10" dirty="0">
                <a:latin typeface="Times New Roman" pitchFamily="18" charset="0"/>
                <a:cs typeface="Times New Roman" pitchFamily="18" charset="0"/>
              </a:rPr>
              <a:t>to </a:t>
            </a:r>
            <a:r>
              <a:rPr sz="2400" spc="-150" dirty="0">
                <a:latin typeface="Times New Roman" pitchFamily="18" charset="0"/>
                <a:cs typeface="Times New Roman" pitchFamily="18" charset="0"/>
              </a:rPr>
              <a:t>a </a:t>
            </a:r>
            <a:r>
              <a:rPr sz="2400" spc="-35" dirty="0">
                <a:latin typeface="Times New Roman" pitchFamily="18" charset="0"/>
                <a:cs typeface="Times New Roman" pitchFamily="18" charset="0"/>
              </a:rPr>
              <a:t>function </a:t>
            </a:r>
            <a:r>
              <a:rPr sz="2400" spc="-55" dirty="0">
                <a:latin typeface="Times New Roman" pitchFamily="18" charset="0"/>
                <a:cs typeface="Times New Roman" pitchFamily="18" charset="0"/>
              </a:rPr>
              <a:t>define </a:t>
            </a:r>
            <a:r>
              <a:rPr sz="2400" spc="-60" dirty="0">
                <a:latin typeface="Times New Roman" pitchFamily="18" charset="0"/>
                <a:cs typeface="Times New Roman" pitchFamily="18" charset="0"/>
              </a:rPr>
              <a:t>outside </a:t>
            </a:r>
            <a:r>
              <a:rPr sz="2400" spc="-25" dirty="0">
                <a:latin typeface="Times New Roman" pitchFamily="18" charset="0"/>
                <a:cs typeface="Times New Roman" pitchFamily="18" charset="0"/>
              </a:rPr>
              <a:t>the</a:t>
            </a:r>
            <a:r>
              <a:rPr sz="2400" spc="-305" dirty="0">
                <a:latin typeface="Times New Roman" pitchFamily="18" charset="0"/>
                <a:cs typeface="Times New Roman" pitchFamily="18" charset="0"/>
              </a:rPr>
              <a:t> </a:t>
            </a:r>
            <a:r>
              <a:rPr sz="2400" spc="-125" dirty="0">
                <a:latin typeface="Times New Roman" pitchFamily="18" charset="0"/>
                <a:cs typeface="Times New Roman" pitchFamily="18" charset="0"/>
              </a:rPr>
              <a:t>class.</a:t>
            </a:r>
            <a:endParaRPr sz="2400" dirty="0">
              <a:latin typeface="Times New Roman" pitchFamily="18" charset="0"/>
              <a:cs typeface="Times New Roman" pitchFamily="18" charset="0"/>
            </a:endParaRPr>
          </a:p>
          <a:p>
            <a:pPr marL="12700" marR="5080">
              <a:lnSpc>
                <a:spcPct val="150000"/>
              </a:lnSpc>
              <a:spcBef>
                <a:spcPts val="1650"/>
              </a:spcBef>
              <a:buSzPct val="94736"/>
              <a:buChar char="•"/>
              <a:tabLst>
                <a:tab pos="97790" algn="l"/>
              </a:tabLst>
            </a:pPr>
            <a:r>
              <a:rPr sz="2400" spc="-140" dirty="0">
                <a:latin typeface="Times New Roman" pitchFamily="18" charset="0"/>
                <a:cs typeface="Times New Roman" pitchFamily="18" charset="0"/>
              </a:rPr>
              <a:t>One </a:t>
            </a:r>
            <a:r>
              <a:rPr sz="2400" spc="-60" dirty="0">
                <a:latin typeface="Times New Roman" pitchFamily="18" charset="0"/>
                <a:cs typeface="Times New Roman" pitchFamily="18" charset="0"/>
              </a:rPr>
              <a:t>technique </a:t>
            </a:r>
            <a:r>
              <a:rPr sz="2400" spc="-10" dirty="0">
                <a:latin typeface="Times New Roman" pitchFamily="18" charset="0"/>
                <a:cs typeface="Times New Roman" pitchFamily="18" charset="0"/>
              </a:rPr>
              <a:t>for </a:t>
            </a:r>
            <a:r>
              <a:rPr sz="2400" spc="-85" dirty="0">
                <a:latin typeface="Times New Roman" pitchFamily="18" charset="0"/>
                <a:cs typeface="Times New Roman" pitchFamily="18" charset="0"/>
              </a:rPr>
              <a:t>adding </a:t>
            </a:r>
            <a:r>
              <a:rPr sz="2400" spc="-150" dirty="0">
                <a:latin typeface="Times New Roman" pitchFamily="18" charset="0"/>
                <a:cs typeface="Times New Roman" pitchFamily="18" charset="0"/>
              </a:rPr>
              <a:t>a </a:t>
            </a:r>
            <a:r>
              <a:rPr sz="2400" spc="-45" dirty="0">
                <a:latin typeface="Times New Roman" pitchFamily="18" charset="0"/>
                <a:cs typeface="Times New Roman" pitchFamily="18" charset="0"/>
              </a:rPr>
              <a:t>method </a:t>
            </a:r>
            <a:r>
              <a:rPr sz="2400" spc="-75" dirty="0">
                <a:latin typeface="Times New Roman" pitchFamily="18" charset="0"/>
                <a:cs typeface="Times New Roman" pitchFamily="18" charset="0"/>
              </a:rPr>
              <a:t>inside </a:t>
            </a:r>
            <a:r>
              <a:rPr sz="2400" spc="-10" dirty="0">
                <a:latin typeface="Times New Roman" pitchFamily="18" charset="0"/>
                <a:cs typeface="Times New Roman" pitchFamily="18" charset="0"/>
              </a:rPr>
              <a:t>of </a:t>
            </a:r>
            <a:r>
              <a:rPr sz="2400" spc="-150" dirty="0">
                <a:latin typeface="Times New Roman" pitchFamily="18" charset="0"/>
                <a:cs typeface="Times New Roman" pitchFamily="18" charset="0"/>
              </a:rPr>
              <a:t>a </a:t>
            </a:r>
            <a:r>
              <a:rPr sz="2400" spc="-145" dirty="0">
                <a:latin typeface="Times New Roman" pitchFamily="18" charset="0"/>
                <a:cs typeface="Times New Roman" pitchFamily="18" charset="0"/>
              </a:rPr>
              <a:t>class </a:t>
            </a:r>
            <a:r>
              <a:rPr sz="2400" spc="-20" dirty="0">
                <a:latin typeface="Times New Roman" pitchFamily="18" charset="0"/>
                <a:cs typeface="Times New Roman" pitchFamily="18" charset="0"/>
              </a:rPr>
              <a:t>definition </a:t>
            </a:r>
            <a:r>
              <a:rPr sz="2400" spc="-100" dirty="0">
                <a:latin typeface="Times New Roman" pitchFamily="18" charset="0"/>
                <a:cs typeface="Times New Roman" pitchFamily="18" charset="0"/>
              </a:rPr>
              <a:t>is</a:t>
            </a:r>
            <a:r>
              <a:rPr sz="2400" spc="-260" dirty="0">
                <a:latin typeface="Times New Roman" pitchFamily="18" charset="0"/>
                <a:cs typeface="Times New Roman" pitchFamily="18" charset="0"/>
              </a:rPr>
              <a:t> </a:t>
            </a:r>
            <a:r>
              <a:rPr sz="2400" spc="-85" dirty="0">
                <a:latin typeface="Times New Roman" pitchFamily="18" charset="0"/>
                <a:cs typeface="Times New Roman" pitchFamily="18" charset="0"/>
              </a:rPr>
              <a:t>by  </a:t>
            </a:r>
            <a:r>
              <a:rPr sz="2400" spc="-114" dirty="0">
                <a:latin typeface="Times New Roman" pitchFamily="18" charset="0"/>
                <a:cs typeface="Times New Roman" pitchFamily="18" charset="0"/>
              </a:rPr>
              <a:t>assigning </a:t>
            </a:r>
            <a:r>
              <a:rPr sz="2400" spc="-105" dirty="0">
                <a:latin typeface="Times New Roman" pitchFamily="18" charset="0"/>
                <a:cs typeface="Times New Roman" pitchFamily="18" charset="0"/>
              </a:rPr>
              <a:t>an </a:t>
            </a:r>
            <a:r>
              <a:rPr sz="2400" spc="-95" dirty="0">
                <a:latin typeface="Times New Roman" pitchFamily="18" charset="0"/>
                <a:cs typeface="Times New Roman" pitchFamily="18" charset="0"/>
              </a:rPr>
              <a:t>anonymous </a:t>
            </a:r>
            <a:r>
              <a:rPr sz="2400" spc="-35" dirty="0">
                <a:latin typeface="Times New Roman" pitchFamily="18" charset="0"/>
                <a:cs typeface="Times New Roman" pitchFamily="18" charset="0"/>
              </a:rPr>
              <a:t>function </a:t>
            </a:r>
            <a:r>
              <a:rPr sz="2400" spc="10" dirty="0">
                <a:latin typeface="Times New Roman" pitchFamily="18" charset="0"/>
                <a:cs typeface="Times New Roman" pitchFamily="18" charset="0"/>
              </a:rPr>
              <a:t>to </a:t>
            </a:r>
            <a:r>
              <a:rPr sz="2400" spc="-150" dirty="0">
                <a:latin typeface="Times New Roman" pitchFamily="18" charset="0"/>
                <a:cs typeface="Times New Roman" pitchFamily="18" charset="0"/>
              </a:rPr>
              <a:t>a</a:t>
            </a:r>
            <a:r>
              <a:rPr sz="2400" spc="-229" dirty="0">
                <a:latin typeface="Times New Roman" pitchFamily="18" charset="0"/>
                <a:cs typeface="Times New Roman" pitchFamily="18" charset="0"/>
              </a:rPr>
              <a:t> </a:t>
            </a:r>
            <a:r>
              <a:rPr sz="2400" spc="-70" dirty="0">
                <a:latin typeface="Times New Roman" pitchFamily="18" charset="0"/>
                <a:cs typeface="Times New Roman" pitchFamily="18" charset="0"/>
              </a:rPr>
              <a:t>variable</a:t>
            </a:r>
            <a:endParaRPr sz="2400" dirty="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83204"/>
            <a:ext cx="3675379" cy="813435"/>
          </a:xfrm>
          <a:prstGeom prst="rect">
            <a:avLst/>
          </a:prstGeom>
        </p:spPr>
        <p:txBody>
          <a:bodyPr vert="horz" wrap="square" lIns="0" tIns="12065" rIns="0" bIns="0" rtlCol="0">
            <a:spAutoFit/>
          </a:bodyPr>
          <a:lstStyle/>
          <a:p>
            <a:pPr marL="12700">
              <a:lnSpc>
                <a:spcPts val="4605"/>
              </a:lnSpc>
              <a:spcBef>
                <a:spcPts val="95"/>
              </a:spcBef>
            </a:pPr>
            <a:r>
              <a:rPr sz="3200" b="1" spc="-45" dirty="0">
                <a:latin typeface="Times New Roman" pitchFamily="18" charset="0"/>
                <a:cs typeface="Times New Roman" pitchFamily="18" charset="0"/>
              </a:rPr>
              <a:t>Identity</a:t>
            </a:r>
            <a:r>
              <a:rPr sz="3200" b="1" spc="-270" dirty="0">
                <a:latin typeface="Times New Roman" pitchFamily="18" charset="0"/>
                <a:cs typeface="Times New Roman" pitchFamily="18" charset="0"/>
              </a:rPr>
              <a:t> </a:t>
            </a:r>
            <a:r>
              <a:rPr sz="3200" b="1" spc="-235" dirty="0">
                <a:latin typeface="Times New Roman" pitchFamily="18" charset="0"/>
                <a:cs typeface="Times New Roman" pitchFamily="18" charset="0"/>
              </a:rPr>
              <a:t>examples</a:t>
            </a:r>
            <a:endParaRPr sz="3200" b="1" dirty="0">
              <a:latin typeface="Times New Roman" pitchFamily="18" charset="0"/>
              <a:cs typeface="Times New Roman" pitchFamily="18" charset="0"/>
            </a:endParaRPr>
          </a:p>
          <a:p>
            <a:pPr marL="12700">
              <a:lnSpc>
                <a:spcPts val="1605"/>
              </a:lnSpc>
            </a:pPr>
            <a:r>
              <a:rPr sz="1500" spc="5" dirty="0">
                <a:latin typeface="Georgia"/>
                <a:cs typeface="Georgia"/>
              </a:rPr>
              <a:t>Real </a:t>
            </a:r>
            <a:r>
              <a:rPr sz="1500" dirty="0">
                <a:latin typeface="Georgia"/>
                <a:cs typeface="Georgia"/>
              </a:rPr>
              <a:t>World </a:t>
            </a:r>
            <a:r>
              <a:rPr sz="1500" spc="40" dirty="0">
                <a:latin typeface="Georgia"/>
                <a:cs typeface="Georgia"/>
              </a:rPr>
              <a:t>ways </a:t>
            </a:r>
            <a:r>
              <a:rPr sz="1500" dirty="0">
                <a:latin typeface="Georgia"/>
                <a:cs typeface="Georgia"/>
              </a:rPr>
              <a:t>of limiting</a:t>
            </a:r>
            <a:r>
              <a:rPr sz="1500" spc="-90" dirty="0">
                <a:latin typeface="Georgia"/>
                <a:cs typeface="Georgia"/>
              </a:rPr>
              <a:t> </a:t>
            </a:r>
            <a:r>
              <a:rPr sz="1500" spc="70" dirty="0">
                <a:latin typeface="Georgia"/>
                <a:cs typeface="Georgia"/>
              </a:rPr>
              <a:t>service</a:t>
            </a:r>
            <a:endParaRPr sz="1500" dirty="0">
              <a:latin typeface="Georgia"/>
              <a:cs typeface="Georgia"/>
            </a:endParaRPr>
          </a:p>
        </p:txBody>
      </p:sp>
      <p:sp>
        <p:nvSpPr>
          <p:cNvPr id="3" name="object 3"/>
          <p:cNvSpPr txBox="1"/>
          <p:nvPr/>
        </p:nvSpPr>
        <p:spPr>
          <a:xfrm>
            <a:off x="993449" y="1276350"/>
            <a:ext cx="6931659" cy="5018682"/>
          </a:xfrm>
          <a:prstGeom prst="rect">
            <a:avLst/>
          </a:prstGeom>
        </p:spPr>
        <p:txBody>
          <a:bodyPr vert="horz" wrap="square" lIns="0" tIns="12065" rIns="0" bIns="0" rtlCol="0">
            <a:spAutoFit/>
          </a:bodyPr>
          <a:lstStyle/>
          <a:p>
            <a:pPr marL="12700" marR="5080" algn="just">
              <a:lnSpc>
                <a:spcPct val="150000"/>
              </a:lnSpc>
              <a:spcBef>
                <a:spcPts val="95"/>
              </a:spcBef>
              <a:buSzPct val="95454"/>
              <a:buChar char="•"/>
              <a:tabLst>
                <a:tab pos="111760" algn="l"/>
              </a:tabLst>
            </a:pPr>
            <a:r>
              <a:rPr sz="2200" spc="-135" dirty="0">
                <a:latin typeface="Times New Roman" pitchFamily="18" charset="0"/>
                <a:cs typeface="Times New Roman" pitchFamily="18" charset="0"/>
              </a:rPr>
              <a:t>Web </a:t>
            </a:r>
            <a:r>
              <a:rPr sz="2200" spc="-125" dirty="0">
                <a:latin typeface="Times New Roman" pitchFamily="18" charset="0"/>
                <a:cs typeface="Times New Roman" pitchFamily="18" charset="0"/>
              </a:rPr>
              <a:t>services </a:t>
            </a:r>
            <a:r>
              <a:rPr sz="2200" spc="-10" dirty="0">
                <a:latin typeface="Times New Roman" pitchFamily="18" charset="0"/>
                <a:cs typeface="Times New Roman" pitchFamily="18" charset="0"/>
              </a:rPr>
              <a:t>that </a:t>
            </a:r>
            <a:r>
              <a:rPr sz="2200" spc="-140" dirty="0">
                <a:latin typeface="Times New Roman" pitchFamily="18" charset="0"/>
                <a:cs typeface="Times New Roman" pitchFamily="18" charset="0"/>
              </a:rPr>
              <a:t>make </a:t>
            </a:r>
            <a:r>
              <a:rPr sz="2200" spc="-150" dirty="0">
                <a:latin typeface="Times New Roman" pitchFamily="18" charset="0"/>
                <a:cs typeface="Times New Roman" pitchFamily="18" charset="0"/>
              </a:rPr>
              <a:t>use </a:t>
            </a:r>
            <a:r>
              <a:rPr sz="2200" spc="-5" dirty="0">
                <a:latin typeface="Times New Roman" pitchFamily="18" charset="0"/>
                <a:cs typeface="Times New Roman" pitchFamily="18" charset="0"/>
              </a:rPr>
              <a:t>of </a:t>
            </a:r>
            <a:r>
              <a:rPr sz="2200" spc="-120" dirty="0">
                <a:latin typeface="Times New Roman" pitchFamily="18" charset="0"/>
                <a:cs typeface="Times New Roman" pitchFamily="18" charset="0"/>
              </a:rPr>
              <a:t>an </a:t>
            </a:r>
            <a:r>
              <a:rPr sz="2200" spc="-195" dirty="0">
                <a:latin typeface="Times New Roman" pitchFamily="18" charset="0"/>
                <a:cs typeface="Times New Roman" pitchFamily="18" charset="0"/>
              </a:rPr>
              <a:t>API </a:t>
            </a:r>
            <a:r>
              <a:rPr sz="2200" spc="-145" dirty="0">
                <a:latin typeface="Times New Roman" pitchFamily="18" charset="0"/>
                <a:cs typeface="Times New Roman" pitchFamily="18" charset="0"/>
              </a:rPr>
              <a:t>key </a:t>
            </a:r>
            <a:r>
              <a:rPr sz="2200" spc="-55" dirty="0">
                <a:latin typeface="Times New Roman" pitchFamily="18" charset="0"/>
                <a:cs typeface="Times New Roman" pitchFamily="18" charset="0"/>
              </a:rPr>
              <a:t>typically </a:t>
            </a:r>
            <a:r>
              <a:rPr sz="2200" spc="-60" dirty="0">
                <a:latin typeface="Times New Roman" pitchFamily="18" charset="0"/>
                <a:cs typeface="Times New Roman" pitchFamily="18" charset="0"/>
              </a:rPr>
              <a:t>require  </a:t>
            </a:r>
            <a:r>
              <a:rPr sz="2200" spc="-30" dirty="0">
                <a:latin typeface="Times New Roman" pitchFamily="18" charset="0"/>
                <a:cs typeface="Times New Roman" pitchFamily="18" charset="0"/>
              </a:rPr>
              <a:t>the </a:t>
            </a:r>
            <a:r>
              <a:rPr sz="2200" spc="-105" dirty="0">
                <a:latin typeface="Times New Roman" pitchFamily="18" charset="0"/>
                <a:cs typeface="Times New Roman" pitchFamily="18" charset="0"/>
              </a:rPr>
              <a:t>user </a:t>
            </a:r>
            <a:r>
              <a:rPr sz="2200" spc="-65" dirty="0">
                <a:latin typeface="Times New Roman" pitchFamily="18" charset="0"/>
                <a:cs typeface="Times New Roman" pitchFamily="18" charset="0"/>
              </a:rPr>
              <a:t>(i.e., </a:t>
            </a:r>
            <a:r>
              <a:rPr sz="2200" spc="-30" dirty="0">
                <a:latin typeface="Times New Roman" pitchFamily="18" charset="0"/>
                <a:cs typeface="Times New Roman" pitchFamily="18" charset="0"/>
              </a:rPr>
              <a:t>the </a:t>
            </a:r>
            <a:r>
              <a:rPr sz="2200" spc="-80" dirty="0">
                <a:latin typeface="Times New Roman" pitchFamily="18" charset="0"/>
                <a:cs typeface="Times New Roman" pitchFamily="18" charset="0"/>
              </a:rPr>
              <a:t>developer) </a:t>
            </a:r>
            <a:r>
              <a:rPr sz="2200" spc="10" dirty="0">
                <a:latin typeface="Times New Roman" pitchFamily="18" charset="0"/>
                <a:cs typeface="Times New Roman" pitchFamily="18" charset="0"/>
              </a:rPr>
              <a:t>to </a:t>
            </a:r>
            <a:r>
              <a:rPr sz="2200" spc="-75" dirty="0">
                <a:latin typeface="Times New Roman" pitchFamily="18" charset="0"/>
                <a:cs typeface="Times New Roman" pitchFamily="18" charset="0"/>
              </a:rPr>
              <a:t>register </a:t>
            </a:r>
            <a:r>
              <a:rPr sz="2200" spc="-55" dirty="0">
                <a:latin typeface="Times New Roman" pitchFamily="18" charset="0"/>
                <a:cs typeface="Times New Roman" pitchFamily="18" charset="0"/>
              </a:rPr>
              <a:t>online </a:t>
            </a:r>
            <a:r>
              <a:rPr sz="2200" spc="15" dirty="0">
                <a:latin typeface="Times New Roman" pitchFamily="18" charset="0"/>
                <a:cs typeface="Times New Roman" pitchFamily="18" charset="0"/>
              </a:rPr>
              <a:t>with </a:t>
            </a:r>
            <a:r>
              <a:rPr sz="2200" spc="-30" dirty="0">
                <a:latin typeface="Times New Roman" pitchFamily="18" charset="0"/>
                <a:cs typeface="Times New Roman" pitchFamily="18" charset="0"/>
              </a:rPr>
              <a:t>the  </a:t>
            </a:r>
            <a:r>
              <a:rPr sz="2200" spc="-105" dirty="0">
                <a:latin typeface="Times New Roman" pitchFamily="18" charset="0"/>
                <a:cs typeface="Times New Roman" pitchFamily="18" charset="0"/>
              </a:rPr>
              <a:t>service </a:t>
            </a:r>
            <a:r>
              <a:rPr sz="2200" spc="-10" dirty="0">
                <a:latin typeface="Times New Roman" pitchFamily="18" charset="0"/>
                <a:cs typeface="Times New Roman" pitchFamily="18" charset="0"/>
              </a:rPr>
              <a:t>for </a:t>
            </a:r>
            <a:r>
              <a:rPr sz="2200" spc="-125" dirty="0">
                <a:latin typeface="Times New Roman" pitchFamily="18" charset="0"/>
                <a:cs typeface="Times New Roman" pitchFamily="18" charset="0"/>
              </a:rPr>
              <a:t>an </a:t>
            </a:r>
            <a:r>
              <a:rPr sz="2200" spc="-200" dirty="0">
                <a:latin typeface="Times New Roman" pitchFamily="18" charset="0"/>
                <a:cs typeface="Times New Roman" pitchFamily="18" charset="0"/>
              </a:rPr>
              <a:t>API </a:t>
            </a:r>
            <a:r>
              <a:rPr sz="2200" spc="-160" dirty="0">
                <a:latin typeface="Times New Roman" pitchFamily="18" charset="0"/>
                <a:cs typeface="Times New Roman" pitchFamily="18" charset="0"/>
              </a:rPr>
              <a:t>key. </a:t>
            </a:r>
            <a:r>
              <a:rPr sz="2200" spc="-145" dirty="0">
                <a:latin typeface="Times New Roman" pitchFamily="18" charset="0"/>
                <a:cs typeface="Times New Roman" pitchFamily="18" charset="0"/>
              </a:rPr>
              <a:t>This </a:t>
            </a:r>
            <a:r>
              <a:rPr sz="2200" spc="-200" dirty="0">
                <a:latin typeface="Times New Roman" pitchFamily="18" charset="0"/>
                <a:cs typeface="Times New Roman" pitchFamily="18" charset="0"/>
              </a:rPr>
              <a:t>API </a:t>
            </a:r>
            <a:r>
              <a:rPr sz="2200" spc="-140" dirty="0">
                <a:latin typeface="Times New Roman" pitchFamily="18" charset="0"/>
                <a:cs typeface="Times New Roman" pitchFamily="18" charset="0"/>
              </a:rPr>
              <a:t>key </a:t>
            </a:r>
            <a:r>
              <a:rPr sz="2200" spc="-114" dirty="0">
                <a:latin typeface="Times New Roman" pitchFamily="18" charset="0"/>
                <a:cs typeface="Times New Roman" pitchFamily="18" charset="0"/>
              </a:rPr>
              <a:t>is </a:t>
            </a:r>
            <a:r>
              <a:rPr sz="2200" spc="-40" dirty="0">
                <a:latin typeface="Times New Roman" pitchFamily="18" charset="0"/>
                <a:cs typeface="Times New Roman" pitchFamily="18" charset="0"/>
              </a:rPr>
              <a:t>then </a:t>
            </a:r>
            <a:r>
              <a:rPr sz="2200" spc="-105" dirty="0">
                <a:latin typeface="Times New Roman" pitchFamily="18" charset="0"/>
                <a:cs typeface="Times New Roman" pitchFamily="18" charset="0"/>
              </a:rPr>
              <a:t>added </a:t>
            </a:r>
            <a:r>
              <a:rPr sz="2200" spc="10" dirty="0">
                <a:latin typeface="Times New Roman" pitchFamily="18" charset="0"/>
                <a:cs typeface="Times New Roman" pitchFamily="18" charset="0"/>
              </a:rPr>
              <a:t>to </a:t>
            </a:r>
            <a:r>
              <a:rPr sz="2200" spc="-30" dirty="0">
                <a:latin typeface="Times New Roman" pitchFamily="18" charset="0"/>
                <a:cs typeface="Times New Roman" pitchFamily="18" charset="0"/>
              </a:rPr>
              <a:t>the </a:t>
            </a:r>
            <a:r>
              <a:rPr sz="2200" spc="-335" dirty="0">
                <a:latin typeface="Times New Roman" pitchFamily="18" charset="0"/>
                <a:cs typeface="Times New Roman" pitchFamily="18" charset="0"/>
              </a:rPr>
              <a:t>GET  </a:t>
            </a:r>
            <a:r>
              <a:rPr sz="2200" spc="-80" dirty="0">
                <a:latin typeface="Times New Roman" pitchFamily="18" charset="0"/>
                <a:cs typeface="Times New Roman" pitchFamily="18" charset="0"/>
              </a:rPr>
              <a:t>request </a:t>
            </a:r>
            <a:r>
              <a:rPr sz="2200" spc="-210" dirty="0">
                <a:latin typeface="Times New Roman" pitchFamily="18" charset="0"/>
                <a:cs typeface="Times New Roman" pitchFamily="18" charset="0"/>
              </a:rPr>
              <a:t>as </a:t>
            </a:r>
            <a:r>
              <a:rPr sz="2200" spc="-175" dirty="0">
                <a:latin typeface="Times New Roman" pitchFamily="18" charset="0"/>
                <a:cs typeface="Times New Roman" pitchFamily="18" charset="0"/>
              </a:rPr>
              <a:t>a </a:t>
            </a:r>
            <a:r>
              <a:rPr sz="2200" spc="-75" dirty="0">
                <a:latin typeface="Times New Roman" pitchFamily="18" charset="0"/>
                <a:cs typeface="Times New Roman" pitchFamily="18" charset="0"/>
              </a:rPr>
              <a:t>query </a:t>
            </a:r>
            <a:r>
              <a:rPr sz="2200" spc="-60" dirty="0">
                <a:latin typeface="Times New Roman" pitchFamily="18" charset="0"/>
                <a:cs typeface="Times New Roman" pitchFamily="18" charset="0"/>
              </a:rPr>
              <a:t>string</a:t>
            </a:r>
            <a:r>
              <a:rPr sz="2200" spc="-30" dirty="0">
                <a:latin typeface="Times New Roman" pitchFamily="18" charset="0"/>
                <a:cs typeface="Times New Roman" pitchFamily="18" charset="0"/>
              </a:rPr>
              <a:t> </a:t>
            </a:r>
            <a:r>
              <a:rPr sz="2200" spc="-95" dirty="0">
                <a:latin typeface="Times New Roman" pitchFamily="18" charset="0"/>
                <a:cs typeface="Times New Roman" pitchFamily="18" charset="0"/>
              </a:rPr>
              <a:t>parameter.</a:t>
            </a:r>
            <a:endParaRPr sz="2200" dirty="0">
              <a:latin typeface="Times New Roman" pitchFamily="18" charset="0"/>
              <a:cs typeface="Times New Roman" pitchFamily="18" charset="0"/>
            </a:endParaRPr>
          </a:p>
          <a:p>
            <a:pPr marL="111760" indent="-99060" algn="just">
              <a:lnSpc>
                <a:spcPct val="150000"/>
              </a:lnSpc>
              <a:spcBef>
                <a:spcPts val="1735"/>
              </a:spcBef>
              <a:buSzPct val="95454"/>
              <a:buChar char="•"/>
              <a:tabLst>
                <a:tab pos="111760" algn="l"/>
              </a:tabLst>
            </a:pPr>
            <a:r>
              <a:rPr sz="2200" spc="-135" dirty="0">
                <a:latin typeface="Times New Roman" pitchFamily="18" charset="0"/>
                <a:cs typeface="Times New Roman" pitchFamily="18" charset="0"/>
              </a:rPr>
              <a:t>For </a:t>
            </a:r>
            <a:r>
              <a:rPr sz="2200" spc="-95" dirty="0">
                <a:latin typeface="Times New Roman" pitchFamily="18" charset="0"/>
                <a:cs typeface="Times New Roman" pitchFamily="18" charset="0"/>
              </a:rPr>
              <a:t>instance, </a:t>
            </a:r>
            <a:r>
              <a:rPr sz="2200" spc="15" dirty="0">
                <a:latin typeface="Times New Roman" pitchFamily="18" charset="0"/>
                <a:cs typeface="Times New Roman" pitchFamily="18" charset="0"/>
              </a:rPr>
              <a:t>to </a:t>
            </a:r>
            <a:r>
              <a:rPr sz="2200" spc="-80" dirty="0">
                <a:latin typeface="Times New Roman" pitchFamily="18" charset="0"/>
                <a:cs typeface="Times New Roman" pitchFamily="18" charset="0"/>
              </a:rPr>
              <a:t>request </a:t>
            </a:r>
            <a:r>
              <a:rPr sz="2200" spc="20" dirty="0">
                <a:latin typeface="Times New Roman" pitchFamily="18" charset="0"/>
                <a:cs typeface="Times New Roman" pitchFamily="18" charset="0"/>
              </a:rPr>
              <a:t>to </a:t>
            </a:r>
            <a:r>
              <a:rPr sz="2200" spc="-25" dirty="0">
                <a:latin typeface="Times New Roman" pitchFamily="18" charset="0"/>
                <a:cs typeface="Times New Roman" pitchFamily="18" charset="0"/>
              </a:rPr>
              <a:t>the </a:t>
            </a:r>
            <a:r>
              <a:rPr sz="2200" spc="-40" dirty="0">
                <a:latin typeface="Times New Roman" pitchFamily="18" charset="0"/>
                <a:cs typeface="Times New Roman" pitchFamily="18" charset="0"/>
              </a:rPr>
              <a:t>Microsoft </a:t>
            </a:r>
            <a:r>
              <a:rPr sz="2200" spc="-130" dirty="0">
                <a:latin typeface="Times New Roman" pitchFamily="18" charset="0"/>
                <a:cs typeface="Times New Roman" pitchFamily="18" charset="0"/>
              </a:rPr>
              <a:t>Bing </a:t>
            </a:r>
            <a:r>
              <a:rPr sz="2200" spc="-114" dirty="0">
                <a:latin typeface="Times New Roman" pitchFamily="18" charset="0"/>
                <a:cs typeface="Times New Roman" pitchFamily="18" charset="0"/>
              </a:rPr>
              <a:t>Maps</a:t>
            </a:r>
            <a:r>
              <a:rPr sz="2200" spc="-315" dirty="0">
                <a:latin typeface="Times New Roman" pitchFamily="18" charset="0"/>
                <a:cs typeface="Times New Roman" pitchFamily="18" charset="0"/>
              </a:rPr>
              <a:t> </a:t>
            </a:r>
            <a:r>
              <a:rPr sz="2200" spc="-85" dirty="0">
                <a:latin typeface="Times New Roman" pitchFamily="18" charset="0"/>
                <a:cs typeface="Times New Roman" pitchFamily="18" charset="0"/>
              </a:rPr>
              <a:t>web</a:t>
            </a:r>
            <a:endParaRPr sz="2200" dirty="0">
              <a:latin typeface="Times New Roman" pitchFamily="18" charset="0"/>
              <a:cs typeface="Times New Roman" pitchFamily="18" charset="0"/>
            </a:endParaRPr>
          </a:p>
          <a:p>
            <a:pPr marL="12700">
              <a:lnSpc>
                <a:spcPct val="150000"/>
              </a:lnSpc>
            </a:pPr>
            <a:r>
              <a:rPr sz="2200" spc="-105" dirty="0">
                <a:latin typeface="Times New Roman" pitchFamily="18" charset="0"/>
                <a:cs typeface="Times New Roman" pitchFamily="18" charset="0"/>
              </a:rPr>
              <a:t>service </a:t>
            </a:r>
            <a:r>
              <a:rPr sz="2200" spc="5" dirty="0">
                <a:latin typeface="Times New Roman" pitchFamily="18" charset="0"/>
                <a:cs typeface="Times New Roman" pitchFamily="18" charset="0"/>
              </a:rPr>
              <a:t>will </a:t>
            </a:r>
            <a:r>
              <a:rPr sz="2200" spc="-55" dirty="0">
                <a:latin typeface="Times New Roman" pitchFamily="18" charset="0"/>
                <a:cs typeface="Times New Roman" pitchFamily="18" charset="0"/>
              </a:rPr>
              <a:t>look </a:t>
            </a:r>
            <a:r>
              <a:rPr sz="2200" spc="-75" dirty="0">
                <a:latin typeface="Times New Roman" pitchFamily="18" charset="0"/>
                <a:cs typeface="Times New Roman" pitchFamily="18" charset="0"/>
              </a:rPr>
              <a:t>like </a:t>
            </a:r>
            <a:r>
              <a:rPr sz="2200" spc="-30" dirty="0">
                <a:latin typeface="Times New Roman" pitchFamily="18" charset="0"/>
                <a:cs typeface="Times New Roman" pitchFamily="18" charset="0"/>
              </a:rPr>
              <a:t>the </a:t>
            </a:r>
            <a:r>
              <a:rPr sz="2200" spc="-45" dirty="0">
                <a:latin typeface="Times New Roman" pitchFamily="18" charset="0"/>
                <a:cs typeface="Times New Roman" pitchFamily="18" charset="0"/>
              </a:rPr>
              <a:t>following</a:t>
            </a:r>
            <a:r>
              <a:rPr sz="2200" spc="-430" dirty="0">
                <a:latin typeface="Times New Roman" pitchFamily="18" charset="0"/>
                <a:cs typeface="Times New Roman" pitchFamily="18" charset="0"/>
              </a:rPr>
              <a:t> </a:t>
            </a:r>
            <a:r>
              <a:rPr sz="2200" spc="-25" dirty="0">
                <a:latin typeface="Times New Roman" pitchFamily="18" charset="0"/>
                <a:cs typeface="Times New Roman" pitchFamily="18" charset="0"/>
              </a:rPr>
              <a:t>:</a:t>
            </a:r>
            <a:endParaRPr sz="2200" dirty="0">
              <a:latin typeface="Times New Roman" pitchFamily="18" charset="0"/>
              <a:cs typeface="Times New Roman" pitchFamily="18" charset="0"/>
            </a:endParaRPr>
          </a:p>
          <a:p>
            <a:pPr marL="12700" marR="31750" algn="just">
              <a:lnSpc>
                <a:spcPct val="150000"/>
              </a:lnSpc>
              <a:spcBef>
                <a:spcPts val="1725"/>
              </a:spcBef>
              <a:buSzPct val="95454"/>
              <a:buChar char="•"/>
              <a:tabLst>
                <a:tab pos="111760" algn="l"/>
              </a:tabLst>
            </a:pPr>
            <a:r>
              <a:rPr sz="2200" spc="-70" dirty="0">
                <a:latin typeface="Times New Roman" pitchFamily="18" charset="0"/>
                <a:cs typeface="Times New Roman" pitchFamily="18" charset="0"/>
                <a:hlinkClick r:id="rId2"/>
              </a:rPr>
              <a:t>http://dev.virtualearth.net/REST/v1/Locations?o=xml&amp;quer </a:t>
            </a:r>
            <a:r>
              <a:rPr sz="2200" spc="-70" dirty="0">
                <a:latin typeface="Times New Roman" pitchFamily="18" charset="0"/>
                <a:cs typeface="Times New Roman" pitchFamily="18" charset="0"/>
              </a:rPr>
              <a:t> </a:t>
            </a:r>
            <a:r>
              <a:rPr sz="2200" spc="-125" dirty="0">
                <a:latin typeface="Times New Roman" pitchFamily="18" charset="0"/>
                <a:cs typeface="Times New Roman" pitchFamily="18" charset="0"/>
              </a:rPr>
              <a:t>y=British%20Museum,+Great+Russell+Street,+London,+WC1  </a:t>
            </a:r>
            <a:r>
              <a:rPr sz="2200" spc="-190" dirty="0">
                <a:latin typeface="Times New Roman" pitchFamily="18" charset="0"/>
                <a:cs typeface="Times New Roman" pitchFamily="18" charset="0"/>
              </a:rPr>
              <a:t>B+3DG,+UK&amp;</a:t>
            </a:r>
            <a:r>
              <a:rPr sz="2200" b="1" spc="-190" dirty="0">
                <a:solidFill>
                  <a:srgbClr val="CE2932"/>
                </a:solidFill>
                <a:latin typeface="Times New Roman" pitchFamily="18" charset="0"/>
                <a:cs typeface="Times New Roman" pitchFamily="18" charset="0"/>
              </a:rPr>
              <a:t>key</a:t>
            </a:r>
            <a:r>
              <a:rPr sz="2200" b="1" spc="-190" dirty="0">
                <a:latin typeface="Times New Roman" pitchFamily="18" charset="0"/>
                <a:cs typeface="Times New Roman" pitchFamily="18" charset="0"/>
              </a:rPr>
              <a:t>=</a:t>
            </a:r>
            <a:r>
              <a:rPr sz="2200" b="1" spc="-190" dirty="0">
                <a:solidFill>
                  <a:srgbClr val="CE2932"/>
                </a:solidFill>
                <a:latin typeface="Times New Roman" pitchFamily="18" charset="0"/>
                <a:cs typeface="Times New Roman" pitchFamily="18" charset="0"/>
              </a:rPr>
              <a:t>[</a:t>
            </a:r>
            <a:r>
              <a:rPr sz="2200" b="1" i="1" spc="-190" dirty="0">
                <a:solidFill>
                  <a:srgbClr val="CE2932"/>
                </a:solidFill>
                <a:latin typeface="Times New Roman" pitchFamily="18" charset="0"/>
                <a:cs typeface="Times New Roman" pitchFamily="18" charset="0"/>
              </a:rPr>
              <a:t>BING </a:t>
            </a:r>
            <a:r>
              <a:rPr sz="2200" b="1" i="1" spc="-195" dirty="0">
                <a:solidFill>
                  <a:srgbClr val="CE2932"/>
                </a:solidFill>
                <a:latin typeface="Times New Roman" pitchFamily="18" charset="0"/>
                <a:cs typeface="Times New Roman" pitchFamily="18" charset="0"/>
              </a:rPr>
              <a:t>API </a:t>
            </a:r>
            <a:r>
              <a:rPr sz="2200" b="1" i="1" spc="-375" dirty="0">
                <a:solidFill>
                  <a:srgbClr val="CE2932"/>
                </a:solidFill>
                <a:latin typeface="Times New Roman" pitchFamily="18" charset="0"/>
                <a:cs typeface="Times New Roman" pitchFamily="18" charset="0"/>
              </a:rPr>
              <a:t>KEY</a:t>
            </a:r>
            <a:r>
              <a:rPr sz="2200" b="1" i="1" spc="-365" dirty="0">
                <a:solidFill>
                  <a:srgbClr val="CE2932"/>
                </a:solidFill>
                <a:latin typeface="Times New Roman" pitchFamily="18" charset="0"/>
                <a:cs typeface="Times New Roman" pitchFamily="18" charset="0"/>
              </a:rPr>
              <a:t> </a:t>
            </a:r>
            <a:r>
              <a:rPr sz="2200" b="1" i="1" spc="-280" dirty="0">
                <a:solidFill>
                  <a:srgbClr val="CE2932"/>
                </a:solidFill>
                <a:latin typeface="Times New Roman" pitchFamily="18" charset="0"/>
                <a:cs typeface="Times New Roman" pitchFamily="18" charset="0"/>
              </a:rPr>
              <a:t>HERE</a:t>
            </a:r>
            <a:r>
              <a:rPr sz="2200" b="1" spc="-280" dirty="0">
                <a:solidFill>
                  <a:srgbClr val="CE2932"/>
                </a:solidFill>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50" y="283204"/>
            <a:ext cx="3096260" cy="813435"/>
          </a:xfrm>
          <a:prstGeom prst="rect">
            <a:avLst/>
          </a:prstGeom>
        </p:spPr>
        <p:txBody>
          <a:bodyPr vert="horz" wrap="square" lIns="0" tIns="12065" rIns="0" bIns="0" rtlCol="0">
            <a:spAutoFit/>
          </a:bodyPr>
          <a:lstStyle/>
          <a:p>
            <a:pPr marL="12700">
              <a:lnSpc>
                <a:spcPts val="4605"/>
              </a:lnSpc>
              <a:spcBef>
                <a:spcPts val="95"/>
              </a:spcBef>
            </a:pPr>
            <a:r>
              <a:rPr sz="4000" spc="-90" dirty="0">
                <a:latin typeface="Times New Roman" pitchFamily="18" charset="0"/>
                <a:cs typeface="Times New Roman" pitchFamily="18" charset="0"/>
              </a:rPr>
              <a:t>Authentication</a:t>
            </a:r>
            <a:endParaRPr sz="4000" dirty="0">
              <a:latin typeface="Times New Roman" pitchFamily="18" charset="0"/>
              <a:cs typeface="Times New Roman" pitchFamily="18" charset="0"/>
            </a:endParaRPr>
          </a:p>
          <a:p>
            <a:pPr marL="12700">
              <a:lnSpc>
                <a:spcPts val="1605"/>
              </a:lnSpc>
            </a:pPr>
            <a:r>
              <a:rPr sz="1500" spc="5" dirty="0">
                <a:latin typeface="Times New Roman" pitchFamily="18" charset="0"/>
                <a:cs typeface="Times New Roman" pitchFamily="18" charset="0"/>
              </a:rPr>
              <a:t>Real </a:t>
            </a:r>
            <a:r>
              <a:rPr sz="1500" dirty="0">
                <a:latin typeface="Times New Roman" pitchFamily="18" charset="0"/>
                <a:cs typeface="Times New Roman" pitchFamily="18" charset="0"/>
              </a:rPr>
              <a:t>World </a:t>
            </a:r>
            <a:r>
              <a:rPr sz="1500" spc="40" dirty="0">
                <a:latin typeface="Times New Roman" pitchFamily="18" charset="0"/>
                <a:cs typeface="Times New Roman" pitchFamily="18" charset="0"/>
              </a:rPr>
              <a:t>ways </a:t>
            </a:r>
            <a:r>
              <a:rPr sz="1500" dirty="0">
                <a:latin typeface="Times New Roman" pitchFamily="18" charset="0"/>
                <a:cs typeface="Times New Roman" pitchFamily="18" charset="0"/>
              </a:rPr>
              <a:t>of limiting</a:t>
            </a:r>
            <a:r>
              <a:rPr sz="1500" spc="-110" dirty="0">
                <a:latin typeface="Times New Roman" pitchFamily="18" charset="0"/>
                <a:cs typeface="Times New Roman" pitchFamily="18" charset="0"/>
              </a:rPr>
              <a:t> </a:t>
            </a:r>
            <a:r>
              <a:rPr sz="1500" spc="70" dirty="0">
                <a:latin typeface="Times New Roman" pitchFamily="18" charset="0"/>
                <a:cs typeface="Times New Roman" pitchFamily="18" charset="0"/>
              </a:rPr>
              <a:t>service</a:t>
            </a:r>
            <a:endParaRPr sz="1500" dirty="0">
              <a:latin typeface="Times New Roman" pitchFamily="18" charset="0"/>
              <a:cs typeface="Times New Roman" pitchFamily="18" charset="0"/>
            </a:endParaRPr>
          </a:p>
        </p:txBody>
      </p:sp>
      <p:sp>
        <p:nvSpPr>
          <p:cNvPr id="3" name="object 3"/>
          <p:cNvSpPr txBox="1"/>
          <p:nvPr/>
        </p:nvSpPr>
        <p:spPr>
          <a:xfrm>
            <a:off x="993445" y="1662763"/>
            <a:ext cx="7312025" cy="4259820"/>
          </a:xfrm>
          <a:prstGeom prst="rect">
            <a:avLst/>
          </a:prstGeom>
        </p:spPr>
        <p:txBody>
          <a:bodyPr vert="horz" wrap="square" lIns="0" tIns="12065" rIns="0" bIns="0" rtlCol="0">
            <a:spAutoFit/>
          </a:bodyPr>
          <a:lstStyle/>
          <a:p>
            <a:pPr marL="262255" indent="-250190" algn="just">
              <a:lnSpc>
                <a:spcPct val="150000"/>
              </a:lnSpc>
              <a:spcBef>
                <a:spcPts val="95"/>
              </a:spcBef>
              <a:buSzPct val="95454"/>
              <a:buFont typeface="Wingdings"/>
              <a:buChar char=""/>
              <a:tabLst>
                <a:tab pos="262890" algn="l"/>
              </a:tabLst>
            </a:pPr>
            <a:r>
              <a:rPr sz="2400" spc="-185" dirty="0">
                <a:latin typeface="Times New Roman" pitchFamily="18" charset="0"/>
                <a:cs typeface="Times New Roman" pitchFamily="18" charset="0"/>
              </a:rPr>
              <a:t>Some </a:t>
            </a:r>
            <a:r>
              <a:rPr sz="2400" spc="-85" dirty="0">
                <a:latin typeface="Times New Roman" pitchFamily="18" charset="0"/>
                <a:cs typeface="Times New Roman" pitchFamily="18" charset="0"/>
              </a:rPr>
              <a:t>web </a:t>
            </a:r>
            <a:r>
              <a:rPr sz="2400" spc="-120" dirty="0">
                <a:latin typeface="Times New Roman" pitchFamily="18" charset="0"/>
                <a:cs typeface="Times New Roman" pitchFamily="18" charset="0"/>
              </a:rPr>
              <a:t>services </a:t>
            </a:r>
            <a:r>
              <a:rPr sz="2400" spc="-100" dirty="0">
                <a:latin typeface="Times New Roman" pitchFamily="18" charset="0"/>
                <a:cs typeface="Times New Roman" pitchFamily="18" charset="0"/>
              </a:rPr>
              <a:t>are </a:t>
            </a:r>
            <a:r>
              <a:rPr sz="2400" spc="-70" dirty="0">
                <a:latin typeface="Times New Roman" pitchFamily="18" charset="0"/>
                <a:cs typeface="Times New Roman" pitchFamily="18" charset="0"/>
              </a:rPr>
              <a:t>providing</a:t>
            </a:r>
            <a:r>
              <a:rPr sz="2400" spc="70" dirty="0">
                <a:latin typeface="Times New Roman" pitchFamily="18" charset="0"/>
                <a:cs typeface="Times New Roman" pitchFamily="18" charset="0"/>
              </a:rPr>
              <a:t> </a:t>
            </a:r>
            <a:r>
              <a:rPr sz="2400" spc="-35" dirty="0">
                <a:latin typeface="Times New Roman" pitchFamily="18" charset="0"/>
                <a:cs typeface="Times New Roman" pitchFamily="18" charset="0"/>
              </a:rPr>
              <a:t>private/proprietary</a:t>
            </a:r>
            <a:endParaRPr sz="2400" dirty="0">
              <a:latin typeface="Times New Roman" pitchFamily="18" charset="0"/>
              <a:cs typeface="Times New Roman" pitchFamily="18" charset="0"/>
            </a:endParaRPr>
          </a:p>
          <a:p>
            <a:pPr marL="12700">
              <a:lnSpc>
                <a:spcPct val="150000"/>
              </a:lnSpc>
            </a:pPr>
            <a:r>
              <a:rPr sz="2400" spc="-35" dirty="0">
                <a:latin typeface="Times New Roman" pitchFamily="18" charset="0"/>
                <a:cs typeface="Times New Roman" pitchFamily="18" charset="0"/>
              </a:rPr>
              <a:t>information </a:t>
            </a:r>
            <a:r>
              <a:rPr sz="2400" spc="-15" dirty="0">
                <a:latin typeface="Times New Roman" pitchFamily="18" charset="0"/>
                <a:cs typeface="Times New Roman" pitchFamily="18" charset="0"/>
              </a:rPr>
              <a:t>or </a:t>
            </a:r>
            <a:r>
              <a:rPr sz="2400" spc="-100" dirty="0">
                <a:latin typeface="Times New Roman" pitchFamily="18" charset="0"/>
                <a:cs typeface="Times New Roman" pitchFamily="18" charset="0"/>
              </a:rPr>
              <a:t>are </a:t>
            </a:r>
            <a:r>
              <a:rPr sz="2400" spc="-75" dirty="0">
                <a:latin typeface="Times New Roman" pitchFamily="18" charset="0"/>
                <a:cs typeface="Times New Roman" pitchFamily="18" charset="0"/>
              </a:rPr>
              <a:t>involving </a:t>
            </a:r>
            <a:r>
              <a:rPr sz="2400" spc="-65" dirty="0">
                <a:latin typeface="Times New Roman" pitchFamily="18" charset="0"/>
                <a:cs typeface="Times New Roman" pitchFamily="18" charset="0"/>
              </a:rPr>
              <a:t>financial</a:t>
            </a:r>
            <a:r>
              <a:rPr sz="2400" spc="-405" dirty="0">
                <a:latin typeface="Times New Roman" pitchFamily="18" charset="0"/>
                <a:cs typeface="Times New Roman" pitchFamily="18" charset="0"/>
              </a:rPr>
              <a:t> </a:t>
            </a:r>
            <a:r>
              <a:rPr sz="2400" spc="-80" dirty="0">
                <a:latin typeface="Times New Roman" pitchFamily="18" charset="0"/>
                <a:cs typeface="Times New Roman" pitchFamily="18" charset="0"/>
              </a:rPr>
              <a:t>transactions.</a:t>
            </a:r>
            <a:endParaRPr sz="2400" dirty="0">
              <a:latin typeface="Times New Roman" pitchFamily="18" charset="0"/>
              <a:cs typeface="Times New Roman" pitchFamily="18" charset="0"/>
            </a:endParaRPr>
          </a:p>
          <a:p>
            <a:pPr marL="12700" marR="5080" algn="just">
              <a:lnSpc>
                <a:spcPct val="150000"/>
              </a:lnSpc>
              <a:spcBef>
                <a:spcPts val="1730"/>
              </a:spcBef>
              <a:buSzPct val="95454"/>
              <a:buFont typeface="Wingdings"/>
              <a:buChar char=""/>
              <a:tabLst>
                <a:tab pos="262890" algn="l"/>
              </a:tabLst>
            </a:pPr>
            <a:r>
              <a:rPr sz="2400" spc="-70" dirty="0">
                <a:latin typeface="Times New Roman" pitchFamily="18" charset="0"/>
                <a:cs typeface="Times New Roman" pitchFamily="18" charset="0"/>
              </a:rPr>
              <a:t>In </a:t>
            </a:r>
            <a:r>
              <a:rPr sz="2400" spc="-45" dirty="0">
                <a:latin typeface="Times New Roman" pitchFamily="18" charset="0"/>
                <a:cs typeface="Times New Roman" pitchFamily="18" charset="0"/>
              </a:rPr>
              <a:t>this </a:t>
            </a:r>
            <a:r>
              <a:rPr sz="2400" spc="-165" dirty="0">
                <a:latin typeface="Times New Roman" pitchFamily="18" charset="0"/>
                <a:cs typeface="Times New Roman" pitchFamily="18" charset="0"/>
              </a:rPr>
              <a:t>case, </a:t>
            </a:r>
            <a:r>
              <a:rPr sz="2400" spc="-90" dirty="0">
                <a:latin typeface="Times New Roman" pitchFamily="18" charset="0"/>
                <a:cs typeface="Times New Roman" pitchFamily="18" charset="0"/>
              </a:rPr>
              <a:t>these </a:t>
            </a:r>
            <a:r>
              <a:rPr sz="2400" spc="-120" dirty="0">
                <a:latin typeface="Times New Roman" pitchFamily="18" charset="0"/>
                <a:cs typeface="Times New Roman" pitchFamily="18" charset="0"/>
              </a:rPr>
              <a:t>services </a:t>
            </a:r>
            <a:r>
              <a:rPr sz="2400" spc="-10" dirty="0">
                <a:latin typeface="Times New Roman" pitchFamily="18" charset="0"/>
                <a:cs typeface="Times New Roman" pitchFamily="18" charset="0"/>
              </a:rPr>
              <a:t>not </a:t>
            </a:r>
            <a:r>
              <a:rPr sz="2400" spc="-60" dirty="0">
                <a:latin typeface="Times New Roman" pitchFamily="18" charset="0"/>
                <a:cs typeface="Times New Roman" pitchFamily="18" charset="0"/>
              </a:rPr>
              <a:t>only </a:t>
            </a:r>
            <a:r>
              <a:rPr sz="2400" spc="-130" dirty="0">
                <a:latin typeface="Times New Roman" pitchFamily="18" charset="0"/>
                <a:cs typeface="Times New Roman" pitchFamily="18" charset="0"/>
              </a:rPr>
              <a:t>may </a:t>
            </a:r>
            <a:r>
              <a:rPr sz="2400" spc="-55" dirty="0">
                <a:latin typeface="Times New Roman" pitchFamily="18" charset="0"/>
                <a:cs typeface="Times New Roman" pitchFamily="18" charset="0"/>
              </a:rPr>
              <a:t>require </a:t>
            </a:r>
            <a:r>
              <a:rPr sz="2400" spc="-125" dirty="0">
                <a:latin typeface="Times New Roman" pitchFamily="18" charset="0"/>
                <a:cs typeface="Times New Roman" pitchFamily="18" charset="0"/>
              </a:rPr>
              <a:t>an </a:t>
            </a:r>
            <a:r>
              <a:rPr sz="2400" spc="-200" dirty="0">
                <a:latin typeface="Times New Roman" pitchFamily="18" charset="0"/>
                <a:cs typeface="Times New Roman" pitchFamily="18" charset="0"/>
              </a:rPr>
              <a:t>API </a:t>
            </a:r>
            <a:r>
              <a:rPr sz="2400" spc="-160" dirty="0">
                <a:latin typeface="Times New Roman" pitchFamily="18" charset="0"/>
                <a:cs typeface="Times New Roman" pitchFamily="18" charset="0"/>
              </a:rPr>
              <a:t>key,  </a:t>
            </a:r>
            <a:r>
              <a:rPr sz="2400" spc="-10" dirty="0">
                <a:latin typeface="Times New Roman" pitchFamily="18" charset="0"/>
                <a:cs typeface="Times New Roman" pitchFamily="18" charset="0"/>
              </a:rPr>
              <a:t>but </a:t>
            </a:r>
            <a:r>
              <a:rPr sz="2400" spc="-55" dirty="0">
                <a:latin typeface="Times New Roman" pitchFamily="18" charset="0"/>
                <a:cs typeface="Times New Roman" pitchFamily="18" charset="0"/>
              </a:rPr>
              <a:t>they </a:t>
            </a:r>
            <a:r>
              <a:rPr sz="2400" spc="-114" dirty="0">
                <a:latin typeface="Times New Roman" pitchFamily="18" charset="0"/>
                <a:cs typeface="Times New Roman" pitchFamily="18" charset="0"/>
              </a:rPr>
              <a:t>also </a:t>
            </a:r>
            <a:r>
              <a:rPr sz="2400" spc="-55" dirty="0">
                <a:latin typeface="Times New Roman" pitchFamily="18" charset="0"/>
                <a:cs typeface="Times New Roman" pitchFamily="18" charset="0"/>
              </a:rPr>
              <a:t>require </a:t>
            </a:r>
            <a:r>
              <a:rPr sz="2400" spc="-125" dirty="0">
                <a:latin typeface="Times New Roman" pitchFamily="18" charset="0"/>
                <a:cs typeface="Times New Roman" pitchFamily="18" charset="0"/>
              </a:rPr>
              <a:t>some </a:t>
            </a:r>
            <a:r>
              <a:rPr sz="2400" spc="-45" dirty="0">
                <a:latin typeface="Times New Roman" pitchFamily="18" charset="0"/>
                <a:cs typeface="Times New Roman" pitchFamily="18" charset="0"/>
              </a:rPr>
              <a:t>type </a:t>
            </a:r>
            <a:r>
              <a:rPr sz="2400" spc="-5" dirty="0">
                <a:latin typeface="Times New Roman" pitchFamily="18" charset="0"/>
                <a:cs typeface="Times New Roman" pitchFamily="18" charset="0"/>
              </a:rPr>
              <a:t>of </a:t>
            </a:r>
            <a:r>
              <a:rPr sz="2400" spc="-100" dirty="0">
                <a:latin typeface="Times New Roman" pitchFamily="18" charset="0"/>
                <a:cs typeface="Times New Roman" pitchFamily="18" charset="0"/>
              </a:rPr>
              <a:t>user </a:t>
            </a:r>
            <a:r>
              <a:rPr sz="2400" spc="-120" dirty="0">
                <a:latin typeface="Times New Roman" pitchFamily="18" charset="0"/>
                <a:cs typeface="Times New Roman" pitchFamily="18" charset="0"/>
              </a:rPr>
              <a:t>name </a:t>
            </a:r>
            <a:r>
              <a:rPr sz="2400" spc="-105" dirty="0">
                <a:latin typeface="Times New Roman" pitchFamily="18" charset="0"/>
                <a:cs typeface="Times New Roman" pitchFamily="18" charset="0"/>
              </a:rPr>
              <a:t>and </a:t>
            </a:r>
            <a:r>
              <a:rPr sz="2400" spc="-114" dirty="0">
                <a:latin typeface="Times New Roman" pitchFamily="18" charset="0"/>
                <a:cs typeface="Times New Roman" pitchFamily="18" charset="0"/>
              </a:rPr>
              <a:t>password </a:t>
            </a:r>
            <a:r>
              <a:rPr sz="2400" spc="-35" dirty="0">
                <a:latin typeface="Times New Roman" pitchFamily="18" charset="0"/>
                <a:cs typeface="Times New Roman" pitchFamily="18" charset="0"/>
              </a:rPr>
              <a:t>in  </a:t>
            </a:r>
            <a:r>
              <a:rPr sz="2400" spc="-50" dirty="0">
                <a:latin typeface="Times New Roman" pitchFamily="18" charset="0"/>
                <a:cs typeface="Times New Roman" pitchFamily="18" charset="0"/>
              </a:rPr>
              <a:t>order </a:t>
            </a:r>
            <a:r>
              <a:rPr sz="2400" spc="15" dirty="0">
                <a:latin typeface="Times New Roman" pitchFamily="18" charset="0"/>
                <a:cs typeface="Times New Roman" pitchFamily="18" charset="0"/>
              </a:rPr>
              <a:t>to </a:t>
            </a:r>
            <a:r>
              <a:rPr sz="2400" spc="-45" dirty="0">
                <a:latin typeface="Times New Roman" pitchFamily="18" charset="0"/>
                <a:cs typeface="Times New Roman" pitchFamily="18" charset="0"/>
              </a:rPr>
              <a:t>perform </a:t>
            </a:r>
            <a:r>
              <a:rPr sz="2400" spc="-120" dirty="0">
                <a:latin typeface="Times New Roman" pitchFamily="18" charset="0"/>
                <a:cs typeface="Times New Roman" pitchFamily="18" charset="0"/>
              </a:rPr>
              <a:t>an</a:t>
            </a:r>
            <a:r>
              <a:rPr sz="2400" spc="-380" dirty="0">
                <a:latin typeface="Times New Roman" pitchFamily="18" charset="0"/>
                <a:cs typeface="Times New Roman" pitchFamily="18" charset="0"/>
              </a:rPr>
              <a:t> </a:t>
            </a:r>
            <a:r>
              <a:rPr sz="2400" spc="-55" dirty="0">
                <a:latin typeface="Times New Roman" pitchFamily="18" charset="0"/>
                <a:cs typeface="Times New Roman" pitchFamily="18" charset="0"/>
              </a:rPr>
              <a:t>authorization.</a:t>
            </a:r>
            <a:endParaRPr sz="2400" dirty="0">
              <a:latin typeface="Times New Roman" pitchFamily="18" charset="0"/>
              <a:cs typeface="Times New Roman" pitchFamily="18" charset="0"/>
            </a:endParaRPr>
          </a:p>
          <a:p>
            <a:pPr marL="12700" marR="7620" algn="just">
              <a:lnSpc>
                <a:spcPct val="150000"/>
              </a:lnSpc>
              <a:spcBef>
                <a:spcPts val="1730"/>
              </a:spcBef>
              <a:buSzPct val="95454"/>
              <a:buFont typeface="Wingdings"/>
              <a:buChar char=""/>
              <a:tabLst>
                <a:tab pos="262890" algn="l"/>
              </a:tabLst>
            </a:pPr>
            <a:r>
              <a:rPr sz="2400" spc="-90" dirty="0">
                <a:latin typeface="Times New Roman" pitchFamily="18" charset="0"/>
                <a:cs typeface="Times New Roman" pitchFamily="18" charset="0"/>
              </a:rPr>
              <a:t>Many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most </a:t>
            </a:r>
            <a:r>
              <a:rPr sz="2400" spc="-60" dirty="0">
                <a:latin typeface="Times New Roman" pitchFamily="18" charset="0"/>
                <a:cs typeface="Times New Roman" pitchFamily="18" charset="0"/>
              </a:rPr>
              <a:t>well-known </a:t>
            </a:r>
            <a:r>
              <a:rPr sz="2400" spc="-85" dirty="0">
                <a:latin typeface="Times New Roman" pitchFamily="18" charset="0"/>
                <a:cs typeface="Times New Roman" pitchFamily="18" charset="0"/>
              </a:rPr>
              <a:t>web </a:t>
            </a:r>
            <a:r>
              <a:rPr sz="2400" spc="-120" dirty="0">
                <a:latin typeface="Times New Roman" pitchFamily="18" charset="0"/>
                <a:cs typeface="Times New Roman" pitchFamily="18" charset="0"/>
              </a:rPr>
              <a:t>services </a:t>
            </a:r>
            <a:r>
              <a:rPr sz="2400" spc="-90" dirty="0">
                <a:latin typeface="Times New Roman" pitchFamily="18" charset="0"/>
                <a:cs typeface="Times New Roman" pitchFamily="18" charset="0"/>
              </a:rPr>
              <a:t>instead </a:t>
            </a:r>
            <a:r>
              <a:rPr sz="2400" spc="-140" dirty="0">
                <a:latin typeface="Times New Roman" pitchFamily="18" charset="0"/>
                <a:cs typeface="Times New Roman" pitchFamily="18" charset="0"/>
              </a:rPr>
              <a:t>make </a:t>
            </a:r>
            <a:r>
              <a:rPr sz="2400" spc="-150" dirty="0">
                <a:latin typeface="Times New Roman" pitchFamily="18" charset="0"/>
                <a:cs typeface="Times New Roman" pitchFamily="18" charset="0"/>
              </a:rPr>
              <a:t>use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100" dirty="0">
                <a:latin typeface="Times New Roman" pitchFamily="18" charset="0"/>
                <a:cs typeface="Times New Roman" pitchFamily="18" charset="0"/>
              </a:rPr>
              <a:t>OAuth</a:t>
            </a:r>
            <a:r>
              <a:rPr sz="2400" spc="-295" dirty="0">
                <a:latin typeface="Times New Roman" pitchFamily="18" charset="0"/>
                <a:cs typeface="Times New Roman" pitchFamily="18" charset="0"/>
              </a:rPr>
              <a:t> </a:t>
            </a:r>
            <a:r>
              <a:rPr sz="2400" spc="-85" dirty="0">
                <a:latin typeface="Times New Roman" pitchFamily="18" charset="0"/>
                <a:cs typeface="Times New Roman" pitchFamily="18" charset="0"/>
              </a:rPr>
              <a:t>standard.</a:t>
            </a:r>
            <a:endParaRPr sz="2400" dirty="0">
              <a:latin typeface="Times New Roman" pitchFamily="18" charset="0"/>
              <a:cs typeface="Times New Roman"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9C40-F0F2-43FB-9219-D1FA429E6998}"/>
              </a:ext>
            </a:extLst>
          </p:cNvPr>
          <p:cNvSpPr>
            <a:spLocks noGrp="1"/>
          </p:cNvSpPr>
          <p:nvPr>
            <p:ph type="title"/>
          </p:nvPr>
        </p:nvSpPr>
        <p:spPr/>
        <p:txBody>
          <a:bodyPr>
            <a:normAutofit/>
          </a:bodyPr>
          <a:lstStyle/>
          <a:p>
            <a:pPr algn="ctr"/>
            <a:r>
              <a:rPr lang="en-IN" sz="4950" dirty="0"/>
              <a:t>AJAX</a:t>
            </a:r>
          </a:p>
        </p:txBody>
      </p:sp>
      <p:sp>
        <p:nvSpPr>
          <p:cNvPr id="3" name="Content Placeholder 2">
            <a:extLst>
              <a:ext uri="{FF2B5EF4-FFF2-40B4-BE49-F238E27FC236}">
                <a16:creationId xmlns:a16="http://schemas.microsoft.com/office/drawing/2014/main" id="{AEB8A168-4478-465E-BAF4-91D4D87C575E}"/>
              </a:ext>
            </a:extLst>
          </p:cNvPr>
          <p:cNvSpPr>
            <a:spLocks noGrp="1"/>
          </p:cNvSpPr>
          <p:nvPr>
            <p:ph idx="1"/>
          </p:nvPr>
        </p:nvSpPr>
        <p:spPr/>
        <p:txBody>
          <a:bodyPr/>
          <a:lstStyle/>
          <a:p>
            <a:pPr algn="l"/>
            <a:r>
              <a:rPr lang="en-IN" b="0" i="0" dirty="0">
                <a:solidFill>
                  <a:srgbClr val="000000"/>
                </a:solidFill>
                <a:effectLst/>
                <a:latin typeface="Verdana" panose="020B0604030504040204" pitchFamily="34" charset="0"/>
              </a:rPr>
              <a:t>AJAX is not a programming language.</a:t>
            </a:r>
          </a:p>
          <a:p>
            <a:pPr algn="l"/>
            <a:r>
              <a:rPr lang="en-IN" b="0" i="0" dirty="0">
                <a:solidFill>
                  <a:srgbClr val="000000"/>
                </a:solidFill>
                <a:effectLst/>
                <a:latin typeface="Verdana" panose="020B0604030504040204" pitchFamily="34" charset="0"/>
              </a:rPr>
              <a:t>AJAX is a technique for accessing web servers from a web page.</a:t>
            </a:r>
          </a:p>
          <a:p>
            <a:pPr algn="l"/>
            <a:r>
              <a:rPr lang="en-IN" b="0" i="0" dirty="0">
                <a:solidFill>
                  <a:srgbClr val="000000"/>
                </a:solidFill>
                <a:effectLst/>
                <a:latin typeface="Verdana" panose="020B0604030504040204" pitchFamily="34" charset="0"/>
              </a:rPr>
              <a:t>AJAX stands for Asynchronous JavaScript And XML.</a:t>
            </a:r>
          </a:p>
          <a:p>
            <a:pPr marL="0" indent="0">
              <a:buNone/>
            </a:pPr>
            <a:endParaRPr lang="en-IN" dirty="0"/>
          </a:p>
        </p:txBody>
      </p:sp>
    </p:spTree>
    <p:extLst>
      <p:ext uri="{BB962C8B-B14F-4D97-AF65-F5344CB8AC3E}">
        <p14:creationId xmlns:p14="http://schemas.microsoft.com/office/powerpoint/2010/main" val="3886061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A624-00D5-4F72-8BE4-7595F890BBE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4B371BE-D353-4290-A26B-6EF781907C64}"/>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6762339B-4CFE-446A-A004-09B9B5416C2D}"/>
              </a:ext>
            </a:extLst>
          </p:cNvPr>
          <p:cNvSpPr txBox="1"/>
          <p:nvPr/>
        </p:nvSpPr>
        <p:spPr>
          <a:xfrm>
            <a:off x="970628" y="2280615"/>
            <a:ext cx="6011811" cy="2585323"/>
          </a:xfrm>
          <a:prstGeom prst="rect">
            <a:avLst/>
          </a:prstGeom>
          <a:noFill/>
        </p:spPr>
        <p:txBody>
          <a:bodyPr wrap="square">
            <a:spAutoFit/>
          </a:bodyPr>
          <a:lstStyle/>
          <a:p>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!DOCTYPE</a:t>
            </a:r>
            <a:r>
              <a:rPr lang="en-IN" sz="1350" dirty="0">
                <a:solidFill>
                  <a:srgbClr val="FF0000"/>
                </a:solidFill>
                <a:latin typeface="Consolas" panose="020B0609020204030204" pitchFamily="49" charset="0"/>
              </a:rPr>
              <a:t> html</a:t>
            </a:r>
            <a:r>
              <a:rPr lang="en-IN" sz="1350" dirty="0">
                <a:solidFill>
                  <a:srgbClr val="0000CD"/>
                </a:solidFill>
                <a:latin typeface="Consolas" panose="020B0609020204030204" pitchFamily="49" charset="0"/>
              </a:rPr>
              <a:t>&gt;</a:t>
            </a:r>
            <a:br>
              <a:rPr lang="en-IN" sz="1350" dirty="0"/>
            </a:b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html</a:t>
            </a:r>
            <a:r>
              <a:rPr lang="en-IN" sz="1350" dirty="0">
                <a:solidFill>
                  <a:srgbClr val="0000CD"/>
                </a:solidFill>
                <a:latin typeface="Consolas" panose="020B0609020204030204" pitchFamily="49" charset="0"/>
              </a:rPr>
              <a:t>&gt;</a:t>
            </a:r>
            <a:br>
              <a:rPr lang="en-IN" sz="1350" dirty="0"/>
            </a:b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body</a:t>
            </a:r>
            <a:r>
              <a:rPr lang="en-IN" sz="1350" dirty="0">
                <a:solidFill>
                  <a:srgbClr val="0000CD"/>
                </a:solidFill>
                <a:latin typeface="Consolas" panose="020B0609020204030204" pitchFamily="49" charset="0"/>
              </a:rPr>
              <a:t>&gt;</a:t>
            </a:r>
            <a:br>
              <a:rPr lang="en-IN" sz="1350" dirty="0"/>
            </a:br>
            <a:br>
              <a:rPr lang="en-IN" sz="1350" dirty="0"/>
            </a:b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div</a:t>
            </a:r>
            <a:r>
              <a:rPr lang="en-IN" sz="1350" dirty="0">
                <a:solidFill>
                  <a:srgbClr val="FF0000"/>
                </a:solidFill>
                <a:latin typeface="Consolas" panose="020B0609020204030204" pitchFamily="49" charset="0"/>
              </a:rPr>
              <a:t> id</a:t>
            </a:r>
            <a:r>
              <a:rPr lang="en-IN" sz="1350" dirty="0">
                <a:solidFill>
                  <a:srgbClr val="0000CD"/>
                </a:solidFill>
                <a:latin typeface="Consolas" panose="020B0609020204030204" pitchFamily="49" charset="0"/>
              </a:rPr>
              <a:t>="demo"&gt;</a:t>
            </a:r>
            <a:br>
              <a:rPr lang="en-IN" sz="1350" dirty="0"/>
            </a:br>
            <a:r>
              <a:rPr lang="en-IN" sz="1350" dirty="0">
                <a:solidFill>
                  <a:srgbClr val="000000"/>
                </a:solidFill>
                <a:latin typeface="Consolas" panose="020B0609020204030204" pitchFamily="49" charset="0"/>
              </a:rPr>
              <a:t>  </a:t>
            </a: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h2</a:t>
            </a:r>
            <a:r>
              <a:rPr lang="en-IN" sz="1350" dirty="0">
                <a:solidFill>
                  <a:srgbClr val="0000CD"/>
                </a:solidFill>
                <a:latin typeface="Consolas" panose="020B0609020204030204" pitchFamily="49" charset="0"/>
              </a:rPr>
              <a:t>&gt;</a:t>
            </a:r>
            <a:r>
              <a:rPr lang="en-IN" sz="1350" dirty="0">
                <a:solidFill>
                  <a:srgbClr val="000000"/>
                </a:solidFill>
                <a:latin typeface="Consolas" panose="020B0609020204030204" pitchFamily="49" charset="0"/>
              </a:rPr>
              <a:t>Let AJAX change this text</a:t>
            </a: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/h2</a:t>
            </a:r>
            <a:r>
              <a:rPr lang="en-IN" sz="1350" dirty="0">
                <a:solidFill>
                  <a:srgbClr val="0000CD"/>
                </a:solidFill>
                <a:latin typeface="Consolas" panose="020B0609020204030204" pitchFamily="49" charset="0"/>
              </a:rPr>
              <a:t>&gt;</a:t>
            </a:r>
            <a:br>
              <a:rPr lang="en-IN" sz="1350" dirty="0"/>
            </a:br>
            <a:r>
              <a:rPr lang="en-IN" sz="1350" dirty="0">
                <a:solidFill>
                  <a:srgbClr val="000000"/>
                </a:solidFill>
                <a:latin typeface="Consolas" panose="020B0609020204030204" pitchFamily="49" charset="0"/>
              </a:rPr>
              <a:t>  </a:t>
            </a: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button</a:t>
            </a:r>
            <a:r>
              <a:rPr lang="en-IN" sz="1350" dirty="0">
                <a:solidFill>
                  <a:srgbClr val="FF0000"/>
                </a:solidFill>
                <a:latin typeface="Consolas" panose="020B0609020204030204" pitchFamily="49" charset="0"/>
              </a:rPr>
              <a:t> type</a:t>
            </a:r>
            <a:r>
              <a:rPr lang="en-IN" sz="1350" dirty="0">
                <a:solidFill>
                  <a:srgbClr val="0000CD"/>
                </a:solidFill>
                <a:latin typeface="Consolas" panose="020B0609020204030204" pitchFamily="49" charset="0"/>
              </a:rPr>
              <a:t>="button"</a:t>
            </a:r>
            <a:r>
              <a:rPr lang="en-IN" sz="1350" dirty="0">
                <a:solidFill>
                  <a:srgbClr val="FF0000"/>
                </a:solidFill>
                <a:latin typeface="Consolas" panose="020B0609020204030204" pitchFamily="49" charset="0"/>
              </a:rPr>
              <a:t> onclick</a:t>
            </a:r>
            <a:r>
              <a:rPr lang="en-IN" sz="1350" dirty="0">
                <a:solidFill>
                  <a:srgbClr val="0000CD"/>
                </a:solidFill>
                <a:latin typeface="Consolas" panose="020B0609020204030204" pitchFamily="49" charset="0"/>
              </a:rPr>
              <a:t>="</a:t>
            </a:r>
            <a:r>
              <a:rPr lang="en-IN" sz="1350" dirty="0" err="1">
                <a:solidFill>
                  <a:srgbClr val="0000CD"/>
                </a:solidFill>
                <a:latin typeface="Consolas" panose="020B0609020204030204" pitchFamily="49" charset="0"/>
              </a:rPr>
              <a:t>loadDoc</a:t>
            </a:r>
            <a:r>
              <a:rPr lang="en-IN" sz="1350" dirty="0">
                <a:solidFill>
                  <a:srgbClr val="0000CD"/>
                </a:solidFill>
                <a:latin typeface="Consolas" panose="020B0609020204030204" pitchFamily="49" charset="0"/>
              </a:rPr>
              <a:t>()"&gt;</a:t>
            </a:r>
            <a:r>
              <a:rPr lang="en-IN" sz="1350" dirty="0">
                <a:solidFill>
                  <a:srgbClr val="000000"/>
                </a:solidFill>
                <a:latin typeface="Consolas" panose="020B0609020204030204" pitchFamily="49" charset="0"/>
              </a:rPr>
              <a:t>Change Content</a:t>
            </a: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/button</a:t>
            </a:r>
            <a:r>
              <a:rPr lang="en-IN" sz="1350" dirty="0">
                <a:solidFill>
                  <a:srgbClr val="0000CD"/>
                </a:solidFill>
                <a:latin typeface="Consolas" panose="020B0609020204030204" pitchFamily="49" charset="0"/>
              </a:rPr>
              <a:t>&gt;</a:t>
            </a:r>
            <a:br>
              <a:rPr lang="en-IN" sz="1350" dirty="0"/>
            </a:b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/div</a:t>
            </a:r>
            <a:r>
              <a:rPr lang="en-IN" sz="1350" dirty="0">
                <a:solidFill>
                  <a:srgbClr val="0000CD"/>
                </a:solidFill>
                <a:latin typeface="Consolas" panose="020B0609020204030204" pitchFamily="49" charset="0"/>
              </a:rPr>
              <a:t>&gt;</a:t>
            </a:r>
            <a:br>
              <a:rPr lang="en-IN" sz="1350" dirty="0"/>
            </a:br>
            <a:br>
              <a:rPr lang="en-IN" sz="1350" dirty="0"/>
            </a:b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/body</a:t>
            </a:r>
            <a:r>
              <a:rPr lang="en-IN" sz="1350" dirty="0">
                <a:solidFill>
                  <a:srgbClr val="0000CD"/>
                </a:solidFill>
                <a:latin typeface="Consolas" panose="020B0609020204030204" pitchFamily="49" charset="0"/>
              </a:rPr>
              <a:t>&gt;</a:t>
            </a:r>
            <a:br>
              <a:rPr lang="en-IN" sz="1350" dirty="0"/>
            </a:br>
            <a:r>
              <a:rPr lang="en-IN" sz="1350" dirty="0">
                <a:solidFill>
                  <a:srgbClr val="0000CD"/>
                </a:solidFill>
                <a:latin typeface="Consolas" panose="020B0609020204030204" pitchFamily="49" charset="0"/>
              </a:rPr>
              <a:t>&lt;</a:t>
            </a:r>
            <a:r>
              <a:rPr lang="en-IN" sz="1350" dirty="0">
                <a:solidFill>
                  <a:srgbClr val="A52A2A"/>
                </a:solidFill>
                <a:latin typeface="Consolas" panose="020B0609020204030204" pitchFamily="49" charset="0"/>
              </a:rPr>
              <a:t>/html</a:t>
            </a:r>
            <a:r>
              <a:rPr lang="en-IN" sz="1350" dirty="0">
                <a:solidFill>
                  <a:srgbClr val="0000CD"/>
                </a:solidFill>
                <a:latin typeface="Consolas" panose="020B0609020204030204" pitchFamily="49" charset="0"/>
              </a:rPr>
              <a:t>&gt;</a:t>
            </a:r>
            <a:endParaRPr lang="en-IN" sz="1350" dirty="0"/>
          </a:p>
        </p:txBody>
      </p:sp>
    </p:spTree>
    <p:extLst>
      <p:ext uri="{BB962C8B-B14F-4D97-AF65-F5344CB8AC3E}">
        <p14:creationId xmlns:p14="http://schemas.microsoft.com/office/powerpoint/2010/main" val="20135296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4719-5C88-4FEA-AC92-E545A54CE5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B010AB-968F-4821-B104-78733289E171}"/>
              </a:ext>
            </a:extLst>
          </p:cNvPr>
          <p:cNvSpPr>
            <a:spLocks noGrp="1"/>
          </p:cNvSpPr>
          <p:nvPr>
            <p:ph idx="1"/>
          </p:nvPr>
        </p:nvSpPr>
        <p:spPr/>
        <p:txBody>
          <a:bodyPr>
            <a:normAutofit fontScale="62500" lnSpcReduction="20000"/>
          </a:bodyPr>
          <a:lstStyle/>
          <a:p>
            <a:pPr algn="l"/>
            <a:r>
              <a:rPr lang="en-IN" b="0" i="0" dirty="0">
                <a:solidFill>
                  <a:srgbClr val="000000"/>
                </a:solidFill>
                <a:effectLst/>
                <a:latin typeface="Verdana" panose="020B0604030504040204" pitchFamily="34" charset="0"/>
              </a:rPr>
              <a:t>The HTML page contains a &lt;div&gt; section and a &lt;button&gt;.</a:t>
            </a:r>
          </a:p>
          <a:p>
            <a:pPr algn="l"/>
            <a:r>
              <a:rPr lang="en-IN" b="0" i="0" dirty="0">
                <a:solidFill>
                  <a:srgbClr val="000000"/>
                </a:solidFill>
                <a:effectLst/>
                <a:latin typeface="Verdana" panose="020B0604030504040204" pitchFamily="34" charset="0"/>
              </a:rPr>
              <a:t>The &lt;div&gt; section is used to display information from a server.</a:t>
            </a:r>
          </a:p>
          <a:p>
            <a:pPr algn="l"/>
            <a:r>
              <a:rPr lang="en-IN" b="0" i="0" dirty="0">
                <a:solidFill>
                  <a:srgbClr val="000000"/>
                </a:solidFill>
                <a:effectLst/>
                <a:latin typeface="Verdana" panose="020B0604030504040204" pitchFamily="34" charset="0"/>
              </a:rPr>
              <a:t>The &lt;button&gt; calls a function (if it is clicked).</a:t>
            </a:r>
          </a:p>
          <a:p>
            <a:pPr algn="l"/>
            <a:r>
              <a:rPr lang="en-IN" b="0" i="0" dirty="0">
                <a:solidFill>
                  <a:srgbClr val="000000"/>
                </a:solidFill>
                <a:effectLst/>
                <a:latin typeface="Verdana" panose="020B0604030504040204" pitchFamily="34" charset="0"/>
              </a:rPr>
              <a:t>The function requests data from a web server and displays it:</a:t>
            </a:r>
          </a:p>
          <a:p>
            <a:pPr marL="0" indent="0">
              <a:buNone/>
            </a:pP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loadDoc</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XMLHttpRequest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xhttp.onreadystatechange</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.readyState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&amp;&amp;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.status</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200</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err="1">
                <a:solidFill>
                  <a:srgbClr val="0000CD"/>
                </a:solidFill>
                <a:effectLst/>
                <a:latin typeface="Consolas" panose="020B0609020204030204" pitchFamily="49" charset="0"/>
              </a:rPr>
              <a:t>this</a:t>
            </a:r>
            <a:r>
              <a:rPr lang="en-IN" b="0" i="0" dirty="0" err="1">
                <a:solidFill>
                  <a:srgbClr val="000000"/>
                </a:solidFill>
                <a:effectLst/>
                <a:latin typeface="Consolas" panose="020B0609020204030204" pitchFamily="49" charset="0"/>
              </a:rPr>
              <a:t>.responseText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xhttp.open</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"GET"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"ajax_info.txt"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true</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xhttp.send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9455915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C50B-7A29-4356-BE06-D191A083C9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DBA1DF-E1E0-43B2-B9A2-510B6D6ED0BA}"/>
              </a:ext>
            </a:extLst>
          </p:cNvPr>
          <p:cNvSpPr>
            <a:spLocks noGrp="1"/>
          </p:cNvSpPr>
          <p:nvPr>
            <p:ph idx="1"/>
          </p:nvPr>
        </p:nvSpPr>
        <p:spPr/>
        <p:txBody>
          <a:bodyPr>
            <a:normAutofit fontScale="92500" lnSpcReduction="10000"/>
          </a:bodyPr>
          <a:lstStyle/>
          <a:p>
            <a:r>
              <a:rPr lang="en-IN" b="0" i="0" dirty="0">
                <a:solidFill>
                  <a:srgbClr val="000000"/>
                </a:solidFill>
                <a:effectLst/>
                <a:latin typeface="Verdana" panose="020B0604030504040204" pitchFamily="34" charset="0"/>
              </a:rPr>
              <a:t>The "ajax_info.txt" file used in the example above, is a simple text file and looks like this:</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AJAX</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AJAX is not a programming language.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AJAX is a technique for accessing web servers from a web page.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AJAX stands for Asynchronous JavaScript And XML.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423455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5CA-0944-491A-ACAC-D3CF930B69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DC30DA-A141-4423-A575-CAA57BE707EC}"/>
              </a:ext>
            </a:extLst>
          </p:cNvPr>
          <p:cNvSpPr>
            <a:spLocks noGrp="1"/>
          </p:cNvSpPr>
          <p:nvPr>
            <p:ph idx="1"/>
          </p:nvPr>
        </p:nvSpPr>
        <p:spPr/>
        <p:txBody>
          <a:bodyPr>
            <a:normAutofit fontScale="92500" lnSpcReduction="10000"/>
          </a:bodyPr>
          <a:lstStyle/>
          <a:p>
            <a:pPr algn="l"/>
            <a:r>
              <a:rPr lang="en-IN" b="0" i="0" dirty="0">
                <a:solidFill>
                  <a:srgbClr val="000000"/>
                </a:solidFill>
                <a:effectLst/>
                <a:latin typeface="Segoe UI" panose="020B0502040204020203" pitchFamily="34" charset="0"/>
              </a:rPr>
              <a:t>What is AJAX?</a:t>
            </a:r>
          </a:p>
          <a:p>
            <a:pPr algn="l"/>
            <a:r>
              <a:rPr lang="en-IN" b="0" i="0" dirty="0">
                <a:solidFill>
                  <a:srgbClr val="000000"/>
                </a:solidFill>
                <a:effectLst/>
                <a:latin typeface="Verdana" panose="020B0604030504040204" pitchFamily="34" charset="0"/>
              </a:rPr>
              <a:t>AJAX = </a:t>
            </a:r>
            <a:r>
              <a:rPr lang="en-IN" b="1" i="0" dirty="0">
                <a:solidFill>
                  <a:srgbClr val="000000"/>
                </a:solidFill>
                <a:effectLst/>
                <a:latin typeface="Verdana" panose="020B0604030504040204" pitchFamily="34" charset="0"/>
              </a:rPr>
              <a:t>A</a:t>
            </a:r>
            <a:r>
              <a:rPr lang="en-IN" b="0" i="0" dirty="0">
                <a:solidFill>
                  <a:srgbClr val="000000"/>
                </a:solidFill>
                <a:effectLst/>
                <a:latin typeface="Verdana" panose="020B0604030504040204" pitchFamily="34" charset="0"/>
              </a:rPr>
              <a:t>synchronous </a:t>
            </a:r>
            <a:r>
              <a:rPr lang="en-IN" b="1" i="0" dirty="0">
                <a:solidFill>
                  <a:srgbClr val="000000"/>
                </a:solidFill>
                <a:effectLst/>
                <a:latin typeface="Verdana" panose="020B0604030504040204" pitchFamily="34" charset="0"/>
              </a:rPr>
              <a:t>J</a:t>
            </a:r>
            <a:r>
              <a:rPr lang="en-IN" b="0" i="0" dirty="0">
                <a:solidFill>
                  <a:srgbClr val="000000"/>
                </a:solidFill>
                <a:effectLst/>
                <a:latin typeface="Verdana" panose="020B0604030504040204" pitchFamily="34" charset="0"/>
              </a:rPr>
              <a:t>avaScript </a:t>
            </a:r>
            <a:r>
              <a:rPr lang="en-IN" b="1" i="0" dirty="0">
                <a:solidFill>
                  <a:srgbClr val="000000"/>
                </a:solidFill>
                <a:effectLst/>
                <a:latin typeface="Verdana" panose="020B0604030504040204" pitchFamily="34" charset="0"/>
              </a:rPr>
              <a:t>A</a:t>
            </a:r>
            <a:r>
              <a:rPr lang="en-IN" b="0" i="0" dirty="0">
                <a:solidFill>
                  <a:srgbClr val="000000"/>
                </a:solidFill>
                <a:effectLst/>
                <a:latin typeface="Verdana" panose="020B0604030504040204" pitchFamily="34" charset="0"/>
              </a:rPr>
              <a:t>nd </a:t>
            </a:r>
            <a:r>
              <a:rPr lang="en-IN" b="1" i="0" dirty="0">
                <a:solidFill>
                  <a:srgbClr val="000000"/>
                </a:solidFill>
                <a:effectLst/>
                <a:latin typeface="Verdana" panose="020B0604030504040204" pitchFamily="34" charset="0"/>
              </a:rPr>
              <a:t>X</a:t>
            </a:r>
            <a:r>
              <a:rPr lang="en-IN" b="0" i="0" dirty="0">
                <a:solidFill>
                  <a:srgbClr val="000000"/>
                </a:solidFill>
                <a:effectLst/>
                <a:latin typeface="Verdana" panose="020B0604030504040204" pitchFamily="34" charset="0"/>
              </a:rPr>
              <a:t>ML.</a:t>
            </a:r>
          </a:p>
          <a:p>
            <a:pPr algn="l"/>
            <a:r>
              <a:rPr lang="en-IN" b="0" i="0" dirty="0">
                <a:solidFill>
                  <a:srgbClr val="000000"/>
                </a:solidFill>
                <a:effectLst/>
                <a:latin typeface="Verdana" panose="020B0604030504040204" pitchFamily="34" charset="0"/>
              </a:rPr>
              <a:t>AJAX is not a programming language.</a:t>
            </a:r>
          </a:p>
          <a:p>
            <a:pPr algn="l"/>
            <a:r>
              <a:rPr lang="en-IN" b="0" i="0" dirty="0">
                <a:solidFill>
                  <a:srgbClr val="000000"/>
                </a:solidFill>
                <a:effectLst/>
                <a:latin typeface="Verdana" panose="020B0604030504040204" pitchFamily="34" charset="0"/>
              </a:rPr>
              <a:t>AJAX just uses a combination of:</a:t>
            </a:r>
          </a:p>
          <a:p>
            <a:pPr algn="l">
              <a:buFont typeface="Arial" panose="020B0604020202020204" pitchFamily="34" charset="0"/>
              <a:buChar char="•"/>
            </a:pPr>
            <a:r>
              <a:rPr lang="en-IN" b="0" i="0" dirty="0">
                <a:solidFill>
                  <a:srgbClr val="000000"/>
                </a:solidFill>
                <a:effectLst/>
                <a:latin typeface="Verdana" panose="020B0604030504040204" pitchFamily="34" charset="0"/>
              </a:rPr>
              <a:t>A browser built-in </a:t>
            </a:r>
            <a:r>
              <a:rPr lang="en-IN" b="0" i="0" dirty="0" err="1">
                <a:solidFill>
                  <a:srgbClr val="000000"/>
                </a:solidFill>
                <a:effectLst/>
                <a:latin typeface="Verdana" panose="020B0604030504040204" pitchFamily="34" charset="0"/>
              </a:rPr>
              <a:t>XMLHttpRequest</a:t>
            </a:r>
            <a:r>
              <a:rPr lang="en-IN" b="0" i="0" dirty="0">
                <a:solidFill>
                  <a:srgbClr val="000000"/>
                </a:solidFill>
                <a:effectLst/>
                <a:latin typeface="Verdana" panose="020B0604030504040204" pitchFamily="34" charset="0"/>
              </a:rPr>
              <a:t> object (to request data from a web server)</a:t>
            </a:r>
          </a:p>
          <a:p>
            <a:pPr algn="l">
              <a:buFont typeface="Arial" panose="020B0604020202020204" pitchFamily="34" charset="0"/>
              <a:buChar char="•"/>
            </a:pPr>
            <a:r>
              <a:rPr lang="en-IN" b="0" i="0" dirty="0">
                <a:solidFill>
                  <a:srgbClr val="000000"/>
                </a:solidFill>
                <a:effectLst/>
                <a:latin typeface="Verdana" panose="020B0604030504040204" pitchFamily="34" charset="0"/>
              </a:rPr>
              <a:t>JavaScript and HTML DOM (to display or use the data)</a:t>
            </a:r>
          </a:p>
          <a:p>
            <a:endParaRPr lang="en-IN" dirty="0"/>
          </a:p>
        </p:txBody>
      </p:sp>
    </p:spTree>
    <p:extLst>
      <p:ext uri="{BB962C8B-B14F-4D97-AF65-F5344CB8AC3E}">
        <p14:creationId xmlns:p14="http://schemas.microsoft.com/office/powerpoint/2010/main" val="18251093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49B1-09BA-4DF2-B2D3-E78C680709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E1BE3B-3B38-4582-BA4B-D86B0BB00472}"/>
              </a:ext>
            </a:extLst>
          </p:cNvPr>
          <p:cNvSpPr>
            <a:spLocks noGrp="1"/>
          </p:cNvSpPr>
          <p:nvPr>
            <p:ph idx="1"/>
          </p:nvPr>
        </p:nvSpPr>
        <p:spPr/>
        <p:txBody>
          <a:bodyPr/>
          <a:lstStyle/>
          <a:p>
            <a:r>
              <a:rPr lang="en-IN" b="0" i="0" dirty="0">
                <a:solidFill>
                  <a:srgbClr val="000000"/>
                </a:solidFill>
                <a:effectLst/>
                <a:latin typeface="Verdana" panose="020B0604030504040204" pitchFamily="34" charset="0"/>
              </a:rPr>
              <a:t>AJAX allows web pages to be updated asynchronously by exchanging data with a web server behind the scenes. This means that it is possible to update parts of a web page, without reloading the whole page.</a:t>
            </a:r>
            <a:endParaRPr lang="en-IN" dirty="0"/>
          </a:p>
        </p:txBody>
      </p:sp>
    </p:spTree>
    <p:extLst>
      <p:ext uri="{BB962C8B-B14F-4D97-AF65-F5344CB8AC3E}">
        <p14:creationId xmlns:p14="http://schemas.microsoft.com/office/powerpoint/2010/main" val="11649184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3D27-88CF-4128-A304-BEE31A893C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8338D5-6993-48F0-84FD-C80873D8BFC9}"/>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8A6A0189-7BDE-4C35-879F-B28ED1BE7AA8}"/>
              </a:ext>
            </a:extLst>
          </p:cNvPr>
          <p:cNvPicPr>
            <a:picLocks noChangeAspect="1"/>
          </p:cNvPicPr>
          <p:nvPr/>
        </p:nvPicPr>
        <p:blipFill>
          <a:blip r:embed="rId2"/>
          <a:stretch>
            <a:fillRect/>
          </a:stretch>
        </p:blipFill>
        <p:spPr>
          <a:xfrm>
            <a:off x="1581765" y="1769807"/>
            <a:ext cx="6933586" cy="3785649"/>
          </a:xfrm>
          <a:prstGeom prst="rect">
            <a:avLst/>
          </a:prstGeom>
        </p:spPr>
      </p:pic>
    </p:spTree>
    <p:extLst>
      <p:ext uri="{BB962C8B-B14F-4D97-AF65-F5344CB8AC3E}">
        <p14:creationId xmlns:p14="http://schemas.microsoft.com/office/powerpoint/2010/main" val="20667100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9DB0-02DF-4A32-A16D-A9E7FDFB75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96C5BC-72B7-4102-9138-1C79627B7C8B}"/>
              </a:ext>
            </a:extLst>
          </p:cNvPr>
          <p:cNvSpPr>
            <a:spLocks noGrp="1"/>
          </p:cNvSpPr>
          <p:nvPr>
            <p:ph idx="1"/>
          </p:nvPr>
        </p:nvSpPr>
        <p:spPr/>
        <p:txBody>
          <a:bodyPr>
            <a:normAutofit fontScale="77500" lnSpcReduction="20000"/>
          </a:bodyPr>
          <a:lstStyle/>
          <a:p>
            <a:r>
              <a:rPr lang="en-IN" b="0" i="0">
                <a:solidFill>
                  <a:srgbClr val="000000"/>
                </a:solidFill>
                <a:effectLst/>
                <a:latin typeface="Verdana" panose="020B0604030504040204" pitchFamily="34" charset="0"/>
              </a:rPr>
              <a:t>1. An </a:t>
            </a:r>
            <a:r>
              <a:rPr lang="en-IN" b="0" i="0" dirty="0">
                <a:solidFill>
                  <a:srgbClr val="000000"/>
                </a:solidFill>
                <a:effectLst/>
                <a:latin typeface="Verdana" panose="020B0604030504040204" pitchFamily="34" charset="0"/>
              </a:rPr>
              <a:t>event occurs in a web page (the page is loaded, a button is clicked)</a:t>
            </a:r>
          </a:p>
          <a:p>
            <a:pPr algn="l">
              <a:buFont typeface="Arial" panose="020B0604020202020204" pitchFamily="34" charset="0"/>
              <a:buChar char="•"/>
            </a:pPr>
            <a:r>
              <a:rPr lang="en-IN" b="0" i="0" dirty="0">
                <a:solidFill>
                  <a:srgbClr val="000000"/>
                </a:solidFill>
                <a:effectLst/>
                <a:latin typeface="Verdana" panose="020B0604030504040204" pitchFamily="34" charset="0"/>
              </a:rPr>
              <a:t>2. An </a:t>
            </a:r>
            <a:r>
              <a:rPr lang="en-IN" b="0" i="0" dirty="0" err="1">
                <a:solidFill>
                  <a:srgbClr val="000000"/>
                </a:solidFill>
                <a:effectLst/>
                <a:latin typeface="Verdana" panose="020B0604030504040204" pitchFamily="34" charset="0"/>
              </a:rPr>
              <a:t>XMLHttpRequest</a:t>
            </a:r>
            <a:r>
              <a:rPr lang="en-IN" b="0" i="0" dirty="0">
                <a:solidFill>
                  <a:srgbClr val="000000"/>
                </a:solidFill>
                <a:effectLst/>
                <a:latin typeface="Verdana" panose="020B0604030504040204" pitchFamily="34" charset="0"/>
              </a:rPr>
              <a:t> object is created by JavaScript</a:t>
            </a:r>
          </a:p>
          <a:p>
            <a:pPr algn="l">
              <a:buFont typeface="Arial" panose="020B0604020202020204" pitchFamily="34" charset="0"/>
              <a:buChar char="•"/>
            </a:pPr>
            <a:r>
              <a:rPr lang="en-IN" b="0" i="0" dirty="0">
                <a:solidFill>
                  <a:srgbClr val="000000"/>
                </a:solidFill>
                <a:effectLst/>
                <a:latin typeface="Verdana" panose="020B0604030504040204" pitchFamily="34" charset="0"/>
              </a:rPr>
              <a:t>3. The </a:t>
            </a:r>
            <a:r>
              <a:rPr lang="en-IN" b="0" i="0" dirty="0" err="1">
                <a:solidFill>
                  <a:srgbClr val="000000"/>
                </a:solidFill>
                <a:effectLst/>
                <a:latin typeface="Verdana" panose="020B0604030504040204" pitchFamily="34" charset="0"/>
              </a:rPr>
              <a:t>XMLHttpRequest</a:t>
            </a:r>
            <a:r>
              <a:rPr lang="en-IN" b="0" i="0" dirty="0">
                <a:solidFill>
                  <a:srgbClr val="000000"/>
                </a:solidFill>
                <a:effectLst/>
                <a:latin typeface="Verdana" panose="020B0604030504040204" pitchFamily="34" charset="0"/>
              </a:rPr>
              <a:t> object sends a request to a web server</a:t>
            </a:r>
          </a:p>
          <a:p>
            <a:pPr algn="l">
              <a:buFont typeface="Arial" panose="020B0604020202020204" pitchFamily="34" charset="0"/>
              <a:buChar char="•"/>
            </a:pPr>
            <a:r>
              <a:rPr lang="en-IN" b="0" i="0" dirty="0">
                <a:solidFill>
                  <a:srgbClr val="000000"/>
                </a:solidFill>
                <a:effectLst/>
                <a:latin typeface="Verdana" panose="020B0604030504040204" pitchFamily="34" charset="0"/>
              </a:rPr>
              <a:t>4. The server processes the request</a:t>
            </a:r>
          </a:p>
          <a:p>
            <a:pPr algn="l">
              <a:buFont typeface="Arial" panose="020B0604020202020204" pitchFamily="34" charset="0"/>
              <a:buChar char="•"/>
            </a:pPr>
            <a:r>
              <a:rPr lang="en-IN" b="0" i="0" dirty="0">
                <a:solidFill>
                  <a:srgbClr val="000000"/>
                </a:solidFill>
                <a:effectLst/>
                <a:latin typeface="Verdana" panose="020B0604030504040204" pitchFamily="34" charset="0"/>
              </a:rPr>
              <a:t>5. The server sends a response back to the web page</a:t>
            </a:r>
          </a:p>
          <a:p>
            <a:pPr algn="l">
              <a:buFont typeface="Arial" panose="020B0604020202020204" pitchFamily="34" charset="0"/>
              <a:buChar char="•"/>
            </a:pPr>
            <a:r>
              <a:rPr lang="en-IN" b="0" i="0" dirty="0">
                <a:solidFill>
                  <a:srgbClr val="000000"/>
                </a:solidFill>
                <a:effectLst/>
                <a:latin typeface="Verdana" panose="020B0604030504040204" pitchFamily="34" charset="0"/>
              </a:rPr>
              <a:t>6. The response is read by JavaScript</a:t>
            </a:r>
          </a:p>
          <a:p>
            <a:pPr algn="l">
              <a:buFont typeface="Arial" panose="020B0604020202020204" pitchFamily="34" charset="0"/>
              <a:buChar char="•"/>
            </a:pPr>
            <a:r>
              <a:rPr lang="en-IN" b="0" i="0" dirty="0">
                <a:solidFill>
                  <a:srgbClr val="000000"/>
                </a:solidFill>
                <a:effectLst/>
                <a:latin typeface="Verdana" panose="020B0604030504040204" pitchFamily="34" charset="0"/>
              </a:rPr>
              <a:t>7. Proper action (like page update) is performed by JavaScript</a:t>
            </a:r>
          </a:p>
          <a:p>
            <a:endParaRPr lang="en-IN" dirty="0"/>
          </a:p>
        </p:txBody>
      </p:sp>
    </p:spTree>
    <p:extLst>
      <p:ext uri="{BB962C8B-B14F-4D97-AF65-F5344CB8AC3E}">
        <p14:creationId xmlns:p14="http://schemas.microsoft.com/office/powerpoint/2010/main" val="2436204554"/>
      </p:ext>
    </p:extLst>
  </p:cSld>
  <p:clrMapOvr>
    <a:masterClrMapping/>
  </p:clrMapOvr>
</p:sld>
</file>

<file path=ppt/theme/theme1.xml><?xml version="1.0" encoding="utf-8"?>
<a:theme xmlns:a="http://schemas.openxmlformats.org/drawingml/2006/main" name="New_Template_1 - Cop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New_Template_1 - Copy</Template>
  <TotalTime>1971</TotalTime>
  <Words>6437</Words>
  <Application>Microsoft Office PowerPoint</Application>
  <PresentationFormat>Custom</PresentationFormat>
  <Paragraphs>659</Paragraphs>
  <Slides>113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113</vt:i4>
      </vt:variant>
    </vt:vector>
  </HeadingPairs>
  <TitlesOfParts>
    <vt:vector size="126" baseType="lpstr">
      <vt:lpstr>Arial</vt:lpstr>
      <vt:lpstr>Calibri</vt:lpstr>
      <vt:lpstr>Consolas</vt:lpstr>
      <vt:lpstr>Fira Mono</vt:lpstr>
      <vt:lpstr>Georgia</vt:lpstr>
      <vt:lpstr>Roboto</vt:lpstr>
      <vt:lpstr>Segoe UI</vt:lpstr>
      <vt:lpstr>Times New Roman</vt:lpstr>
      <vt:lpstr>Trebuchet MS</vt:lpstr>
      <vt:lpstr>var(--font-family--heading)</vt:lpstr>
      <vt:lpstr>Verdana</vt:lpstr>
      <vt:lpstr>Wingdings</vt:lpstr>
      <vt:lpstr>New_Template_1 - Copy</vt:lpstr>
      <vt:lpstr>PowerPoint Presentation</vt:lpstr>
      <vt:lpstr>PowerPoint Presentation</vt:lpstr>
      <vt:lpstr>JAVASCRIPT PSEUDO-CLASSES</vt:lpstr>
      <vt:lpstr>PowerPoint Presentation</vt:lpstr>
      <vt:lpstr> Using Object Literals</vt:lpstr>
      <vt:lpstr>Object Oriented Design</vt:lpstr>
      <vt:lpstr>Using Object Literals</vt:lpstr>
      <vt:lpstr>Emulate Classes with functions We told you this would get weird</vt:lpstr>
      <vt:lpstr>Emulate Classes with functions</vt:lpstr>
      <vt:lpstr>Emulate Classes with functions</vt:lpstr>
      <vt:lpstr>Emulate Classes with functions</vt:lpstr>
      <vt:lpstr>Using Prototypes</vt:lpstr>
      <vt:lpstr>Using Prototypes</vt:lpstr>
      <vt:lpstr>Using Prototypes</vt:lpstr>
      <vt:lpstr>More about Prototypes</vt:lpstr>
      <vt:lpstr>JQUERY FOUNDATIONS</vt:lpstr>
      <vt:lpstr>jQuery</vt:lpstr>
      <vt:lpstr>jQuery</vt:lpstr>
      <vt:lpstr>jQuery</vt:lpstr>
      <vt:lpstr>Including jQuery</vt:lpstr>
      <vt:lpstr>Including jQuery</vt:lpstr>
      <vt:lpstr>Including jQuery</vt:lpstr>
      <vt:lpstr>jQuery Selectors</vt:lpstr>
      <vt:lpstr>jQuery Selectors</vt:lpstr>
      <vt:lpstr>Basic Selectors</vt:lpstr>
      <vt:lpstr>Basic Selectors</vt:lpstr>
      <vt:lpstr>More CSS Selectors</vt:lpstr>
      <vt:lpstr>More CSS Selectors</vt:lpstr>
      <vt:lpstr>Attribute Selector</vt:lpstr>
      <vt:lpstr>Attribute Selector</vt:lpstr>
      <vt:lpstr>Pseudo-Element Selector</vt:lpstr>
      <vt:lpstr>Pseudo-Element Selector</vt:lpstr>
      <vt:lpstr>Contextual Selector</vt:lpstr>
      <vt:lpstr>Content Filters</vt:lpstr>
      <vt:lpstr>PowerPoint Presentation</vt:lpstr>
      <vt:lpstr>Form Selectors</vt:lpstr>
      <vt:lpstr>jQuery Attributes</vt:lpstr>
      <vt:lpstr>jQuery Attributes</vt:lpstr>
      <vt:lpstr>HTML Properties</vt:lpstr>
      <vt:lpstr>HTML Properties</vt:lpstr>
      <vt:lpstr>Changing CSS</vt:lpstr>
      <vt:lpstr>Shortcut Methods</vt:lpstr>
      <vt:lpstr>jQuery Listeners</vt:lpstr>
      <vt:lpstr>PowerPoint Presentation</vt:lpstr>
      <vt:lpstr>Modifying the DOM</vt:lpstr>
      <vt:lpstr>Modifying the DOM</vt:lpstr>
      <vt:lpstr>Modifying the DOM</vt:lpstr>
      <vt:lpstr>Modifying the DOM</vt:lpstr>
      <vt:lpstr>AJAX</vt:lpstr>
      <vt:lpstr>AJAX</vt:lpstr>
      <vt:lpstr>AJAX</vt:lpstr>
      <vt:lpstr>AJAX</vt:lpstr>
      <vt:lpstr>AJAX</vt:lpstr>
      <vt:lpstr>AJAX</vt:lpstr>
      <vt:lpstr>PowerPoint Presentation</vt:lpstr>
      <vt:lpstr>AJAX</vt:lpstr>
      <vt:lpstr>AJAX</vt:lpstr>
      <vt:lpstr>AJAX</vt:lpstr>
      <vt:lpstr>AJAX</vt:lpstr>
      <vt:lpstr>AJAX</vt:lpstr>
      <vt:lpstr>AJAX</vt:lpstr>
      <vt:lpstr>jqXHR</vt:lpstr>
      <vt:lpstr>POST requests</vt:lpstr>
      <vt:lpstr>POST requests</vt:lpstr>
      <vt:lpstr>POST requests</vt:lpstr>
      <vt:lpstr>POST requests</vt:lpstr>
      <vt:lpstr>Ajax</vt:lpstr>
      <vt:lpstr>Ajax</vt:lpstr>
      <vt:lpstr>PowerPoint Presentation</vt:lpstr>
      <vt:lpstr>JSON</vt:lpstr>
      <vt:lpstr>JSON</vt:lpstr>
      <vt:lpstr>JSON</vt:lpstr>
      <vt:lpstr>JSON</vt:lpstr>
      <vt:lpstr>Using JSON in JavaScript</vt:lpstr>
      <vt:lpstr>Using JSON in JavaScript</vt:lpstr>
      <vt:lpstr>Using JSON in PHP</vt:lpstr>
      <vt:lpstr>Using JSON in PHP</vt:lpstr>
      <vt:lpstr>OVERVIEW OF WEB SERVICES</vt:lpstr>
      <vt:lpstr>Web Services</vt:lpstr>
      <vt:lpstr>Web Services</vt:lpstr>
      <vt:lpstr>Web Services</vt:lpstr>
      <vt:lpstr>Web Services</vt:lpstr>
      <vt:lpstr>Web Services</vt:lpstr>
      <vt:lpstr>Web Services</vt:lpstr>
      <vt:lpstr>Web Services</vt:lpstr>
      <vt:lpstr>An Example Web Service</vt:lpstr>
      <vt:lpstr>An Example Web Service</vt:lpstr>
      <vt:lpstr>An Example Web Service</vt:lpstr>
      <vt:lpstr>Identifying and Authenticating  Service Requests</vt:lpstr>
      <vt:lpstr>Identity examples Real World ways of limiting service</vt:lpstr>
      <vt:lpstr>Authentication Real World ways of limiting service</vt:lpstr>
      <vt:lpstr>AJAX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a web service and web application</vt:lpstr>
      <vt:lpstr>PowerPoint Presentation</vt:lpstr>
      <vt:lpstr>How Does a Web Service Work? </vt:lpstr>
      <vt:lpstr>Example </vt:lpstr>
      <vt:lpstr>PowerPoint Presentation</vt:lpstr>
      <vt:lpstr>Web services have the following special behavioural characteristics −</vt:lpstr>
      <vt:lpstr>PowerPoint Presentation</vt:lpstr>
      <vt:lpstr>PowerPoint Presentation</vt:lpstr>
      <vt:lpstr>Types of Web Services </vt:lpstr>
      <vt:lpstr>SOAP</vt:lpstr>
      <vt:lpstr>WSDL</vt:lpstr>
      <vt:lpstr>Based on the web service architecture, we create the following two components as a part of web services implementation −</vt:lpstr>
      <vt:lpstr>Java Web Services </vt:lpstr>
      <vt:lpstr>Hello World JAX-WS Application Let’s create a very simple Hello World JAX-WS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STATE</dc:title>
  <dc:creator>user</dc:creator>
  <cp:lastModifiedBy>Dheeraj Khanna</cp:lastModifiedBy>
  <cp:revision>83</cp:revision>
  <dcterms:created xsi:type="dcterms:W3CDTF">2020-07-31T09:53:10Z</dcterms:created>
  <dcterms:modified xsi:type="dcterms:W3CDTF">2022-01-21T12:28:51Z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2018-11-20T00:00:00Z</vt:filetime>
  </property>
  <property fmtid="{D5CDD505-2E9C-101B-9397-08002B2CF9AE}" pid="3" name="Creator">
    <vt:lpwstr>Online2PDF.com</vt:lpwstr>
  </property>
  <property fmtid="{D5CDD505-2E9C-101B-9397-08002B2CF9AE}" pid="4" name="LastSaved">
    <vt:filetime>2020-07-31T00:00:00Z</vt:filetime>
  </property>
</Properties>
</file>