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C6C"/>
    <a:srgbClr val="0192FF"/>
    <a:srgbClr val="FE4A65"/>
    <a:srgbClr val="6A71E6"/>
    <a:srgbClr val="FED2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578" autoAdjust="0"/>
  </p:normalViewPr>
  <p:slideViewPr>
    <p:cSldViewPr snapToGrid="0">
      <p:cViewPr varScale="1">
        <p:scale>
          <a:sx n="101" d="100"/>
          <a:sy n="101" d="100"/>
        </p:scale>
        <p:origin x="19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A4DF9-46D8-4E94-A1F6-A42AD984734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A8302-563F-4331-A9DB-3665EF826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9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zhikuiguo@live.cn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zhikuiguo@live.cn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6261" y="4481471"/>
            <a:ext cx="9117798" cy="11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郭志馗</a:t>
            </a:r>
            <a:endParaRPr lang="en-US" altLang="zh-CN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zhikuiguo@live.cn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52" y="38912"/>
            <a:ext cx="828000" cy="828000"/>
          </a:xfrm>
          <a:prstGeom prst="ellipse">
            <a:avLst/>
          </a:prstGeom>
          <a:effectLst>
            <a:reflection blurRad="6350" stA="52000" endA="300" endPos="18000" dir="5400000" sy="-100000" algn="bl" rotWithShape="0"/>
          </a:effectLst>
        </p:spPr>
      </p:pic>
      <p:sp>
        <p:nvSpPr>
          <p:cNvPr id="9" name="文本框 7"/>
          <p:cNvSpPr txBox="1">
            <a:spLocks noChangeArrowheads="1"/>
          </p:cNvSpPr>
          <p:nvPr userDrawn="1"/>
        </p:nvSpPr>
        <p:spPr bwMode="auto">
          <a:xfrm>
            <a:off x="749300" y="119063"/>
            <a:ext cx="7694613" cy="55399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346710" eaLnBrk="1" hangingPunct="1">
              <a:defRPr/>
            </a:pPr>
            <a:r>
              <a:rPr lang="zh-CN" altLang="en-US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第二海洋研究所</a:t>
            </a:r>
            <a:r>
              <a:rPr lang="en-US" altLang="zh-CN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1500" baseline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</a:t>
            </a:r>
            <a:r>
              <a:rPr lang="zh-CN" altLang="en-US" sz="15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地球物理与空间信息学院</a:t>
            </a:r>
            <a:endParaRPr lang="en-US" altLang="zh-CN" sz="15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defTabSz="346710" eaLnBrk="1" hangingPunct="1">
              <a:defRPr/>
            </a:pPr>
            <a:r>
              <a:rPr lang="zh-CN" altLang="en-US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国家海洋局</a:t>
            </a:r>
            <a:r>
              <a:rPr lang="zh-CN" altLang="en-US" sz="15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                           </a:t>
            </a:r>
            <a:r>
              <a:rPr lang="zh-CN" altLang="en-US" sz="150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5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中国地质大学（武汉）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6261" y="890803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0">
                  <a:srgbClr val="00B0F0"/>
                </a:gs>
                <a:gs pos="93000">
                  <a:srgbClr val="020204"/>
                </a:gs>
                <a:gs pos="56000">
                  <a:schemeClr val="tx1"/>
                </a:gs>
                <a:gs pos="100000">
                  <a:srgbClr val="030304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20885" r="15513" b="18928"/>
          <a:stretch/>
        </p:blipFill>
        <p:spPr>
          <a:xfrm>
            <a:off x="0" y="14087"/>
            <a:ext cx="828001" cy="828000"/>
          </a:xfrm>
          <a:prstGeom prst="ellipse">
            <a:avLst/>
          </a:prstGeom>
        </p:spPr>
      </p:pic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16260" y="1497245"/>
            <a:ext cx="910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英文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326" y="637898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77000">
                  <a:schemeClr val="bg1"/>
                </a:gs>
                <a:gs pos="100000">
                  <a:schemeClr val="bg1"/>
                </a:gs>
                <a:gs pos="94000">
                  <a:schemeClr val="tx1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9" name="表格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8896237"/>
              </p:ext>
            </p:extLst>
          </p:nvPr>
        </p:nvGraphicFramePr>
        <p:xfrm>
          <a:off x="-1546" y="6431445"/>
          <a:ext cx="9144000" cy="409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303">
                <a:tc>
                  <a:txBody>
                    <a:bodyPr/>
                    <a:lstStyle/>
                    <a:p>
                      <a:pPr algn="ctr" defTabSz="309563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Introduction 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48DC6C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 userDrawn="1"/>
        </p:nvCxnSpPr>
        <p:spPr>
          <a:xfrm>
            <a:off x="-1546" y="7689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0">
                  <a:srgbClr val="373737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266" y="42192"/>
            <a:ext cx="9028830" cy="687297"/>
          </a:xfrm>
        </p:spPr>
        <p:txBody>
          <a:bodyPr>
            <a:normAutofit/>
          </a:bodyPr>
          <a:lstStyle>
            <a:lvl1pPr>
              <a:defRPr sz="4100" b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0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英文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-1546" y="7689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0">
                  <a:srgbClr val="373737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266" y="42192"/>
            <a:ext cx="9028830" cy="687297"/>
          </a:xfrm>
        </p:spPr>
        <p:txBody>
          <a:bodyPr>
            <a:normAutofit/>
          </a:bodyPr>
          <a:lstStyle>
            <a:lvl1pPr>
              <a:defRPr sz="4100" b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330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095633" y="1728747"/>
            <a:ext cx="6936259" cy="3608173"/>
          </a:xfrm>
          <a:prstGeom prst="ellipse">
            <a:avLst/>
          </a:prstGeom>
          <a:gradFill flip="none" rotWithShape="1">
            <a:gsLst>
              <a:gs pos="25000">
                <a:srgbClr val="48DC6C"/>
              </a:gs>
              <a:gs pos="0">
                <a:srgbClr val="0192FF"/>
              </a:gs>
              <a:gs pos="75000">
                <a:srgbClr val="FED200"/>
              </a:gs>
              <a:gs pos="50000">
                <a:srgbClr val="FE4A65"/>
              </a:gs>
              <a:gs pos="100000">
                <a:srgbClr val="6A71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b="1" i="1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That’s all</a:t>
            </a:r>
            <a:endParaRPr lang="zh-CN" altLang="en-US" sz="8000" b="1" i="1" cap="none" spc="0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gallery.cache.wps.cn/gallery/files/mat_material/2011/11/18/wenhao/e6e0d6fd_1874_4f91_88a0_1a48c0b9bae3_prev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593" y="4522124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3515461" y="3890370"/>
            <a:ext cx="22317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ce Script MT" panose="030303020206070C0B05" pitchFamily="66" charset="0"/>
              </a:rPr>
              <a:t>question</a:t>
            </a:r>
            <a:endParaRPr lang="zh-CN" altLang="en-US" sz="8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6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6261" y="4481471"/>
            <a:ext cx="9117798" cy="11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Zhikui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Guo</a:t>
            </a:r>
            <a:endParaRPr lang="en-US" altLang="zh-CN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zhikuiguo@live.cn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52" y="38912"/>
            <a:ext cx="828000" cy="828000"/>
          </a:xfrm>
          <a:prstGeom prst="ellipse">
            <a:avLst/>
          </a:prstGeom>
          <a:effectLst>
            <a:reflection blurRad="6350" stA="52000" endA="300" endPos="18000" dir="5400000" sy="-100000" algn="bl" rotWithShape="0"/>
          </a:effectLst>
        </p:spPr>
      </p:pic>
      <p:cxnSp>
        <p:nvCxnSpPr>
          <p:cNvPr id="10" name="直接连接符 9"/>
          <p:cNvCxnSpPr/>
          <p:nvPr userDrawn="1"/>
        </p:nvCxnSpPr>
        <p:spPr>
          <a:xfrm>
            <a:off x="16261" y="890803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0">
                  <a:srgbClr val="00B0F0"/>
                </a:gs>
                <a:gs pos="93000">
                  <a:srgbClr val="020204"/>
                </a:gs>
                <a:gs pos="56000">
                  <a:schemeClr val="tx1"/>
                </a:gs>
                <a:gs pos="100000">
                  <a:srgbClr val="030304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t="20885" r="15513" b="18928"/>
          <a:stretch/>
        </p:blipFill>
        <p:spPr>
          <a:xfrm>
            <a:off x="0" y="14087"/>
            <a:ext cx="828001" cy="828000"/>
          </a:xfrm>
          <a:prstGeom prst="ellipse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 userDrawn="1"/>
        </p:nvSpPr>
        <p:spPr bwMode="auto">
          <a:xfrm>
            <a:off x="749300" y="234395"/>
            <a:ext cx="7694613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346710" eaLnBrk="1" hangingPunct="1">
              <a:defRPr/>
            </a:pPr>
            <a:r>
              <a:rPr lang="en-US" altLang="zh-CN" sz="1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Second Institute of Oceanography</a:t>
            </a:r>
            <a:r>
              <a:rPr lang="en-US" altLang="zh-CN" sz="1600" baseline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SOA</a:t>
            </a:r>
            <a:r>
              <a:rPr lang="en-US" altLang="zh-CN" sz="1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         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Institute of Geophysics and Geomatics</a:t>
            </a:r>
            <a:r>
              <a:rPr lang="en-US" altLang="zh-CN" sz="16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CUG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16260" y="1497245"/>
            <a:ext cx="910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81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 userDrawn="1"/>
        </p:nvSpPr>
        <p:spPr>
          <a:xfrm>
            <a:off x="477838" y="84931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提纲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326" y="590681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0">
                  <a:srgbClr val="00B0F0"/>
                </a:gs>
                <a:gs pos="93000">
                  <a:srgbClr val="020204"/>
                </a:gs>
                <a:gs pos="70000">
                  <a:schemeClr val="tx1"/>
                </a:gs>
                <a:gs pos="100000">
                  <a:srgbClr val="030304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矩形 39"/>
          <p:cNvSpPr/>
          <p:nvPr userDrawn="1"/>
        </p:nvSpPr>
        <p:spPr>
          <a:xfrm>
            <a:off x="30957" y="77634"/>
            <a:ext cx="9123362" cy="430887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96012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92024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88036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84048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80060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76072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72084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768096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/>
            </a:pPr>
            <a:r>
              <a:rPr lang="zh-CN" altLang="en-US" sz="2200" b="1" kern="1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标题</a:t>
            </a:r>
            <a:endParaRPr lang="en-US" altLang="zh-CN" sz="2200" b="1" kern="1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/>
          <p:cNvCxnSpPr/>
          <p:nvPr userDrawn="1"/>
        </p:nvCxnSpPr>
        <p:spPr>
          <a:xfrm flipH="1">
            <a:off x="-9941" y="6451130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0">
                  <a:srgbClr val="00B0F0"/>
                </a:gs>
                <a:gs pos="87000">
                  <a:srgbClr val="706F80"/>
                </a:gs>
                <a:gs pos="70000">
                  <a:schemeClr val="tx1"/>
                </a:gs>
                <a:gs pos="100000">
                  <a:srgbClr val="6E6C7F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 algn="ctr" defTabSz="346710" eaLnBrk="1" hangingPunct="1">
              <a:defRPr i="0"/>
            </a:lvl1pPr>
          </a:lstStyle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</a:t>
            </a:r>
          </a:p>
        </p:txBody>
      </p:sp>
      <p:sp>
        <p:nvSpPr>
          <p:cNvPr id="68" name="灯片编号占位符 33"/>
          <p:cNvSpPr>
            <a:spLocks noGrp="1"/>
          </p:cNvSpPr>
          <p:nvPr>
            <p:ph type="sldNum" sz="quarter" idx="12"/>
          </p:nvPr>
        </p:nvSpPr>
        <p:spPr>
          <a:xfrm>
            <a:off x="7065962" y="6492875"/>
            <a:ext cx="2057400" cy="365125"/>
          </a:xfrm>
        </p:spPr>
        <p:txBody>
          <a:bodyPr/>
          <a:lstStyle/>
          <a:p>
            <a:fld id="{ED5453C4-9D24-44E8-B1B7-5FA102820E46}" type="slidenum">
              <a:rPr lang="zh-CN" altLang="en-US" sz="140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4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日期占位符 34"/>
          <p:cNvSpPr>
            <a:spLocks noGrp="1"/>
          </p:cNvSpPr>
          <p:nvPr>
            <p:ph type="dt" sz="half" idx="10"/>
          </p:nvPr>
        </p:nvSpPr>
        <p:spPr>
          <a:xfrm>
            <a:off x="20638" y="6461773"/>
            <a:ext cx="2057400" cy="365125"/>
          </a:xfrm>
        </p:spPr>
        <p:txBody>
          <a:bodyPr/>
          <a:lstStyle/>
          <a:p>
            <a:fld id="{F2A126C9-13AA-4135-B21A-F11F47ECF75A}" type="datetime1">
              <a:rPr lang="en-US" altLang="zh-CN" sz="140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11/4/2016</a:t>
            </a:fld>
            <a:endParaRPr lang="zh-CN" altLang="en-US" sz="14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39019" y="1992313"/>
            <a:ext cx="7484343" cy="325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简介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方法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结果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7533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 userDrawn="1"/>
        </p:nvSpPr>
        <p:spPr>
          <a:xfrm>
            <a:off x="-9941" y="849313"/>
            <a:ext cx="9133303" cy="1143000"/>
          </a:xfrm>
          <a:prstGeom prst="rect">
            <a:avLst/>
          </a:prstGeom>
        </p:spPr>
        <p:txBody>
          <a:bodyPr/>
          <a:lstStyle>
            <a:lvl1pPr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8572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7145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5717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4290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309563">
              <a:defRPr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45720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Talk </a:t>
            </a:r>
            <a:r>
              <a:rPr lang="en-US" altLang="zh-CN" sz="41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4100" b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326" y="590681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0">
                  <a:srgbClr val="00B0F0"/>
                </a:gs>
                <a:gs pos="93000">
                  <a:srgbClr val="020204"/>
                </a:gs>
                <a:gs pos="70000">
                  <a:schemeClr val="tx1"/>
                </a:gs>
                <a:gs pos="100000">
                  <a:srgbClr val="030304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矩形 39"/>
          <p:cNvSpPr/>
          <p:nvPr userDrawn="1"/>
        </p:nvSpPr>
        <p:spPr>
          <a:xfrm>
            <a:off x="30957" y="77634"/>
            <a:ext cx="9123362" cy="430887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indent="96012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192024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288036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384048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80060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576072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672084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768096" algn="ctr" defTabSz="346710">
              <a:defRPr sz="218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defRPr/>
            </a:pPr>
            <a:r>
              <a:rPr lang="en-US" altLang="zh-CN" sz="2200" b="1" kern="1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</a:p>
        </p:txBody>
      </p:sp>
      <p:cxnSp>
        <p:nvCxnSpPr>
          <p:cNvPr id="66" name="直接连接符 65"/>
          <p:cNvCxnSpPr/>
          <p:nvPr userDrawn="1"/>
        </p:nvCxnSpPr>
        <p:spPr>
          <a:xfrm flipH="1">
            <a:off x="-9941" y="6451130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0">
                  <a:srgbClr val="00B0F0"/>
                </a:gs>
                <a:gs pos="87000">
                  <a:srgbClr val="706F80"/>
                </a:gs>
                <a:gs pos="70000">
                  <a:schemeClr val="tx1"/>
                </a:gs>
                <a:gs pos="100000">
                  <a:srgbClr val="6E6C7F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 algn="ctr" defTabSz="346710" eaLnBrk="1" hangingPunct="1">
              <a:defRPr i="0"/>
            </a:lvl1pPr>
          </a:lstStyle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****</a:t>
            </a:r>
          </a:p>
        </p:txBody>
      </p:sp>
      <p:sp>
        <p:nvSpPr>
          <p:cNvPr id="68" name="灯片编号占位符 33"/>
          <p:cNvSpPr>
            <a:spLocks noGrp="1"/>
          </p:cNvSpPr>
          <p:nvPr>
            <p:ph type="sldNum" sz="quarter" idx="12"/>
          </p:nvPr>
        </p:nvSpPr>
        <p:spPr>
          <a:xfrm>
            <a:off x="7065962" y="6492875"/>
            <a:ext cx="2057400" cy="365125"/>
          </a:xfrm>
        </p:spPr>
        <p:txBody>
          <a:bodyPr/>
          <a:lstStyle/>
          <a:p>
            <a:fld id="{ED5453C4-9D24-44E8-B1B7-5FA102820E46}" type="slidenum">
              <a:rPr lang="zh-CN" altLang="en-US" sz="140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4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日期占位符 34"/>
          <p:cNvSpPr>
            <a:spLocks noGrp="1"/>
          </p:cNvSpPr>
          <p:nvPr>
            <p:ph type="dt" sz="half" idx="10"/>
          </p:nvPr>
        </p:nvSpPr>
        <p:spPr>
          <a:xfrm>
            <a:off x="20638" y="6461773"/>
            <a:ext cx="2057400" cy="365125"/>
          </a:xfrm>
        </p:spPr>
        <p:txBody>
          <a:bodyPr/>
          <a:lstStyle/>
          <a:p>
            <a:fld id="{F2A126C9-13AA-4135-B21A-F11F47ECF75A}" type="datetime1">
              <a:rPr lang="en-US" altLang="zh-CN" sz="140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11/4/2016</a:t>
            </a:fld>
            <a:endParaRPr lang="zh-CN" altLang="en-US" sz="14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99404" y="1992313"/>
            <a:ext cx="74239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method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summary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044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326" y="64652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">
                  <a:schemeClr val="bg1"/>
                </a:gs>
                <a:gs pos="22000">
                  <a:schemeClr val="bg1"/>
                </a:gs>
                <a:gs pos="10000">
                  <a:schemeClr val="tx1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9" name="表格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30632967"/>
              </p:ext>
            </p:extLst>
          </p:nvPr>
        </p:nvGraphicFramePr>
        <p:xfrm>
          <a:off x="-28903" y="6439045"/>
          <a:ext cx="9144000" cy="409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303">
                <a:tc>
                  <a:txBody>
                    <a:bodyPr/>
                    <a:lstStyle/>
                    <a:p>
                      <a:pPr algn="ctr" defTabSz="309563"/>
                      <a:r>
                        <a:rPr lang="zh-CN" altLang="en-US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简介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正演理论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球坐标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地形剖分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校正结果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 userDrawn="1"/>
        </p:nvCxnSpPr>
        <p:spPr>
          <a:xfrm>
            <a:off x="-1546" y="7689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0">
                  <a:srgbClr val="373737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6266" y="42192"/>
            <a:ext cx="9028830" cy="687297"/>
          </a:xfrm>
        </p:spPr>
        <p:txBody>
          <a:bodyPr>
            <a:normAutofit/>
          </a:bodyPr>
          <a:lstStyle>
            <a:lvl1pPr>
              <a:defRPr sz="41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03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326" y="637898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">
                  <a:schemeClr val="bg1"/>
                </a:gs>
                <a:gs pos="22000">
                  <a:schemeClr val="bg1"/>
                </a:gs>
                <a:gs pos="10000">
                  <a:schemeClr val="tx1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9" name="表格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3047399"/>
              </p:ext>
            </p:extLst>
          </p:nvPr>
        </p:nvGraphicFramePr>
        <p:xfrm>
          <a:off x="-1546" y="6431445"/>
          <a:ext cx="9144000" cy="409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303">
                <a:tc>
                  <a:txBody>
                    <a:bodyPr/>
                    <a:lstStyle/>
                    <a:p>
                      <a:pPr algn="ctr" defTabSz="309563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Introduction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48DC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 userDrawn="1"/>
        </p:nvCxnSpPr>
        <p:spPr>
          <a:xfrm>
            <a:off x="-1546" y="7689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0">
                  <a:srgbClr val="373737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266" y="42192"/>
            <a:ext cx="9028830" cy="687297"/>
          </a:xfrm>
        </p:spPr>
        <p:txBody>
          <a:bodyPr>
            <a:normAutofit/>
          </a:bodyPr>
          <a:lstStyle>
            <a:lvl1pPr>
              <a:defRPr sz="4100" b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092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英文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326" y="637898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17000">
                  <a:schemeClr val="bg1"/>
                </a:gs>
                <a:gs pos="44000">
                  <a:schemeClr val="bg1"/>
                </a:gs>
                <a:gs pos="36000">
                  <a:schemeClr val="tx1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9" name="表格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2991859"/>
              </p:ext>
            </p:extLst>
          </p:nvPr>
        </p:nvGraphicFramePr>
        <p:xfrm>
          <a:off x="-1546" y="6431445"/>
          <a:ext cx="9144000" cy="409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303">
                <a:tc>
                  <a:txBody>
                    <a:bodyPr/>
                    <a:lstStyle/>
                    <a:p>
                      <a:pPr algn="ctr" defTabSz="309563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Introduction 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48DC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 userDrawn="1"/>
        </p:nvCxnSpPr>
        <p:spPr>
          <a:xfrm>
            <a:off x="-1546" y="7689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0">
                  <a:srgbClr val="373737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266" y="42192"/>
            <a:ext cx="9028830" cy="687297"/>
          </a:xfrm>
        </p:spPr>
        <p:txBody>
          <a:bodyPr>
            <a:normAutofit/>
          </a:bodyPr>
          <a:lstStyle>
            <a:lvl1pPr>
              <a:defRPr sz="4100" b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788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英文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326" y="637898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39000">
                  <a:schemeClr val="bg1"/>
                </a:gs>
                <a:gs pos="62000">
                  <a:schemeClr val="bg1"/>
                </a:gs>
                <a:gs pos="49000">
                  <a:schemeClr val="tx1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9" name="表格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9398561"/>
              </p:ext>
            </p:extLst>
          </p:nvPr>
        </p:nvGraphicFramePr>
        <p:xfrm>
          <a:off x="-1546" y="6431445"/>
          <a:ext cx="9144000" cy="409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303">
                <a:tc>
                  <a:txBody>
                    <a:bodyPr/>
                    <a:lstStyle/>
                    <a:p>
                      <a:pPr algn="ctr" defTabSz="309563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Introduction 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48DC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 userDrawn="1"/>
        </p:nvCxnSpPr>
        <p:spPr>
          <a:xfrm>
            <a:off x="-1546" y="7689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0">
                  <a:srgbClr val="373737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266" y="42192"/>
            <a:ext cx="9028830" cy="687297"/>
          </a:xfrm>
        </p:spPr>
        <p:txBody>
          <a:bodyPr>
            <a:normAutofit/>
          </a:bodyPr>
          <a:lstStyle>
            <a:lvl1pPr>
              <a:defRPr sz="4100" b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3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英文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326" y="637898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8000">
                  <a:schemeClr val="bg1"/>
                </a:gs>
                <a:gs pos="83000">
                  <a:schemeClr val="bg1"/>
                </a:gs>
                <a:gs pos="67000">
                  <a:schemeClr val="tx1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9" name="表格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8061894"/>
              </p:ext>
            </p:extLst>
          </p:nvPr>
        </p:nvGraphicFramePr>
        <p:xfrm>
          <a:off x="-1546" y="6431445"/>
          <a:ext cx="9144000" cy="409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303">
                <a:tc>
                  <a:txBody>
                    <a:bodyPr/>
                    <a:lstStyle/>
                    <a:p>
                      <a:pPr algn="ctr" defTabSz="309563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Introduction 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48DC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zh-CN" altLang="en-US" sz="20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 userDrawn="1"/>
        </p:nvCxnSpPr>
        <p:spPr>
          <a:xfrm>
            <a:off x="-1546" y="768944"/>
            <a:ext cx="9144000" cy="0"/>
          </a:xfrm>
          <a:prstGeom prst="line">
            <a:avLst/>
          </a:prstGeom>
          <a:noFill/>
          <a:ln w="25400" cap="flat">
            <a:gradFill flip="none" rotWithShape="1">
              <a:gsLst>
                <a:gs pos="50000">
                  <a:srgbClr val="373737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miter lim="400000"/>
            <a:headEnd type="oval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266" y="42192"/>
            <a:ext cx="9028830" cy="687297"/>
          </a:xfrm>
        </p:spPr>
        <p:txBody>
          <a:bodyPr>
            <a:normAutofit/>
          </a:bodyPr>
          <a:lstStyle>
            <a:lvl1pPr>
              <a:defRPr sz="4100" b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450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9D4B-DBA5-4B57-A5BD-497A2718B511}" type="datetime1">
              <a:rPr lang="en-US" altLang="zh-CN" smtClean="0"/>
              <a:t>11/4/2016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Professional Writing in Geosciences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53C4-9D24-44E8-B1B7-5FA102820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56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8" r:id="rId2"/>
    <p:sldLayoutId id="2147483800" r:id="rId3"/>
    <p:sldLayoutId id="2147483809" r:id="rId4"/>
    <p:sldLayoutId id="2147483802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0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海洋重力地形改正</a:t>
            </a:r>
          </a:p>
        </p:txBody>
      </p:sp>
    </p:spTree>
    <p:extLst>
      <p:ext uri="{BB962C8B-B14F-4D97-AF65-F5344CB8AC3E}">
        <p14:creationId xmlns:p14="http://schemas.microsoft.com/office/powerpoint/2010/main" val="331222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地形改正策略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7" y="886105"/>
            <a:ext cx="4249732" cy="34143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90" y="886105"/>
            <a:ext cx="3827706" cy="3414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6" y="4457034"/>
            <a:ext cx="4297214" cy="240096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86266" y="2152650"/>
            <a:ext cx="1390109" cy="2304384"/>
          </a:xfrm>
          <a:prstGeom prst="straightConnector1">
            <a:avLst/>
          </a:prstGeom>
          <a:ln w="12700">
            <a:solidFill>
              <a:srgbClr val="FE4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47875" y="2152650"/>
            <a:ext cx="2288124" cy="2304384"/>
          </a:xfrm>
          <a:prstGeom prst="straightConnector1">
            <a:avLst/>
          </a:prstGeom>
          <a:ln w="12700">
            <a:solidFill>
              <a:srgbClr val="FE4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76375" y="2019300"/>
            <a:ext cx="485775" cy="266700"/>
          </a:xfrm>
          <a:prstGeom prst="rect">
            <a:avLst/>
          </a:prstGeom>
          <a:noFill/>
          <a:ln w="38100">
            <a:solidFill>
              <a:srgbClr val="FE4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69205" y="4457034"/>
            <a:ext cx="4208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Inner most zone: 20</a:t>
            </a:r>
            <a:r>
              <a:rPr lang="en-US" altLang="zh-CN" sz="2400" dirty="0">
                <a:sym typeface="Symbol" panose="05050102010706020507" pitchFamily="18" charset="2"/>
              </a:rPr>
              <a:t>20 window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Inner zone: a=</a:t>
            </a:r>
            <a:r>
              <a:rPr lang="en-US" altLang="zh-CN" sz="2400" dirty="0" err="1">
                <a:sym typeface="Symbol" panose="05050102010706020507" pitchFamily="18" charset="2"/>
              </a:rPr>
              <a:t>2km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en-US" altLang="zh-CN" sz="2400" dirty="0">
                <a:sym typeface="Symbol" panose="05050102010706020507" pitchFamily="18" charset="2"/>
              </a:rPr>
              <a:t>Outer zone: b=</a:t>
            </a:r>
            <a:r>
              <a:rPr lang="en-US" altLang="zh-CN" sz="2400" dirty="0" err="1">
                <a:sym typeface="Symbol" panose="05050102010706020507" pitchFamily="18" charset="2"/>
              </a:rPr>
              <a:t>200km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469205" y="6161855"/>
            <a:ext cx="238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8D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[Hwang</a:t>
            </a:r>
            <a:r>
              <a:rPr lang="zh-CN" altLang="en-US" i="1" dirty="0">
                <a:solidFill>
                  <a:srgbClr val="48D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48D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 al.</a:t>
            </a:r>
            <a:r>
              <a:rPr lang="en-US" altLang="zh-CN" dirty="0">
                <a:solidFill>
                  <a:srgbClr val="48D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2003]</a:t>
            </a:r>
            <a:endParaRPr lang="zh-CN" altLang="en-US" dirty="0">
              <a:solidFill>
                <a:srgbClr val="48D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地形改正实例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6" y="2252170"/>
            <a:ext cx="8933909" cy="39710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750" y="96760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布格异常</a:t>
            </a:r>
            <a:r>
              <a:rPr lang="en-US" altLang="zh-CN" sz="2800" dirty="0"/>
              <a:t>=</a:t>
            </a:r>
            <a:r>
              <a:rPr lang="zh-CN" altLang="en-US" sz="2800" dirty="0"/>
              <a:t>自由空间异常</a:t>
            </a:r>
            <a:r>
              <a:rPr lang="en-US" altLang="zh-CN" sz="2800" dirty="0"/>
              <a:t>+</a:t>
            </a:r>
            <a:r>
              <a:rPr lang="zh-CN" altLang="en-US" sz="2800" dirty="0"/>
              <a:t>地形改正</a:t>
            </a:r>
          </a:p>
        </p:txBody>
      </p:sp>
    </p:spTree>
    <p:extLst>
      <p:ext uri="{BB962C8B-B14F-4D97-AF65-F5344CB8AC3E}">
        <p14:creationId xmlns:p14="http://schemas.microsoft.com/office/powerpoint/2010/main" val="357677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测试我的程序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266" y="97155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针对已经有的数据和例子截取相同的区域</a:t>
            </a:r>
          </a:p>
        </p:txBody>
      </p:sp>
    </p:spTree>
    <p:extLst>
      <p:ext uri="{BB962C8B-B14F-4D97-AF65-F5344CB8AC3E}">
        <p14:creationId xmlns:p14="http://schemas.microsoft.com/office/powerpoint/2010/main" val="325334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2179</TotalTime>
  <Words>51</Words>
  <Application>Microsoft Office PowerPoint</Application>
  <PresentationFormat>全屏显示(4:3)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 Unicode MS</vt:lpstr>
      <vt:lpstr>Helvetica Light</vt:lpstr>
      <vt:lpstr>等线</vt:lpstr>
      <vt:lpstr>等线 Light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Palace Script MT</vt:lpstr>
      <vt:lpstr>Symbol</vt:lpstr>
      <vt:lpstr>Times New Roman</vt:lpstr>
      <vt:lpstr>Office Theme</vt:lpstr>
      <vt:lpstr>海洋重力地形改正</vt:lpstr>
      <vt:lpstr>地形改正策略</vt:lpstr>
      <vt:lpstr>地形改正实例</vt:lpstr>
      <vt:lpstr>测试我的程序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郭志馗</dc:creator>
  <cp:lastModifiedBy>郭志馗</cp:lastModifiedBy>
  <cp:revision>285</cp:revision>
  <dcterms:created xsi:type="dcterms:W3CDTF">2015-12-03T02:50:11Z</dcterms:created>
  <dcterms:modified xsi:type="dcterms:W3CDTF">2016-11-04T11:40:45Z</dcterms:modified>
</cp:coreProperties>
</file>