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5"/>
  </p:notesMasterIdLst>
  <p:handoutMasterIdLst>
    <p:handoutMasterId r:id="rId26"/>
  </p:handoutMasterIdLst>
  <p:sldIdLst>
    <p:sldId id="338" r:id="rId5"/>
    <p:sldId id="345" r:id="rId6"/>
    <p:sldId id="327" r:id="rId7"/>
    <p:sldId id="315" r:id="rId8"/>
    <p:sldId id="329" r:id="rId9"/>
    <p:sldId id="302" r:id="rId10"/>
    <p:sldId id="346" r:id="rId11"/>
    <p:sldId id="351" r:id="rId12"/>
    <p:sldId id="352" r:id="rId13"/>
    <p:sldId id="353" r:id="rId14"/>
    <p:sldId id="339" r:id="rId15"/>
    <p:sldId id="340" r:id="rId16"/>
    <p:sldId id="354" r:id="rId17"/>
    <p:sldId id="355" r:id="rId18"/>
    <p:sldId id="341" r:id="rId19"/>
    <p:sldId id="344" r:id="rId20"/>
    <p:sldId id="342" r:id="rId21"/>
    <p:sldId id="343" r:id="rId22"/>
    <p:sldId id="347" r:id="rId23"/>
    <p:sldId id="30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53"/>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10/26/2025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10/26/2025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10/26/2025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CosmicStorm09/VOIS_AICTE_Oct2025_MajorProject_Harsh"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hyperlink" Target="http://major.io/2014/08/08/use-gist-gem-github-enterprise-github-com" TargetMode="Externa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hyperlink" Target="https://drive.google.com/drive/folders/1gPnMLuUjP94WyzJtjAJlepCrNUQ_oVjT?usp=sharing" TargetMode="External"/><Relationship Id="rId1" Type="http://schemas.openxmlformats.org/officeDocument/2006/relationships/slideLayout" Target="../slideLayouts/slideLayout19.xml"/><Relationship Id="rId4" Type="http://schemas.openxmlformats.org/officeDocument/2006/relationships/hyperlink" Target="https://www.new-educ.com/outils-de-stockage-et-de-partage-des-docume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439748" y="5090175"/>
            <a:ext cx="6363477" cy="1307079"/>
          </a:xfrm>
        </p:spPr>
        <p:txBody>
          <a:bodyPr>
            <a:normAutofit fontScale="92500" lnSpcReduction="10000"/>
          </a:bodyPr>
          <a:lstStyle/>
          <a:p>
            <a:pPr algn="r"/>
            <a:r>
              <a:rPr lang="en-US" dirty="0">
                <a:solidFill>
                  <a:schemeClr val="tx1"/>
                </a:solidFill>
              </a:rPr>
              <a:t>Harsh More</a:t>
            </a:r>
            <a:br>
              <a:rPr lang="en-US" dirty="0">
                <a:solidFill>
                  <a:schemeClr val="tx1"/>
                </a:solidFill>
              </a:rPr>
            </a:br>
            <a:r>
              <a:rPr lang="en-US" dirty="0" err="1">
                <a:solidFill>
                  <a:schemeClr val="tx1"/>
                </a:solidFill>
              </a:rPr>
              <a:t>B.Tech</a:t>
            </a:r>
            <a:r>
              <a:rPr lang="en-US" dirty="0">
                <a:solidFill>
                  <a:schemeClr val="tx1"/>
                </a:solidFill>
              </a:rPr>
              <a:t> Mechanical</a:t>
            </a:r>
            <a:br>
              <a:rPr lang="en-US" dirty="0">
                <a:solidFill>
                  <a:schemeClr val="tx1"/>
                </a:solidFill>
              </a:rPr>
            </a:br>
            <a:r>
              <a:rPr lang="en-US" dirty="0">
                <a:solidFill>
                  <a:schemeClr val="tx1"/>
                </a:solidFill>
              </a:rPr>
              <a:t>MIT Manipal</a:t>
            </a:r>
          </a:p>
          <a:p>
            <a:pPr algn="r"/>
            <a:r>
              <a:rPr lang="en-IN" dirty="0">
                <a:solidFill>
                  <a:schemeClr val="tx1"/>
                </a:solidFill>
              </a:rPr>
              <a:t>AICTE ID - STU682d64896b6471747805321 </a:t>
            </a:r>
          </a:p>
          <a:p>
            <a:pPr algn="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43916" y="2685552"/>
            <a:ext cx="6712664" cy="743448"/>
          </a:xfrm>
        </p:spPr>
        <p:txBody>
          <a:bodyPr>
            <a:noAutofit/>
          </a:bodyPr>
          <a:lstStyle/>
          <a:p>
            <a:r>
              <a:rPr lang="en-US" sz="7200" dirty="0"/>
              <a:t>Netflix Dataset Analysis</a:t>
            </a:r>
            <a:endParaRPr lang="en-IN" sz="7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3" name="Picture 2">
            <a:extLst>
              <a:ext uri="{FF2B5EF4-FFF2-40B4-BE49-F238E27FC236}">
                <a16:creationId xmlns:a16="http://schemas.microsoft.com/office/drawing/2014/main" id="{399975AF-198F-B000-CA17-071E477414AA}"/>
              </a:ext>
            </a:extLst>
          </p:cNvPr>
          <p:cNvPicPr>
            <a:picLocks noChangeAspect="1"/>
          </p:cNvPicPr>
          <p:nvPr/>
        </p:nvPicPr>
        <p:blipFill>
          <a:blip r:embed="rId3"/>
          <a:stretch>
            <a:fillRect/>
          </a:stretch>
        </p:blipFill>
        <p:spPr>
          <a:xfrm>
            <a:off x="205273" y="0"/>
            <a:ext cx="8584164" cy="1024377"/>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CE7CE9-ADF0-2D34-48AA-8E546D978827}"/>
              </a:ext>
            </a:extLst>
          </p:cNvPr>
          <p:cNvSpPr>
            <a:spLocks noGrp="1"/>
          </p:cNvSpPr>
          <p:nvPr>
            <p:ph type="body" sz="quarter" idx="12"/>
          </p:nvPr>
        </p:nvSpPr>
        <p:spPr/>
        <p:txBody>
          <a:bodyPr/>
          <a:lstStyle/>
          <a:p>
            <a:endParaRPr lang="en-IN" dirty="0"/>
          </a:p>
        </p:txBody>
      </p:sp>
      <p:sp>
        <p:nvSpPr>
          <p:cNvPr id="3" name="Picture Placeholder 2">
            <a:extLst>
              <a:ext uri="{FF2B5EF4-FFF2-40B4-BE49-F238E27FC236}">
                <a16:creationId xmlns:a16="http://schemas.microsoft.com/office/drawing/2014/main" id="{AA4F8D3C-98C1-E1F3-C15E-B6B688801E10}"/>
              </a:ext>
            </a:extLst>
          </p:cNvPr>
          <p:cNvSpPr>
            <a:spLocks noGrp="1"/>
          </p:cNvSpPr>
          <p:nvPr>
            <p:ph type="pic" sz="quarter" idx="13"/>
          </p:nvPr>
        </p:nvSpPr>
        <p:spPr/>
      </p:sp>
      <p:sp>
        <p:nvSpPr>
          <p:cNvPr id="4" name="Title 3">
            <a:extLst>
              <a:ext uri="{FF2B5EF4-FFF2-40B4-BE49-F238E27FC236}">
                <a16:creationId xmlns:a16="http://schemas.microsoft.com/office/drawing/2014/main" id="{2B9F9589-4252-69BB-32F6-7AD34E69FBE2}"/>
              </a:ext>
            </a:extLst>
          </p:cNvPr>
          <p:cNvSpPr>
            <a:spLocks noGrp="1"/>
          </p:cNvSpPr>
          <p:nvPr>
            <p:ph type="title"/>
          </p:nvPr>
        </p:nvSpPr>
        <p:spPr/>
        <p:txBody>
          <a:bodyPr/>
          <a:lstStyle/>
          <a:p>
            <a:endParaRPr lang="en-IN"/>
          </a:p>
        </p:txBody>
      </p:sp>
      <p:pic>
        <p:nvPicPr>
          <p:cNvPr id="6" name="Picture 5">
            <a:extLst>
              <a:ext uri="{FF2B5EF4-FFF2-40B4-BE49-F238E27FC236}">
                <a16:creationId xmlns:a16="http://schemas.microsoft.com/office/drawing/2014/main" id="{E004DA1B-E2F0-62C6-9D9A-35FBD9CD6741}"/>
              </a:ext>
            </a:extLst>
          </p:cNvPr>
          <p:cNvPicPr>
            <a:picLocks noChangeAspect="1"/>
          </p:cNvPicPr>
          <p:nvPr/>
        </p:nvPicPr>
        <p:blipFill>
          <a:blip r:embed="rId2"/>
          <a:stretch>
            <a:fillRect/>
          </a:stretch>
        </p:blipFill>
        <p:spPr>
          <a:xfrm>
            <a:off x="2094127" y="0"/>
            <a:ext cx="8003745" cy="4540870"/>
          </a:xfrm>
          <a:prstGeom prst="rect">
            <a:avLst/>
          </a:prstGeom>
        </p:spPr>
      </p:pic>
      <p:pic>
        <p:nvPicPr>
          <p:cNvPr id="7" name="Picture 6">
            <a:extLst>
              <a:ext uri="{FF2B5EF4-FFF2-40B4-BE49-F238E27FC236}">
                <a16:creationId xmlns:a16="http://schemas.microsoft.com/office/drawing/2014/main" id="{1A863678-E37F-4D8F-DCA4-107D35D7A59A}"/>
              </a:ext>
            </a:extLst>
          </p:cNvPr>
          <p:cNvPicPr>
            <a:picLocks noChangeAspect="1"/>
          </p:cNvPicPr>
          <p:nvPr/>
        </p:nvPicPr>
        <p:blipFill>
          <a:blip r:embed="rId3"/>
          <a:stretch>
            <a:fillRect/>
          </a:stretch>
        </p:blipFill>
        <p:spPr>
          <a:xfrm>
            <a:off x="1286443" y="4804110"/>
            <a:ext cx="9955014" cy="1819529"/>
          </a:xfrm>
          <a:prstGeom prst="rect">
            <a:avLst/>
          </a:prstGeom>
        </p:spPr>
      </p:pic>
    </p:spTree>
    <p:extLst>
      <p:ext uri="{BB962C8B-B14F-4D97-AF65-F5344CB8AC3E}">
        <p14:creationId xmlns:p14="http://schemas.microsoft.com/office/powerpoint/2010/main" val="650071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1" y="22835"/>
            <a:ext cx="7333861" cy="830997"/>
          </a:xfrm>
        </p:spPr>
        <p:txBody>
          <a:bodyPr>
            <a:normAutofit/>
          </a:bodyPr>
          <a:lstStyle/>
          <a:p>
            <a:r>
              <a:rPr lang="en-GB" dirty="0"/>
              <a:t>Terminal – Dataset Read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3" name="Text Placeholder 2">
            <a:extLst>
              <a:ext uri="{FF2B5EF4-FFF2-40B4-BE49-F238E27FC236}">
                <a16:creationId xmlns:a16="http://schemas.microsoft.com/office/drawing/2014/main" id="{C668D4F0-F5D1-AC00-480F-9EB73A0E25E4}"/>
              </a:ext>
            </a:extLst>
          </p:cNvPr>
          <p:cNvSpPr>
            <a:spLocks noGrp="1"/>
          </p:cNvSpPr>
          <p:nvPr>
            <p:ph type="body" sz="quarter" idx="12"/>
          </p:nvPr>
        </p:nvSpPr>
        <p:spPr/>
        <p:txBody>
          <a:bodyPr/>
          <a:lstStyle/>
          <a:p>
            <a:endParaRPr lang="en-IN" dirty="0"/>
          </a:p>
        </p:txBody>
      </p:sp>
      <p:pic>
        <p:nvPicPr>
          <p:cNvPr id="6" name="Picture 5">
            <a:extLst>
              <a:ext uri="{FF2B5EF4-FFF2-40B4-BE49-F238E27FC236}">
                <a16:creationId xmlns:a16="http://schemas.microsoft.com/office/drawing/2014/main" id="{84FFFADC-415B-A8DC-1619-037812F5765F}"/>
              </a:ext>
            </a:extLst>
          </p:cNvPr>
          <p:cNvPicPr>
            <a:picLocks noChangeAspect="1"/>
          </p:cNvPicPr>
          <p:nvPr/>
        </p:nvPicPr>
        <p:blipFill>
          <a:blip r:embed="rId3"/>
          <a:stretch>
            <a:fillRect/>
          </a:stretch>
        </p:blipFill>
        <p:spPr>
          <a:xfrm>
            <a:off x="1824508" y="968400"/>
            <a:ext cx="8542984" cy="5713362"/>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1" y="0"/>
            <a:ext cx="12192001" cy="830997"/>
          </a:xfrm>
        </p:spPr>
        <p:txBody>
          <a:bodyPr>
            <a:normAutofit fontScale="90000"/>
          </a:bodyPr>
          <a:lstStyle/>
          <a:p>
            <a:r>
              <a:rPr lang="en-GB" dirty="0"/>
              <a:t>	RESULT 1 – Movie VS TV Shows Comparison</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3D49DC89-EBAE-AD94-F044-30CB200BC71C}"/>
              </a:ext>
            </a:extLst>
          </p:cNvPr>
          <p:cNvPicPr>
            <a:picLocks noChangeAspect="1"/>
          </p:cNvPicPr>
          <p:nvPr/>
        </p:nvPicPr>
        <p:blipFill>
          <a:blip r:embed="rId3"/>
          <a:stretch>
            <a:fillRect/>
          </a:stretch>
        </p:blipFill>
        <p:spPr>
          <a:xfrm>
            <a:off x="320982" y="1012962"/>
            <a:ext cx="8875807" cy="5651998"/>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E574C6-9039-1898-7303-89ED2591C574}"/>
              </a:ext>
            </a:extLst>
          </p:cNvPr>
          <p:cNvSpPr>
            <a:spLocks noGrp="1"/>
          </p:cNvSpPr>
          <p:nvPr>
            <p:ph type="body" sz="quarter" idx="12"/>
          </p:nvPr>
        </p:nvSpPr>
        <p:spPr/>
        <p:txBody>
          <a:bodyPr/>
          <a:lstStyle/>
          <a:p>
            <a:endParaRPr lang="en-IN" dirty="0"/>
          </a:p>
        </p:txBody>
      </p:sp>
      <p:sp>
        <p:nvSpPr>
          <p:cNvPr id="4" name="Title 3">
            <a:extLst>
              <a:ext uri="{FF2B5EF4-FFF2-40B4-BE49-F238E27FC236}">
                <a16:creationId xmlns:a16="http://schemas.microsoft.com/office/drawing/2014/main" id="{F8356A15-8C56-1FAA-965A-F3EA0507A694}"/>
              </a:ext>
            </a:extLst>
          </p:cNvPr>
          <p:cNvSpPr>
            <a:spLocks noGrp="1"/>
          </p:cNvSpPr>
          <p:nvPr>
            <p:ph type="title"/>
          </p:nvPr>
        </p:nvSpPr>
        <p:spPr>
          <a:xfrm>
            <a:off x="-1" y="0"/>
            <a:ext cx="11084768" cy="830997"/>
          </a:xfrm>
        </p:spPr>
        <p:txBody>
          <a:bodyPr>
            <a:normAutofit/>
          </a:bodyPr>
          <a:lstStyle/>
          <a:p>
            <a:r>
              <a:rPr lang="en-GB" dirty="0"/>
              <a:t>	RESULT 2 – Genre wise Comparison</a:t>
            </a:r>
            <a:endParaRPr lang="en-IN" dirty="0"/>
          </a:p>
        </p:txBody>
      </p:sp>
      <p:pic>
        <p:nvPicPr>
          <p:cNvPr id="10" name="Picture 9">
            <a:extLst>
              <a:ext uri="{FF2B5EF4-FFF2-40B4-BE49-F238E27FC236}">
                <a16:creationId xmlns:a16="http://schemas.microsoft.com/office/drawing/2014/main" id="{88EE671E-F68D-7FAA-C4AE-EFA6184F5023}"/>
              </a:ext>
            </a:extLst>
          </p:cNvPr>
          <p:cNvPicPr>
            <a:picLocks noChangeAspect="1"/>
          </p:cNvPicPr>
          <p:nvPr/>
        </p:nvPicPr>
        <p:blipFill>
          <a:blip r:embed="rId2"/>
          <a:stretch>
            <a:fillRect/>
          </a:stretch>
        </p:blipFill>
        <p:spPr>
          <a:xfrm>
            <a:off x="463582" y="892777"/>
            <a:ext cx="7623111" cy="5864608"/>
          </a:xfrm>
          <a:prstGeom prst="rect">
            <a:avLst/>
          </a:prstGeom>
        </p:spPr>
      </p:pic>
    </p:spTree>
    <p:extLst>
      <p:ext uri="{BB962C8B-B14F-4D97-AF65-F5344CB8AC3E}">
        <p14:creationId xmlns:p14="http://schemas.microsoft.com/office/powerpoint/2010/main" val="130622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A9DBBC-EADF-2953-D9FF-211DE9255F52}"/>
              </a:ext>
            </a:extLst>
          </p:cNvPr>
          <p:cNvSpPr>
            <a:spLocks noGrp="1"/>
          </p:cNvSpPr>
          <p:nvPr>
            <p:ph type="body" sz="quarter" idx="12"/>
          </p:nvPr>
        </p:nvSpPr>
        <p:spPr/>
        <p:txBody>
          <a:bodyPr/>
          <a:lstStyle/>
          <a:p>
            <a:endParaRPr lang="en-IN"/>
          </a:p>
        </p:txBody>
      </p:sp>
      <p:sp>
        <p:nvSpPr>
          <p:cNvPr id="4" name="Title 3">
            <a:extLst>
              <a:ext uri="{FF2B5EF4-FFF2-40B4-BE49-F238E27FC236}">
                <a16:creationId xmlns:a16="http://schemas.microsoft.com/office/drawing/2014/main" id="{B4B674A0-F137-B136-0B07-C9BC41ACC267}"/>
              </a:ext>
            </a:extLst>
          </p:cNvPr>
          <p:cNvSpPr>
            <a:spLocks noGrp="1"/>
          </p:cNvSpPr>
          <p:nvPr>
            <p:ph type="title"/>
          </p:nvPr>
        </p:nvSpPr>
        <p:spPr>
          <a:xfrm>
            <a:off x="-1" y="0"/>
            <a:ext cx="10263673" cy="830997"/>
          </a:xfrm>
        </p:spPr>
        <p:txBody>
          <a:bodyPr/>
          <a:lstStyle/>
          <a:p>
            <a:r>
              <a:rPr lang="en-GB" dirty="0"/>
              <a:t>	RESULT 3 – Genre Trends</a:t>
            </a:r>
            <a:endParaRPr lang="en-IN" dirty="0"/>
          </a:p>
        </p:txBody>
      </p:sp>
      <p:pic>
        <p:nvPicPr>
          <p:cNvPr id="10" name="Picture 9">
            <a:extLst>
              <a:ext uri="{FF2B5EF4-FFF2-40B4-BE49-F238E27FC236}">
                <a16:creationId xmlns:a16="http://schemas.microsoft.com/office/drawing/2014/main" id="{B317D4EC-DE4F-32F9-7576-1709C98B302C}"/>
              </a:ext>
            </a:extLst>
          </p:cNvPr>
          <p:cNvPicPr>
            <a:picLocks noChangeAspect="1"/>
          </p:cNvPicPr>
          <p:nvPr/>
        </p:nvPicPr>
        <p:blipFill>
          <a:blip r:embed="rId2"/>
          <a:stretch>
            <a:fillRect/>
          </a:stretch>
        </p:blipFill>
        <p:spPr>
          <a:xfrm>
            <a:off x="133352" y="936134"/>
            <a:ext cx="8283571" cy="5777894"/>
          </a:xfrm>
          <a:prstGeom prst="rect">
            <a:avLst/>
          </a:prstGeom>
        </p:spPr>
      </p:pic>
    </p:spTree>
    <p:extLst>
      <p:ext uri="{BB962C8B-B14F-4D97-AF65-F5344CB8AC3E}">
        <p14:creationId xmlns:p14="http://schemas.microsoft.com/office/powerpoint/2010/main" val="1454665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0" y="0"/>
            <a:ext cx="11924522" cy="830997"/>
          </a:xfrm>
        </p:spPr>
        <p:txBody>
          <a:bodyPr>
            <a:normAutofit/>
          </a:bodyPr>
          <a:lstStyle/>
          <a:p>
            <a:r>
              <a:rPr lang="en-GB" dirty="0"/>
              <a:t>	RESULT 4 – Country wise Comparison</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B68671E3-BEF1-4574-4A70-F8E23752A4FA}"/>
              </a:ext>
            </a:extLst>
          </p:cNvPr>
          <p:cNvPicPr>
            <a:picLocks noChangeAspect="1"/>
          </p:cNvPicPr>
          <p:nvPr/>
        </p:nvPicPr>
        <p:blipFill>
          <a:blip r:embed="rId3"/>
          <a:stretch>
            <a:fillRect/>
          </a:stretch>
        </p:blipFill>
        <p:spPr>
          <a:xfrm>
            <a:off x="320982" y="880861"/>
            <a:ext cx="7854712" cy="5687579"/>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675957" y="2074941"/>
            <a:ext cx="8392820" cy="5451894"/>
          </a:xfrm>
        </p:spPr>
        <p:txBody>
          <a:bodyPr vert="horz" lIns="91440" tIns="45720" rIns="91440" bIns="45720" rtlCol="0" anchor="t">
            <a:normAutofit/>
          </a:bodyPr>
          <a:lstStyle/>
          <a:p>
            <a:r>
              <a:rPr lang="en-IN" b="1" dirty="0"/>
              <a:t>Repository Name:</a:t>
            </a:r>
            <a:r>
              <a:rPr lang="en-IN" dirty="0"/>
              <a:t> VOIS_AICTE_Oct2025_MajorProject_Harsh</a:t>
            </a:r>
          </a:p>
          <a:p>
            <a:r>
              <a:rPr lang="en-IN" b="1" dirty="0"/>
              <a:t>Repository URL:</a:t>
            </a:r>
            <a:r>
              <a:rPr lang="en-IN" dirty="0"/>
              <a:t> </a:t>
            </a:r>
            <a:r>
              <a:rPr lang="en-IN" sz="1600" u="sng" dirty="0">
                <a:solidFill>
                  <a:schemeClr val="accent1"/>
                </a:solidFill>
                <a:hlinkClick r:id="rId3"/>
              </a:rPr>
              <a:t>https://github.com/CosmicStorm09/VOIS_AICTE_Oct2025_MajorProject_Harsh</a:t>
            </a:r>
            <a:endParaRPr lang="en-IN" sz="1600" u="sng" dirty="0">
              <a:solidFill>
                <a:schemeClr val="accent1"/>
              </a:solidFill>
            </a:endParaRPr>
          </a:p>
          <a:p>
            <a:r>
              <a:rPr lang="en-IN" b="1" dirty="0"/>
              <a:t>Contents:</a:t>
            </a:r>
            <a:endParaRPr lang="en-IN" dirty="0"/>
          </a:p>
          <a:p>
            <a:r>
              <a:rPr lang="en-IN" dirty="0"/>
              <a:t>Complete Python analysis scripts</a:t>
            </a:r>
          </a:p>
          <a:p>
            <a:r>
              <a:rPr lang="en-IN" dirty="0"/>
              <a:t>Netflix dataset (CSV file)</a:t>
            </a:r>
          </a:p>
          <a:p>
            <a:r>
              <a:rPr lang="en-IN" dirty="0"/>
              <a:t>Generated visualizations (PNG files)</a:t>
            </a:r>
          </a:p>
          <a:p>
            <a:r>
              <a:rPr lang="en-IN" dirty="0"/>
              <a:t>README with project documentation</a:t>
            </a:r>
          </a:p>
          <a:p>
            <a:r>
              <a:rPr lang="en-IN" dirty="0"/>
              <a:t>Requirements.txt with dependencies</a:t>
            </a:r>
          </a:p>
          <a:p>
            <a:pPr marL="0" indent="0">
              <a:buNone/>
            </a:pPr>
            <a:endParaRPr lang="en-US" dirty="0"/>
          </a:p>
        </p:txBody>
      </p:sp>
      <p:pic>
        <p:nvPicPr>
          <p:cNvPr id="6" name="Picture 5">
            <a:extLst>
              <a:ext uri="{FF2B5EF4-FFF2-40B4-BE49-F238E27FC236}">
                <a16:creationId xmlns:a16="http://schemas.microsoft.com/office/drawing/2014/main" id="{5009369D-1F2F-5980-D00E-0256C5538EBA}"/>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096000" y="3323470"/>
            <a:ext cx="2954835" cy="2954835"/>
          </a:xfrm>
          <a:prstGeom prst="rect">
            <a:avLst/>
          </a:prstGeom>
        </p:spPr>
      </p:pic>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fade">
                                      <p:cBhvr>
                                        <p:cTn id="28" dur="1000"/>
                                        <p:tgtEl>
                                          <p:spTgt spid="10">
                                            <p:txEl>
                                              <p:pRg st="1" end="1"/>
                                            </p:txEl>
                                          </p:spTgt>
                                        </p:tgtEl>
                                      </p:cBhvr>
                                    </p:animEffect>
                                    <p:anim calcmode="lin" valueType="num">
                                      <p:cBhvr>
                                        <p:cTn id="29"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animEffect transition="in" filter="fade">
                                      <p:cBhvr>
                                        <p:cTn id="35" dur="1000"/>
                                        <p:tgtEl>
                                          <p:spTgt spid="10">
                                            <p:txEl>
                                              <p:pRg st="2" end="2"/>
                                            </p:txEl>
                                          </p:spTgt>
                                        </p:tgtEl>
                                      </p:cBhvr>
                                    </p:animEffect>
                                    <p:anim calcmode="lin" valueType="num">
                                      <p:cBhvr>
                                        <p:cTn id="36"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xEl>
                                              <p:pRg st="3" end="3"/>
                                            </p:txEl>
                                          </p:spTgt>
                                        </p:tgtEl>
                                        <p:attrNameLst>
                                          <p:attrName>style.visibility</p:attrName>
                                        </p:attrNameLst>
                                      </p:cBhvr>
                                      <p:to>
                                        <p:strVal val="visible"/>
                                      </p:to>
                                    </p:set>
                                    <p:animEffect transition="in" filter="fade">
                                      <p:cBhvr>
                                        <p:cTn id="42" dur="1000"/>
                                        <p:tgtEl>
                                          <p:spTgt spid="10">
                                            <p:txEl>
                                              <p:pRg st="3" end="3"/>
                                            </p:txEl>
                                          </p:spTgt>
                                        </p:tgtEl>
                                      </p:cBhvr>
                                    </p:animEffect>
                                    <p:anim calcmode="lin" valueType="num">
                                      <p:cBhvr>
                                        <p:cTn id="43" dur="1000" fill="hold"/>
                                        <p:tgtEl>
                                          <p:spTgt spid="10">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xEl>
                                              <p:pRg st="4" end="4"/>
                                            </p:txEl>
                                          </p:spTgt>
                                        </p:tgtEl>
                                        <p:attrNameLst>
                                          <p:attrName>style.visibility</p:attrName>
                                        </p:attrNameLst>
                                      </p:cBhvr>
                                      <p:to>
                                        <p:strVal val="visible"/>
                                      </p:to>
                                    </p:set>
                                    <p:animEffect transition="in" filter="fade">
                                      <p:cBhvr>
                                        <p:cTn id="49" dur="1000"/>
                                        <p:tgtEl>
                                          <p:spTgt spid="10">
                                            <p:txEl>
                                              <p:pRg st="4" end="4"/>
                                            </p:txEl>
                                          </p:spTgt>
                                        </p:tgtEl>
                                      </p:cBhvr>
                                    </p:animEffect>
                                    <p:anim calcmode="lin" valueType="num">
                                      <p:cBhvr>
                                        <p:cTn id="50"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0">
                                            <p:txEl>
                                              <p:pRg st="5" end="5"/>
                                            </p:txEl>
                                          </p:spTgt>
                                        </p:tgtEl>
                                        <p:attrNameLst>
                                          <p:attrName>style.visibility</p:attrName>
                                        </p:attrNameLst>
                                      </p:cBhvr>
                                      <p:to>
                                        <p:strVal val="visible"/>
                                      </p:to>
                                    </p:set>
                                    <p:animEffect transition="in" filter="fade">
                                      <p:cBhvr>
                                        <p:cTn id="56" dur="1000"/>
                                        <p:tgtEl>
                                          <p:spTgt spid="10">
                                            <p:txEl>
                                              <p:pRg st="5" end="5"/>
                                            </p:txEl>
                                          </p:spTgt>
                                        </p:tgtEl>
                                      </p:cBhvr>
                                    </p:animEffect>
                                    <p:anim calcmode="lin" valueType="num">
                                      <p:cBhvr>
                                        <p:cTn id="57" dur="1000" fill="hold"/>
                                        <p:tgtEl>
                                          <p:spTgt spid="10">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1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xEl>
                                              <p:pRg st="6" end="6"/>
                                            </p:txEl>
                                          </p:spTgt>
                                        </p:tgtEl>
                                        <p:attrNameLst>
                                          <p:attrName>style.visibility</p:attrName>
                                        </p:attrNameLst>
                                      </p:cBhvr>
                                      <p:to>
                                        <p:strVal val="visible"/>
                                      </p:to>
                                    </p:set>
                                    <p:animEffect transition="in" filter="fade">
                                      <p:cBhvr>
                                        <p:cTn id="63" dur="1000"/>
                                        <p:tgtEl>
                                          <p:spTgt spid="10">
                                            <p:txEl>
                                              <p:pRg st="6" end="6"/>
                                            </p:txEl>
                                          </p:spTgt>
                                        </p:tgtEl>
                                      </p:cBhvr>
                                    </p:animEffect>
                                    <p:anim calcmode="lin" valueType="num">
                                      <p:cBhvr>
                                        <p:cTn id="64" dur="1000" fill="hold"/>
                                        <p:tgtEl>
                                          <p:spTgt spid="10">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0">
                                            <p:txEl>
                                              <p:pRg st="7" end="7"/>
                                            </p:txEl>
                                          </p:spTgt>
                                        </p:tgtEl>
                                        <p:attrNameLst>
                                          <p:attrName>style.visibility</p:attrName>
                                        </p:attrNameLst>
                                      </p:cBhvr>
                                      <p:to>
                                        <p:strVal val="visible"/>
                                      </p:to>
                                    </p:set>
                                    <p:animEffect transition="in" filter="fade">
                                      <p:cBhvr>
                                        <p:cTn id="70" dur="1000"/>
                                        <p:tgtEl>
                                          <p:spTgt spid="10">
                                            <p:txEl>
                                              <p:pRg st="7" end="7"/>
                                            </p:txEl>
                                          </p:spTgt>
                                        </p:tgtEl>
                                      </p:cBhvr>
                                    </p:animEffect>
                                    <p:anim calcmode="lin" valueType="num">
                                      <p:cBhvr>
                                        <p:cTn id="71" dur="1000" fill="hold"/>
                                        <p:tgtEl>
                                          <p:spTgt spid="10">
                                            <p:txEl>
                                              <p:pRg st="7" end="7"/>
                                            </p:txEl>
                                          </p:spTgt>
                                        </p:tgtEl>
                                        <p:attrNameLst>
                                          <p:attrName>ppt_x</p:attrName>
                                        </p:attrNameLst>
                                      </p:cBhvr>
                                      <p:tavLst>
                                        <p:tav tm="0">
                                          <p:val>
                                            <p:strVal val="#ppt_x"/>
                                          </p:val>
                                        </p:tav>
                                        <p:tav tm="100000">
                                          <p:val>
                                            <p:strVal val="#ppt_x"/>
                                          </p:val>
                                        </p:tav>
                                      </p:tavLst>
                                    </p:anim>
                                    <p:anim calcmode="lin" valueType="num">
                                      <p:cBhvr>
                                        <p:cTn id="72" dur="1000" fill="hold"/>
                                        <p:tgtEl>
                                          <p:spTgt spid="1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3" name="Text Placeholder 2">
            <a:extLst>
              <a:ext uri="{FF2B5EF4-FFF2-40B4-BE49-F238E27FC236}">
                <a16:creationId xmlns:a16="http://schemas.microsoft.com/office/drawing/2014/main" id="{76929388-74EE-D308-038D-2F369A7FEF14}"/>
              </a:ext>
            </a:extLst>
          </p:cNvPr>
          <p:cNvSpPr>
            <a:spLocks noGrp="1"/>
          </p:cNvSpPr>
          <p:nvPr>
            <p:ph type="body" sz="quarter" idx="12"/>
          </p:nvPr>
        </p:nvSpPr>
        <p:spPr/>
        <p:txBody>
          <a:bodyPr/>
          <a:lstStyle/>
          <a:p>
            <a:endParaRPr lang="en-IN"/>
          </a:p>
        </p:txBody>
      </p:sp>
      <p:pic>
        <p:nvPicPr>
          <p:cNvPr id="9" name="Picture 8">
            <a:extLst>
              <a:ext uri="{FF2B5EF4-FFF2-40B4-BE49-F238E27FC236}">
                <a16:creationId xmlns:a16="http://schemas.microsoft.com/office/drawing/2014/main" id="{3C94EAFD-A288-3EE5-C3C5-3016EA226D4E}"/>
              </a:ext>
            </a:extLst>
          </p:cNvPr>
          <p:cNvPicPr>
            <a:picLocks noChangeAspect="1"/>
          </p:cNvPicPr>
          <p:nvPr/>
        </p:nvPicPr>
        <p:blipFill>
          <a:blip r:embed="rId3"/>
          <a:stretch>
            <a:fillRect/>
          </a:stretch>
        </p:blipFill>
        <p:spPr>
          <a:xfrm>
            <a:off x="1992762" y="1082887"/>
            <a:ext cx="7896010" cy="5582073"/>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E4CFE50B-97F4-E6F0-76CE-B5331C3AEBDE}"/>
              </a:ext>
            </a:extLst>
          </p:cNvPr>
          <p:cNvPicPr>
            <a:picLocks noChangeAspect="1"/>
          </p:cNvPicPr>
          <p:nvPr/>
        </p:nvPicPr>
        <p:blipFill>
          <a:blip r:embed="rId3"/>
          <a:stretch>
            <a:fillRect/>
          </a:stretch>
        </p:blipFill>
        <p:spPr>
          <a:xfrm>
            <a:off x="2182873" y="1065815"/>
            <a:ext cx="7878233" cy="5599145"/>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06E645-31B3-041E-5BA4-2CD917E891F5}"/>
              </a:ext>
            </a:extLst>
          </p:cNvPr>
          <p:cNvSpPr>
            <a:spLocks noGrp="1"/>
          </p:cNvSpPr>
          <p:nvPr>
            <p:ph type="body" sz="quarter" idx="12"/>
          </p:nvPr>
        </p:nvSpPr>
        <p:spPr>
          <a:xfrm>
            <a:off x="821093" y="2436586"/>
            <a:ext cx="7343193" cy="3966757"/>
          </a:xfrm>
        </p:spPr>
        <p:txBody>
          <a:bodyPr>
            <a:normAutofit fontScale="92500" lnSpcReduction="20000"/>
          </a:bodyPr>
          <a:lstStyle/>
          <a:p>
            <a:pPr marL="0" indent="0">
              <a:buNone/>
            </a:pPr>
            <a:r>
              <a:rPr lang="en-US" dirty="0"/>
              <a:t>Click on the below google drive link to access and verify my certificates –</a:t>
            </a:r>
            <a:br>
              <a:rPr lang="en-US" dirty="0"/>
            </a:br>
            <a:br>
              <a:rPr lang="en-US" dirty="0"/>
            </a:br>
            <a:r>
              <a:rPr lang="en-US" dirty="0">
                <a:hlinkClick r:id="rId2"/>
              </a:rPr>
              <a:t>https://drive.google.com/drive/folders/1gPnMLuUjP94WyzJtjAJlepCrNUQ_oVjT?usp=sharing</a:t>
            </a:r>
            <a:br>
              <a:rPr lang="en-US" dirty="0"/>
            </a:br>
            <a:br>
              <a:rPr lang="en-US" dirty="0"/>
            </a:br>
            <a:r>
              <a:rPr lang="en-US" dirty="0"/>
              <a:t>Completed courses from the following domains –</a:t>
            </a:r>
            <a:br>
              <a:rPr lang="en-US" dirty="0"/>
            </a:br>
            <a:br>
              <a:rPr lang="en-US" dirty="0"/>
            </a:br>
            <a:r>
              <a:rPr lang="en-US" dirty="0"/>
              <a:t>1. Linux and Data Analytics</a:t>
            </a:r>
          </a:p>
          <a:p>
            <a:pPr marL="0" indent="0">
              <a:buNone/>
            </a:pPr>
            <a:r>
              <a:rPr lang="en-US" dirty="0"/>
              <a:t>2. Power BI</a:t>
            </a:r>
          </a:p>
          <a:p>
            <a:pPr marL="0" indent="0">
              <a:buNone/>
            </a:pPr>
            <a:r>
              <a:rPr lang="en-US" dirty="0"/>
              <a:t>3. Cyber Security</a:t>
            </a:r>
            <a:br>
              <a:rPr lang="en-US" dirty="0"/>
            </a:br>
            <a:br>
              <a:rPr lang="en-US" dirty="0"/>
            </a:br>
            <a:br>
              <a:rPr lang="en-US" dirty="0"/>
            </a:br>
            <a:endParaRPr lang="en-IN" dirty="0"/>
          </a:p>
        </p:txBody>
      </p:sp>
      <p:sp>
        <p:nvSpPr>
          <p:cNvPr id="4" name="Title 3">
            <a:extLst>
              <a:ext uri="{FF2B5EF4-FFF2-40B4-BE49-F238E27FC236}">
                <a16:creationId xmlns:a16="http://schemas.microsoft.com/office/drawing/2014/main" id="{FF5DF5E9-BDC0-143C-BA5D-66994C02612C}"/>
              </a:ext>
            </a:extLst>
          </p:cNvPr>
          <p:cNvSpPr>
            <a:spLocks noGrp="1"/>
          </p:cNvSpPr>
          <p:nvPr>
            <p:ph type="title"/>
          </p:nvPr>
        </p:nvSpPr>
        <p:spPr>
          <a:xfrm>
            <a:off x="379444" y="370682"/>
            <a:ext cx="8931469" cy="830997"/>
          </a:xfrm>
        </p:spPr>
        <p:txBody>
          <a:bodyPr>
            <a:normAutofit fontScale="90000"/>
          </a:bodyPr>
          <a:lstStyle/>
          <a:p>
            <a:r>
              <a:rPr lang="en-US" dirty="0"/>
              <a:t>Other certs from the VOIS course</a:t>
            </a:r>
            <a:endParaRPr lang="en-IN" dirty="0"/>
          </a:p>
        </p:txBody>
      </p:sp>
      <p:pic>
        <p:nvPicPr>
          <p:cNvPr id="7" name="Picture 6">
            <a:extLst>
              <a:ext uri="{FF2B5EF4-FFF2-40B4-BE49-F238E27FC236}">
                <a16:creationId xmlns:a16="http://schemas.microsoft.com/office/drawing/2014/main" id="{31DD61B1-36AF-D02E-45D8-4A0F2B3D7D7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334865" y="3808186"/>
            <a:ext cx="2453018" cy="2453018"/>
          </a:xfrm>
          <a:prstGeom prst="rect">
            <a:avLst/>
          </a:prstGeom>
        </p:spPr>
      </p:pic>
    </p:spTree>
    <p:extLst>
      <p:ext uri="{BB962C8B-B14F-4D97-AF65-F5344CB8AC3E}">
        <p14:creationId xmlns:p14="http://schemas.microsoft.com/office/powerpoint/2010/main" val="1310890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615F5E-BFF3-47FC-457B-9E9DA702454F}"/>
              </a:ext>
            </a:extLst>
          </p:cNvPr>
          <p:cNvSpPr>
            <a:spLocks noGrp="1"/>
          </p:cNvSpPr>
          <p:nvPr>
            <p:ph type="body" sz="quarter" idx="12"/>
          </p:nvPr>
        </p:nvSpPr>
        <p:spPr>
          <a:xfrm>
            <a:off x="660400" y="2427255"/>
            <a:ext cx="7279952" cy="4430745"/>
          </a:xfrm>
        </p:spPr>
        <p:txBody>
          <a:bodyPr>
            <a:normAutofit/>
          </a:bodyPr>
          <a:lstStyle/>
          <a:p>
            <a:pPr marL="0" indent="0">
              <a:buNone/>
            </a:pPr>
            <a:r>
              <a:rPr lang="en-US" sz="2300" dirty="0"/>
              <a:t>Netflix has become one of the largest streaming platforms globally with thousands of movies and TV shows. The goal is to analyze Netflix's content catalog to understand strategic patterns—like how content types (Movies vs TV Shows) have evolved over time, which genres and ratings are most common, and which countries contribute the most content—by exploring the dataset with Python and creating meaningful visualizations.</a:t>
            </a:r>
            <a:endParaRPr lang="en-IN" sz="2300" dirty="0"/>
          </a:p>
          <a:p>
            <a:endParaRPr lang="en-IN" dirty="0"/>
          </a:p>
        </p:txBody>
      </p:sp>
      <p:sp>
        <p:nvSpPr>
          <p:cNvPr id="4" name="Title 3">
            <a:extLst>
              <a:ext uri="{FF2B5EF4-FFF2-40B4-BE49-F238E27FC236}">
                <a16:creationId xmlns:a16="http://schemas.microsoft.com/office/drawing/2014/main" id="{E33581F4-9995-91A8-CFDB-6979F07FB234}"/>
              </a:ext>
            </a:extLst>
          </p:cNvPr>
          <p:cNvSpPr>
            <a:spLocks noGrp="1"/>
          </p:cNvSpPr>
          <p:nvPr>
            <p:ph type="title"/>
          </p:nvPr>
        </p:nvSpPr>
        <p:spPr>
          <a:xfrm>
            <a:off x="660400" y="805213"/>
            <a:ext cx="5675086" cy="830997"/>
          </a:xfrm>
        </p:spPr>
        <p:txBody>
          <a:bodyPr>
            <a:normAutofit fontScale="90000"/>
          </a:bodyPr>
          <a:lstStyle/>
          <a:p>
            <a:r>
              <a:rPr lang="en-IN" dirty="0"/>
              <a:t>Objective and Scope</a:t>
            </a:r>
            <a:br>
              <a:rPr lang="en-IN" dirty="0"/>
            </a:br>
            <a:endParaRPr lang="en-IN" dirty="0"/>
          </a:p>
        </p:txBody>
      </p:sp>
    </p:spTree>
    <p:extLst>
      <p:ext uri="{BB962C8B-B14F-4D97-AF65-F5344CB8AC3E}">
        <p14:creationId xmlns:p14="http://schemas.microsoft.com/office/powerpoint/2010/main" val="171290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endParaRPr lang="en-US" sz="4800" b="1" dirty="0">
              <a:solidFill>
                <a:schemeClr val="tx1"/>
              </a:solidFill>
            </a:endParaRP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1167614" y="1107440"/>
            <a:ext cx="9399891" cy="6456784"/>
          </a:xfrm>
        </p:spPr>
        <p:txBody>
          <a:bodyPr>
            <a:normAutofit/>
          </a:bodyPr>
          <a:lstStyle/>
          <a:p>
            <a:r>
              <a:rPr lang="en-US" sz="3600" dirty="0"/>
              <a:t>Thank You!</a:t>
            </a:r>
            <a:br>
              <a:rPr lang="en-US" sz="3600" dirty="0"/>
            </a:br>
            <a:endParaRPr lang="en-US" sz="3600" dirty="0"/>
          </a:p>
          <a:p>
            <a:r>
              <a:rPr lang="en-US" sz="3600" dirty="0"/>
              <a:t>Harsh More</a:t>
            </a:r>
            <a:br>
              <a:rPr lang="en-US" sz="3600" dirty="0"/>
            </a:br>
            <a:r>
              <a:rPr lang="en-US" sz="3600" dirty="0" err="1"/>
              <a:t>B.Tech</a:t>
            </a:r>
            <a:r>
              <a:rPr lang="en-US" sz="3600" dirty="0"/>
              <a:t> Mechanical</a:t>
            </a:r>
            <a:br>
              <a:rPr lang="en-US" sz="3600" dirty="0"/>
            </a:br>
            <a:r>
              <a:rPr lang="en-US" sz="3600" dirty="0"/>
              <a:t>MIT Manipal</a:t>
            </a:r>
            <a:br>
              <a:rPr lang="en-US" sz="3600" dirty="0"/>
            </a:br>
            <a:endParaRPr lang="en-US" sz="3600" dirty="0"/>
          </a:p>
          <a:p>
            <a:r>
              <a:rPr lang="en-US" sz="3600" dirty="0"/>
              <a:t>Contact: more_harsh@yahoo.com</a:t>
            </a:r>
          </a:p>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675957" y="1682516"/>
            <a:ext cx="6418011" cy="4982444"/>
          </a:xfrm>
        </p:spPr>
        <p:txBody>
          <a:bodyPr>
            <a:normAutofit fontScale="77500" lnSpcReduction="20000"/>
          </a:bodyPr>
          <a:lstStyle/>
          <a:p>
            <a:r>
              <a:rPr lang="en-US" sz="2800" dirty="0"/>
              <a:t>Netflix faces intense competition from platforms like Amazon Prime, Disney+, and regional OTT providers. To maintain its market leadership, Netflix must strategically analyze its content catalog to identify strengths, gaps, and opportunities.</a:t>
            </a:r>
          </a:p>
          <a:p>
            <a:r>
              <a:rPr lang="en-US" sz="2800" b="1" dirty="0"/>
              <a:t>Key Questions to Address:</a:t>
            </a:r>
            <a:endParaRPr lang="en-US" sz="2800" dirty="0"/>
          </a:p>
          <a:p>
            <a:pPr>
              <a:buFont typeface="Wingdings" panose="05000000000000000000" pitchFamily="2" charset="2"/>
              <a:buChar char="q"/>
            </a:pPr>
            <a:r>
              <a:rPr lang="en-US" sz="2800" dirty="0"/>
              <a:t>How has the distribution of Movies vs TV Shows changed over the years?</a:t>
            </a:r>
          </a:p>
          <a:p>
            <a:pPr>
              <a:buFont typeface="Wingdings" panose="05000000000000000000" pitchFamily="2" charset="2"/>
              <a:buChar char="q"/>
            </a:pPr>
            <a:r>
              <a:rPr lang="en-US" sz="2800" dirty="0"/>
              <a:t>What are the most common genres and content ratings on the platform?</a:t>
            </a:r>
          </a:p>
          <a:p>
            <a:pPr>
              <a:buFont typeface="Wingdings" panose="05000000000000000000" pitchFamily="2" charset="2"/>
              <a:buChar char="q"/>
            </a:pPr>
            <a:r>
              <a:rPr lang="en-US" sz="2800" dirty="0"/>
              <a:t>Which countries are the top contributors to Netflix's global catalog?</a:t>
            </a:r>
          </a:p>
          <a:p>
            <a:pPr>
              <a:buFont typeface="Wingdings" panose="05000000000000000000" pitchFamily="2" charset="2"/>
              <a:buChar char="q"/>
            </a:pPr>
            <a:r>
              <a:rPr lang="en-US" sz="2800" dirty="0"/>
              <a:t>What insights can guide Netflix's content acquisition and production strategies?</a:t>
            </a:r>
          </a:p>
          <a:p>
            <a:pPr marL="0" indent="0">
              <a:lnSpc>
                <a:spcPct val="150000"/>
              </a:lnSpc>
              <a:buNone/>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417186" y="1796795"/>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8278328" cy="830997"/>
          </a:xfrm>
        </p:spPr>
        <p:txBody>
          <a:bodyPr>
            <a:normAutofit fontScale="90000"/>
          </a:bodyPr>
          <a:lstStyle/>
          <a:p>
            <a:r>
              <a:rPr lang="en-GB" dirty="0"/>
              <a:t>Project Description</a:t>
            </a:r>
            <a:br>
              <a:rPr lang="en-GB" dirty="0"/>
            </a:br>
            <a:br>
              <a:rPr lang="en-GB" dirty="0"/>
            </a:br>
            <a:r>
              <a:rPr lang="en-US" sz="2300" b="0" dirty="0">
                <a:latin typeface="+mn-lt"/>
              </a:rPr>
              <a:t>I analyzed the Netflix dataset containing 7,789 records across 11 columns using Python. First, I cleaned and preprocessed the data, handling missing values and extracting useful features like release years. Then, I performed comprehensive exploratory data analysis to uncover insights about content distribution, genre trends, country contributions, and rating patterns. I created multiple visualizations including distribution charts, trend analysis graphs, and comparative plots to make the findings clear and actionable. All code was written in VS Code following best practices for data analysis.</a:t>
            </a:r>
            <a:endParaRPr lang="en-IN" sz="2300" b="0" dirty="0">
              <a:latin typeface="+mn-lt"/>
            </a:endParaRP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525418" y="2313992"/>
            <a:ext cx="8450632" cy="3862812"/>
          </a:xfrm>
        </p:spPr>
        <p:txBody>
          <a:bodyPr>
            <a:normAutofit fontScale="70000" lnSpcReduction="20000"/>
          </a:bodyPr>
          <a:lstStyle/>
          <a:p>
            <a:r>
              <a:rPr lang="en-US" sz="3600" b="1" dirty="0"/>
              <a:t>Data Analysts and Business Intelligence Teams</a:t>
            </a:r>
            <a:r>
              <a:rPr lang="en-US" sz="3600" dirty="0"/>
              <a:t> who need to understand content trends and make data-driven recommendations for content strategy.</a:t>
            </a:r>
          </a:p>
          <a:p>
            <a:r>
              <a:rPr lang="en-US" sz="3600" b="1" dirty="0"/>
              <a:t>Content Acquisition Teams</a:t>
            </a:r>
            <a:r>
              <a:rPr lang="en-US" sz="3600" dirty="0"/>
              <a:t> who want to know which genres, countries, and content types perform well to guide future licensing and production decisions.</a:t>
            </a:r>
          </a:p>
          <a:p>
            <a:r>
              <a:rPr lang="en-US" sz="3600" b="1" dirty="0"/>
              <a:t>Netflix Executives and Strategists</a:t>
            </a:r>
            <a:r>
              <a:rPr lang="en-US" sz="3600" dirty="0"/>
              <a:t> trying to optimize the content portfolio, identify market gaps, and compete effectively against rival streaming platforms.</a:t>
            </a:r>
          </a:p>
          <a:p>
            <a:r>
              <a:rPr lang="en-US" sz="3600" b="1" dirty="0"/>
              <a:t>Market Researchers</a:t>
            </a:r>
            <a:r>
              <a:rPr lang="en-US" sz="3600" dirty="0"/>
              <a:t> studying the evolution of streaming content and entertainment industry trends.</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920839" y="1463105"/>
            <a:ext cx="9027702" cy="5243448"/>
          </a:xfrm>
        </p:spPr>
        <p:txBody>
          <a:bodyPr>
            <a:normAutofit fontScale="92500"/>
          </a:bodyPr>
          <a:lstStyle/>
          <a:p>
            <a:r>
              <a:rPr lang="en-US" sz="2200" b="1" dirty="0"/>
              <a:t>Python Programming</a:t>
            </a:r>
            <a:r>
              <a:rPr lang="en-US" sz="2200" dirty="0"/>
              <a:t> - Core language for data analysis because of its powerful libraries and ease of use.</a:t>
            </a:r>
          </a:p>
          <a:p>
            <a:r>
              <a:rPr lang="en-US" sz="2200" b="1" dirty="0"/>
              <a:t>Pandas</a:t>
            </a:r>
            <a:r>
              <a:rPr lang="en-US" sz="2200" dirty="0"/>
              <a:t> - For data cleaning, manipulation, preprocessing, and statistical analysis of the 7,789-record dataset.</a:t>
            </a:r>
          </a:p>
          <a:p>
            <a:r>
              <a:rPr lang="en-US" sz="2200" b="1" dirty="0"/>
              <a:t>Matplotlib &amp; Seaborn</a:t>
            </a:r>
            <a:r>
              <a:rPr lang="en-US" sz="2200" dirty="0"/>
              <a:t> - For creating professional visualizations including pie charts, bar charts, histograms, and trend plots.</a:t>
            </a:r>
          </a:p>
          <a:p>
            <a:r>
              <a:rPr lang="en-US" sz="2200" b="1" dirty="0"/>
              <a:t>NumPy</a:t>
            </a:r>
            <a:r>
              <a:rPr lang="en-US" sz="2200" dirty="0"/>
              <a:t> - For numerical computations and handling arrays efficiently.</a:t>
            </a:r>
          </a:p>
          <a:p>
            <a:r>
              <a:rPr lang="en-US" sz="2200" b="1" dirty="0"/>
              <a:t>VS Code</a:t>
            </a:r>
            <a:r>
              <a:rPr lang="en-US" sz="2200" dirty="0"/>
              <a:t> - Development environment for writing clean, organized, and well-documented code.</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78F7D2-E655-5460-05D3-9244ED7C1BD0}"/>
              </a:ext>
            </a:extLst>
          </p:cNvPr>
          <p:cNvSpPr>
            <a:spLocks noGrp="1"/>
          </p:cNvSpPr>
          <p:nvPr>
            <p:ph type="body" sz="quarter" idx="12"/>
          </p:nvPr>
        </p:nvSpPr>
        <p:spPr>
          <a:xfrm>
            <a:off x="389813" y="2259304"/>
            <a:ext cx="8922138" cy="4813300"/>
          </a:xfrm>
        </p:spPr>
        <p:txBody>
          <a:bodyPr>
            <a:normAutofit fontScale="70000" lnSpcReduction="20000"/>
          </a:bodyPr>
          <a:lstStyle/>
          <a:p>
            <a:r>
              <a:rPr lang="en-US" sz="3200" b="1" dirty="0"/>
              <a:t>Content Distribution:</a:t>
            </a:r>
            <a:r>
              <a:rPr lang="en-US" sz="3200" dirty="0"/>
              <a:t> Movies dominate the catalog with approximately 70% of total content, while TV Shows make up 30%.</a:t>
            </a:r>
          </a:p>
          <a:p>
            <a:r>
              <a:rPr lang="en-US" sz="3200" b="1" dirty="0"/>
              <a:t>Geographic Analysis:</a:t>
            </a:r>
            <a:r>
              <a:rPr lang="en-US" sz="3200" dirty="0"/>
              <a:t> United States, India, and United Kingdom are the top three contributing countries, accounting for over 40% of all content.</a:t>
            </a:r>
          </a:p>
          <a:p>
            <a:r>
              <a:rPr lang="en-US" sz="3200" b="1" dirty="0"/>
              <a:t>Content Rating Patterns:</a:t>
            </a:r>
            <a:r>
              <a:rPr lang="en-US" sz="3200" dirty="0"/>
              <a:t> TV-MA (Mature Audiences) and TV-14 are the most common ratings, indicating Netflix's focus on adult and teenage demographics.</a:t>
            </a:r>
          </a:p>
          <a:p>
            <a:r>
              <a:rPr lang="en-US" sz="3200" b="1" dirty="0"/>
              <a:t>Temporal Trends:</a:t>
            </a:r>
            <a:r>
              <a:rPr lang="en-US" sz="3200" dirty="0"/>
              <a:t> Netflix significantly increased content additions from 2015 onwards, with peak additions between 2017-2019.</a:t>
            </a:r>
          </a:p>
          <a:p>
            <a:r>
              <a:rPr lang="en-US" sz="3200" b="1" dirty="0"/>
              <a:t>Movie Durations:</a:t>
            </a:r>
            <a:r>
              <a:rPr lang="en-US" sz="3200" dirty="0"/>
              <a:t> Average movie length is around 100 minutes, with most movies falling in the 90–120-minute range.</a:t>
            </a:r>
          </a:p>
          <a:p>
            <a:endParaRPr lang="en-IN" dirty="0"/>
          </a:p>
        </p:txBody>
      </p:sp>
      <p:sp>
        <p:nvSpPr>
          <p:cNvPr id="4" name="Title 3">
            <a:extLst>
              <a:ext uri="{FF2B5EF4-FFF2-40B4-BE49-F238E27FC236}">
                <a16:creationId xmlns:a16="http://schemas.microsoft.com/office/drawing/2014/main" id="{8CA9B7C7-2112-9219-5E0B-862BB547F266}"/>
              </a:ext>
            </a:extLst>
          </p:cNvPr>
          <p:cNvSpPr>
            <a:spLocks noGrp="1"/>
          </p:cNvSpPr>
          <p:nvPr>
            <p:ph type="title"/>
          </p:nvPr>
        </p:nvSpPr>
        <p:spPr/>
        <p:txBody>
          <a:bodyPr/>
          <a:lstStyle/>
          <a:p>
            <a:r>
              <a:rPr lang="en-US" dirty="0"/>
              <a:t>Key Findings </a:t>
            </a:r>
            <a:endParaRPr lang="en-IN" dirty="0"/>
          </a:p>
        </p:txBody>
      </p:sp>
    </p:spTree>
    <p:extLst>
      <p:ext uri="{BB962C8B-B14F-4D97-AF65-F5344CB8AC3E}">
        <p14:creationId xmlns:p14="http://schemas.microsoft.com/office/powerpoint/2010/main" val="3725873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287720-7350-6474-60E3-FABF061C9CCF}"/>
              </a:ext>
            </a:extLst>
          </p:cNvPr>
          <p:cNvSpPr>
            <a:spLocks noGrp="1"/>
          </p:cNvSpPr>
          <p:nvPr>
            <p:ph type="body" sz="quarter" idx="12"/>
          </p:nvPr>
        </p:nvSpPr>
        <p:spPr/>
        <p:txBody>
          <a:bodyPr/>
          <a:lstStyle/>
          <a:p>
            <a:endParaRPr lang="en-IN" dirty="0"/>
          </a:p>
        </p:txBody>
      </p:sp>
      <p:sp>
        <p:nvSpPr>
          <p:cNvPr id="3" name="Picture Placeholder 2">
            <a:extLst>
              <a:ext uri="{FF2B5EF4-FFF2-40B4-BE49-F238E27FC236}">
                <a16:creationId xmlns:a16="http://schemas.microsoft.com/office/drawing/2014/main" id="{E0207D22-BB93-3454-961B-5B109F160CE5}"/>
              </a:ext>
            </a:extLst>
          </p:cNvPr>
          <p:cNvSpPr>
            <a:spLocks noGrp="1"/>
          </p:cNvSpPr>
          <p:nvPr>
            <p:ph type="pic" sz="quarter" idx="13"/>
          </p:nvPr>
        </p:nvSpPr>
        <p:spPr/>
      </p:sp>
      <p:sp>
        <p:nvSpPr>
          <p:cNvPr id="4" name="Title 3">
            <a:extLst>
              <a:ext uri="{FF2B5EF4-FFF2-40B4-BE49-F238E27FC236}">
                <a16:creationId xmlns:a16="http://schemas.microsoft.com/office/drawing/2014/main" id="{BD60B00D-4B5E-D93A-584F-E15ACB47DD14}"/>
              </a:ext>
            </a:extLst>
          </p:cNvPr>
          <p:cNvSpPr>
            <a:spLocks noGrp="1"/>
          </p:cNvSpPr>
          <p:nvPr>
            <p:ph type="title"/>
          </p:nvPr>
        </p:nvSpPr>
        <p:spPr>
          <a:xfrm>
            <a:off x="241735" y="207085"/>
            <a:ext cx="11776093" cy="830997"/>
          </a:xfrm>
        </p:spPr>
        <p:txBody>
          <a:bodyPr>
            <a:normAutofit/>
          </a:bodyPr>
          <a:lstStyle/>
          <a:p>
            <a:r>
              <a:rPr lang="en-US" dirty="0"/>
              <a:t>Code Snippets (used Google Collab)</a:t>
            </a:r>
            <a:endParaRPr lang="en-IN" dirty="0"/>
          </a:p>
        </p:txBody>
      </p:sp>
      <p:pic>
        <p:nvPicPr>
          <p:cNvPr id="6" name="Picture 5">
            <a:extLst>
              <a:ext uri="{FF2B5EF4-FFF2-40B4-BE49-F238E27FC236}">
                <a16:creationId xmlns:a16="http://schemas.microsoft.com/office/drawing/2014/main" id="{95A64DC1-F308-81BC-895C-C49608AFF82F}"/>
              </a:ext>
            </a:extLst>
          </p:cNvPr>
          <p:cNvPicPr>
            <a:picLocks noChangeAspect="1"/>
          </p:cNvPicPr>
          <p:nvPr/>
        </p:nvPicPr>
        <p:blipFill>
          <a:blip r:embed="rId2"/>
          <a:stretch>
            <a:fillRect/>
          </a:stretch>
        </p:blipFill>
        <p:spPr>
          <a:xfrm>
            <a:off x="1574969" y="1250738"/>
            <a:ext cx="9042061" cy="5148686"/>
          </a:xfrm>
          <a:prstGeom prst="rect">
            <a:avLst/>
          </a:prstGeom>
        </p:spPr>
      </p:pic>
    </p:spTree>
    <p:extLst>
      <p:ext uri="{BB962C8B-B14F-4D97-AF65-F5344CB8AC3E}">
        <p14:creationId xmlns:p14="http://schemas.microsoft.com/office/powerpoint/2010/main" val="58305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EB6FFC-B8BD-6354-8659-48497AECCACA}"/>
              </a:ext>
            </a:extLst>
          </p:cNvPr>
          <p:cNvSpPr>
            <a:spLocks noGrp="1"/>
          </p:cNvSpPr>
          <p:nvPr>
            <p:ph type="body" sz="quarter" idx="12"/>
          </p:nvPr>
        </p:nvSpPr>
        <p:spPr/>
        <p:txBody>
          <a:bodyPr/>
          <a:lstStyle/>
          <a:p>
            <a:endParaRPr lang="en-IN" dirty="0"/>
          </a:p>
        </p:txBody>
      </p:sp>
      <p:sp>
        <p:nvSpPr>
          <p:cNvPr id="3" name="Picture Placeholder 2">
            <a:extLst>
              <a:ext uri="{FF2B5EF4-FFF2-40B4-BE49-F238E27FC236}">
                <a16:creationId xmlns:a16="http://schemas.microsoft.com/office/drawing/2014/main" id="{CB44A493-DE17-1E23-0C20-66BC1744604A}"/>
              </a:ext>
            </a:extLst>
          </p:cNvPr>
          <p:cNvSpPr>
            <a:spLocks noGrp="1"/>
          </p:cNvSpPr>
          <p:nvPr>
            <p:ph type="pic" sz="quarter" idx="13"/>
          </p:nvPr>
        </p:nvSpPr>
        <p:spPr/>
      </p:sp>
      <p:sp>
        <p:nvSpPr>
          <p:cNvPr id="4" name="Title 3">
            <a:extLst>
              <a:ext uri="{FF2B5EF4-FFF2-40B4-BE49-F238E27FC236}">
                <a16:creationId xmlns:a16="http://schemas.microsoft.com/office/drawing/2014/main" id="{2A868849-5FD4-1F47-B2A6-55637CFF196A}"/>
              </a:ext>
            </a:extLst>
          </p:cNvPr>
          <p:cNvSpPr>
            <a:spLocks noGrp="1"/>
          </p:cNvSpPr>
          <p:nvPr>
            <p:ph type="title"/>
          </p:nvPr>
        </p:nvSpPr>
        <p:spPr/>
        <p:txBody>
          <a:bodyPr/>
          <a:lstStyle/>
          <a:p>
            <a:endParaRPr lang="en-IN"/>
          </a:p>
        </p:txBody>
      </p:sp>
      <p:pic>
        <p:nvPicPr>
          <p:cNvPr id="6" name="Picture 5">
            <a:extLst>
              <a:ext uri="{FF2B5EF4-FFF2-40B4-BE49-F238E27FC236}">
                <a16:creationId xmlns:a16="http://schemas.microsoft.com/office/drawing/2014/main" id="{FF0BE412-B1FB-FC91-29AC-EC17907EB4E9}"/>
              </a:ext>
            </a:extLst>
          </p:cNvPr>
          <p:cNvPicPr>
            <a:picLocks noChangeAspect="1"/>
          </p:cNvPicPr>
          <p:nvPr/>
        </p:nvPicPr>
        <p:blipFill>
          <a:blip r:embed="rId2"/>
          <a:stretch>
            <a:fillRect/>
          </a:stretch>
        </p:blipFill>
        <p:spPr>
          <a:xfrm>
            <a:off x="2229262" y="417656"/>
            <a:ext cx="7733475" cy="5761561"/>
          </a:xfrm>
          <a:prstGeom prst="rect">
            <a:avLst/>
          </a:prstGeom>
        </p:spPr>
      </p:pic>
    </p:spTree>
    <p:extLst>
      <p:ext uri="{BB962C8B-B14F-4D97-AF65-F5344CB8AC3E}">
        <p14:creationId xmlns:p14="http://schemas.microsoft.com/office/powerpoint/2010/main" val="20547592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870</TotalTime>
  <Words>808</Words>
  <Application>Microsoft Office PowerPoint</Application>
  <PresentationFormat>Widescreen</PresentationFormat>
  <Paragraphs>59</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Trebuchet MS</vt:lpstr>
      <vt:lpstr>Wingdings</vt:lpstr>
      <vt:lpstr>Wingdings 3</vt:lpstr>
      <vt:lpstr>Facet</vt:lpstr>
      <vt:lpstr>Netflix Dataset Analysis</vt:lpstr>
      <vt:lpstr>Objective and Scope </vt:lpstr>
      <vt:lpstr>PROBLEM  STATEMENT</vt:lpstr>
      <vt:lpstr>Project Description  I analyzed the Netflix dataset containing 7,789 records across 11 columns using Python. First, I cleaned and preprocessed the data, handling missing values and extracting useful features like release years. Then, I performed comprehensive exploratory data analysis to uncover insights about content distribution, genre trends, country contributions, and rating patterns. I created multiple visualizations including distribution charts, trend analysis graphs, and comparative plots to make the findings clear and actionable. All code was written in VS Code following best practices for data analysis.</vt:lpstr>
      <vt:lpstr>WHO ARE THE END USERS?</vt:lpstr>
      <vt:lpstr>Technology Used</vt:lpstr>
      <vt:lpstr>Key Findings </vt:lpstr>
      <vt:lpstr>Code Snippets (used Google Collab)</vt:lpstr>
      <vt:lpstr>PowerPoint Presentation</vt:lpstr>
      <vt:lpstr>PowerPoint Presentation</vt:lpstr>
      <vt:lpstr>Terminal – Dataset Read </vt:lpstr>
      <vt:lpstr> RESULT 1 – Movie VS TV Shows Comparison</vt:lpstr>
      <vt:lpstr> RESULT 2 – Genre wise Comparison</vt:lpstr>
      <vt:lpstr> RESULT 3 – Genre Trends</vt:lpstr>
      <vt:lpstr> RESULT 4 – Country wise Comparison</vt:lpstr>
      <vt:lpstr>GitHub repository </vt:lpstr>
      <vt:lpstr>Getting started with Basics of Python Certificate  </vt:lpstr>
      <vt:lpstr>Data Visualization Certificate  </vt:lpstr>
      <vt:lpstr>Other certs from the VOIS course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Harsh More</cp:lastModifiedBy>
  <cp:revision>113</cp:revision>
  <dcterms:created xsi:type="dcterms:W3CDTF">2021-07-11T13:13:15Z</dcterms:created>
  <dcterms:modified xsi:type="dcterms:W3CDTF">2025-10-25T19:47:43Z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