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7"/>
  </p:normalViewPr>
  <p:slideViewPr>
    <p:cSldViewPr snapToGrid="0">
      <p:cViewPr varScale="1">
        <p:scale>
          <a:sx n="76" d="100"/>
          <a:sy n="76" d="100"/>
        </p:scale>
        <p:origin x="21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229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152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83" name="Google Shape;83;p1"/>
          <p:cNvSpPr txBox="1">
            <a:spLocks noGrp="1"/>
          </p:cNvSpPr>
          <p:nvPr>
            <p:ph type="title"/>
          </p:nvPr>
        </p:nvSpPr>
        <p:spPr>
          <a:xfrm>
            <a:off x="6787300" y="5078627"/>
            <a:ext cx="5067000" cy="9718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latin typeface="Roboto"/>
                <a:ea typeface="Roboto"/>
                <a:cs typeface="Roboto"/>
                <a:sym typeface="Roboto"/>
              </a:rPr>
              <a:t>Team Name : </a:t>
            </a:r>
            <a:endParaRPr sz="1900" dirty="0">
              <a:solidFill>
                <a:schemeClr val="dk1"/>
              </a:solidFill>
              <a:latin typeface="Roboto"/>
              <a:ea typeface="Roboto"/>
              <a:cs typeface="Roboto"/>
              <a:sym typeface="Roboto"/>
            </a:endParaRPr>
          </a:p>
          <a:p>
            <a:pPr marL="0" lvl="0" indent="0" algn="l" rtl="0">
              <a:lnSpc>
                <a:spcPct val="90000"/>
              </a:lnSpc>
              <a:spcBef>
                <a:spcPts val="0"/>
              </a:spcBef>
              <a:spcAft>
                <a:spcPts val="0"/>
              </a:spcAft>
              <a:buClr>
                <a:schemeClr val="dk1"/>
              </a:buClr>
              <a:buSzPts val="4400"/>
              <a:buFont typeface="Calibri"/>
              <a:buNone/>
            </a:pPr>
            <a:endParaRPr sz="1900" dirty="0">
              <a:solidFill>
                <a:schemeClr val="dk1"/>
              </a:solidFill>
            </a:endParaRPr>
          </a:p>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rPr>
              <a:t>Team </a:t>
            </a:r>
            <a:r>
              <a:rPr lang="en-US" sz="1900" dirty="0">
                <a:solidFill>
                  <a:schemeClr val="dk1"/>
                </a:solidFill>
                <a:latin typeface="Roboto"/>
                <a:ea typeface="Roboto"/>
                <a:cs typeface="Roboto"/>
                <a:sym typeface="Roboto"/>
              </a:rPr>
              <a:t>Details:  </a:t>
            </a:r>
            <a:r>
              <a:rPr lang="en-US" sz="1900" dirty="0" err="1">
                <a:solidFill>
                  <a:schemeClr val="dk1"/>
                </a:solidFill>
                <a:latin typeface="Roboto"/>
                <a:ea typeface="Roboto"/>
                <a:cs typeface="Roboto"/>
                <a:sym typeface="Roboto"/>
              </a:rPr>
              <a:t>Medha</a:t>
            </a:r>
            <a:r>
              <a:rPr lang="en-US" sz="1900" dirty="0">
                <a:solidFill>
                  <a:schemeClr val="dk1"/>
                </a:solidFill>
                <a:latin typeface="Roboto"/>
                <a:ea typeface="Roboto"/>
                <a:cs typeface="Roboto"/>
                <a:sym typeface="Roboto"/>
              </a:rPr>
              <a:t> Srivastava , </a:t>
            </a:r>
            <a:br>
              <a:rPr lang="en-US" sz="1900" dirty="0">
                <a:solidFill>
                  <a:schemeClr val="dk1"/>
                </a:solidFill>
                <a:latin typeface="Roboto"/>
                <a:ea typeface="Roboto"/>
                <a:cs typeface="Roboto"/>
                <a:sym typeface="Roboto"/>
              </a:rPr>
            </a:br>
            <a:r>
              <a:rPr lang="en-US" sz="1900" dirty="0">
                <a:solidFill>
                  <a:schemeClr val="dk1"/>
                </a:solidFill>
                <a:latin typeface="Roboto"/>
                <a:ea typeface="Roboto"/>
                <a:cs typeface="Roboto"/>
                <a:sym typeface="Roboto"/>
              </a:rPr>
              <a:t>	           </a:t>
            </a:r>
            <a:r>
              <a:rPr lang="en-US" sz="1900" dirty="0" err="1">
                <a:solidFill>
                  <a:schemeClr val="dk1"/>
                </a:solidFill>
                <a:latin typeface="Roboto"/>
                <a:ea typeface="Roboto"/>
                <a:cs typeface="Roboto"/>
                <a:sym typeface="Roboto"/>
              </a:rPr>
              <a:t>Preksha</a:t>
            </a:r>
            <a:r>
              <a:rPr lang="en-US" sz="1900" dirty="0">
                <a:solidFill>
                  <a:schemeClr val="dk1"/>
                </a:solidFill>
                <a:latin typeface="Roboto"/>
                <a:ea typeface="Roboto"/>
                <a:cs typeface="Roboto"/>
                <a:sym typeface="Roboto"/>
              </a:rPr>
              <a:t> Singh </a:t>
            </a:r>
            <a:endParaRPr sz="1900" dirty="0">
              <a:solidFill>
                <a:schemeClr val="dk1"/>
              </a:solidFill>
              <a:latin typeface="Roboto"/>
              <a:ea typeface="Roboto"/>
              <a:cs typeface="Roboto"/>
              <a:sym typeface="Roboto"/>
            </a:endParaRPr>
          </a:p>
        </p:txBody>
      </p:sp>
      <p:sp>
        <p:nvSpPr>
          <p:cNvPr id="2" name="TextBox 1">
            <a:extLst>
              <a:ext uri="{FF2B5EF4-FFF2-40B4-BE49-F238E27FC236}">
                <a16:creationId xmlns:a16="http://schemas.microsoft.com/office/drawing/2014/main" id="{6583C702-7D99-DAA2-2B4F-5C0251B98505}"/>
              </a:ext>
            </a:extLst>
          </p:cNvPr>
          <p:cNvSpPr txBox="1"/>
          <p:nvPr/>
        </p:nvSpPr>
        <p:spPr>
          <a:xfrm>
            <a:off x="8353167" y="4987623"/>
            <a:ext cx="2767913" cy="369332"/>
          </a:xfrm>
          <a:prstGeom prst="rect">
            <a:avLst/>
          </a:prstGeom>
          <a:noFill/>
        </p:spPr>
        <p:txBody>
          <a:bodyPr wrap="square" rtlCol="0">
            <a:spAutoFit/>
          </a:bodyPr>
          <a:lstStyle/>
          <a:p>
            <a:r>
              <a:rPr lang="en-US" sz="1800" dirty="0" err="1"/>
              <a:t>RampCheck</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131200" y="94271"/>
            <a:ext cx="10515600" cy="87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a:latin typeface="Roboto"/>
                <a:ea typeface="Roboto"/>
                <a:cs typeface="Roboto"/>
                <a:sym typeface="Roboto"/>
              </a:rPr>
              <a:t>Problem Statement</a:t>
            </a:r>
            <a:endParaRPr sz="3800">
              <a:latin typeface="Roboto"/>
              <a:ea typeface="Roboto"/>
              <a:cs typeface="Roboto"/>
              <a:sym typeface="Roboto"/>
            </a:endParaRPr>
          </a:p>
        </p:txBody>
      </p:sp>
      <p:sp>
        <p:nvSpPr>
          <p:cNvPr id="2" name="TextBox 1">
            <a:extLst>
              <a:ext uri="{FF2B5EF4-FFF2-40B4-BE49-F238E27FC236}">
                <a16:creationId xmlns:a16="http://schemas.microsoft.com/office/drawing/2014/main" id="{ADD74351-EDFB-13FD-A626-9373456EC5E6}"/>
              </a:ext>
            </a:extLst>
          </p:cNvPr>
          <p:cNvSpPr txBox="1"/>
          <p:nvPr/>
        </p:nvSpPr>
        <p:spPr>
          <a:xfrm>
            <a:off x="131200" y="1120676"/>
            <a:ext cx="11565467" cy="4801314"/>
          </a:xfrm>
          <a:prstGeom prst="rect">
            <a:avLst/>
          </a:prstGeom>
          <a:noFill/>
        </p:spPr>
        <p:txBody>
          <a:bodyPr wrap="square" rtlCol="0">
            <a:spAutoFit/>
          </a:bodyPr>
          <a:lstStyle/>
          <a:p>
            <a:pPr rtl="0">
              <a:spcBef>
                <a:spcPts val="0"/>
              </a:spcBef>
              <a:spcAft>
                <a:spcPts val="0"/>
              </a:spcAft>
            </a:pPr>
            <a:r>
              <a:rPr lang="en-IN" sz="1800" dirty="0"/>
              <a:t>Coping with quick changes in the preferences of consumers who are navigating the high-speed fashion industry is a challenge when it comes to conforming to their individual unique visions of clothes. Presents an AI-controlled system that deciphers and translates customers’ conceptual ideas of their outfits into virtual reality. For example, businesses that use artificial intelligent techniques can utilize these advances in technology to generate deeper insights regarding style preferences and body sizes so that customers can easily visualize and customize their envisioned outfits, thus bridging the inspiration-realization gap in online fashion retail experience.</a:t>
            </a:r>
          </a:p>
          <a:p>
            <a:pPr rtl="0">
              <a:spcBef>
                <a:spcPts val="0"/>
              </a:spcBef>
              <a:spcAft>
                <a:spcPts val="0"/>
              </a:spcAft>
            </a:pPr>
            <a:endParaRPr lang="en-IN" sz="1800" dirty="0"/>
          </a:p>
          <a:p>
            <a:pPr rtl="0">
              <a:spcBef>
                <a:spcPts val="0"/>
              </a:spcBef>
              <a:spcAft>
                <a:spcPts val="0"/>
              </a:spcAft>
            </a:pPr>
            <a:r>
              <a:rPr lang="en-IN" sz="1800" dirty="0"/>
              <a:t>In India, traditionally, career choices are often influenced heavily by societal expectations and parental aspirations. Creative fields such as fashion designing are much less </a:t>
            </a:r>
            <a:r>
              <a:rPr lang="en-IN" sz="1800" dirty="0" err="1"/>
              <a:t>favored</a:t>
            </a:r>
            <a:r>
              <a:rPr lang="en-IN" sz="1800" dirty="0"/>
              <a:t> than streams like engineering, medicine or law by most parents of Indian society. This forces individuals who have a strong passion for fashion to drop this pursuit professionally either due to family pressure or limited opportunities available.</a:t>
            </a:r>
          </a:p>
          <a:p>
            <a:pPr rtl="0">
              <a:spcBef>
                <a:spcPts val="0"/>
              </a:spcBef>
              <a:spcAft>
                <a:spcPts val="0"/>
              </a:spcAft>
            </a:pPr>
            <a:endParaRPr lang="en-IN" sz="1800" dirty="0"/>
          </a:p>
          <a:p>
            <a:pPr rtl="0">
              <a:spcBef>
                <a:spcPts val="0"/>
              </a:spcBef>
              <a:spcAft>
                <a:spcPts val="0"/>
              </a:spcAft>
            </a:pPr>
            <a:br>
              <a:rPr lang="en-IN" sz="1800" dirty="0"/>
            </a:br>
            <a:r>
              <a:rPr lang="en-IN" sz="1800" dirty="0"/>
              <a:t>Take </a:t>
            </a:r>
            <a:r>
              <a:rPr lang="en-IN" sz="1800" dirty="0" err="1"/>
              <a:t>Ritu’s</a:t>
            </a:r>
            <a:r>
              <a:rPr lang="en-IN" sz="1800" dirty="0"/>
              <a:t> case; she is an IT expert who had desired since her youth to be a fashion designer. Despite being born with natural taste and design skills, </a:t>
            </a:r>
            <a:r>
              <a:rPr lang="en-IN" sz="1800" dirty="0" err="1"/>
              <a:t>Ritu</a:t>
            </a:r>
            <a:r>
              <a:rPr lang="en-IN" sz="1800" dirty="0"/>
              <a:t> decided on information technology as her future profession under obligation from her family members. She kept her interest in fashion along the way dreaming about making exceptional costumes which would represent her own personality.</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119425" y="-591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a:latin typeface="Roboto"/>
                <a:ea typeface="Roboto"/>
                <a:cs typeface="Roboto"/>
                <a:sym typeface="Roboto"/>
              </a:rPr>
              <a:t>Solution</a:t>
            </a:r>
            <a:endParaRPr sz="3800">
              <a:latin typeface="Roboto"/>
              <a:ea typeface="Roboto"/>
              <a:cs typeface="Roboto"/>
              <a:sym typeface="Roboto"/>
            </a:endParaRPr>
          </a:p>
        </p:txBody>
      </p:sp>
      <p:sp>
        <p:nvSpPr>
          <p:cNvPr id="2" name="TextBox 1">
            <a:extLst>
              <a:ext uri="{FF2B5EF4-FFF2-40B4-BE49-F238E27FC236}">
                <a16:creationId xmlns:a16="http://schemas.microsoft.com/office/drawing/2014/main" id="{2FE82B20-B199-FDF1-6FFA-46C64EDF508B}"/>
              </a:ext>
            </a:extLst>
          </p:cNvPr>
          <p:cNvSpPr txBox="1"/>
          <p:nvPr/>
        </p:nvSpPr>
        <p:spPr>
          <a:xfrm>
            <a:off x="119425" y="948267"/>
            <a:ext cx="11684000" cy="5632311"/>
          </a:xfrm>
          <a:prstGeom prst="rect">
            <a:avLst/>
          </a:prstGeom>
          <a:noFill/>
        </p:spPr>
        <p:txBody>
          <a:bodyPr wrap="square" rtlCol="0">
            <a:spAutoFit/>
          </a:bodyPr>
          <a:lstStyle/>
          <a:p>
            <a:endParaRPr lang="en-IN" sz="1800" dirty="0"/>
          </a:p>
          <a:p>
            <a:r>
              <a:rPr lang="en-IN" sz="1800" dirty="0"/>
              <a:t>In a game changing way, it develops an AI-driven solution that transforms the online fashion shopping experience by transforming consumer’s fashion ideas into virtual and practical pictures. The system uses generative AI techniques so as to interpret and visualize customers’ envisioned outfits just based on their descriptions or inspirations. Additionally, the system should recommend products similar to those envisioned and simulate how these outfits would look on the customer's unique body shape, enhancing personalization and satisfaction in online shopping.</a:t>
            </a:r>
          </a:p>
          <a:p>
            <a:endParaRPr lang="en-IN" sz="1800" dirty="0"/>
          </a:p>
          <a:p>
            <a:r>
              <a:rPr lang="en-IN" sz="1800" dirty="0"/>
              <a:t>The innovative solution should improve customer involvement, fulfilment and conversion rates through providing personalized and immersive shopping experience which is closely linked to customers’ dressing trends and body shapes. It must position Myntra as the leading organization in applying AI for fostering the growth of e-commerce in fashion industry.</a:t>
            </a:r>
          </a:p>
          <a:p>
            <a:endParaRPr lang="en-IN" sz="1800" dirty="0"/>
          </a:p>
          <a:p>
            <a:r>
              <a:rPr lang="en-US" sz="1800" dirty="0"/>
              <a:t>For implementation we would need a robust tech stack that includes both frontend and backend components, as well as AI and machine learning frameworks.</a:t>
            </a:r>
          </a:p>
          <a:p>
            <a:r>
              <a:rPr lang="en-US" sz="1800" dirty="0"/>
              <a:t>Frontend: JavaScript, </a:t>
            </a:r>
            <a:r>
              <a:rPr lang="en-US" sz="1800" dirty="0" err="1"/>
              <a:t>React.js</a:t>
            </a:r>
            <a:r>
              <a:rPr lang="en-US" sz="1800" dirty="0"/>
              <a:t>,⁠ HTML/CSS, Bootstrap or Material UI</a:t>
            </a:r>
          </a:p>
          <a:p>
            <a:r>
              <a:rPr lang="en-US" sz="1800" dirty="0"/>
              <a:t>Backend: Python,⁠ ⁠Node.js with Express</a:t>
            </a:r>
          </a:p>
          <a:p>
            <a:r>
              <a:rPr lang="en-US" sz="1800" dirty="0"/>
              <a:t>Database: MongoDB</a:t>
            </a:r>
          </a:p>
          <a:p>
            <a:r>
              <a:rPr lang="en-US" sz="1800" dirty="0"/>
              <a:t>AI and Machine Learning: TensorFlow or </a:t>
            </a:r>
            <a:r>
              <a:rPr lang="en-US" sz="1800" dirty="0" err="1"/>
              <a:t>PyTorch</a:t>
            </a:r>
            <a:r>
              <a:rPr lang="en-US" sz="1800" dirty="0"/>
              <a:t>, Natural Language Processing (NLP) Libraries, Computer Vision Libraries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119425" y="-591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a:latin typeface="Roboto"/>
                <a:ea typeface="Roboto"/>
                <a:cs typeface="Roboto"/>
                <a:sym typeface="Roboto"/>
              </a:rPr>
              <a:t>Solution</a:t>
            </a:r>
            <a:endParaRPr sz="3800">
              <a:latin typeface="Roboto"/>
              <a:ea typeface="Roboto"/>
              <a:cs typeface="Roboto"/>
              <a:sym typeface="Roboto"/>
            </a:endParaRPr>
          </a:p>
        </p:txBody>
      </p:sp>
      <p:sp>
        <p:nvSpPr>
          <p:cNvPr id="2" name="TextBox 1">
            <a:extLst>
              <a:ext uri="{FF2B5EF4-FFF2-40B4-BE49-F238E27FC236}">
                <a16:creationId xmlns:a16="http://schemas.microsoft.com/office/drawing/2014/main" id="{2FE82B20-B199-FDF1-6FFA-46C64EDF508B}"/>
              </a:ext>
            </a:extLst>
          </p:cNvPr>
          <p:cNvSpPr txBox="1"/>
          <p:nvPr/>
        </p:nvSpPr>
        <p:spPr>
          <a:xfrm>
            <a:off x="119425" y="965200"/>
            <a:ext cx="11684000" cy="5078313"/>
          </a:xfrm>
          <a:prstGeom prst="rect">
            <a:avLst/>
          </a:prstGeom>
          <a:noFill/>
        </p:spPr>
        <p:txBody>
          <a:bodyPr wrap="square" rtlCol="0">
            <a:spAutoFit/>
          </a:bodyPr>
          <a:lstStyle/>
          <a:p>
            <a:pPr rtl="0">
              <a:spcBef>
                <a:spcPts val="0"/>
              </a:spcBef>
              <a:spcAft>
                <a:spcPts val="0"/>
              </a:spcAft>
            </a:pPr>
            <a:endParaRPr lang="en-IN" sz="1800" b="0" i="0" u="none" strike="noStrike" dirty="0">
              <a:solidFill>
                <a:srgbClr val="000000"/>
              </a:solidFill>
              <a:effectLst/>
              <a:latin typeface="Arial" panose="020B0604020202020204" pitchFamily="34" charset="0"/>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With the introduction of a generative AI-driven platform by Myntra, </a:t>
            </a:r>
            <a:r>
              <a:rPr lang="en-IN" sz="1800" b="0" i="0" u="none" strike="noStrike" dirty="0" err="1">
                <a:solidFill>
                  <a:srgbClr val="000000"/>
                </a:solidFill>
                <a:effectLst/>
                <a:latin typeface="Arial" panose="020B0604020202020204" pitchFamily="34" charset="0"/>
              </a:rPr>
              <a:t>Ritu</a:t>
            </a:r>
            <a:r>
              <a:rPr lang="en-IN" sz="1800" b="0" i="0" u="none" strike="noStrike" dirty="0">
                <a:solidFill>
                  <a:srgbClr val="000000"/>
                </a:solidFill>
                <a:effectLst/>
                <a:latin typeface="Arial" panose="020B0604020202020204" pitchFamily="34" charset="0"/>
              </a:rPr>
              <a:t> now has the opportunity to explore her passion for fashion in a practical yet virtual form. Using this platform, she can describe her design ideas or inspirations through text. The AI system interprets her inputs and generates realistic visualizations of the outfits she envisions. Moreover, based on these interpretations, Myntra recommends similar products available on its platform, allowing </a:t>
            </a:r>
            <a:r>
              <a:rPr lang="en-IN" sz="1800" b="0" i="0" u="none" strike="noStrike" dirty="0" err="1">
                <a:solidFill>
                  <a:srgbClr val="000000"/>
                </a:solidFill>
                <a:effectLst/>
                <a:latin typeface="Arial" panose="020B0604020202020204" pitchFamily="34" charset="0"/>
              </a:rPr>
              <a:t>Ritu</a:t>
            </a:r>
            <a:r>
              <a:rPr lang="en-IN" sz="1800" b="0" i="0" u="none" strike="noStrike" dirty="0">
                <a:solidFill>
                  <a:srgbClr val="000000"/>
                </a:solidFill>
                <a:effectLst/>
                <a:latin typeface="Arial" panose="020B0604020202020204" pitchFamily="34" charset="0"/>
              </a:rPr>
              <a:t> to explore and purchase items that align with her creative vision.</a:t>
            </a:r>
            <a:endParaRPr lang="en-IN" sz="1800" b="0" dirty="0">
              <a:effectLst/>
            </a:endParaRPr>
          </a:p>
          <a:p>
            <a:pPr rtl="0">
              <a:spcBef>
                <a:spcPts val="0"/>
              </a:spcBef>
              <a:spcAft>
                <a:spcPts val="0"/>
              </a:spcAft>
            </a:pPr>
            <a:br>
              <a:rPr lang="en-IN" sz="1800" b="0" dirty="0">
                <a:effectLst/>
              </a:rPr>
            </a:br>
            <a:r>
              <a:rPr lang="en-IN" sz="1800" b="0" i="0" u="none" strike="noStrike" dirty="0">
                <a:solidFill>
                  <a:srgbClr val="000000"/>
                </a:solidFill>
                <a:effectLst/>
                <a:latin typeface="Arial" panose="020B0604020202020204" pitchFamily="34" charset="0"/>
              </a:rPr>
              <a:t>What makes this platform especially meaningful for </a:t>
            </a:r>
            <a:r>
              <a:rPr lang="en-IN" sz="1800" b="0" i="0" u="none" strike="noStrike" dirty="0" err="1">
                <a:solidFill>
                  <a:srgbClr val="000000"/>
                </a:solidFill>
                <a:effectLst/>
                <a:latin typeface="Arial" panose="020B0604020202020204" pitchFamily="34" charset="0"/>
              </a:rPr>
              <a:t>Ritu</a:t>
            </a:r>
            <a:r>
              <a:rPr lang="en-IN" sz="1800" b="0" i="0" u="none" strike="noStrike" dirty="0">
                <a:solidFill>
                  <a:srgbClr val="000000"/>
                </a:solidFill>
                <a:effectLst/>
                <a:latin typeface="Arial" panose="020B0604020202020204" pitchFamily="34" charset="0"/>
              </a:rPr>
              <a:t> is the virtual try-on feature. She can see how these envisioned outfits would look on models with body shapes similar to hers. This capability not only </a:t>
            </a:r>
            <a:r>
              <a:rPr lang="en-IN" sz="1800" b="0" i="0" u="none" strike="noStrike" dirty="0" err="1">
                <a:solidFill>
                  <a:srgbClr val="000000"/>
                </a:solidFill>
                <a:effectLst/>
                <a:latin typeface="Arial" panose="020B0604020202020204" pitchFamily="34" charset="0"/>
              </a:rPr>
              <a:t>fulfills</a:t>
            </a:r>
            <a:r>
              <a:rPr lang="en-IN" sz="1800" b="0" i="0" u="none" strike="noStrike" dirty="0">
                <a:solidFill>
                  <a:srgbClr val="000000"/>
                </a:solidFill>
                <a:effectLst/>
                <a:latin typeface="Arial" panose="020B0604020202020204" pitchFamily="34" charset="0"/>
              </a:rPr>
              <a:t> her desire to engage with fashion creatively but also provides a sense of validation and empowerment, bridging the gap between her professional career and her personal passion.</a:t>
            </a:r>
            <a:endParaRPr lang="en-IN" sz="1800" b="0" dirty="0">
              <a:effectLst/>
            </a:endParaRPr>
          </a:p>
          <a:p>
            <a:pPr rtl="0">
              <a:spcBef>
                <a:spcPts val="0"/>
              </a:spcBef>
              <a:spcAft>
                <a:spcPts val="0"/>
              </a:spcAft>
            </a:pPr>
            <a:br>
              <a:rPr lang="en-IN" sz="1800" b="0" dirty="0">
                <a:effectLst/>
              </a:rPr>
            </a:br>
            <a:r>
              <a:rPr lang="en-IN" sz="1800" b="0" i="0" u="none" strike="noStrike" dirty="0">
                <a:solidFill>
                  <a:srgbClr val="000000"/>
                </a:solidFill>
                <a:effectLst/>
                <a:latin typeface="Arial" panose="020B0604020202020204" pitchFamily="34" charset="0"/>
              </a:rPr>
              <a:t>In this way, Myntra's innovative use of generative AI not only enhances the online shopping experience but also enables individuals like </a:t>
            </a:r>
            <a:r>
              <a:rPr lang="en-IN" sz="1800" b="0" i="0" u="none" strike="noStrike" dirty="0" err="1">
                <a:solidFill>
                  <a:srgbClr val="000000"/>
                </a:solidFill>
                <a:effectLst/>
                <a:latin typeface="Arial" panose="020B0604020202020204" pitchFamily="34" charset="0"/>
              </a:rPr>
              <a:t>Ritu</a:t>
            </a:r>
            <a:r>
              <a:rPr lang="en-IN" sz="1800" b="0" i="0" u="none" strike="noStrike" dirty="0">
                <a:solidFill>
                  <a:srgbClr val="000000"/>
                </a:solidFill>
                <a:effectLst/>
                <a:latin typeface="Arial" panose="020B0604020202020204" pitchFamily="34" charset="0"/>
              </a:rPr>
              <a:t> to live out their fashion dreams and express themselves authentically, despite societal barriers to pursuing fashion professionally in India.</a:t>
            </a:r>
            <a:endParaRPr lang="en-IN" sz="1800" b="0" dirty="0">
              <a:effectLst/>
            </a:endParaRPr>
          </a:p>
          <a:p>
            <a:br>
              <a:rPr lang="en-IN" sz="1800" b="0" dirty="0">
                <a:effectLst/>
              </a:rPr>
            </a:br>
            <a:endParaRPr lang="en-IN" sz="1800" dirty="0"/>
          </a:p>
          <a:p>
            <a:endParaRPr lang="en-US" sz="1800" dirty="0"/>
          </a:p>
        </p:txBody>
      </p:sp>
    </p:spTree>
    <p:extLst>
      <p:ext uri="{BB962C8B-B14F-4D97-AF65-F5344CB8AC3E}">
        <p14:creationId xmlns:p14="http://schemas.microsoft.com/office/powerpoint/2010/main" val="186231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107625"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a:latin typeface="Roboto"/>
                <a:ea typeface="Roboto"/>
                <a:cs typeface="Roboto"/>
                <a:sym typeface="Roboto"/>
              </a:rPr>
              <a:t>Benefits </a:t>
            </a:r>
            <a:endParaRPr sz="3800">
              <a:latin typeface="Roboto"/>
              <a:ea typeface="Roboto"/>
              <a:cs typeface="Roboto"/>
              <a:sym typeface="Roboto"/>
            </a:endParaRPr>
          </a:p>
        </p:txBody>
      </p:sp>
      <p:sp>
        <p:nvSpPr>
          <p:cNvPr id="2" name="TextBox 1">
            <a:extLst>
              <a:ext uri="{FF2B5EF4-FFF2-40B4-BE49-F238E27FC236}">
                <a16:creationId xmlns:a16="http://schemas.microsoft.com/office/drawing/2014/main" id="{36AB7339-CBC5-19E6-9057-98EEBFADD245}"/>
              </a:ext>
            </a:extLst>
          </p:cNvPr>
          <p:cNvSpPr txBox="1"/>
          <p:nvPr/>
        </p:nvSpPr>
        <p:spPr>
          <a:xfrm>
            <a:off x="406399" y="1388533"/>
            <a:ext cx="11311467" cy="4524315"/>
          </a:xfrm>
          <a:prstGeom prst="rect">
            <a:avLst/>
          </a:prstGeom>
          <a:noFill/>
        </p:spPr>
        <p:txBody>
          <a:bodyPr wrap="square" rtlCol="0">
            <a:spAutoFit/>
          </a:bodyPr>
          <a:lstStyle/>
          <a:p>
            <a:r>
              <a:rPr lang="en-US" sz="1800" dirty="0"/>
              <a:t>1. Enhanced Personalization: By interpreting customers' outfit ideas through AI, Myntra can offer highly personalized recommendations that closely align with individual style preferences and aspirations. This level of personalization can significantly enhance customer satisfaction and loyalty.</a:t>
            </a:r>
          </a:p>
          <a:p>
            <a:endParaRPr lang="en-US" sz="1800" dirty="0"/>
          </a:p>
          <a:p>
            <a:r>
              <a:rPr lang="en-US" sz="1800" dirty="0"/>
              <a:t>2. Increased Conversion Rates: Visualizing outfits based on customer inputs allows for a more immersive and engaging shopping experience. Customers are more likely to make purchases when they can see how products align with their envisioned styles, leading to higher conversion rates.</a:t>
            </a:r>
          </a:p>
          <a:p>
            <a:endParaRPr lang="en-US" sz="1800" dirty="0"/>
          </a:p>
          <a:p>
            <a:r>
              <a:rPr lang="en-US" sz="1800" dirty="0"/>
              <a:t>3. Reduced Returns: By providing virtual try-on capabilities that simulate how outfits would look on different body shapes, Myntra can reduce instances of returns due to misfit or dissatisfaction with the appearance of the product, thereby improving operational efficiency and customer trust.</a:t>
            </a:r>
          </a:p>
          <a:p>
            <a:endParaRPr lang="en-US" sz="1800" dirty="0"/>
          </a:p>
          <a:p>
            <a:r>
              <a:rPr lang="en-US" sz="1800" dirty="0"/>
              <a:t>4. Competitive Advantage: Implementing cutting-edge AI technology for trend generation and outfit visualization sets Myntra apart from competitors. It positions the platform as innovative and forward-thinking in the fashion retail industry, attracting tech-savvy consumers who value personalized shopping experiences.</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107625"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a:latin typeface="Roboto"/>
                <a:ea typeface="Roboto"/>
                <a:cs typeface="Roboto"/>
                <a:sym typeface="Roboto"/>
              </a:rPr>
              <a:t>Benefits </a:t>
            </a:r>
            <a:endParaRPr sz="3800">
              <a:latin typeface="Roboto"/>
              <a:ea typeface="Roboto"/>
              <a:cs typeface="Roboto"/>
              <a:sym typeface="Roboto"/>
            </a:endParaRPr>
          </a:p>
        </p:txBody>
      </p:sp>
      <p:sp>
        <p:nvSpPr>
          <p:cNvPr id="2" name="TextBox 1">
            <a:extLst>
              <a:ext uri="{FF2B5EF4-FFF2-40B4-BE49-F238E27FC236}">
                <a16:creationId xmlns:a16="http://schemas.microsoft.com/office/drawing/2014/main" id="{36AB7339-CBC5-19E6-9057-98EEBFADD245}"/>
              </a:ext>
            </a:extLst>
          </p:cNvPr>
          <p:cNvSpPr txBox="1"/>
          <p:nvPr/>
        </p:nvSpPr>
        <p:spPr>
          <a:xfrm>
            <a:off x="406399" y="1388533"/>
            <a:ext cx="11311467" cy="4801314"/>
          </a:xfrm>
          <a:prstGeom prst="rect">
            <a:avLst/>
          </a:prstGeom>
          <a:noFill/>
        </p:spPr>
        <p:txBody>
          <a:bodyPr wrap="square" rtlCol="0">
            <a:spAutoFit/>
          </a:bodyPr>
          <a:lstStyle/>
          <a:p>
            <a:r>
              <a:rPr lang="en-US" sz="1800" dirty="0"/>
              <a:t>5. Data-Driven Insights: AI algorithms analyzing customer input and preferences generate valuable data insights into emerging trends and consumer behavior. Myntra can use these insights to optimize inventory management, marketing strategies, and product development, thereby improving overall business decision-making.</a:t>
            </a:r>
          </a:p>
          <a:p>
            <a:endParaRPr lang="en-US" sz="1800" dirty="0"/>
          </a:p>
          <a:p>
            <a:r>
              <a:rPr lang="en-US" sz="1800" dirty="0"/>
              <a:t>6. Brand Differentiation: Offering a feature that turns customers' fashion ideas into reality reinforces Myntra's brand identity as a platform that values and supports individual creativity and expression. It fosters a deeper emotional connection with customers, enhancing brand loyalty and advocacy.</a:t>
            </a:r>
          </a:p>
          <a:p>
            <a:endParaRPr lang="en-US" sz="1800" dirty="0"/>
          </a:p>
          <a:p>
            <a:r>
              <a:rPr lang="en-US" sz="1800" dirty="0"/>
              <a:t>7. Scalability and Efficiency: Once implemented, the AI-driven solution can efficiently scale to accommodate a large volume of users and inputs, ensuring consistent and reliable performance even during peak shopping seasons or promotional events.</a:t>
            </a:r>
          </a:p>
          <a:p>
            <a:endParaRPr lang="en-US" sz="1800" dirty="0"/>
          </a:p>
          <a:p>
            <a:r>
              <a:rPr lang="en-US" sz="1800" dirty="0"/>
              <a:t>8. Innovation and Future Readiness: Investing in AI-driven technologies for fashion customization positions Myntra at the forefront of industry trends. It prepares the platform to adapt and innovate further as AI and machine learning continue to evolve, staying ahead of market disruptions and consumer expectations.</a:t>
            </a:r>
          </a:p>
          <a:p>
            <a:endParaRPr lang="en-US" sz="1800" dirty="0"/>
          </a:p>
        </p:txBody>
      </p:sp>
    </p:spTree>
    <p:extLst>
      <p:ext uri="{BB962C8B-B14F-4D97-AF65-F5344CB8AC3E}">
        <p14:creationId xmlns:p14="http://schemas.microsoft.com/office/powerpoint/2010/main" val="19193064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1038</Words>
  <Application>Microsoft Macintosh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Roboto</vt:lpstr>
      <vt:lpstr>Arial</vt:lpstr>
      <vt:lpstr>Office Theme</vt:lpstr>
      <vt:lpstr>Team Name :   Team Details:  Medha Srivastava ,              Preksha Singh </vt:lpstr>
      <vt:lpstr>Problem Statement</vt:lpstr>
      <vt:lpstr>Solution</vt:lpstr>
      <vt:lpstr>Solution</vt:lpstr>
      <vt:lpstr>Benefits </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Team Details</dc:title>
  <cp:lastModifiedBy>MEDHA  SRIVASTAVA</cp:lastModifiedBy>
  <cp:revision>2</cp:revision>
  <dcterms:modified xsi:type="dcterms:W3CDTF">2024-06-30T16:40:51Z</dcterms:modified>
</cp:coreProperties>
</file>