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71" r:id="rId9"/>
    <p:sldId id="262" r:id="rId10"/>
    <p:sldId id="263" r:id="rId11"/>
    <p:sldId id="268" r:id="rId12"/>
    <p:sldId id="264" r:id="rId13"/>
    <p:sldId id="265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E746C-06F2-4907-AE5C-341004B59EFB}" v="2" dt="2024-01-16T09:52:3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718" autoAdjust="0"/>
  </p:normalViewPr>
  <p:slideViewPr>
    <p:cSldViewPr>
      <p:cViewPr varScale="1">
        <p:scale>
          <a:sx n="105" d="100"/>
          <a:sy n="105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1/18/2025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4" name="Picture 3" descr="A circular logo with a dome and a building in the middle&#10;&#10;Description automatically generated">
            <a:extLst>
              <a:ext uri="{FF2B5EF4-FFF2-40B4-BE49-F238E27FC236}">
                <a16:creationId xmlns:a16="http://schemas.microsoft.com/office/drawing/2014/main" id="{806F23B7-D4CC-0ECB-B4C7-6D89675BB2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" y="266532"/>
            <a:ext cx="673735" cy="67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62F6F635-2965-A334-FFBB-A2C7AAA14BC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81" b="-890"/>
          <a:stretch>
            <a:fillRect/>
          </a:stretch>
        </p:blipFill>
        <p:spPr bwMode="auto">
          <a:xfrm>
            <a:off x="7494588" y="364004"/>
            <a:ext cx="130048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ro-RO" altLang="en-US" sz="2400" b="1" dirty="0">
                <a:latin typeface="Arial" charset="0"/>
                <a:cs typeface="Arial" charset="0"/>
              </a:rPr>
              <a:t>Circuite Electronice Fundamentale 2 – Proiect (CEF2-Pr)</a:t>
            </a:r>
            <a:r>
              <a:rPr lang="en-US" altLang="en-US" sz="2400" b="1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Fierea Cosmin-Andrei</a:t>
            </a:r>
          </a:p>
          <a:p>
            <a:pPr>
              <a:defRPr/>
            </a:pPr>
            <a:r>
              <a:rPr lang="en-US" sz="2000" b="1" dirty="0">
                <a:ea typeface="+mj-ea"/>
              </a:rPr>
              <a:t>Grupa 431D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  </a:t>
            </a:r>
            <a:r>
              <a:rPr lang="en-US" sz="2400" b="1" dirty="0" err="1">
                <a:ea typeface="+mj-ea"/>
              </a:rPr>
              <a:t>Amplificator</a:t>
            </a:r>
            <a:r>
              <a:rPr lang="en-US" sz="2400" b="1" dirty="0">
                <a:ea typeface="+mj-ea"/>
              </a:rPr>
              <a:t> de </a:t>
            </a:r>
            <a:r>
              <a:rPr lang="en-US" sz="2400" b="1" dirty="0" err="1">
                <a:ea typeface="+mj-ea"/>
              </a:rPr>
              <a:t>tensiune</a:t>
            </a:r>
            <a:r>
              <a:rPr lang="en-US" sz="2400" b="1" dirty="0">
                <a:ea typeface="+mj-ea"/>
              </a:rPr>
              <a:t> (</a:t>
            </a:r>
            <a:r>
              <a:rPr lang="en-US" sz="2400" b="1" dirty="0" err="1">
                <a:ea typeface="+mj-ea"/>
              </a:rPr>
              <a:t>joasă</a:t>
            </a:r>
            <a:r>
              <a:rPr lang="en-US" sz="2400" b="1" dirty="0">
                <a:ea typeface="+mj-ea"/>
              </a:rPr>
              <a:t> </a:t>
            </a:r>
            <a:r>
              <a:rPr lang="en-US" sz="2400" b="1" dirty="0" err="1">
                <a:ea typeface="+mj-ea"/>
              </a:rPr>
              <a:t>frecvență</a:t>
            </a:r>
            <a:r>
              <a:rPr lang="en-US" sz="2400" b="1" dirty="0">
                <a:ea typeface="+mj-ea"/>
              </a:rPr>
              <a:t>) 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695213"/>
              </p:ext>
            </p:extLst>
          </p:nvPr>
        </p:nvGraphicFramePr>
        <p:xfrm>
          <a:off x="304800" y="2362200"/>
          <a:ext cx="8382000" cy="350903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it-IT" dirty="0"/>
                        <a:t>Amplificare Av: 10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Amplificare Av: 10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Rezistența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intrare</a:t>
                      </a:r>
                      <a:r>
                        <a:rPr lang="en-US" dirty="0"/>
                        <a:t>          Ri &gt;150 </a:t>
                      </a:r>
                      <a:r>
                        <a:rPr lang="it-IT" altLang="ro-RO" dirty="0"/>
                        <a:t>[K</a:t>
                      </a:r>
                      <a:r>
                        <a:rPr lang="el-GR" altLang="ro-RO" dirty="0"/>
                        <a:t>Ω]</a:t>
                      </a:r>
                      <a:r>
                        <a:rPr lang="en-US" altLang="ro-RO" dirty="0"/>
                        <a:t>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Rezistența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intrare</a:t>
                      </a:r>
                      <a:r>
                        <a:rPr lang="en-US" dirty="0"/>
                        <a:t>          Ri =176 </a:t>
                      </a:r>
                      <a:r>
                        <a:rPr lang="it-IT" altLang="ro-RO" dirty="0"/>
                        <a:t>[K</a:t>
                      </a:r>
                      <a:r>
                        <a:rPr lang="el-GR" altLang="ro-RO" dirty="0"/>
                        <a:t>Ω]</a:t>
                      </a:r>
                      <a:r>
                        <a:rPr lang="en-US" altLang="ro-RO" dirty="0"/>
                        <a:t>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ro-RO" dirty="0"/>
                        <a:t>Rezistența de ieșire            Ro &lt; 1,5 </a:t>
                      </a:r>
                      <a:r>
                        <a:rPr lang="it-IT" altLang="ro-RO" dirty="0"/>
                        <a:t>[</a:t>
                      </a:r>
                      <a:r>
                        <a:rPr lang="el-GR" altLang="ro-RO" dirty="0"/>
                        <a:t>Ω]</a:t>
                      </a:r>
                      <a:r>
                        <a:rPr lang="en-US" altLang="ro-RO" dirty="0"/>
                        <a:t>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ro-RO" dirty="0"/>
                        <a:t>Rezistența de ieșire            Ro=0.56</a:t>
                      </a:r>
                      <a:r>
                        <a:rPr lang="it-IT" altLang="ro-RO" dirty="0"/>
                        <a:t>[</a:t>
                      </a:r>
                      <a:r>
                        <a:rPr lang="el-GR" altLang="ro-RO" dirty="0"/>
                        <a:t>Ω]</a:t>
                      </a:r>
                      <a:r>
                        <a:rPr lang="en-US" altLang="ro-RO" dirty="0"/>
                        <a:t>;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26136" y="1560576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o-RO" dirty="0" err="1"/>
              <a:t>Semnal</a:t>
            </a:r>
            <a:r>
              <a:rPr lang="en-US" altLang="ro-RO" dirty="0"/>
              <a:t> de </a:t>
            </a:r>
            <a:r>
              <a:rPr lang="en-US" altLang="ro-RO" dirty="0" err="1"/>
              <a:t>intrare</a:t>
            </a:r>
            <a:r>
              <a:rPr lang="en-US" altLang="ro-RO" dirty="0"/>
              <a:t>, </a:t>
            </a:r>
            <a:r>
              <a:rPr lang="en-US" altLang="ro-RO" dirty="0" err="1"/>
              <a:t>ui</a:t>
            </a:r>
            <a:r>
              <a:rPr lang="en-US" altLang="ro-RO" dirty="0"/>
              <a:t> in </a:t>
            </a:r>
            <a:r>
              <a:rPr lang="en-US" altLang="ro-RO" dirty="0" err="1"/>
              <a:t>gama</a:t>
            </a:r>
            <a:r>
              <a:rPr lang="en-US" altLang="ro-RO" dirty="0"/>
              <a:t>: 900 [mV];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altLang="ro-RO" dirty="0"/>
              <a:t>Sarcina  la ieșire, RL: 150 [K</a:t>
            </a:r>
            <a:r>
              <a:rPr lang="el-GR" altLang="ro-RO" dirty="0"/>
              <a:t>Ω]</a:t>
            </a:r>
            <a:r>
              <a:rPr lang="en-US" altLang="ro-RO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Rezistența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Ri &gt;150 </a:t>
            </a:r>
            <a:r>
              <a:rPr lang="it-IT" altLang="ro-RO" dirty="0"/>
              <a:t>[K</a:t>
            </a:r>
            <a:r>
              <a:rPr lang="el-GR" altLang="ro-RO" dirty="0"/>
              <a:t>Ω]</a:t>
            </a:r>
            <a:r>
              <a:rPr lang="en-US" altLang="ro-RO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ro-RO" dirty="0"/>
              <a:t>Rezistența de ieșire Ro &lt; 1,5 </a:t>
            </a:r>
            <a:r>
              <a:rPr lang="it-IT" altLang="ro-RO" dirty="0"/>
              <a:t>[</a:t>
            </a:r>
            <a:r>
              <a:rPr lang="el-GR" altLang="ro-RO" dirty="0"/>
              <a:t>Ω]</a:t>
            </a:r>
            <a:r>
              <a:rPr lang="en-US" altLang="ro-RO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Amplificare în tensiune, Av: 10;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Domeniul temperaturilor de funcționare: 0-70C (verificabil prin testare în temperatură);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Semnalizarea</a:t>
            </a:r>
            <a:r>
              <a:rPr lang="en-US" dirty="0"/>
              <a:t> </a:t>
            </a:r>
            <a:r>
              <a:rPr lang="en-US" dirty="0" err="1"/>
              <a:t>prezenței</a:t>
            </a:r>
            <a:r>
              <a:rPr lang="en-US" dirty="0"/>
              <a:t> </a:t>
            </a:r>
            <a:r>
              <a:rPr lang="en-US" dirty="0" err="1"/>
              <a:t>tensiunilor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cu </a:t>
            </a:r>
            <a:r>
              <a:rPr lang="en-US" dirty="0" err="1"/>
              <a:t>diodă</a:t>
            </a:r>
            <a:r>
              <a:rPr lang="en-US" dirty="0"/>
              <a:t> de tip 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Dimensiunile PCB: 40mm x 40mm;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 FR4, </a:t>
            </a:r>
            <a:r>
              <a:rPr lang="en-US" dirty="0" err="1"/>
              <a:t>dublu</a:t>
            </a:r>
            <a:r>
              <a:rPr lang="en-US" dirty="0"/>
              <a:t> </a:t>
            </a:r>
            <a:r>
              <a:rPr lang="en-US" dirty="0" err="1"/>
              <a:t>strat</a:t>
            </a:r>
            <a:r>
              <a:rPr lang="en-US" dirty="0"/>
              <a:t>/ </a:t>
            </a:r>
            <a:r>
              <a:rPr lang="en-US" dirty="0" err="1"/>
              <a:t>grosimea</a:t>
            </a:r>
            <a:r>
              <a:rPr lang="en-US" dirty="0"/>
              <a:t> </a:t>
            </a:r>
            <a:r>
              <a:rPr lang="en-US" dirty="0" err="1"/>
              <a:t>foliei</a:t>
            </a:r>
            <a:r>
              <a:rPr lang="en-US" dirty="0"/>
              <a:t> de </a:t>
            </a:r>
            <a:r>
              <a:rPr lang="en-US" dirty="0" err="1"/>
              <a:t>cupru</a:t>
            </a:r>
            <a:r>
              <a:rPr lang="en-US" dirty="0"/>
              <a:t> 18 </a:t>
            </a:r>
            <a:r>
              <a:rPr lang="el-GR" dirty="0"/>
              <a:t>μ</a:t>
            </a:r>
            <a:r>
              <a:rPr lang="en-US" dirty="0"/>
              <a:t>m, </a:t>
            </a:r>
            <a:r>
              <a:rPr lang="en-US" dirty="0" err="1"/>
              <a:t>grosimea</a:t>
            </a:r>
            <a:r>
              <a:rPr lang="en-US" dirty="0"/>
              <a:t> </a:t>
            </a:r>
            <a:r>
              <a:rPr lang="en-US" dirty="0" err="1"/>
              <a:t>plăcii</a:t>
            </a:r>
            <a:r>
              <a:rPr lang="en-US" dirty="0"/>
              <a:t> 1,6 mm;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Originea</a:t>
            </a:r>
            <a:r>
              <a:rPr lang="en-US" dirty="0"/>
              <a:t> (</a:t>
            </a:r>
            <a:r>
              <a:rPr lang="en-US" dirty="0" err="1"/>
              <a:t>punctul</a:t>
            </a:r>
            <a:r>
              <a:rPr lang="en-US" dirty="0"/>
              <a:t> de </a:t>
            </a:r>
            <a:r>
              <a:rPr lang="en-US" dirty="0" err="1"/>
              <a:t>coordonate</a:t>
            </a:r>
            <a:r>
              <a:rPr lang="en-US" dirty="0"/>
              <a:t> (0,0))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plasat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colţul</a:t>
            </a:r>
            <a:r>
              <a:rPr lang="en-US" dirty="0"/>
              <a:t> din </a:t>
            </a:r>
            <a:r>
              <a:rPr lang="en-US" dirty="0" err="1"/>
              <a:t>stânga-jos</a:t>
            </a:r>
            <a:r>
              <a:rPr lang="en-US" dirty="0"/>
              <a:t> al </a:t>
            </a:r>
            <a:r>
              <a:rPr lang="en-US" dirty="0" err="1"/>
              <a:t>plăcii</a:t>
            </a:r>
            <a:r>
              <a:rPr lang="en-US" dirty="0"/>
              <a:t> de </a:t>
            </a:r>
            <a:r>
              <a:rPr lang="en-US" dirty="0" err="1"/>
              <a:t>cablaj</a:t>
            </a:r>
            <a:r>
              <a:rPr lang="en-US" dirty="0"/>
              <a:t> </a:t>
            </a:r>
            <a:r>
              <a:rPr lang="en-US" dirty="0" err="1"/>
              <a:t>imprimat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coordonate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o-R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8534400" cy="274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pic>
        <p:nvPicPr>
          <p:cNvPr id="3" name="Imagine 2" descr="O imagine care conține text, diagramă, linie, Font&#10;&#10;Descriere generată automat">
            <a:extLst>
              <a:ext uri="{FF2B5EF4-FFF2-40B4-BE49-F238E27FC236}">
                <a16:creationId xmlns:a16="http://schemas.microsoft.com/office/drawing/2014/main" id="{3969E4E7-2853-A047-7083-5B7F0E6A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59" y="1524000"/>
            <a:ext cx="4841082" cy="2261037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FB71F0AC-B598-9E97-4535-443358D520A2}"/>
              </a:ext>
            </a:extLst>
          </p:cNvPr>
          <p:cNvSpPr txBox="1"/>
          <p:nvPr/>
        </p:nvSpPr>
        <p:spPr>
          <a:xfrm>
            <a:off x="301752" y="3785037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Generator</a:t>
            </a:r>
            <a:r>
              <a:rPr lang="en-US" dirty="0"/>
              <a:t>-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(de </a:t>
            </a:r>
            <a:r>
              <a:rPr lang="en-US" dirty="0" err="1"/>
              <a:t>exemplu</a:t>
            </a:r>
            <a:r>
              <a:rPr lang="en-US" dirty="0"/>
              <a:t>, o </a:t>
            </a:r>
            <a:r>
              <a:rPr lang="en-US" dirty="0" err="1"/>
              <a:t>tensiune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curent</a:t>
            </a:r>
            <a:r>
              <a:rPr lang="en-US" dirty="0"/>
              <a:t>)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amplificat</a:t>
            </a:r>
            <a:r>
              <a:rPr lang="en-US" dirty="0"/>
              <a:t>.</a:t>
            </a:r>
          </a:p>
          <a:p>
            <a:r>
              <a:rPr lang="en-US" b="1" dirty="0" err="1"/>
              <a:t>Amplificatorul</a:t>
            </a:r>
            <a:r>
              <a:rPr lang="en-US" b="1" dirty="0"/>
              <a:t> de </a:t>
            </a:r>
            <a:r>
              <a:rPr lang="en-US" b="1" dirty="0" err="1"/>
              <a:t>bază</a:t>
            </a:r>
            <a:r>
              <a:rPr lang="en-US" dirty="0"/>
              <a:t>-Este </a:t>
            </a:r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a </a:t>
            </a:r>
            <a:r>
              <a:rPr lang="en-US" dirty="0" err="1"/>
              <a:t>circuitului</a:t>
            </a:r>
            <a:r>
              <a:rPr lang="en-US" dirty="0"/>
              <a:t> care </a:t>
            </a:r>
            <a:r>
              <a:rPr lang="en-US" dirty="0" err="1"/>
              <a:t>amplifică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de la generator.</a:t>
            </a:r>
          </a:p>
          <a:p>
            <a:r>
              <a:rPr lang="en-US" b="1" dirty="0" err="1"/>
              <a:t>Rețeaua</a:t>
            </a:r>
            <a:r>
              <a:rPr lang="en-US" b="1" dirty="0"/>
              <a:t> de </a:t>
            </a:r>
            <a:r>
              <a:rPr lang="en-US" b="1" dirty="0" err="1"/>
              <a:t>reacție</a:t>
            </a:r>
            <a:r>
              <a:rPr lang="en-US" b="1" dirty="0"/>
              <a:t> </a:t>
            </a:r>
            <a:r>
              <a:rPr lang="en-US" b="1" dirty="0" err="1"/>
              <a:t>negativă</a:t>
            </a:r>
            <a:r>
              <a:rPr lang="en-US" dirty="0" err="1"/>
              <a:t>-</a:t>
            </a:r>
            <a:r>
              <a:rPr lang="en-US" b="1" dirty="0" err="1"/>
              <a:t>P</a:t>
            </a:r>
            <a:r>
              <a:rPr lang="en-US" dirty="0" err="1"/>
              <a:t>reia</a:t>
            </a:r>
            <a:r>
              <a:rPr lang="en-US" b="1" dirty="0"/>
              <a:t> </a:t>
            </a:r>
            <a:r>
              <a:rPr lang="en-US" dirty="0"/>
              <a:t>o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semnalul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reintroduce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amplificatorul</a:t>
            </a:r>
            <a:r>
              <a:rPr lang="en-US" dirty="0"/>
              <a:t> de </a:t>
            </a:r>
            <a:r>
              <a:rPr lang="en-US" dirty="0" err="1"/>
              <a:t>bază</a:t>
            </a:r>
            <a:endParaRPr lang="en-US" dirty="0"/>
          </a:p>
          <a:p>
            <a:r>
              <a:rPr lang="en-US" b="1" dirty="0" err="1"/>
              <a:t>Sarcina</a:t>
            </a:r>
            <a:r>
              <a:rPr lang="en-US" b="1" dirty="0"/>
              <a:t> RL</a:t>
            </a:r>
            <a:r>
              <a:rPr lang="en-US" dirty="0"/>
              <a:t>-</a:t>
            </a:r>
            <a:r>
              <a:rPr lang="en-US" dirty="0" err="1"/>
              <a:t>circuitul</a:t>
            </a:r>
            <a:r>
              <a:rPr lang="en-US" dirty="0"/>
              <a:t> extern care </a:t>
            </a:r>
            <a:r>
              <a:rPr lang="en-US" dirty="0" err="1"/>
              <a:t>primește</a:t>
            </a:r>
            <a:r>
              <a:rPr lang="en-US" dirty="0"/>
              <a:t>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amplificat</a:t>
            </a:r>
            <a:endParaRPr lang="en-US" dirty="0"/>
          </a:p>
        </p:txBody>
      </p:sp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3" name="Imagine 2" descr="O imagine care conține text, diagramă, Plan, schematic&#10;&#10;Descriere generată automat">
            <a:extLst>
              <a:ext uri="{FF2B5EF4-FFF2-40B4-BE49-F238E27FC236}">
                <a16:creationId xmlns:a16="http://schemas.microsoft.com/office/drawing/2014/main" id="{D02A82D1-8760-4532-EF26-32EDCD93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91" y="1524000"/>
            <a:ext cx="6779418" cy="4630363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C4E1-BAAC-05CE-0277-63EAE4127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C720EC-21C4-55EE-1872-F22280B92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AC3B82C9-CACC-C66B-582F-4DC41F00682A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dirty="0"/>
              <a:t>	</a:t>
            </a:r>
            <a:r>
              <a:rPr lang="en-US" dirty="0" err="1"/>
              <a:t>Alimentarea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a </a:t>
            </a:r>
            <a:r>
              <a:rPr lang="en-US" dirty="0" err="1"/>
              <a:t>circuitului</a:t>
            </a:r>
            <a:r>
              <a:rPr lang="en-US" dirty="0"/>
              <a:t>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 </a:t>
            </a:r>
            <a:r>
              <a:rPr lang="en-US" dirty="0" err="1"/>
              <a:t>rezistența</a:t>
            </a:r>
            <a:r>
              <a:rPr lang="en-US" dirty="0"/>
              <a:t> R7 </a:t>
            </a:r>
            <a:r>
              <a:rPr lang="en-US" dirty="0" err="1"/>
              <a:t>și</a:t>
            </a:r>
            <a:r>
              <a:rPr lang="en-US" dirty="0"/>
              <a:t> R18, pe care </a:t>
            </a:r>
            <a:r>
              <a:rPr lang="en-US" dirty="0" err="1"/>
              <a:t>aplic</a:t>
            </a:r>
            <a:r>
              <a:rPr lang="en-US" dirty="0"/>
              <a:t> </a:t>
            </a:r>
            <a:r>
              <a:rPr lang="en-US" dirty="0" err="1"/>
              <a:t>tensiune</a:t>
            </a:r>
            <a:r>
              <a:rPr lang="en-US" dirty="0"/>
              <a:t>. </a:t>
            </a:r>
            <a:r>
              <a:rPr lang="en-US" dirty="0" err="1"/>
              <a:t>Curentul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e </a:t>
            </a:r>
            <a:r>
              <a:rPr lang="en-US" dirty="0" err="1"/>
              <a:t>preluat</a:t>
            </a:r>
            <a:r>
              <a:rPr lang="en-US" dirty="0"/>
              <a:t> de Q14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transmis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circuit </a:t>
            </a:r>
            <a:r>
              <a:rPr lang="en-US" dirty="0" err="1"/>
              <a:t>prin</a:t>
            </a:r>
            <a:r>
              <a:rPr lang="en-US" dirty="0"/>
              <a:t> Q18 </a:t>
            </a:r>
            <a:r>
              <a:rPr lang="en-US" dirty="0" err="1"/>
              <a:t>și</a:t>
            </a:r>
            <a:r>
              <a:rPr lang="en-US" dirty="0"/>
              <a:t> Q19, care </a:t>
            </a:r>
            <a:r>
              <a:rPr lang="en-US" dirty="0" err="1"/>
              <a:t>împreună</a:t>
            </a:r>
            <a:r>
              <a:rPr lang="en-US" dirty="0"/>
              <a:t> cu </a:t>
            </a:r>
            <a:r>
              <a:rPr lang="en-US" dirty="0" err="1"/>
              <a:t>tranzistorul</a:t>
            </a:r>
            <a:r>
              <a:rPr lang="en-US" dirty="0"/>
              <a:t> Q14 </a:t>
            </a:r>
            <a:r>
              <a:rPr lang="en-US" dirty="0" err="1"/>
              <a:t>formează</a:t>
            </a:r>
            <a:r>
              <a:rPr lang="en-US" dirty="0"/>
              <a:t> </a:t>
            </a:r>
            <a:r>
              <a:rPr lang="en-US" dirty="0" err="1"/>
              <a:t>oglinzi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.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amplificator</a:t>
            </a:r>
            <a:r>
              <a:rPr lang="en-US" dirty="0"/>
              <a:t> e </a:t>
            </a:r>
            <a:r>
              <a:rPr lang="en-US" dirty="0" err="1"/>
              <a:t>reprezentată</a:t>
            </a:r>
            <a:r>
              <a:rPr lang="en-US" dirty="0"/>
              <a:t> de Q15 </a:t>
            </a:r>
            <a:r>
              <a:rPr lang="en-US" dirty="0" err="1"/>
              <a:t>și</a:t>
            </a:r>
            <a:r>
              <a:rPr lang="en-US" dirty="0"/>
              <a:t> Q20, </a:t>
            </a:r>
            <a:r>
              <a:rPr lang="en-US" dirty="0" err="1"/>
              <a:t>tranzistoare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, </a:t>
            </a:r>
            <a:r>
              <a:rPr lang="en-US" dirty="0" err="1"/>
              <a:t>pereche</a:t>
            </a:r>
            <a:r>
              <a:rPr lang="en-US" dirty="0"/>
              <a:t> </a:t>
            </a:r>
            <a:r>
              <a:rPr lang="en-US" dirty="0" err="1"/>
              <a:t>diferențială</a:t>
            </a:r>
            <a:r>
              <a:rPr lang="en-US" dirty="0"/>
              <a:t>.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inversoare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neinversoare</a:t>
            </a:r>
            <a:r>
              <a:rPr lang="en-US" dirty="0"/>
              <a:t>. </a:t>
            </a:r>
            <a:r>
              <a:rPr lang="en-US" dirty="0" err="1"/>
              <a:t>Tranzistoarele</a:t>
            </a:r>
            <a:r>
              <a:rPr lang="en-US" dirty="0"/>
              <a:t> Q9 </a:t>
            </a:r>
            <a:r>
              <a:rPr lang="en-US" dirty="0" err="1"/>
              <a:t>și</a:t>
            </a:r>
            <a:r>
              <a:rPr lang="en-US" dirty="0"/>
              <a:t> Q10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sarcina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etajul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totodată</a:t>
            </a:r>
            <a:r>
              <a:rPr lang="en-US" dirty="0"/>
              <a:t> au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țină</a:t>
            </a:r>
            <a:r>
              <a:rPr lang="en-US" dirty="0"/>
              <a:t> </a:t>
            </a:r>
            <a:r>
              <a:rPr lang="en-US" dirty="0" err="1"/>
              <a:t>curenții</a:t>
            </a:r>
            <a:r>
              <a:rPr lang="en-US" dirty="0"/>
              <a:t> pe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ramuri</a:t>
            </a:r>
            <a:r>
              <a:rPr lang="en-US" dirty="0"/>
              <a:t>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egali</a:t>
            </a:r>
            <a:r>
              <a:rPr lang="en-US" dirty="0"/>
              <a:t>. Mai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etajul</a:t>
            </a:r>
            <a:r>
              <a:rPr lang="en-US" dirty="0"/>
              <a:t> de </a:t>
            </a:r>
            <a:r>
              <a:rPr lang="en-US" dirty="0" err="1"/>
              <a:t>câștig</a:t>
            </a:r>
            <a:r>
              <a:rPr lang="en-US" dirty="0"/>
              <a:t> Q12, </a:t>
            </a:r>
            <a:r>
              <a:rPr lang="en-US" dirty="0" err="1"/>
              <a:t>etaj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emitor-comun</a:t>
            </a:r>
            <a:r>
              <a:rPr lang="en-US" dirty="0"/>
              <a:t>, care are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condensator</a:t>
            </a:r>
            <a:r>
              <a:rPr lang="en-US" dirty="0"/>
              <a:t> Miller de </a:t>
            </a:r>
            <a:r>
              <a:rPr lang="en-US" dirty="0" err="1"/>
              <a:t>compensare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frecvență</a:t>
            </a:r>
            <a:r>
              <a:rPr lang="en-US" dirty="0"/>
              <a:t> (</a:t>
            </a:r>
            <a:r>
              <a:rPr lang="en-US" dirty="0" err="1"/>
              <a:t>mută</a:t>
            </a:r>
            <a:r>
              <a:rPr lang="en-US" dirty="0"/>
              <a:t> </a:t>
            </a:r>
            <a:r>
              <a:rPr lang="en-US" dirty="0" err="1"/>
              <a:t>polul</a:t>
            </a:r>
            <a:r>
              <a:rPr lang="en-US" dirty="0"/>
              <a:t> dominant </a:t>
            </a:r>
            <a:r>
              <a:rPr lang="en-US" dirty="0" err="1"/>
              <a:t>mai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, </a:t>
            </a:r>
            <a:r>
              <a:rPr lang="en-US" dirty="0" err="1"/>
              <a:t>obținând</a:t>
            </a:r>
            <a:r>
              <a:rPr lang="en-US" dirty="0"/>
              <a:t> o </a:t>
            </a:r>
            <a:r>
              <a:rPr lang="en-US" dirty="0" err="1"/>
              <a:t>rezervă</a:t>
            </a:r>
            <a:r>
              <a:rPr lang="en-US" dirty="0"/>
              <a:t> de </a:t>
            </a:r>
            <a:r>
              <a:rPr lang="en-US" dirty="0" err="1"/>
              <a:t>fază</a:t>
            </a:r>
            <a:r>
              <a:rPr lang="en-US" dirty="0"/>
              <a:t> </a:t>
            </a:r>
            <a:r>
              <a:rPr lang="en-US" dirty="0" err="1"/>
              <a:t>bună</a:t>
            </a:r>
            <a:r>
              <a:rPr lang="en-US" dirty="0"/>
              <a:t>). Q12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intrarea</a:t>
            </a:r>
            <a:r>
              <a:rPr lang="en-US" dirty="0"/>
              <a:t> sunt </a:t>
            </a:r>
            <a:r>
              <a:rPr lang="en-US" dirty="0" err="1"/>
              <a:t>principalele</a:t>
            </a:r>
            <a:r>
              <a:rPr lang="en-US" dirty="0"/>
              <a:t> </a:t>
            </a:r>
            <a:r>
              <a:rPr lang="en-US" dirty="0" err="1"/>
              <a:t>stagii</a:t>
            </a:r>
            <a:r>
              <a:rPr lang="en-US" dirty="0"/>
              <a:t> de </a:t>
            </a:r>
            <a:r>
              <a:rPr lang="en-US" dirty="0" err="1"/>
              <a:t>amplificare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etajul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am </a:t>
            </a:r>
            <a:r>
              <a:rPr lang="en-US" dirty="0" err="1"/>
              <a:t>utilizat</a:t>
            </a:r>
            <a:r>
              <a:rPr lang="en-US" dirty="0"/>
              <a:t> un </a:t>
            </a:r>
            <a:r>
              <a:rPr lang="en-US" dirty="0" err="1"/>
              <a:t>etaj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en-US" dirty="0" err="1"/>
              <a:t>clasa</a:t>
            </a:r>
            <a:r>
              <a:rPr lang="en-US" dirty="0"/>
              <a:t> AB (</a:t>
            </a:r>
            <a:r>
              <a:rPr lang="en-US" dirty="0" err="1"/>
              <a:t>tranzistoarele</a:t>
            </a:r>
            <a:r>
              <a:rPr lang="en-US" dirty="0"/>
              <a:t> Q4 </a:t>
            </a:r>
            <a:r>
              <a:rPr lang="en-US" dirty="0" err="1"/>
              <a:t>și</a:t>
            </a:r>
            <a:r>
              <a:rPr lang="en-US" dirty="0"/>
              <a:t> Q17), </a:t>
            </a:r>
            <a:r>
              <a:rPr lang="en-US" dirty="0" err="1"/>
              <a:t>pereche</a:t>
            </a:r>
            <a:r>
              <a:rPr lang="en-US" dirty="0"/>
              <a:t> push-pull.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ieșire</a:t>
            </a:r>
            <a:r>
              <a:rPr lang="en-US" dirty="0"/>
              <a:t> am pus o </a:t>
            </a:r>
            <a:r>
              <a:rPr lang="en-US" dirty="0" err="1"/>
              <a:t>reacție</a:t>
            </a:r>
            <a:r>
              <a:rPr lang="en-US" dirty="0"/>
              <a:t> </a:t>
            </a:r>
            <a:r>
              <a:rPr lang="en-US" dirty="0" err="1"/>
              <a:t>negativă</a:t>
            </a:r>
            <a:r>
              <a:rPr lang="en-US" dirty="0"/>
              <a:t> </a:t>
            </a:r>
            <a:r>
              <a:rPr lang="en-US" dirty="0" err="1"/>
              <a:t>serie-paralel</a:t>
            </a:r>
            <a:r>
              <a:rPr lang="en-US" dirty="0"/>
              <a:t> (e </a:t>
            </a:r>
            <a:r>
              <a:rPr lang="en-US" dirty="0" err="1"/>
              <a:t>negativă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se </a:t>
            </a:r>
            <a:r>
              <a:rPr lang="en-US" dirty="0" err="1"/>
              <a:t>întoarce</a:t>
            </a:r>
            <a:r>
              <a:rPr lang="en-US" dirty="0"/>
              <a:t> pe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negativă</a:t>
            </a:r>
            <a:r>
              <a:rPr lang="en-US" dirty="0"/>
              <a:t> a </a:t>
            </a:r>
            <a:r>
              <a:rPr lang="en-US" dirty="0" err="1"/>
              <a:t>amplificatorului</a:t>
            </a:r>
            <a:r>
              <a:rPr lang="en-US" dirty="0"/>
              <a:t>), o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rezistivă</a:t>
            </a:r>
            <a:r>
              <a:rPr lang="en-US" dirty="0"/>
              <a:t> de 9.1k </a:t>
            </a:r>
            <a:r>
              <a:rPr lang="en-US" dirty="0" err="1"/>
              <a:t>și</a:t>
            </a:r>
            <a:r>
              <a:rPr lang="en-US" dirty="0"/>
              <a:t> 1k.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calculul</a:t>
            </a:r>
            <a:r>
              <a:rPr lang="en-US" dirty="0"/>
              <a:t> de AC pe </a:t>
            </a:r>
            <a:r>
              <a:rPr lang="en-US" dirty="0" err="1"/>
              <a:t>rețea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f = 1k/(9k+1k), </a:t>
            </a:r>
            <a:r>
              <a:rPr lang="en-US" dirty="0" err="1"/>
              <a:t>adică</a:t>
            </a:r>
            <a:r>
              <a:rPr lang="en-US" dirty="0"/>
              <a:t> f=1/10. Cum </a:t>
            </a:r>
            <a:r>
              <a:rPr lang="en-US" dirty="0" err="1"/>
              <a:t>amplificarea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buclă</a:t>
            </a:r>
            <a:r>
              <a:rPr lang="en-US" dirty="0"/>
              <a:t> </a:t>
            </a:r>
            <a:r>
              <a:rPr lang="en-US" dirty="0" err="1"/>
              <a:t>deschisă</a:t>
            </a:r>
            <a:r>
              <a:rPr lang="en-US" dirty="0"/>
              <a:t> e </a:t>
            </a:r>
            <a:r>
              <a:rPr lang="en-US" dirty="0" err="1"/>
              <a:t>foarte</a:t>
            </a:r>
            <a:r>
              <a:rPr lang="en-US" dirty="0"/>
              <a:t> mare (pe </a:t>
            </a:r>
            <a:r>
              <a:rPr lang="en-US" dirty="0" err="1"/>
              <a:t>măsurate</a:t>
            </a:r>
            <a:r>
              <a:rPr lang="en-US" dirty="0"/>
              <a:t>) </a:t>
            </a:r>
            <a:r>
              <a:rPr lang="en-US" dirty="0" err="1"/>
              <a:t>undeva</a:t>
            </a:r>
            <a:r>
              <a:rPr lang="en-US" dirty="0"/>
              <a:t> la 8-9000x, </a:t>
            </a:r>
            <a:r>
              <a:rPr lang="en-US" dirty="0" err="1"/>
              <a:t>amplificarea</a:t>
            </a:r>
            <a:r>
              <a:rPr lang="en-US" dirty="0"/>
              <a:t> </a:t>
            </a:r>
            <a:r>
              <a:rPr lang="en-US" dirty="0" err="1"/>
              <a:t>totală</a:t>
            </a:r>
            <a:r>
              <a:rPr lang="en-US" dirty="0"/>
              <a:t> o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rămână</a:t>
            </a:r>
            <a:r>
              <a:rPr lang="en-US" dirty="0"/>
              <a:t> 1/f, </a:t>
            </a:r>
            <a:r>
              <a:rPr lang="en-US" dirty="0" err="1"/>
              <a:t>adică</a:t>
            </a:r>
            <a:r>
              <a:rPr lang="en-US" dirty="0"/>
              <a:t> 10.</a:t>
            </a:r>
          </a:p>
          <a:p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529737472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5" name="Imagine 4" descr="O imagine care conține text, hartă, diagramă, captură de ecran&#10;&#10;Descriere generată automat">
            <a:extLst>
              <a:ext uri="{FF2B5EF4-FFF2-40B4-BE49-F238E27FC236}">
                <a16:creationId xmlns:a16="http://schemas.microsoft.com/office/drawing/2014/main" id="{72BCAEB3-30DA-3F5F-397C-D465752FF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1640716"/>
            <a:ext cx="4764024" cy="3114168"/>
          </a:xfrm>
          <a:prstGeom prst="rect">
            <a:avLst/>
          </a:prstGeom>
        </p:spPr>
      </p:pic>
      <p:pic>
        <p:nvPicPr>
          <p:cNvPr id="7" name="Imagine 6" descr="O imagine care conține captură de ecran&#10;&#10;Descriere generată automat">
            <a:extLst>
              <a:ext uri="{FF2B5EF4-FFF2-40B4-BE49-F238E27FC236}">
                <a16:creationId xmlns:a16="http://schemas.microsoft.com/office/drawing/2014/main" id="{CB0AAA79-87B8-ED0D-F49A-AAEAF8662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40716"/>
            <a:ext cx="4154424" cy="3114168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388A9912-F7EC-A8C9-E736-FC6004927CBA}"/>
              </a:ext>
            </a:extLst>
          </p:cNvPr>
          <p:cNvSpPr txBox="1"/>
          <p:nvPr/>
        </p:nvSpPr>
        <p:spPr>
          <a:xfrm>
            <a:off x="1143000" y="487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Tensiuni</a:t>
            </a:r>
            <a:r>
              <a:rPr lang="en-US" dirty="0"/>
              <a:t>/</a:t>
            </a:r>
            <a:r>
              <a:rPr lang="en-US" dirty="0" err="1"/>
              <a:t>Curenți</a:t>
            </a:r>
            <a:r>
              <a:rPr lang="en-US" dirty="0"/>
              <a:t> DC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711E384E-D71D-9D9A-64E0-CE4A20A97A40}"/>
              </a:ext>
            </a:extLst>
          </p:cNvPr>
          <p:cNvSpPr txBox="1"/>
          <p:nvPr/>
        </p:nvSpPr>
        <p:spPr>
          <a:xfrm>
            <a:off x="6400800" y="487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Transient</a:t>
            </a:r>
          </a:p>
        </p:txBody>
      </p:sp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3673A-B66D-F11B-CECC-8C5FDF806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078580-ED5E-965D-1D58-D8752AE97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E567CCDB-3B33-2ABF-746C-3DEEABC2AF1C}"/>
              </a:ext>
            </a:extLst>
          </p:cNvPr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3" name="Imagine 2" descr="O imagine care conține captură de ecran, text, linie&#10;&#10;Descriere generată automat">
            <a:extLst>
              <a:ext uri="{FF2B5EF4-FFF2-40B4-BE49-F238E27FC236}">
                <a16:creationId xmlns:a16="http://schemas.microsoft.com/office/drawing/2014/main" id="{0180B52D-7D65-90A1-CC96-FA612C686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6781800" cy="314506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9B08FE51-7590-616A-CA6F-0ED222B2D4AA}"/>
              </a:ext>
            </a:extLst>
          </p:cNvPr>
          <p:cNvSpPr txBox="1"/>
          <p:nvPr/>
        </p:nvSpPr>
        <p:spPr>
          <a:xfrm>
            <a:off x="3962400" y="49093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Bode</a:t>
            </a:r>
          </a:p>
        </p:txBody>
      </p:sp>
    </p:spTree>
    <p:extLst>
      <p:ext uri="{BB962C8B-B14F-4D97-AF65-F5344CB8AC3E}">
        <p14:creationId xmlns:p14="http://schemas.microsoft.com/office/powerpoint/2010/main" val="2174634078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6530E-3CBD-E22F-AE69-E722E6EE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E1566F3-7949-3376-B6CA-D8F31105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Layout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89051-338B-4DE6-5519-E3BC4967B164}"/>
              </a:ext>
            </a:extLst>
          </p:cNvPr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3" name="Imagine 2" descr="O imagine care conține circuit, Inginerie electronică, hartă, Componentă electronică&#10;&#10;Descriere generată automat">
            <a:extLst>
              <a:ext uri="{FF2B5EF4-FFF2-40B4-BE49-F238E27FC236}">
                <a16:creationId xmlns:a16="http://schemas.microsoft.com/office/drawing/2014/main" id="{3939BBC4-A99F-EDB3-F35B-4078ECF70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524000"/>
            <a:ext cx="3226072" cy="3200400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FAFCE65A-814D-D2D8-8159-B11AD5C943B1}"/>
              </a:ext>
            </a:extLst>
          </p:cNvPr>
          <p:cNvSpPr txBox="1"/>
          <p:nvPr/>
        </p:nvSpPr>
        <p:spPr>
          <a:xfrm>
            <a:off x="3302273" y="838200"/>
            <a:ext cx="579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au fost </a:t>
            </a:r>
            <a:r>
              <a:rPr lang="en-US" dirty="0" err="1"/>
              <a:t>poziționate</a:t>
            </a:r>
            <a:r>
              <a:rPr lang="en-US" dirty="0"/>
              <a:t> strategic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interferențele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o </a:t>
            </a:r>
            <a:r>
              <a:rPr lang="en-US" dirty="0" err="1"/>
              <a:t>funcționare</a:t>
            </a:r>
            <a:r>
              <a:rPr lang="en-US" dirty="0"/>
              <a:t> </a:t>
            </a:r>
            <a:r>
              <a:rPr lang="en-US" dirty="0" err="1"/>
              <a:t>optimă</a:t>
            </a:r>
            <a:r>
              <a:rPr lang="en-US" dirty="0"/>
              <a:t>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zgomotului</a:t>
            </a:r>
            <a:r>
              <a:rPr lang="en-US" dirty="0"/>
              <a:t>,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esențiale</a:t>
            </a:r>
            <a:r>
              <a:rPr lang="en-US" dirty="0"/>
              <a:t> au fost </a:t>
            </a:r>
            <a:r>
              <a:rPr lang="en-US" dirty="0" err="1"/>
              <a:t>dispuse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traseele</a:t>
            </a:r>
            <a:r>
              <a:rPr lang="en-US" dirty="0"/>
              <a:t> </a:t>
            </a:r>
            <a:r>
              <a:rPr lang="en-US" dirty="0" err="1"/>
              <a:t>semnalelor</a:t>
            </a:r>
            <a:r>
              <a:rPr lang="en-US" dirty="0"/>
              <a:t> au fost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scurte</a:t>
            </a:r>
            <a:r>
              <a:rPr lang="en-US" dirty="0"/>
              <a:t>.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structurat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secțiuni</a:t>
            </a:r>
            <a:r>
              <a:rPr lang="en-US" dirty="0"/>
              <a:t> separate dedicate </a:t>
            </a:r>
            <a:r>
              <a:rPr lang="en-US" dirty="0" err="1"/>
              <a:t>semnalului</a:t>
            </a:r>
            <a:r>
              <a:rPr lang="en-US" dirty="0"/>
              <a:t>, </a:t>
            </a:r>
            <a:r>
              <a:rPr lang="en-US" dirty="0" err="1"/>
              <a:t>alimentării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etajului</a:t>
            </a:r>
            <a:r>
              <a:rPr lang="en-US" dirty="0"/>
              <a:t> de </a:t>
            </a:r>
            <a:r>
              <a:rPr lang="en-US" dirty="0" err="1"/>
              <a:t>ieșire</a:t>
            </a:r>
            <a:r>
              <a:rPr lang="en-US" dirty="0"/>
              <a:t>, </a:t>
            </a:r>
            <a:r>
              <a:rPr lang="en-US" dirty="0" err="1"/>
              <a:t>asigurând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o </a:t>
            </a:r>
            <a:r>
              <a:rPr lang="en-US" dirty="0" err="1"/>
              <a:t>delimitare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a </a:t>
            </a:r>
            <a:r>
              <a:rPr lang="en-US" dirty="0" err="1"/>
              <a:t>funcțiilor</a:t>
            </a:r>
            <a:r>
              <a:rPr lang="en-US" dirty="0"/>
              <a:t>. Un LED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monitorizare</a:t>
            </a:r>
            <a:r>
              <a:rPr lang="en-US" dirty="0"/>
              <a:t> a fost </a:t>
            </a:r>
            <a:r>
              <a:rPr lang="en-US" dirty="0" err="1"/>
              <a:t>amplasat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loc </a:t>
            </a:r>
            <a:r>
              <a:rPr lang="en-US" dirty="0" err="1"/>
              <a:t>accesibil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apropierea</a:t>
            </a:r>
            <a:r>
              <a:rPr lang="en-US" dirty="0"/>
              <a:t> </a:t>
            </a:r>
            <a:r>
              <a:rPr lang="en-US" dirty="0" err="1"/>
              <a:t>conectorilor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facilita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stării</a:t>
            </a:r>
            <a:r>
              <a:rPr lang="en-US" dirty="0"/>
              <a:t> de </a:t>
            </a:r>
            <a:r>
              <a:rPr lang="en-US" dirty="0" err="1"/>
              <a:t>funcționare</a:t>
            </a:r>
            <a:r>
              <a:rPr lang="en-US" dirty="0"/>
              <a:t>. </a:t>
            </a:r>
            <a:r>
              <a:rPr lang="en-US" dirty="0" err="1"/>
              <a:t>Traseele</a:t>
            </a:r>
            <a:r>
              <a:rPr lang="en-US" dirty="0"/>
              <a:t> de </a:t>
            </a:r>
            <a:r>
              <a:rPr lang="en-US" dirty="0" err="1"/>
              <a:t>alimentare</a:t>
            </a:r>
            <a:r>
              <a:rPr lang="en-US" dirty="0"/>
              <a:t> sunt </a:t>
            </a:r>
            <a:r>
              <a:rPr lang="en-US" dirty="0" err="1"/>
              <a:t>dimensionate</a:t>
            </a:r>
            <a:r>
              <a:rPr lang="en-US" dirty="0"/>
              <a:t> </a:t>
            </a:r>
            <a:r>
              <a:rPr lang="en-US" dirty="0" err="1"/>
              <a:t>generos</a:t>
            </a:r>
            <a:r>
              <a:rPr lang="en-US" dirty="0"/>
              <a:t> (0,8–1 mm)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curenților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traseele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cu </a:t>
            </a:r>
            <a:r>
              <a:rPr lang="en-US" dirty="0" err="1"/>
              <a:t>intensitate</a:t>
            </a:r>
            <a:r>
              <a:rPr lang="en-US" dirty="0"/>
              <a:t> </a:t>
            </a:r>
            <a:r>
              <a:rPr lang="en-US" dirty="0" err="1"/>
              <a:t>redusă</a:t>
            </a:r>
            <a:r>
              <a:rPr lang="en-US" dirty="0"/>
              <a:t> au </a:t>
            </a:r>
            <a:r>
              <a:rPr lang="en-US" dirty="0" err="1"/>
              <a:t>lățimi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(0,2–0,3 mm)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diminua</a:t>
            </a:r>
            <a:r>
              <a:rPr lang="en-US" dirty="0"/>
              <a:t> </a:t>
            </a:r>
            <a:r>
              <a:rPr lang="en-US" dirty="0" err="1"/>
              <a:t>zgomotul</a:t>
            </a:r>
            <a:r>
              <a:rPr lang="en-US" dirty="0"/>
              <a:t>. </a:t>
            </a:r>
            <a:r>
              <a:rPr lang="en-US" dirty="0" err="1"/>
              <a:t>Traseele</a:t>
            </a:r>
            <a:r>
              <a:rPr lang="en-US" dirty="0"/>
              <a:t> dedicate </a:t>
            </a:r>
            <a:r>
              <a:rPr lang="en-US" dirty="0" err="1"/>
              <a:t>puterii</a:t>
            </a:r>
            <a:r>
              <a:rPr lang="en-US" dirty="0"/>
              <a:t> au </a:t>
            </a:r>
            <a:r>
              <a:rPr lang="en-US" dirty="0" err="1"/>
              <a:t>dimensiuni</a:t>
            </a:r>
            <a:r>
              <a:rPr lang="en-US" dirty="0"/>
              <a:t> moderate (0,5–0,8 mm), </a:t>
            </a:r>
            <a:r>
              <a:rPr lang="en-US" dirty="0" err="1"/>
              <a:t>oferind</a:t>
            </a:r>
            <a:r>
              <a:rPr lang="en-US" dirty="0"/>
              <a:t> un </a:t>
            </a:r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rezistență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disiparea</a:t>
            </a:r>
            <a:r>
              <a:rPr lang="en-US" dirty="0"/>
              <a:t> </a:t>
            </a:r>
            <a:r>
              <a:rPr lang="en-US" dirty="0" err="1"/>
              <a:t>căldurii</a:t>
            </a:r>
            <a:r>
              <a:rPr lang="en-US" dirty="0"/>
              <a:t>. </a:t>
            </a:r>
            <a:r>
              <a:rPr lang="en-US" dirty="0" err="1"/>
              <a:t>Traseele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</a:t>
            </a:r>
            <a:r>
              <a:rPr lang="en-US" dirty="0" err="1"/>
              <a:t>reacției</a:t>
            </a:r>
            <a:r>
              <a:rPr lang="en-US" dirty="0"/>
              <a:t> negative au fost </a:t>
            </a:r>
            <a:r>
              <a:rPr lang="en-US" dirty="0" err="1"/>
              <a:t>realizate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scurte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precise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menține</a:t>
            </a:r>
            <a:r>
              <a:rPr lang="en-US" dirty="0"/>
              <a:t> </a:t>
            </a:r>
            <a:r>
              <a:rPr lang="en-US" dirty="0" err="1"/>
              <a:t>stabilitatea</a:t>
            </a:r>
            <a:r>
              <a:rPr lang="en-US" dirty="0"/>
              <a:t> </a:t>
            </a:r>
            <a:r>
              <a:rPr lang="en-US" dirty="0" err="1"/>
              <a:t>întregului</a:t>
            </a:r>
            <a:r>
              <a:rPr lang="en-US" dirty="0"/>
              <a:t> circuit.</a:t>
            </a:r>
          </a:p>
        </p:txBody>
      </p:sp>
    </p:spTree>
    <p:extLst>
      <p:ext uri="{BB962C8B-B14F-4D97-AF65-F5344CB8AC3E}">
        <p14:creationId xmlns:p14="http://schemas.microsoft.com/office/powerpoint/2010/main" val="909008696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C45CB56-5F16-600D-F37F-E45B1249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9" y="1520952"/>
            <a:ext cx="4010585" cy="369621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567045F0-B988-0189-434D-04A908EE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0952"/>
            <a:ext cx="3810808" cy="3735666"/>
          </a:xfrm>
          <a:prstGeom prst="rect">
            <a:avLst/>
          </a:prstGeom>
        </p:spPr>
      </p:pic>
      <p:sp>
        <p:nvSpPr>
          <p:cNvPr id="9" name="CasetăText 8">
            <a:extLst>
              <a:ext uri="{FF2B5EF4-FFF2-40B4-BE49-F238E27FC236}">
                <a16:creationId xmlns:a16="http://schemas.microsoft.com/office/drawing/2014/main" id="{2C6B0CBA-A767-FD61-1F39-B77059CC0F5D}"/>
              </a:ext>
            </a:extLst>
          </p:cNvPr>
          <p:cNvSpPr txBox="1"/>
          <p:nvPr/>
        </p:nvSpPr>
        <p:spPr>
          <a:xfrm>
            <a:off x="1219200" y="525661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Vilualizare</a:t>
            </a:r>
            <a:r>
              <a:rPr lang="en-US" dirty="0"/>
              <a:t> BOT</a:t>
            </a:r>
          </a:p>
          <a:p>
            <a:endParaRPr lang="en-US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8C9D7B7D-4B5A-E2A8-D7B3-2EC6E20788D4}"/>
              </a:ext>
            </a:extLst>
          </p:cNvPr>
          <p:cNvSpPr txBox="1"/>
          <p:nvPr/>
        </p:nvSpPr>
        <p:spPr>
          <a:xfrm>
            <a:off x="5410200" y="53370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Vizualizare</a:t>
            </a:r>
            <a:r>
              <a:rPr lang="en-US" dirty="0"/>
              <a:t> TOP</a:t>
            </a:r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2664</TotalTime>
  <Words>1072</Words>
  <Application>Microsoft Office PowerPoint</Application>
  <PresentationFormat>Expunere pe ecran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Circuite Electronice Fundamentale 2 – Proiect (CEF2-Pr) </vt:lpstr>
      <vt:lpstr>Date de proiectare</vt:lpstr>
      <vt:lpstr>Schema bloc</vt:lpstr>
      <vt:lpstr>Schema electrică </vt:lpstr>
      <vt:lpstr>Schema electrică </vt:lpstr>
      <vt:lpstr>Simulări</vt:lpstr>
      <vt:lpstr>Simulări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Cosmin-Andrei FIEREA (131616)</cp:lastModifiedBy>
  <cp:revision>241</cp:revision>
  <dcterms:created xsi:type="dcterms:W3CDTF">2014-01-15T22:07:17Z</dcterms:created>
  <dcterms:modified xsi:type="dcterms:W3CDTF">2025-01-18T22:46:55Z</dcterms:modified>
</cp:coreProperties>
</file>