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>
        <p:scale>
          <a:sx n="97" d="100"/>
          <a:sy n="97" d="100"/>
        </p:scale>
        <p:origin x="82" y="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E6AB77-4F2C-1BF4-25D0-DDC603C6386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73B482-F68C-311A-7EF4-B1D8A2352A7D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10D0F8-D7C6-EE8A-EAF8-381F83E4EDF8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C1C95-AF5C-752B-0CFF-00C581A4E1A3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10BE5EAF-73EC-4539-8E12-95B26B3ACF10}" type="slidenum">
              <a:t>‹#›</a:t>
            </a:fld>
            <a:endParaRPr lang="en-US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9488806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FAFC57-13A2-78EF-7AA1-1E40A06C09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07108C-9E6B-2CC1-792D-DE7D351C65F7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AD14B790-B894-0A7C-F9FA-077D9C28344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68464-893B-7FB9-F592-5571B3D07309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1E84A-345E-C4CE-511C-1388C35D7A26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2D3C3-0EB8-1304-524A-8A41262BDD3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1AB46A12-1165-42C4-B14E-33BBF50BC78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47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>
        <a:ln>
          <a:noFill/>
        </a:ln>
        <a:latin typeface="Arial" pitchFamily="18"/>
        <a:ea typeface="Microsoft YaHe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4C3F5C4C-5FD1-E23F-B798-3B18EE0B937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4399200" y="9555480"/>
            <a:ext cx="3372480" cy="502200"/>
          </a:xfrm>
        </p:spPr>
        <p:txBody>
          <a:bodyPr wrap="square"/>
          <a:lstStyle/>
          <a:p>
            <a:pPr lvl="0" algn="l" hangingPunct="1"/>
            <a:fld id="{A7005449-DCA2-405A-B5E2-21D6EF0BA992}" type="slidenum">
              <a:t>1</a:t>
            </a:fld>
            <a:endParaRPr lang="en-US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5E6D21F8-2085-F5FF-DC49-0D96E527158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E70BC2D-8BE8-4E7B-B71B-156F085AFE5D}" type="slidenum">
              <a:t>1</a:t>
            </a:fld>
            <a:endParaRPr lang="en-US"/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B87E8F41-9344-749B-078E-7483547BEAD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562087A0-3899-E675-CDC1-93D8F7BD89D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200" cy="4525560"/>
          </a:xfrm>
        </p:spPr>
        <p:txBody>
          <a:bodyPr wrap="square" lIns="90000" tIns="45000" rIns="90000" bIns="45000" anchor="t">
            <a:noAutofit/>
          </a:bodyPr>
          <a:lstStyle/>
          <a:p>
            <a:pPr lvl="0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01A74211-6216-DB0E-9B4F-36EE0EBC97E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4399200" y="9555480"/>
            <a:ext cx="3372480" cy="502200"/>
          </a:xfrm>
        </p:spPr>
        <p:txBody>
          <a:bodyPr wrap="square"/>
          <a:lstStyle/>
          <a:p>
            <a:pPr lvl="0" algn="l" hangingPunct="1"/>
            <a:fld id="{1A40B933-6342-4DEF-A64A-BFFA641EA40B}" type="slidenum">
              <a:t>10</a:t>
            </a:fld>
            <a:endParaRPr lang="en-US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CCF44EB6-1917-1D79-C771-5645B920FB5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8692756-3051-4854-82B7-017C541E0B90}" type="slidenum">
              <a:t>10</a:t>
            </a:fld>
            <a:endParaRPr lang="en-US"/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FEA7180D-5FE2-67AB-184F-0F96DC9C3A8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55D343A9-B6F0-41BC-CD12-A36F125CE10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200" cy="4525560"/>
          </a:xfrm>
        </p:spPr>
        <p:txBody>
          <a:bodyPr wrap="square" lIns="90000" tIns="45000" rIns="90000" bIns="45000" anchor="t">
            <a:noAutofit/>
          </a:bodyPr>
          <a:lstStyle/>
          <a:p>
            <a:pPr lvl="0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260842FB-7961-D680-7935-4DBC8913116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4399200" y="9555480"/>
            <a:ext cx="3372480" cy="502200"/>
          </a:xfrm>
        </p:spPr>
        <p:txBody>
          <a:bodyPr wrap="square"/>
          <a:lstStyle/>
          <a:p>
            <a:pPr lvl="0" algn="l" hangingPunct="1"/>
            <a:fld id="{AF7030A3-01CD-4351-9434-30A1BC5FB50B}" type="slidenum">
              <a:t>11</a:t>
            </a:fld>
            <a:endParaRPr lang="en-US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DFFD6821-B7CA-2E0B-E2B2-7CE082799DE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8927C5F-13EE-4585-BAD3-FDAEF5BE4D97}" type="slidenum">
              <a:t>11</a:t>
            </a:fld>
            <a:endParaRPr lang="en-US"/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1F69F7BE-0B6E-26A1-33A0-01540F84092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16A9BA9D-D2BF-17EA-9630-37B92F533AE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200" cy="4525560"/>
          </a:xfrm>
        </p:spPr>
        <p:txBody>
          <a:bodyPr wrap="square" lIns="90000" tIns="45000" rIns="90000" bIns="45000" anchor="t">
            <a:noAutofit/>
          </a:bodyPr>
          <a:lstStyle/>
          <a:p>
            <a:pPr lvl="0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8A5D4-D316-A4D3-4AAB-5D0F784305B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878EEAE-59B6-4642-B8BB-E24CD4F21C0C}" type="slidenum">
              <a:t>12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FA872D-AC63-6C14-6050-87D9A6E42AE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DC544F-C5FA-F94D-DE4C-00A53F30859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89281B55-5F85-97E6-D41A-E014BB70727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4399200" y="9555480"/>
            <a:ext cx="3372480" cy="502200"/>
          </a:xfrm>
        </p:spPr>
        <p:txBody>
          <a:bodyPr wrap="square"/>
          <a:lstStyle/>
          <a:p>
            <a:pPr lvl="0" algn="l" hangingPunct="1"/>
            <a:fld id="{16003200-DDBB-405A-B1AB-51F49267E791}" type="slidenum">
              <a:t>2</a:t>
            </a:fld>
            <a:endParaRPr lang="en-US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F4F99E86-F31D-6D44-8742-B85ADA92574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149480E-E8D6-4D9D-9F24-107E6AA7FEFB}" type="slidenum">
              <a:t>2</a:t>
            </a:fld>
            <a:endParaRPr lang="en-US"/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F8527CFE-C130-0A01-26A8-D361CE88920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3C255682-4769-A864-CF59-E1A6AC6FF56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200" cy="4525560"/>
          </a:xfrm>
        </p:spPr>
        <p:txBody>
          <a:bodyPr wrap="square" lIns="90000" tIns="45000" rIns="90000" bIns="45000" anchor="t">
            <a:noAutofit/>
          </a:bodyPr>
          <a:lstStyle/>
          <a:p>
            <a:pPr lvl="0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8DE39F2C-5139-1A71-59A8-EC584CAC8D0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4399200" y="9555480"/>
            <a:ext cx="3372480" cy="502200"/>
          </a:xfrm>
        </p:spPr>
        <p:txBody>
          <a:bodyPr wrap="square"/>
          <a:lstStyle/>
          <a:p>
            <a:pPr lvl="0" algn="l" hangingPunct="1"/>
            <a:fld id="{D77422FE-FFC1-4969-BA27-9306FF0F18ED}" type="slidenum">
              <a:t>3</a:t>
            </a:fld>
            <a:endParaRPr lang="en-US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ABB611E9-9B9A-555F-60F8-6907F022D2C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2152C1F-872F-4AA6-8AE0-C93475AFA8E5}" type="slidenum">
              <a:t>3</a:t>
            </a:fld>
            <a:endParaRPr lang="en-US"/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12D5AFD5-65C1-6819-9608-490123E142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9CC04CCE-3B62-4991-56DE-5DC51376ACD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200" cy="4525560"/>
          </a:xfrm>
        </p:spPr>
        <p:txBody>
          <a:bodyPr wrap="square" lIns="90000" tIns="45000" rIns="90000" bIns="45000" anchor="t">
            <a:noAutofit/>
          </a:bodyPr>
          <a:lstStyle/>
          <a:p>
            <a:pPr lvl="0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600FD0E3-C824-9218-ADD6-69B61F78447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B7C8497-D0AA-4CAE-A582-706A4BFBD1A7}" type="slidenum"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59F3CCCB-ADBE-ECC0-C077-C62B1E2C603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4399200" y="9555480"/>
            <a:ext cx="3372480" cy="502200"/>
          </a:xfrm>
        </p:spPr>
        <p:txBody>
          <a:bodyPr wrap="square"/>
          <a:lstStyle/>
          <a:p>
            <a:pPr lvl="0" algn="l" hangingPunct="1"/>
            <a:fld id="{47AE46F5-2D65-4B5B-95B3-624F0BDF4174}" type="slidenum">
              <a:t>5</a:t>
            </a:fld>
            <a:endParaRPr lang="en-US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0F851CC6-021A-9274-EE07-084069D1E8F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36C246D-9784-48BD-A6C0-89B04D046D2B}" type="slidenum">
              <a:t>5</a:t>
            </a:fld>
            <a:endParaRPr lang="en-US"/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BC2CAFDB-02F7-3A7B-47B8-C0B07421E5C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165B196F-3243-4C58-6C1A-47CC3080BE3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200" cy="4525560"/>
          </a:xfrm>
        </p:spPr>
        <p:txBody>
          <a:bodyPr wrap="square" lIns="90000" tIns="45000" rIns="90000" bIns="45000" anchor="t">
            <a:noAutofit/>
          </a:bodyPr>
          <a:lstStyle/>
          <a:p>
            <a:pPr lvl="0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2DA0142C-F69B-5E33-2DBF-4206121AF7F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4399200" y="9555480"/>
            <a:ext cx="3372480" cy="502200"/>
          </a:xfrm>
        </p:spPr>
        <p:txBody>
          <a:bodyPr wrap="square"/>
          <a:lstStyle/>
          <a:p>
            <a:pPr lvl="0" algn="l" hangingPunct="1"/>
            <a:fld id="{5F15FCA1-19B0-4E63-8015-AE9F9BBCECF5}" type="slidenum">
              <a:t>6</a:t>
            </a:fld>
            <a:endParaRPr lang="en-US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BC4B73A-4A7F-8FD7-D23C-80683872AE7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34B0EF1-9BD3-4C4E-8A02-C052F51FEA36}" type="slidenum">
              <a:t>6</a:t>
            </a:fld>
            <a:endParaRPr lang="en-US"/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296104BD-EC41-A4A8-1ED0-60472E3F7FB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5F650A5D-F039-6824-E86C-BAF6C274D23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200" cy="4525560"/>
          </a:xfrm>
        </p:spPr>
        <p:txBody>
          <a:bodyPr wrap="square" lIns="90000" tIns="45000" rIns="90000" bIns="45000" anchor="t">
            <a:noAutofit/>
          </a:bodyPr>
          <a:lstStyle/>
          <a:p>
            <a:pPr lvl="0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2594512A-62D1-5CBA-17B0-3FAEFDB43E4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4399200" y="9555480"/>
            <a:ext cx="3372480" cy="502200"/>
          </a:xfrm>
        </p:spPr>
        <p:txBody>
          <a:bodyPr wrap="square"/>
          <a:lstStyle/>
          <a:p>
            <a:pPr lvl="0" algn="l" hangingPunct="1"/>
            <a:fld id="{B26F3335-617C-4976-BDC0-EA0ACD71FCFE}" type="slidenum">
              <a:t>7</a:t>
            </a:fld>
            <a:endParaRPr lang="en-US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44145CB-214E-BC2B-91B5-9818A85FA3B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C75C7C8-BBD8-415D-8E62-9C4CDD9A0E72}" type="slidenum">
              <a:t>7</a:t>
            </a:fld>
            <a:endParaRPr lang="en-US"/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5C008218-2532-5D22-4202-56DA598CAB0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8E0EB4E1-CD39-8F37-806A-C0EE0E394D4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200" cy="4525560"/>
          </a:xfrm>
        </p:spPr>
        <p:txBody>
          <a:bodyPr wrap="square" lIns="90000" tIns="45000" rIns="90000" bIns="45000" anchor="t">
            <a:noAutofit/>
          </a:bodyPr>
          <a:lstStyle/>
          <a:p>
            <a:pPr lvl="0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DF15B223-3FB9-64AE-DBAD-5AD6EFA5358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758303B-FC32-4F0F-BAD9-608C3192D814}" type="slidenum"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48BC5-CC37-9FB0-0FEA-BF6015DD8B8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99D5C0C-102F-4570-86AB-3F620D5426D4}" type="slidenum">
              <a:t>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33B0C8-9198-DA5A-0D56-C3D9FF9A875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0A0694-62BA-89BD-479A-C8B91786EFE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pPr lvl="0"/>
            <a:fld id="{2D389646-50BF-4DAE-BA69-ECD7850A3322}" type="datetime1">
              <a:rPr lang="en-US" smtClean="0"/>
              <a:pPr lvl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lvl="0"/>
            <a:fld id="{EF9D17BA-2719-44DD-B272-51A61383A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70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D389646-50BF-4DAE-BA69-ECD7850A3322}" type="datetime1">
              <a:rPr lang="en-US" smtClean="0"/>
              <a:pPr lvl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5624B1F-9507-49EE-B291-67D78F8E5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47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D389646-50BF-4DAE-BA69-ECD7850A3322}" type="datetime1">
              <a:rPr lang="en-US" smtClean="0"/>
              <a:pPr lvl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5624B1F-9507-49EE-B291-67D78F8E5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37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D389646-50BF-4DAE-BA69-ECD7850A3322}" type="datetime1">
              <a:rPr lang="en-US" smtClean="0"/>
              <a:pPr lvl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5624B1F-9507-49EE-B291-67D78F8E56A7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3082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D389646-50BF-4DAE-BA69-ECD7850A3322}" type="datetime1">
              <a:rPr lang="en-US" smtClean="0"/>
              <a:pPr lvl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5624B1F-9507-49EE-B291-67D78F8E5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63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D389646-50BF-4DAE-BA69-ECD7850A3322}" type="datetime1">
              <a:rPr lang="en-US" smtClean="0"/>
              <a:pPr lvl="0"/>
              <a:t>3/12/2024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5624B1F-9507-49EE-B291-67D78F8E5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80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D389646-50BF-4DAE-BA69-ECD7850A3322}" type="datetime1">
              <a:rPr lang="en-US" smtClean="0"/>
              <a:pPr lvl="0"/>
              <a:t>3/12/2024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5624B1F-9507-49EE-B291-67D78F8E5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95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D389646-50BF-4DAE-BA69-ECD7850A3322}" type="datetime1">
              <a:rPr lang="en-US" smtClean="0"/>
              <a:pPr lvl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BCF75A7-F44F-427C-8900-7C81BA387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0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D389646-50BF-4DAE-BA69-ECD7850A3322}" type="datetime1">
              <a:rPr lang="en-US" smtClean="0"/>
              <a:pPr lvl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6535C18-F05C-48B6-B14E-33204571B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1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D389646-50BF-4DAE-BA69-ECD7850A3322}" type="datetime1">
              <a:rPr lang="en-US" smtClean="0"/>
              <a:pPr lvl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3FE809A-4ABD-4AF2-A4D2-C252D3E57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0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D389646-50BF-4DAE-BA69-ECD7850A3322}" type="datetime1">
              <a:rPr lang="en-US" smtClean="0"/>
              <a:pPr lvl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C2CBB8-34E1-42DE-8D18-A35D75D9C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309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D389646-50BF-4DAE-BA69-ECD7850A3322}" type="datetime1">
              <a:rPr lang="en-US" smtClean="0"/>
              <a:pPr lvl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0227734-A48C-42C1-9A32-BF80B10E9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86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D389646-50BF-4DAE-BA69-ECD7850A3322}" type="datetime1">
              <a:rPr lang="en-US" smtClean="0"/>
              <a:pPr lvl="0"/>
              <a:t>3/12/2024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F6D363-B927-477F-95E5-12101017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99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D389646-50BF-4DAE-BA69-ECD7850A3322}" type="datetime1">
              <a:rPr lang="en-US" smtClean="0"/>
              <a:pPr lvl="0"/>
              <a:t>3/12/2024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AA8895C-F591-4D48-B233-C728981B7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5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D389646-50BF-4DAE-BA69-ECD7850A3322}" type="datetime1">
              <a:rPr lang="en-US" smtClean="0"/>
              <a:pPr lvl="0"/>
              <a:t>3/12/2024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86E3A4C-A5DB-4D9F-A9FE-7E37390B7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070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D389646-50BF-4DAE-BA69-ECD7850A3322}" type="datetime1">
              <a:rPr lang="en-US" smtClean="0"/>
              <a:pPr lvl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1C5B632-A312-4902-A746-D4AC0AD4A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94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D389646-50BF-4DAE-BA69-ECD7850A3322}" type="datetime1">
              <a:rPr lang="en-US" smtClean="0"/>
              <a:pPr lvl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CB30D5-FFFF-48A8-BB2B-77B058844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72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2D389646-50BF-4DAE-BA69-ECD7850A3322}" type="datetime1">
              <a:rPr lang="en-US" smtClean="0"/>
              <a:pPr lvl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45624B1F-9507-49EE-B291-67D78F8E5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930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  <p:sldLayoutId id="21474838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smin2890/Proiect-Final.gi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riacauto.ro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github.com/Cosmin2890/Proiect-Final.gi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4822751-C880-0084-A31E-89AC258AAB7C}"/>
              </a:ext>
            </a:extLst>
          </p:cNvPr>
          <p:cNvSpPr/>
          <p:nvPr/>
        </p:nvSpPr>
        <p:spPr>
          <a:xfrm>
            <a:off x="0" y="1932119"/>
            <a:ext cx="12191400" cy="1324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                   </a:t>
            </a:r>
            <a:br>
              <a:rPr lang="en-US" sz="6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 Light" pitchFamily="18"/>
                <a:ea typeface="Microsoft YaHei" pitchFamily="2"/>
                <a:cs typeface="Lucida Sans" pitchFamily="2"/>
              </a:rPr>
            </a:br>
            <a:endParaRPr lang="en-US" sz="6000" b="0" i="0" u="none" strike="noStrike" kern="1200" spc="0">
              <a:ln>
                <a:noFill/>
              </a:ln>
              <a:solidFill>
                <a:srgbClr val="000000"/>
              </a:solidFill>
              <a:latin typeface="Calibri Light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0E402009-671B-9362-CC19-DC4B01142138}"/>
              </a:ext>
            </a:extLst>
          </p:cNvPr>
          <p:cNvSpPr/>
          <p:nvPr/>
        </p:nvSpPr>
        <p:spPr>
          <a:xfrm>
            <a:off x="816840" y="3943440"/>
            <a:ext cx="2622240" cy="821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Constantin Davidica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-28.03.2024-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2965D4-97D6-FFA2-C3CD-68F29CDF433D}"/>
              </a:ext>
            </a:extLst>
          </p:cNvPr>
          <p:cNvSpPr txBox="1"/>
          <p:nvPr/>
        </p:nvSpPr>
        <p:spPr>
          <a:xfrm>
            <a:off x="3365150" y="1932119"/>
            <a:ext cx="5303520" cy="12945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  </a:t>
            </a:r>
            <a:r>
              <a:rPr lang="en-US" sz="60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Proiect</a:t>
            </a:r>
            <a:r>
              <a:rPr lang="en-US" sz="6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 Final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00BD75-BDD6-6EF0-F6A2-0D6CC981ED67}"/>
              </a:ext>
            </a:extLst>
          </p:cNvPr>
          <p:cNvSpPr txBox="1"/>
          <p:nvPr/>
        </p:nvSpPr>
        <p:spPr>
          <a:xfrm>
            <a:off x="8477907" y="6421086"/>
            <a:ext cx="2694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dirty="0">
                <a:ln>
                  <a:noFill/>
                </a:ln>
                <a:latin typeface="Calibri" pitchFamily="18"/>
                <a:ea typeface="Microsoft YaHei" pitchFamily="2"/>
                <a:cs typeface="Lucida Sans" pitchFamily="2"/>
              </a:rPr>
              <a:t>Constantin Davidica - TA37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rtea II – Framework de testare automata in seleni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352B13C5-0D10-400F-2DF8-6996A5994CF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100" y="0"/>
            <a:ext cx="12153900" cy="731838"/>
          </a:xfrm>
        </p:spPr>
        <p:txBody>
          <a:bodyPr wrap="square" lIns="90000" tIns="45000" rIns="90000" bIns="45000" anchor="t">
            <a:noAutofit/>
          </a:bodyPr>
          <a:lstStyle/>
          <a:p>
            <a:pPr lvl="0"/>
            <a:r>
              <a:rPr lang="en-US" sz="4400" dirty="0" err="1">
                <a:latin typeface="Calibri Light" pitchFamily="18"/>
              </a:rPr>
              <a:t>Partea</a:t>
            </a:r>
            <a:r>
              <a:rPr lang="en-US" sz="4400" dirty="0">
                <a:latin typeface="Calibri Light" pitchFamily="18"/>
              </a:rPr>
              <a:t> II – </a:t>
            </a:r>
            <a:r>
              <a:rPr lang="en-US" sz="3000" dirty="0">
                <a:latin typeface="Calibri Light" pitchFamily="18"/>
              </a:rPr>
              <a:t>Framework de </a:t>
            </a:r>
            <a:r>
              <a:rPr lang="en-US" sz="3000" dirty="0" err="1">
                <a:latin typeface="Calibri Light" pitchFamily="18"/>
              </a:rPr>
              <a:t>testare</a:t>
            </a:r>
            <a:r>
              <a:rPr lang="en-US" sz="3000" dirty="0">
                <a:latin typeface="Calibri Light" pitchFamily="18"/>
              </a:rPr>
              <a:t> automata in selenium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8C6C6D-79F6-80C3-AF84-B8741554C1A7}"/>
              </a:ext>
            </a:extLst>
          </p:cNvPr>
          <p:cNvSpPr txBox="1"/>
          <p:nvPr/>
        </p:nvSpPr>
        <p:spPr>
          <a:xfrm>
            <a:off x="224658" y="863701"/>
            <a:ext cx="11812313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Pentru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clonarea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proiectului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din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github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se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parcurg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urmatorii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pasi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34"/>
              <a:ea typeface="Microsoft YaHei" pitchFamily="2"/>
              <a:cs typeface="Lucida 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      1. In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folderul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in care se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doreste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crearea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clonei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se da click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dreapta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—Open Git Bash here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34"/>
              <a:ea typeface="Microsoft YaHei" pitchFamily="2"/>
              <a:cs typeface="Lucida 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      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2. Se introduce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comanda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“git clone 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  <a:hlinkClick r:id="rId3"/>
              </a:rPr>
              <a:t>https://github.com/Cosmin2890/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  <a:hlinkClick r:id="rId3"/>
              </a:rPr>
              <a:t>Proiect-Final.git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”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34"/>
              <a:ea typeface="Microsoft YaHei" pitchFamily="2"/>
              <a:cs typeface="Lucida 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      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3. Din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folderul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in care s-a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creat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clona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proiectului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se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sterge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folderul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“.git”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	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0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34"/>
              <a:ea typeface="Microsoft YaHei" pitchFamily="2"/>
              <a:cs typeface="Lucida 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 </a:t>
            </a:r>
            <a:r>
              <a:rPr lang="en-US" sz="20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Tehnologia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de </a:t>
            </a:r>
            <a:r>
              <a:rPr lang="en-US" sz="20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testare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este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BDD </a:t>
            </a:r>
            <a:r>
              <a:rPr lang="en-US" sz="20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si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p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entru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a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rula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testele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in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Pycharm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este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necesar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a fi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instalate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urmatoarele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 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librarii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prin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introducerea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urmatoarelor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comenzi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in Terminal: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34"/>
              <a:ea typeface="Microsoft YaHei" pitchFamily="2"/>
              <a:cs typeface="Lucida 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       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- Selenium –  “pip install selenium”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       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- Web driver manager – “pip install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webdriver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-manager”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       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-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Libraria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behave -  “pip install behave”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       -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Rapoarte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BDD - “pip install behave-html-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formater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”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36C2FE-934F-9974-3DBC-40172187BFD9}"/>
              </a:ext>
            </a:extLst>
          </p:cNvPr>
          <p:cNvSpPr txBox="1"/>
          <p:nvPr/>
        </p:nvSpPr>
        <p:spPr>
          <a:xfrm>
            <a:off x="8477907" y="6421086"/>
            <a:ext cx="2694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dirty="0">
                <a:ln>
                  <a:noFill/>
                </a:ln>
                <a:latin typeface="Calibri" pitchFamily="18"/>
                <a:ea typeface="Microsoft YaHei" pitchFamily="2"/>
                <a:cs typeface="Lucida Sans" pitchFamily="2"/>
              </a:rPr>
              <a:t>Constantin Davidica - TA37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rtea II – Framework de testare automata in seleni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867AE122-7487-7199-DD36-5F24D440CB4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100" y="0"/>
            <a:ext cx="12153900" cy="731838"/>
          </a:xfrm>
        </p:spPr>
        <p:txBody>
          <a:bodyPr wrap="square" lIns="90000" tIns="45000" rIns="90000" bIns="45000" anchor="t">
            <a:noAutofit/>
          </a:bodyPr>
          <a:lstStyle/>
          <a:p>
            <a:pPr lvl="0"/>
            <a:r>
              <a:rPr lang="en-US" sz="4400" dirty="0" err="1">
                <a:latin typeface="Calibri Light" pitchFamily="18"/>
              </a:rPr>
              <a:t>Partea</a:t>
            </a:r>
            <a:r>
              <a:rPr lang="en-US" sz="4400" dirty="0">
                <a:latin typeface="Calibri Light" pitchFamily="18"/>
              </a:rPr>
              <a:t> II – </a:t>
            </a:r>
            <a:r>
              <a:rPr lang="en-US" sz="3000" dirty="0">
                <a:latin typeface="Calibri Light" pitchFamily="18"/>
              </a:rPr>
              <a:t>Framework de </a:t>
            </a:r>
            <a:r>
              <a:rPr lang="en-US" sz="3000" dirty="0" err="1">
                <a:latin typeface="Calibri Light" pitchFamily="18"/>
              </a:rPr>
              <a:t>testare</a:t>
            </a:r>
            <a:r>
              <a:rPr lang="en-US" sz="3000" dirty="0">
                <a:latin typeface="Calibri Light" pitchFamily="18"/>
              </a:rPr>
              <a:t> automata in selenium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30ECBB-04C0-3375-8390-2F40A711EEA4}"/>
              </a:ext>
            </a:extLst>
          </p:cNvPr>
          <p:cNvSpPr txBox="1"/>
          <p:nvPr/>
        </p:nvSpPr>
        <p:spPr>
          <a:xfrm>
            <a:off x="343219" y="772200"/>
            <a:ext cx="11954880" cy="53136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rPr>
              <a:t>	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Arial" pitchFamily="18"/>
                <a:ea typeface="Microsoft YaHei" pitchFamily="2"/>
                <a:cs typeface="Lucida Sans" pitchFamily="2"/>
              </a:rPr>
              <a:t>In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Arial" pitchFamily="18"/>
                <a:ea typeface="Microsoft YaHei" pitchFamily="2"/>
                <a:cs typeface="Lucida Sans" pitchFamily="2"/>
              </a:rPr>
              <a:t>cadrul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Arial" pitchFamily="18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Arial" pitchFamily="18"/>
                <a:ea typeface="Microsoft YaHei" pitchFamily="2"/>
                <a:cs typeface="Lucida Sans" pitchFamily="2"/>
              </a:rPr>
              <a:t>proiectului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Arial" pitchFamily="18"/>
                <a:ea typeface="Microsoft YaHei" pitchFamily="2"/>
                <a:cs typeface="Lucida Sans" pitchFamily="2"/>
              </a:rPr>
              <a:t> se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Arial" pitchFamily="18"/>
                <a:ea typeface="Microsoft YaHei" pitchFamily="2"/>
                <a:cs typeface="Lucida Sans" pitchFamily="2"/>
              </a:rPr>
              <a:t>regasesc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Arial" pitchFamily="18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Arial" pitchFamily="18"/>
                <a:ea typeface="Microsoft YaHei" pitchFamily="2"/>
                <a:cs typeface="Lucida Sans" pitchFamily="2"/>
              </a:rPr>
              <a:t>urmatoarele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Arial" pitchFamily="18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Arial" pitchFamily="18"/>
                <a:ea typeface="Microsoft YaHei" pitchFamily="2"/>
                <a:cs typeface="Lucida Sans" pitchFamily="2"/>
              </a:rPr>
              <a:t>directoare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Arial" pitchFamily="18"/>
                <a:ea typeface="Microsoft YaHei" pitchFamily="2"/>
                <a:cs typeface="Lucida Sans" pitchFamily="2"/>
              </a:rPr>
              <a:t>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rPr>
              <a:t>1. 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rPr>
              <a:t>Directorul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rPr>
              <a:t> features . Este 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rPr>
              <a:t>directorul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rPr>
              <a:t> in care se 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rPr>
              <a:t>regasete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rPr>
              <a:t>programarea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rPr>
              <a:t> in 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rPr>
              <a:t>limbaj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rPr>
              <a:t> Gherkin.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rPr>
              <a:t>2. 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rPr>
              <a:t>Directorul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rPr>
              <a:t> pages . In 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rPr>
              <a:t>acest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rPr>
              <a:t> director se 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rPr>
              <a:t>regasesc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rPr>
              <a:t>functiile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rPr>
              <a:t>necesare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rPr>
              <a:t>testarii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rPr>
              <a:t>fiecarei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rPr>
              <a:t>pagini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rPr>
              <a:t>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rPr>
              <a:t>3. 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rPr>
              <a:t>Directorul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rPr>
              <a:t> steps . 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rPr>
              <a:t>Aici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rPr>
              <a:t>codul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rPr>
              <a:t> face 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rPr>
              <a:t>legatura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rPr>
              <a:t>intre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rPr>
              <a:t>limbajul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rPr>
              <a:t> Gherkin 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rPr>
              <a:t>si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rPr>
              <a:t>functiile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rPr>
              <a:t> de </a:t>
            </a:r>
            <a:r>
              <a:rPr lang="en-US" sz="1800" b="0" i="0" u="none" strike="noStrike" kern="1200" dirty="0" err="1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rPr>
              <a:t>testare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5DE679-9F49-2790-3647-F2DDB36906A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81457" y="1775377"/>
            <a:ext cx="9532440" cy="12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5B57D7-965D-0641-BE95-98100D6A111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04137" y="3522818"/>
            <a:ext cx="749808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0FEFDA-5F66-6414-4CC4-046DD909EA5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704137" y="4825475"/>
            <a:ext cx="6791040" cy="139968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C7290B-A30C-F0D3-6C31-ED2AB62138CE}"/>
              </a:ext>
            </a:extLst>
          </p:cNvPr>
          <p:cNvSpPr txBox="1"/>
          <p:nvPr/>
        </p:nvSpPr>
        <p:spPr>
          <a:xfrm>
            <a:off x="8477907" y="6421086"/>
            <a:ext cx="2694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dirty="0">
                <a:ln>
                  <a:noFill/>
                </a:ln>
                <a:latin typeface="Calibri" pitchFamily="18"/>
                <a:ea typeface="Microsoft YaHei" pitchFamily="2"/>
                <a:cs typeface="Lucida Sans" pitchFamily="2"/>
              </a:rPr>
              <a:t>Constantin Davidica - TA37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B724EC-BC3B-8ED4-9731-1D060BD0A0E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689806" y="823749"/>
            <a:ext cx="3319578" cy="387284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7EA6A3-D74E-A272-72F7-6B8FDE067830}"/>
              </a:ext>
            </a:extLst>
          </p:cNvPr>
          <p:cNvSpPr txBox="1"/>
          <p:nvPr/>
        </p:nvSpPr>
        <p:spPr>
          <a:xfrm>
            <a:off x="587266" y="791310"/>
            <a:ext cx="8102540" cy="5847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Rularea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testelor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se face din terminal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pentru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fiecare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feature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prin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introducerea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comenzii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	behave -f html -o behave-report.html --tags=”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nume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test”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solidFill>
                <a:schemeClr val="bg1"/>
              </a:solidFill>
              <a:latin typeface="Calibri" panose="020F0502020204030204" pitchFamily="34" charset="0"/>
              <a:ea typeface="Microsoft YaHei" pitchFamily="2"/>
              <a:cs typeface="Calibri" panose="020F0502020204030204" pitchFamily="34" charset="0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Urmatoarele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rapoarte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se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regasesc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si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in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cadrul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proiectului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in format .html(“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denumire_test”.html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).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Orice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rulare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a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unui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test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va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genera un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nou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raport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cu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denumirea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behave-report.html.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solidFill>
                <a:schemeClr val="bg1"/>
              </a:solidFill>
              <a:latin typeface="Calibri" panose="020F0502020204030204" pitchFamily="34" charset="0"/>
              <a:ea typeface="Microsoft YaHei" pitchFamily="2"/>
              <a:cs typeface="Calibri" panose="020F0502020204030204" pitchFamily="34" charset="0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Din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lista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alaturata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fisierele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colorate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cu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albastru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semnifica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faptul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ca la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momentul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realizarii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capturii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de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ecran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acesta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au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suferit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modificari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fata de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varianta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urcata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pe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github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iar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cele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cu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rosu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sunt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fisiere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noi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care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necesita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a fi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urcate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pe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pltforma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solidFill>
                <a:schemeClr val="bg1"/>
              </a:solidFill>
              <a:latin typeface="Calibri" panose="020F0502020204030204" pitchFamily="34" charset="0"/>
              <a:ea typeface="Microsoft YaHei" pitchFamily="2"/>
              <a:cs typeface="Calibri" panose="020F0502020204030204" pitchFamily="34" charset="0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Pentru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update-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ul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proiectului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sa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introduc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urmatoarele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comenzi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1. In </a:t>
            </a:r>
            <a:r>
              <a:rPr lang="en-US" sz="2000" b="0" i="0" u="none" strike="noStrike" kern="1200" spc="0" dirty="0" err="1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folderul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 in care se </a:t>
            </a:r>
            <a:r>
              <a:rPr lang="en-US" sz="2000" b="0" i="0" u="none" strike="noStrike" kern="1200" spc="0" dirty="0" err="1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afla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proiectul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 se da click </a:t>
            </a:r>
            <a:r>
              <a:rPr lang="en-US" sz="2000" b="0" i="0" u="none" strike="noStrike" kern="1200" spc="0" dirty="0" err="1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dreapta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—Open Git Bash here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2. Se introduce </a:t>
            </a:r>
            <a:r>
              <a:rPr lang="en-US" sz="2000" b="0" i="0" u="none" strike="noStrike" kern="1200" spc="0" dirty="0" err="1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comanda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 “git add .”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3. Se introduce </a:t>
            </a:r>
            <a:r>
              <a:rPr lang="en-US" sz="2000" b="0" i="0" u="none" strike="noStrike" kern="1200" spc="0" dirty="0" err="1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comanda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 “git commit -m “update 1.”  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     In </a:t>
            </a:r>
            <a:r>
              <a:rPr lang="en-US" sz="2000" b="0" i="0" u="none" strike="noStrike" kern="1200" spc="0" dirty="0" err="1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locul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textului”update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 1” se </a:t>
            </a:r>
            <a:r>
              <a:rPr lang="en-US" sz="2000" b="0" i="0" u="none" strike="noStrike" kern="1200" spc="0" dirty="0" err="1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poate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scrie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orice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doresti</a:t>
            </a:r>
            <a:endParaRPr lang="en-US" sz="2000" b="0" i="0" u="none" strike="noStrike" kern="1200" spc="0" dirty="0">
              <a:ln>
                <a:noFill/>
              </a:ln>
              <a:solidFill>
                <a:schemeClr val="bg1"/>
              </a:solidFill>
              <a:latin typeface="Calibri" pitchFamily="34"/>
              <a:ea typeface="Microsoft YaHei" pitchFamily="2"/>
              <a:cs typeface="Lucida 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4. Se introduce </a:t>
            </a:r>
            <a:r>
              <a:rPr lang="en-US" sz="2000" b="0" i="0" u="none" strike="noStrike" kern="1200" spc="0" dirty="0" err="1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comanda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 “git push.”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In </a:t>
            </a:r>
            <a:r>
              <a:rPr lang="en-US" sz="2000" b="0" i="0" u="none" strike="noStrike" kern="1200" spc="0" dirty="0" err="1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acest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 moment repo-</a:t>
            </a:r>
            <a:r>
              <a:rPr lang="en-US" sz="2000" b="0" i="0" u="none" strike="noStrike" kern="1200" spc="0" dirty="0" err="1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ul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esta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updatat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.</a:t>
            </a: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9680BEDB-4054-2A5E-BB7F-0ACFCF6A8BE7}"/>
              </a:ext>
            </a:extLst>
          </p:cNvPr>
          <p:cNvSpPr txBox="1">
            <a:spLocks/>
          </p:cNvSpPr>
          <p:nvPr/>
        </p:nvSpPr>
        <p:spPr>
          <a:xfrm>
            <a:off x="38160" y="0"/>
            <a:ext cx="12153240" cy="7311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>
            <a:noAutofit/>
          </a:bodyPr>
          <a:lstStyle>
            <a:lvl1pPr algn="l" rtl="0" hangingPunct="1">
              <a:lnSpc>
                <a:spcPct val="90000"/>
              </a:lnSpc>
              <a:tabLst/>
              <a:def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</a:defRPr>
            </a:lvl1pPr>
          </a:lstStyle>
          <a:p>
            <a:r>
              <a:rPr lang="en-US" sz="4400" dirty="0" err="1">
                <a:latin typeface="Calibri Light" pitchFamily="18"/>
              </a:rPr>
              <a:t>Partea</a:t>
            </a:r>
            <a:r>
              <a:rPr lang="en-US" sz="4400" dirty="0">
                <a:latin typeface="Calibri Light" pitchFamily="18"/>
              </a:rPr>
              <a:t> II – </a:t>
            </a:r>
            <a:r>
              <a:rPr lang="en-US" sz="3000" dirty="0">
                <a:latin typeface="Calibri Light" pitchFamily="18"/>
              </a:rPr>
              <a:t>Framework de </a:t>
            </a:r>
            <a:r>
              <a:rPr lang="en-US" sz="3000" dirty="0" err="1">
                <a:latin typeface="Calibri Light" pitchFamily="18"/>
              </a:rPr>
              <a:t>testare</a:t>
            </a:r>
            <a:r>
              <a:rPr lang="en-US" sz="3000" dirty="0">
                <a:latin typeface="Calibri Light" pitchFamily="18"/>
              </a:rPr>
              <a:t> automata in selenium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0BF745-E9BD-B8F2-23E1-325100D04F37}"/>
              </a:ext>
            </a:extLst>
          </p:cNvPr>
          <p:cNvSpPr txBox="1"/>
          <p:nvPr/>
        </p:nvSpPr>
        <p:spPr>
          <a:xfrm>
            <a:off x="8477907" y="6421086"/>
            <a:ext cx="2694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dirty="0">
                <a:ln>
                  <a:noFill/>
                </a:ln>
                <a:latin typeface="Calibri" pitchFamily="18"/>
                <a:ea typeface="Microsoft YaHei" pitchFamily="2"/>
                <a:cs typeface="Lucida Sans" pitchFamily="2"/>
              </a:rPr>
              <a:t>Constantin Davidica - TA37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405A5151-D9D5-C48B-9167-7C085AE2D5C8}"/>
              </a:ext>
            </a:extLst>
          </p:cNvPr>
          <p:cNvSpPr txBox="1">
            <a:spLocks/>
          </p:cNvSpPr>
          <p:nvPr/>
        </p:nvSpPr>
        <p:spPr>
          <a:xfrm>
            <a:off x="38160" y="0"/>
            <a:ext cx="12153240" cy="7311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>
            <a:noAutofit/>
          </a:bodyPr>
          <a:lstStyle>
            <a:lvl1pPr algn="l" rtl="0" hangingPunct="1">
              <a:lnSpc>
                <a:spcPct val="90000"/>
              </a:lnSpc>
              <a:tabLst/>
              <a:def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</a:defRPr>
            </a:lvl1pPr>
          </a:lstStyle>
          <a:p>
            <a:r>
              <a:rPr lang="en-US" sz="4400">
                <a:latin typeface="Calibri Light" pitchFamily="18"/>
              </a:rPr>
              <a:t>Partea II – </a:t>
            </a:r>
            <a:r>
              <a:rPr lang="en-US" sz="3000">
                <a:latin typeface="Calibri Light" pitchFamily="18"/>
              </a:rPr>
              <a:t>Framework de testare automata in selenium</a:t>
            </a:r>
            <a:endParaRPr lang="en-US" sz="3000" dirty="0">
              <a:latin typeface="Calibri Light" pitchFamily="1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E13766-A44B-90FD-92DE-71FC6EF5C8B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61360" y="712800"/>
            <a:ext cx="5225040" cy="267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55A79D-2BE0-634B-1711-2C35A69A15C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0720" y="766080"/>
            <a:ext cx="5486399" cy="2708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4B3B6C-5B08-9A3A-3A36-3390B5B593A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74320" y="3284639"/>
            <a:ext cx="5212080" cy="2933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1028E-0ABB-B416-32BC-36FDEF1913F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852160" y="3372840"/>
            <a:ext cx="5394960" cy="30189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8A5C1A-14CC-32BE-FD73-DC61F6155523}"/>
              </a:ext>
            </a:extLst>
          </p:cNvPr>
          <p:cNvSpPr txBox="1"/>
          <p:nvPr/>
        </p:nvSpPr>
        <p:spPr>
          <a:xfrm>
            <a:off x="8477907" y="6421086"/>
            <a:ext cx="2694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dirty="0">
                <a:ln>
                  <a:noFill/>
                </a:ln>
                <a:latin typeface="Calibri" pitchFamily="18"/>
                <a:ea typeface="Microsoft YaHei" pitchFamily="2"/>
                <a:cs typeface="Lucida Sans" pitchFamily="2"/>
              </a:rPr>
              <a:t>Constantin Davidica - TA37</a:t>
            </a:r>
          </a:p>
        </p:txBody>
      </p:sp>
    </p:spTree>
    <p:extLst>
      <p:ext uri="{BB962C8B-B14F-4D97-AF65-F5344CB8AC3E}">
        <p14:creationId xmlns:p14="http://schemas.microsoft.com/office/powerpoint/2010/main" val="1648718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622453D5-0E2A-AC67-E9EA-72C65EDA6DA4}"/>
              </a:ext>
            </a:extLst>
          </p:cNvPr>
          <p:cNvSpPr txBox="1">
            <a:spLocks/>
          </p:cNvSpPr>
          <p:nvPr/>
        </p:nvSpPr>
        <p:spPr>
          <a:xfrm>
            <a:off x="38160" y="0"/>
            <a:ext cx="12153240" cy="7311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>
            <a:noAutofit/>
          </a:bodyPr>
          <a:lstStyle>
            <a:lvl1pPr algn="l" rtl="0" hangingPunct="1">
              <a:lnSpc>
                <a:spcPct val="90000"/>
              </a:lnSpc>
              <a:tabLst/>
              <a:def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</a:defRPr>
            </a:lvl1pPr>
          </a:lstStyle>
          <a:p>
            <a:r>
              <a:rPr lang="en-US" sz="4400">
                <a:latin typeface="Calibri Light" pitchFamily="18"/>
              </a:rPr>
              <a:t>Partea II – </a:t>
            </a:r>
            <a:r>
              <a:rPr lang="en-US" sz="3000">
                <a:latin typeface="Calibri Light" pitchFamily="18"/>
              </a:rPr>
              <a:t>Framework de testare automata in selenium</a:t>
            </a:r>
            <a:endParaRPr lang="en-US" sz="3000" dirty="0">
              <a:latin typeface="Calibri Light" pitchFamily="18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93F94C8-56F8-51F3-B9E5-44A6F86AF9BE}"/>
              </a:ext>
            </a:extLst>
          </p:cNvPr>
          <p:cNvSpPr/>
          <p:nvPr/>
        </p:nvSpPr>
        <p:spPr>
          <a:xfrm>
            <a:off x="0" y="6391440"/>
            <a:ext cx="12191400" cy="432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FAADC"/>
          </a:solidFill>
          <a:ln w="12600">
            <a:solidFill>
              <a:srgbClr val="1D3155"/>
            </a:solidFill>
            <a:prstDash val="solid"/>
            <a:miter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Constantin Davidica - TA37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A85311-B2EA-82F0-46DE-AF44E562B43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21400" y="657720"/>
            <a:ext cx="5173560" cy="281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6FDE7B-D89C-5738-520F-9075B1870A4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801040" y="712800"/>
            <a:ext cx="5354640" cy="267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D5B6D9-345A-1CD5-B073-48043C53BE0A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47860" y="3424320"/>
            <a:ext cx="5120639" cy="2926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CCF461-B5AA-503E-9C15-D843B9B3C2F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852160" y="3566160"/>
            <a:ext cx="5303520" cy="2743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3942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96D6F6-5F11-5704-4274-A4FA13DD9352}"/>
              </a:ext>
            </a:extLst>
          </p:cNvPr>
          <p:cNvSpPr txBox="1"/>
          <p:nvPr/>
        </p:nvSpPr>
        <p:spPr>
          <a:xfrm>
            <a:off x="3601633" y="2842312"/>
            <a:ext cx="5303520" cy="12945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  </a:t>
            </a:r>
            <a:r>
              <a:rPr lang="en-US" sz="60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Multumesc</a:t>
            </a:r>
            <a:r>
              <a:rPr lang="en-US" sz="6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28551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rtea I - Teor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1097ED3B-F2A6-A909-E272-9583AD6129B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100" y="0"/>
            <a:ext cx="12153900" cy="1325563"/>
          </a:xfrm>
        </p:spPr>
        <p:txBody>
          <a:bodyPr wrap="square" lIns="90000" tIns="45000" rIns="90000" bIns="45000" anchor="t">
            <a:noAutofit/>
          </a:bodyPr>
          <a:lstStyle/>
          <a:p>
            <a:pPr lvl="0"/>
            <a:r>
              <a:rPr lang="en-US" sz="4400" dirty="0" err="1">
                <a:latin typeface="Calibri Light" pitchFamily="18"/>
              </a:rPr>
              <a:t>Partea</a:t>
            </a:r>
            <a:r>
              <a:rPr lang="en-US" sz="4400" dirty="0">
                <a:latin typeface="Calibri Light" pitchFamily="18"/>
              </a:rPr>
              <a:t> I - </a:t>
            </a:r>
            <a:r>
              <a:rPr lang="en-US" sz="4400" dirty="0" err="1">
                <a:latin typeface="Calibri Light" pitchFamily="18"/>
              </a:rPr>
              <a:t>Teorie</a:t>
            </a:r>
            <a:endParaRPr lang="en-US" sz="4400" dirty="0">
              <a:latin typeface="Calibri Light" pitchFamily="18"/>
            </a:endParaRP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1DC745C1-2B32-7D12-62F4-DF5F5A72119D}"/>
              </a:ext>
            </a:extLst>
          </p:cNvPr>
          <p:cNvSpPr/>
          <p:nvPr/>
        </p:nvSpPr>
        <p:spPr>
          <a:xfrm>
            <a:off x="350783" y="1325520"/>
            <a:ext cx="11545416" cy="516342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 </a:t>
            </a:r>
            <a:r>
              <a:rPr lang="en-US" sz="1800" b="1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Variabilele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sunt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locații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de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memorie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unde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putem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înregistra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, la un moment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dat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, o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singură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valoare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de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același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tip.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anose="020F0502020204030204" pitchFamily="34" charset="0"/>
              <a:ea typeface="Microsoft YaHei" pitchFamily="2"/>
              <a:cs typeface="Calibri" panose="020F0502020204030204" pitchFamily="34" charset="0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Constantele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sunt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pur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si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simplu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valori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care sunt...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constante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, cu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alte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cuvinte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,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valori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care nu se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modifica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.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Constantele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sunt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opusele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variabilelor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,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deoarece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valoarea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unei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variabile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se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poate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modifica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pe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durata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executiei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unui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program.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anose="020F0502020204030204" pitchFamily="34" charset="0"/>
              <a:ea typeface="Microsoft YaHei" pitchFamily="2"/>
              <a:cs typeface="Calibri" panose="020F0502020204030204" pitchFamily="34" charset="0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În</a:t>
            </a:r>
            <a:r>
              <a:rPr lang="en-US" sz="18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Python </a:t>
            </a:r>
            <a:r>
              <a:rPr lang="en-US" sz="1800" b="1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există</a:t>
            </a:r>
            <a:r>
              <a:rPr lang="en-US" sz="18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1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urmatoarele</a:t>
            </a:r>
            <a:r>
              <a:rPr lang="en-US" sz="18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1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tipuri</a:t>
            </a:r>
            <a:r>
              <a:rPr lang="en-US" sz="18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de date:</a:t>
            </a:r>
            <a:b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</a:b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-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Numar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intreg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(int)   - ex :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an_constructive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= 1985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-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Booleene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(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adevarat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/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fals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) - ex : 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constructive_finalizata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= True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-Float (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numar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zecimal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) - ex :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suprafata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= 85.73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-String (sir de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caractere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) - ex :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tip_constructive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= ‘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Apartament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’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anose="020F0502020204030204" pitchFamily="34" charset="0"/>
              <a:ea typeface="Microsoft YaHei" pitchFamily="2"/>
              <a:cs typeface="Calibri" panose="020F0502020204030204" pitchFamily="34" charset="0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Si </a:t>
            </a:r>
            <a:r>
              <a:rPr lang="en-US" sz="1800" b="1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urmatoarele</a:t>
            </a:r>
            <a:r>
              <a:rPr lang="en-US" sz="18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structure de date: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- Lista - ex : list1 = [“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andrei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”,  21,  54, ”mere”]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-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Dictionar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- ex :  dictionar1 =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                                     “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marca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” : “Seat”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                                      “model” : “Leon”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                               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anose="020F0502020204030204" pitchFamily="34" charset="0"/>
              <a:ea typeface="Microsoft YaHei" pitchFamily="2"/>
              <a:cs typeface="Calibri" panose="020F0502020204030204" pitchFamily="34" charset="0"/>
            </a:endParaRP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E734AEAD-1437-88BF-375D-687919935237}"/>
              </a:ext>
            </a:extLst>
          </p:cNvPr>
          <p:cNvSpPr/>
          <p:nvPr/>
        </p:nvSpPr>
        <p:spPr>
          <a:xfrm>
            <a:off x="5626800" y="4609080"/>
            <a:ext cx="4610880" cy="913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- Set - ex :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culori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 = {‘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roz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’ , ‘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portocaliu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’, ‘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alb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’}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- Tuple - ex : fructi = ( “mere”, “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pere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”, “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banane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”)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160C2C-01DB-7B07-0021-D183EC2B0AD0}"/>
              </a:ext>
            </a:extLst>
          </p:cNvPr>
          <p:cNvSpPr txBox="1"/>
          <p:nvPr/>
        </p:nvSpPr>
        <p:spPr>
          <a:xfrm>
            <a:off x="8477907" y="6421086"/>
            <a:ext cx="2694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dirty="0">
                <a:ln>
                  <a:noFill/>
                </a:ln>
                <a:latin typeface="Calibri" pitchFamily="18"/>
                <a:ea typeface="Microsoft YaHei" pitchFamily="2"/>
                <a:cs typeface="Lucida Sans" pitchFamily="2"/>
              </a:rPr>
              <a:t>Constantin Davidica - TA37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rtea I - Teor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F5DAD327-53BB-A3DE-3009-CB229083CFE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100" y="0"/>
            <a:ext cx="12153900" cy="1325563"/>
          </a:xfrm>
        </p:spPr>
        <p:txBody>
          <a:bodyPr wrap="square" lIns="90000" tIns="45000" rIns="90000" bIns="45000" anchor="t">
            <a:noAutofit/>
          </a:bodyPr>
          <a:lstStyle/>
          <a:p>
            <a:pPr lvl="0"/>
            <a:r>
              <a:rPr lang="en-US" sz="4400">
                <a:latin typeface="Calibri Light" pitchFamily="18"/>
              </a:rPr>
              <a:t>Partea I - Teorie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2E20E3EC-035E-CB2C-E5CE-4428E65A5BD9}"/>
              </a:ext>
            </a:extLst>
          </p:cNvPr>
          <p:cNvSpPr/>
          <p:nvPr/>
        </p:nvSpPr>
        <p:spPr>
          <a:xfrm>
            <a:off x="366548" y="1325520"/>
            <a:ext cx="11529652" cy="459980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Google Sans" pitchFamily="18"/>
                <a:ea typeface="Microsoft YaHei" pitchFamily="2"/>
                <a:cs typeface="Lucida Sans" pitchFamily="2"/>
              </a:rPr>
              <a:t> 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Functia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IF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permite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rularea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unui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bloc de cod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numai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daca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o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conditie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data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este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adevarata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.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In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situatia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in care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este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necesar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a se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verifica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mai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multe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conditii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se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foloseste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structura</a:t>
            </a:r>
            <a:r>
              <a:rPr lang="en-US" sz="18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IF-ELIF-ELSE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.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Conditii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ELIF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putem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avea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oricate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avem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nevoie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.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34"/>
              <a:ea typeface="Microsoft YaHei" pitchFamily="2"/>
              <a:cs typeface="Lucida 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Exemplu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structura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IF-ELIF-ELSE: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34"/>
              <a:ea typeface="Microsoft YaHei" pitchFamily="2"/>
              <a:cs typeface="Lucida 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If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 conditie1: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	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executa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codul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1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elif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conditie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2: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	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executa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codul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2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elif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conditie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3:	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	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executa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codul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3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else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	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executa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codul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4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2F1FD4C4-FFEE-B14E-C6BC-01A42E10C73F}"/>
              </a:ext>
            </a:extLst>
          </p:cNvPr>
          <p:cNvSpPr/>
          <p:nvPr/>
        </p:nvSpPr>
        <p:spPr>
          <a:xfrm>
            <a:off x="4066560" y="2651760"/>
            <a:ext cx="6648479" cy="3656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Pentru secventa din exemplu la rulare se parcurg urmatorii pasi: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	a. Se verifica conditie 1. Daca aceasta este adevarata se executa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	    </a:t>
            </a:r>
            <a:r>
              <a: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codul</a:t>
            </a:r>
            <a:r>
              <a: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 1 se se iese din operatorul conditional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	b. Daca conditie 1 este falsa, se va trece la verificarea conditie 2.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	    Daca aceasta este adevarata se executa </a:t>
            </a:r>
            <a:r>
              <a: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codul</a:t>
            </a:r>
            <a:r>
              <a: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 2 si se iese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             din operatorul conditional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	c. Daca si aceasta este falsa, se va trece la verificarea conditie 3.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	    Daca aceasta este adevarata se executa </a:t>
            </a:r>
            <a:r>
              <a: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codul</a:t>
            </a:r>
            <a:r>
              <a: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 3 si se iese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             din operatorul conditional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	d. Daca toate conditiile de mai sus sunt false, se va executa codul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             aferent instructiunii </a:t>
            </a:r>
            <a:r>
              <a:rPr lang="en-US" sz="18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else </a:t>
            </a:r>
            <a:r>
              <a: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(</a:t>
            </a:r>
            <a:r>
              <a: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codul 4</a:t>
            </a:r>
            <a:r>
              <a: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     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spc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3E8BAD-84C9-E54F-8D56-22EBF7A63E49}"/>
              </a:ext>
            </a:extLst>
          </p:cNvPr>
          <p:cNvSpPr txBox="1"/>
          <p:nvPr/>
        </p:nvSpPr>
        <p:spPr>
          <a:xfrm>
            <a:off x="8477907" y="6421086"/>
            <a:ext cx="2694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dirty="0">
                <a:ln>
                  <a:noFill/>
                </a:ln>
                <a:latin typeface="Calibri" pitchFamily="18"/>
                <a:ea typeface="Microsoft YaHei" pitchFamily="2"/>
                <a:cs typeface="Lucida Sans" pitchFamily="2"/>
              </a:rPr>
              <a:t>Constantin Davidica - TA37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BFB4A032-CD54-4130-4E48-CAB90E15A27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100" y="0"/>
            <a:ext cx="12153900" cy="1325563"/>
          </a:xfrm>
        </p:spPr>
        <p:txBody>
          <a:bodyPr wrap="square" lIns="90000" tIns="45000" rIns="90000" bIns="45000" anchor="t">
            <a:noAutofit/>
          </a:bodyPr>
          <a:lstStyle/>
          <a:p>
            <a:pPr lvl="0"/>
            <a:r>
              <a:rPr lang="en-US" sz="4400" dirty="0" err="1">
                <a:latin typeface="Calibri Light" pitchFamily="18"/>
              </a:rPr>
              <a:t>Partea</a:t>
            </a:r>
            <a:r>
              <a:rPr lang="en-US" sz="4400" dirty="0">
                <a:latin typeface="Calibri Light" pitchFamily="18"/>
              </a:rPr>
              <a:t> I - </a:t>
            </a:r>
            <a:r>
              <a:rPr lang="en-US" sz="4400" dirty="0" err="1">
                <a:latin typeface="Calibri Light" pitchFamily="18"/>
              </a:rPr>
              <a:t>Teorie</a:t>
            </a:r>
            <a:endParaRPr lang="en-US" sz="4400" dirty="0">
              <a:latin typeface="Calibri Light" pitchFamily="1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377327-943D-C563-6F1B-D2BF2CE68F5C}"/>
              </a:ext>
            </a:extLst>
          </p:cNvPr>
          <p:cNvSpPr txBox="1"/>
          <p:nvPr/>
        </p:nvSpPr>
        <p:spPr>
          <a:xfrm>
            <a:off x="512378" y="608903"/>
            <a:ext cx="1151509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1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Functiile</a:t>
            </a:r>
            <a:r>
              <a:rPr lang="en-US" sz="18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sunt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secvente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de cod care sunt definite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pentru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a fi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apoi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apelate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in diverse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sectiuni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ale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programelor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Acestea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asigura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o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structurare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mult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mai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buna a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aplicatiilor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. In general, o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functie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primeste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un set de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argumente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,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efectueaza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un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numar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de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operatii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si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returneaza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o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valoare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34"/>
              <a:ea typeface="Microsoft YaHei" pitchFamily="2"/>
              <a:cs typeface="Lucida 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Un </a:t>
            </a:r>
            <a:r>
              <a:rPr lang="en-US" sz="1800" b="1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parametru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este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o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variabila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care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este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initializata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atunci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cand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functia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este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apelata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34"/>
              <a:ea typeface="Microsoft YaHei" pitchFamily="2"/>
              <a:cs typeface="Lucida 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34"/>
              <a:ea typeface="Microsoft YaHei" pitchFamily="2"/>
              <a:cs typeface="Lucida 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Clasa</a:t>
            </a:r>
            <a:r>
              <a:rPr lang="en-US" sz="18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este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o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macheta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/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blueprin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al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unui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obiect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din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lumea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reala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34"/>
              <a:ea typeface="Microsoft YaHei" pitchFamily="2"/>
              <a:cs typeface="Lucida 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Obiectul</a:t>
            </a:r>
            <a:r>
              <a:rPr lang="en-US" sz="18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reprezinta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o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instantiere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a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unei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clase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34"/>
              <a:ea typeface="Microsoft YaHei" pitchFamily="2"/>
              <a:cs typeface="Lucida 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Diferenta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intre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1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clasa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si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1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obiect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este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importanta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. Daca o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clasa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poate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fi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asimilata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unui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tip de date, un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obiect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poate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fi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echivalat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cu o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variabila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sau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cu o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valoare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avand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un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anumit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tip de date.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Practic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, o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clasa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este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o "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fabrica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" de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obiecte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, care produce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obiecte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cu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aceeasi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structura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,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avand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proprietati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si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metode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identice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34"/>
              <a:ea typeface="Microsoft YaHei" pitchFamily="2"/>
              <a:cs typeface="Lucida 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Selectorul</a:t>
            </a:r>
            <a:r>
              <a:rPr lang="en-US" sz="18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reprezinta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un sir de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caractere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prin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intermediul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caruia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se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poate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identifica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unul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sau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mai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multe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elemente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dintr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-o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pagina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web.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Acesta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se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utilizeaza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pentru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a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interactiona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cu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pagina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mai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departe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in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procesul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de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testare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automata.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34"/>
              <a:ea typeface="Microsoft YaHei" pitchFamily="2"/>
              <a:cs typeface="Lucida 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Tipuri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de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selectori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:</a:t>
            </a:r>
            <a:r>
              <a:rPr lang="en-US" sz="18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34"/>
                <a:ea typeface="Microsoft YaHei" pitchFamily="2"/>
                <a:cs typeface="Lucida Sans" pitchFamily="2"/>
              </a:rPr>
              <a:t> ID, Class, Name, XPATH, CSS Selector, Link Text, Partial Link Text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6D0412-FF1F-2436-B378-80B8498DC5CF}"/>
              </a:ext>
            </a:extLst>
          </p:cNvPr>
          <p:cNvSpPr txBox="1"/>
          <p:nvPr/>
        </p:nvSpPr>
        <p:spPr>
          <a:xfrm>
            <a:off x="8477907" y="6421086"/>
            <a:ext cx="2694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dirty="0">
                <a:ln>
                  <a:noFill/>
                </a:ln>
                <a:latin typeface="Calibri" pitchFamily="18"/>
                <a:ea typeface="Microsoft YaHei" pitchFamily="2"/>
                <a:cs typeface="Lucida Sans" pitchFamily="2"/>
              </a:rPr>
              <a:t>Constantin Davidica - TA37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rtea I - Teor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44EFD0CF-4EDC-F62C-F9D5-E661F32A461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100" y="0"/>
            <a:ext cx="12153900" cy="1325563"/>
          </a:xfrm>
        </p:spPr>
        <p:txBody>
          <a:bodyPr wrap="square" lIns="90000" tIns="45000" rIns="90000" bIns="45000" anchor="t">
            <a:noAutofit/>
          </a:bodyPr>
          <a:lstStyle/>
          <a:p>
            <a:pPr lvl="0"/>
            <a:r>
              <a:rPr lang="en-US" sz="4400">
                <a:latin typeface="Calibri Light" pitchFamily="18"/>
              </a:rPr>
              <a:t>Partea I - Teorie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EB5628-2E00-50F7-180A-E53E3D5AF2BF}"/>
              </a:ext>
            </a:extLst>
          </p:cNvPr>
          <p:cNvSpPr/>
          <p:nvPr/>
        </p:nvSpPr>
        <p:spPr>
          <a:xfrm>
            <a:off x="86040" y="822960"/>
            <a:ext cx="11709360" cy="5501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88DED2-3431-0BAC-D0E2-C2A640207148}"/>
              </a:ext>
            </a:extLst>
          </p:cNvPr>
          <p:cNvSpPr txBox="1"/>
          <p:nvPr/>
        </p:nvSpPr>
        <p:spPr>
          <a:xfrm>
            <a:off x="457200" y="641792"/>
            <a:ext cx="115362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Dezvoltare</a:t>
            </a:r>
            <a:r>
              <a:rPr lang="en-US" sz="18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1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bazată</a:t>
            </a:r>
            <a:r>
              <a:rPr lang="en-US" sz="18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pe teste (TDD)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este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o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abordare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de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dezvoltare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software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în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care sunt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dezvoltate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cazuri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de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testare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pentru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a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specifica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și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valida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ceea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ce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va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face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codul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anose="020F0502020204030204" pitchFamily="34" charset="0"/>
              <a:ea typeface="Microsoft YaHei" pitchFamily="2"/>
              <a:cs typeface="Calibri" panose="020F0502020204030204" pitchFamily="34" charset="0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Avantajele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TDD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constau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in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faptul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ca se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asigura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o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acoperire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mai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amre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a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plicatiei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prin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teste. Se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poate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crea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un minim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necesar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de cod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pentru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implementarea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unei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functionalitati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. TDD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este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implementat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direct de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echipa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de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dezvoltare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,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prin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ceea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ce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se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numeste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testare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unitara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Testarea</a:t>
            </a:r>
            <a:r>
              <a:rPr lang="en-US" sz="18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1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unitara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repezinta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modalitatea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prin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care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fiecare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componenta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a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codului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este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testata in mod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izolat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anose="020F0502020204030204" pitchFamily="34" charset="0"/>
              <a:ea typeface="Microsoft YaHei" pitchFamily="2"/>
              <a:cs typeface="Calibri" panose="020F0502020204030204" pitchFamily="34" charset="0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Testare</a:t>
            </a:r>
            <a:r>
              <a:rPr lang="en-US" sz="18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BDD (Behavior-driven development)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este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o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tehnică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de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dezvoltare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software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agilă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și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este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ca o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extensie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a TDD,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adică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, Test Driven Development.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În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BDD,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cazurile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de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testare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sunt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scrise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într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-un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limbaj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natural pe care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chiar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și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non-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programatorii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îl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pot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citi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anose="020F0502020204030204" pitchFamily="34" charset="0"/>
              <a:ea typeface="Microsoft YaHei" pitchFamily="2"/>
              <a:cs typeface="Calibri" panose="020F0502020204030204" pitchFamily="34" charset="0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Principalele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avantaje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ale BDD sunt: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	-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Toți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membrii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echipei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au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aceeași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înțelegere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a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modului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în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care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ar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trebui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să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funcționeze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aplicația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dezvoltată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	-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Actualizarea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constanta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a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documentatiei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proiectului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	-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Demonstrarea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faptului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ca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implementarea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functioneaza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corect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anose="020F0502020204030204" pitchFamily="34" charset="0"/>
              <a:ea typeface="Microsoft YaHei" pitchFamily="2"/>
              <a:cs typeface="Calibri" panose="020F0502020204030204" pitchFamily="34" charset="0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Gherkin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folosește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o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sintaxă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simplă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foarte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asemănătoare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cu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limba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engleză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, cu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posibilitatea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de a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utiliza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variabile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.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Fiecare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afirmație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din Gherkin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este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precedată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de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cuvintele-cheie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Given-When-Then.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anose="020F0502020204030204" pitchFamily="34" charset="0"/>
              <a:ea typeface="Microsoft YaHei" pitchFamily="2"/>
              <a:cs typeface="Calibri" panose="020F0502020204030204" pitchFamily="34" charset="0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anose="020F0502020204030204" pitchFamily="34" charset="0"/>
              <a:ea typeface="Microsoft YaHei" pitchFamily="2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3D710D-F71B-82CD-8FDF-E7FCCE6585B3}"/>
              </a:ext>
            </a:extLst>
          </p:cNvPr>
          <p:cNvSpPr txBox="1"/>
          <p:nvPr/>
        </p:nvSpPr>
        <p:spPr>
          <a:xfrm>
            <a:off x="8477907" y="6421086"/>
            <a:ext cx="2694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dirty="0">
                <a:ln>
                  <a:noFill/>
                </a:ln>
                <a:latin typeface="Calibri" pitchFamily="18"/>
                <a:ea typeface="Microsoft YaHei" pitchFamily="2"/>
                <a:cs typeface="Lucida Sans" pitchFamily="2"/>
              </a:rPr>
              <a:t>Constantin Davidica - TA37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rtea I - Teor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87F865-AD6C-3D31-D1C2-CAD43507C679}"/>
              </a:ext>
            </a:extLst>
          </p:cNvPr>
          <p:cNvSpPr/>
          <p:nvPr/>
        </p:nvSpPr>
        <p:spPr>
          <a:xfrm>
            <a:off x="38160" y="914400"/>
            <a:ext cx="11928960" cy="5544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1DE56942-AEFB-E813-BD64-470B962151D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100" y="0"/>
            <a:ext cx="12153900" cy="1325563"/>
          </a:xfrm>
        </p:spPr>
        <p:txBody>
          <a:bodyPr wrap="square" lIns="90000" tIns="45000" rIns="90000" bIns="45000" anchor="t">
            <a:noAutofit/>
          </a:bodyPr>
          <a:lstStyle/>
          <a:p>
            <a:pPr lvl="0"/>
            <a:r>
              <a:rPr lang="en-US" sz="4400">
                <a:latin typeface="Calibri Light" pitchFamily="18"/>
              </a:rPr>
              <a:t>Partea I - Teorie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67B241-EAA8-CBF2-3A59-3D9E7210510F}"/>
              </a:ext>
            </a:extLst>
          </p:cNvPr>
          <p:cNvSpPr txBox="1"/>
          <p:nvPr/>
        </p:nvSpPr>
        <p:spPr>
          <a:xfrm>
            <a:off x="547852" y="694549"/>
            <a:ext cx="10007161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API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înseamnă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„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interfață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de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programare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a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aplicațiilor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”. Un API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este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,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în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esență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, un set de reguli care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dictează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modul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în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care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două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programe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comunică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între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ele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Un API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facilitează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comunicarea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între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programele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software.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anose="020F0502020204030204" pitchFamily="34" charset="0"/>
              <a:ea typeface="Microsoft YaHei" pitchFamily="2"/>
              <a:cs typeface="Calibri" panose="020F0502020204030204" pitchFamily="34" charset="0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anose="020F0502020204030204" pitchFamily="34" charset="0"/>
              <a:ea typeface="Microsoft YaHei" pitchFamily="2"/>
              <a:cs typeface="Calibri" panose="020F0502020204030204" pitchFamily="34" charset="0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Metodele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principale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de HTTP sunt : </a:t>
            </a:r>
            <a:r>
              <a:rPr lang="en-US" sz="18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GET, POST, PUT, PATCH, DELETE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1" i="0" u="none" strike="noStrike" kern="1200" spc="0" dirty="0">
              <a:ln>
                <a:noFill/>
              </a:ln>
              <a:solidFill>
                <a:srgbClr val="000000"/>
              </a:solidFill>
              <a:latin typeface="Calibri" panose="020F0502020204030204" pitchFamily="34" charset="0"/>
              <a:ea typeface="Microsoft YaHei" pitchFamily="2"/>
              <a:cs typeface="Calibri" panose="020F0502020204030204" pitchFamily="34" charset="0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GET 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-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Prin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intermediul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acestei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metode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se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poate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solicita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extragerea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de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informatii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din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baza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de date.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anose="020F0502020204030204" pitchFamily="34" charset="0"/>
              <a:ea typeface="Microsoft YaHei" pitchFamily="2"/>
              <a:cs typeface="Calibri" panose="020F0502020204030204" pitchFamily="34" charset="0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POST 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-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Prin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intermediul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acestei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metode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se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poate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solicita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scrierea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de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informatii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din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baza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de date.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anose="020F0502020204030204" pitchFamily="34" charset="0"/>
              <a:ea typeface="Microsoft YaHei" pitchFamily="2"/>
              <a:cs typeface="Calibri" panose="020F0502020204030204" pitchFamily="34" charset="0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PUT 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-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Prin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intermediul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acestei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metode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se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poate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solicita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modificarea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de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informatii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din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baza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de date pin</a:t>
            </a:r>
            <a:r>
              <a:rPr lang="en-US" sz="18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modificarea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completa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a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unui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obiect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anose="020F0502020204030204" pitchFamily="34" charset="0"/>
              <a:ea typeface="Microsoft YaHei" pitchFamily="2"/>
              <a:cs typeface="Calibri" panose="020F0502020204030204" pitchFamily="34" charset="0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PATCH 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-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Prin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intermediul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acestei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metode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se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poate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solicita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modificarea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de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informatii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din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baza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de date pin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modificarea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partiala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a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unui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obiect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1" i="0" u="none" strike="noStrike" kern="1200" spc="0" dirty="0">
              <a:ln>
                <a:noFill/>
              </a:ln>
              <a:solidFill>
                <a:srgbClr val="000000"/>
              </a:solidFill>
              <a:latin typeface="Calibri" panose="020F0502020204030204" pitchFamily="34" charset="0"/>
              <a:ea typeface="Microsoft YaHei" pitchFamily="2"/>
              <a:cs typeface="Calibri" panose="020F0502020204030204" pitchFamily="34" charset="0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DELETE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-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Prin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intermediul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acestei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metode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se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poate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solicita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stergerea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de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informatii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din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baza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de date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prin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rescrierea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intregului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obiect</a:t>
            </a:r>
            <a:r>
              <a:rPr lang="en-US" sz="1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Calibri" panose="020F0502020204030204" pitchFamily="34" charset="0"/>
              </a:rPr>
              <a:t>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1" i="0" u="none" strike="noStrike" kern="1200" spc="0" dirty="0">
              <a:ln>
                <a:noFill/>
              </a:ln>
              <a:solidFill>
                <a:srgbClr val="000000"/>
              </a:solidFill>
              <a:latin typeface="Calibri" panose="020F0502020204030204" pitchFamily="34" charset="0"/>
              <a:ea typeface="Microsoft YaHei" pitchFamily="2"/>
              <a:cs typeface="Calibri" panose="020F0502020204030204" pitchFamily="34" charset="0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anose="020F0502020204030204" pitchFamily="34" charset="0"/>
              <a:ea typeface="Microsoft YaHei" pitchFamily="2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6FFCD4-5AAD-A174-37A7-3EBFCF3608D4}"/>
              </a:ext>
            </a:extLst>
          </p:cNvPr>
          <p:cNvSpPr txBox="1"/>
          <p:nvPr/>
        </p:nvSpPr>
        <p:spPr>
          <a:xfrm>
            <a:off x="8477907" y="6421086"/>
            <a:ext cx="2694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dirty="0">
                <a:ln>
                  <a:noFill/>
                </a:ln>
                <a:latin typeface="Calibri" pitchFamily="18"/>
                <a:ea typeface="Microsoft YaHei" pitchFamily="2"/>
                <a:cs typeface="Lucida Sans" pitchFamily="2"/>
              </a:rPr>
              <a:t>Constantin Davidica - TA37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rtea II – Framework de testare automata in seleni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B328762D-6799-3F74-169E-EF6ECCDA3BC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100" y="0"/>
            <a:ext cx="12153900" cy="731838"/>
          </a:xfrm>
        </p:spPr>
        <p:txBody>
          <a:bodyPr wrap="square" lIns="90000" tIns="45000" rIns="90000" bIns="45000" anchor="t">
            <a:noAutofit/>
          </a:bodyPr>
          <a:lstStyle/>
          <a:p>
            <a:pPr lvl="0"/>
            <a:r>
              <a:rPr lang="en-US" sz="4400">
                <a:latin typeface="Calibri Light" pitchFamily="18"/>
              </a:rPr>
              <a:t>Partea II – </a:t>
            </a:r>
            <a:r>
              <a:rPr lang="en-US" sz="3000">
                <a:latin typeface="Calibri Light" pitchFamily="18"/>
              </a:rPr>
              <a:t>Framework de testare automata in selenium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96FE87-D6C7-7E48-ED98-CF556F760866}"/>
              </a:ext>
            </a:extLst>
          </p:cNvPr>
          <p:cNvSpPr/>
          <p:nvPr/>
        </p:nvSpPr>
        <p:spPr>
          <a:xfrm>
            <a:off x="38520" y="914760"/>
            <a:ext cx="11928960" cy="478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0645EF-A0A9-EBA6-CDD0-55E65F497ED8}"/>
              </a:ext>
            </a:extLst>
          </p:cNvPr>
          <p:cNvSpPr txBox="1"/>
          <p:nvPr/>
        </p:nvSpPr>
        <p:spPr>
          <a:xfrm>
            <a:off x="180506" y="640080"/>
            <a:ext cx="11899822" cy="5095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   </a:t>
            </a:r>
            <a:r>
              <a:rPr lang="en-US" sz="2000" b="0" i="0" u="none" strike="noStrike" kern="1200" spc="0" dirty="0" err="1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Prin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proiectul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prezentat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 in </a:t>
            </a:r>
            <a:r>
              <a:rPr lang="en-US" sz="2000" b="0" i="0" u="none" strike="noStrike" kern="1200" spc="0" dirty="0" err="1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urmatoarele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 slide-</a:t>
            </a:r>
            <a:r>
              <a:rPr lang="en-US" sz="2000" b="0" i="0" u="none" strike="noStrike" kern="1200" spc="0" dirty="0" err="1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uri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imi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propun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sa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testez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cateva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functionalitati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fundamentale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          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dirty="0"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   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ale site-</a:t>
            </a:r>
            <a:r>
              <a:rPr lang="en-US" sz="2000" b="0" i="0" u="none" strike="noStrike" kern="1200" spc="0" dirty="0" err="1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ului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www.tiriacauto.ro/</a:t>
            </a:r>
            <a:endParaRPr lang="en-US" sz="2000" b="0" i="0" u="none" strike="noStrike" kern="1200" spc="0" dirty="0">
              <a:ln>
                <a:noFill/>
              </a:ln>
              <a:solidFill>
                <a:schemeClr val="bg1"/>
              </a:solidFill>
              <a:latin typeface="Calibri" pitchFamily="34"/>
              <a:ea typeface="Microsoft YaHei" pitchFamily="2"/>
              <a:cs typeface="Lucida Sans" pitchFamily="2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   </a:t>
            </a:r>
            <a:r>
              <a:rPr lang="en-US" sz="2000" b="0" i="0" u="none" strike="noStrike" kern="1200" spc="0" dirty="0" err="1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Proiectul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poate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 fi </a:t>
            </a:r>
            <a:r>
              <a:rPr lang="en-US" sz="2000" b="0" i="0" u="none" strike="noStrike" kern="1200" spc="0" dirty="0" err="1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accesat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 la </a:t>
            </a:r>
            <a:r>
              <a:rPr lang="en-US" sz="2000" b="0" i="0" u="none" strike="noStrike" kern="1200" spc="0" dirty="0" err="1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urmatorul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 link:</a:t>
            </a:r>
          </a:p>
          <a:p>
            <a:pPr hangingPunct="0"/>
            <a:r>
              <a:rPr lang="en-US" sz="200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</a:rPr>
              <a:t>	</a:t>
            </a:r>
            <a:r>
              <a:rPr lang="en-US" sz="200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34"/>
                <a:ea typeface="Microsoft YaHei" pitchFamily="2"/>
                <a:cs typeface="Lucida Sans" pitchFamily="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https://github.com/Cosmin2890/Proiect-Final.git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dirty="0">
                <a:latin typeface="Calibri" pitchFamily="34"/>
                <a:ea typeface="Microsoft YaHei" pitchFamily="2"/>
                <a:cs typeface="Lucida Sans" pitchFamily="2"/>
              </a:rPr>
              <a:t>   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  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Printre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functionalitatile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testate se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regasesc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urmatoarele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  1.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Verificarea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mesajului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de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eroare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atunci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cand se introduce o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adresa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de email cu un format invalid.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000" b="0" i="0" u="none" strike="noStrike" kern="1200" spc="0" dirty="0">
              <a:ln>
                <a:noFill/>
              </a:ln>
              <a:latin typeface="Calibri" pitchFamily="34"/>
              <a:ea typeface="Microsoft YaHei" pitchFamily="2"/>
              <a:cs typeface="Lucida 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000" b="0" i="0" u="none" strike="noStrike" kern="1200" spc="0" dirty="0">
              <a:ln>
                <a:noFill/>
              </a:ln>
              <a:latin typeface="Calibri" pitchFamily="34"/>
              <a:ea typeface="Microsoft YaHei" pitchFamily="2"/>
              <a:cs typeface="Lucida 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000" b="0" i="0" u="none" strike="noStrike" kern="1200" spc="0" dirty="0">
              <a:ln>
                <a:noFill/>
              </a:ln>
              <a:latin typeface="Calibri" pitchFamily="34"/>
              <a:ea typeface="Microsoft YaHei" pitchFamily="2"/>
              <a:cs typeface="Lucida 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  2.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Verificarea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mesajului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de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eroare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atunci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cand nu se introduce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adresa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de email.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000" b="0" i="0" u="none" strike="noStrike" kern="1200" spc="0" dirty="0">
              <a:ln>
                <a:noFill/>
              </a:ln>
              <a:latin typeface="Calibri" pitchFamily="34"/>
              <a:ea typeface="Microsoft YaHei" pitchFamily="2"/>
              <a:cs typeface="Lucida 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000" b="0" i="0" u="none" strike="noStrike" kern="1200" spc="0" dirty="0">
              <a:ln>
                <a:noFill/>
              </a:ln>
              <a:latin typeface="Calibri" pitchFamily="34"/>
              <a:ea typeface="Microsoft YaHei" pitchFamily="2"/>
              <a:cs typeface="Lucida 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000" b="0" i="0" u="none" strike="noStrike" kern="1200" spc="0" dirty="0">
              <a:ln>
                <a:noFill/>
              </a:ln>
              <a:latin typeface="Calibri" pitchFamily="34"/>
              <a:ea typeface="Microsoft YaHei" pitchFamily="2"/>
              <a:cs typeface="Lucida 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  3.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Verificarea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mesajului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de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eroare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atunci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user-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ul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si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/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sau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parola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sunt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introduse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gresit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000" b="0" i="0" u="none" strike="noStrike" kern="1200" spc="0" dirty="0">
              <a:ln>
                <a:noFill/>
              </a:ln>
              <a:latin typeface="Calibri" pitchFamily="34"/>
              <a:ea typeface="Microsoft YaHei" pitchFamily="2"/>
              <a:cs typeface="Lucida Sans" pitchFamily="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AC4A2C-B0A2-1DF6-749B-6E7504696B8D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83214" y="2855135"/>
            <a:ext cx="987552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EBB0AC-6084-8F0F-55D9-E9E7A498497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483214" y="4087368"/>
            <a:ext cx="11528280" cy="92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459481-C2CF-1422-3E28-C9A6BAE8D152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483214" y="5324016"/>
            <a:ext cx="10332720" cy="99648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087487-ECA2-3927-86F6-2C64853C4431}"/>
              </a:ext>
            </a:extLst>
          </p:cNvPr>
          <p:cNvSpPr txBox="1"/>
          <p:nvPr/>
        </p:nvSpPr>
        <p:spPr>
          <a:xfrm>
            <a:off x="8477907" y="6421086"/>
            <a:ext cx="2694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dirty="0">
                <a:ln>
                  <a:noFill/>
                </a:ln>
                <a:latin typeface="Calibri" pitchFamily="18"/>
                <a:ea typeface="Microsoft YaHei" pitchFamily="2"/>
                <a:cs typeface="Lucida Sans" pitchFamily="2"/>
              </a:rPr>
              <a:t>Constantin Davidica - TA37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038B43-02A9-0097-90C3-A7DB964985BD}"/>
              </a:ext>
            </a:extLst>
          </p:cNvPr>
          <p:cNvSpPr txBox="1"/>
          <p:nvPr/>
        </p:nvSpPr>
        <p:spPr>
          <a:xfrm>
            <a:off x="38520" y="731519"/>
            <a:ext cx="11879160" cy="5378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  4.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Verificarea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daca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dupa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ce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s-a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introdus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user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si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parola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valide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se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ajunge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pe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pagina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dorita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000" b="0" i="0" u="none" strike="noStrike" kern="1200" spc="0" dirty="0">
              <a:ln>
                <a:noFill/>
              </a:ln>
              <a:latin typeface="Calibri" pitchFamily="34"/>
              <a:ea typeface="Microsoft YaHei" pitchFamily="2"/>
              <a:cs typeface="Lucida 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000" b="0" i="0" u="none" strike="noStrike" kern="1200" spc="0" dirty="0">
              <a:ln>
                <a:noFill/>
              </a:ln>
              <a:latin typeface="Calibri" pitchFamily="34"/>
              <a:ea typeface="Microsoft YaHei" pitchFamily="2"/>
              <a:cs typeface="Lucida 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000" b="0" i="0" u="none" strike="noStrike" kern="1200" spc="0" dirty="0">
              <a:ln>
                <a:noFill/>
              </a:ln>
              <a:latin typeface="Calibri" pitchFamily="34"/>
              <a:ea typeface="Microsoft YaHei" pitchFamily="2"/>
              <a:cs typeface="Lucida 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 5.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Verificarea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daca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dupa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ce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s-a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introdus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user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si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parola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valide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se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ajunge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pe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pagina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dorita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,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apoi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deconectare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de la 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dirty="0">
                <a:latin typeface="Calibri" pitchFamily="34"/>
                <a:ea typeface="Microsoft YaHei" pitchFamily="2"/>
                <a:cs typeface="Lucida Sans" pitchFamily="2"/>
              </a:rPr>
              <a:t>   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cont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si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verificare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daca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ajunge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pe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pagina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dorita</a:t>
            </a:r>
            <a:endParaRPr lang="en-US" sz="2000" b="0" i="0" u="none" strike="noStrike" kern="1200" spc="0" dirty="0">
              <a:ln>
                <a:noFill/>
              </a:ln>
              <a:latin typeface="Calibri" pitchFamily="34"/>
              <a:ea typeface="Microsoft YaHei" pitchFamily="2"/>
              <a:cs typeface="Lucida 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000" b="0" i="0" u="none" strike="noStrike" kern="1200" spc="0" dirty="0">
              <a:ln>
                <a:noFill/>
              </a:ln>
              <a:latin typeface="Calibri" pitchFamily="34"/>
              <a:ea typeface="Microsoft YaHei" pitchFamily="2"/>
              <a:cs typeface="Lucida 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000" b="0" i="0" u="none" strike="noStrike" kern="1200" spc="0" dirty="0">
              <a:ln>
                <a:noFill/>
              </a:ln>
              <a:latin typeface="Calibri" pitchFamily="34"/>
              <a:ea typeface="Microsoft YaHei" pitchFamily="2"/>
              <a:cs typeface="Lucida 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000" b="0" i="0" u="none" strike="noStrike" kern="1200" spc="0" dirty="0">
              <a:ln>
                <a:noFill/>
              </a:ln>
              <a:latin typeface="Calibri" pitchFamily="34"/>
              <a:ea typeface="Microsoft YaHei" pitchFamily="2"/>
              <a:cs typeface="Lucida 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000" b="0" i="0" u="none" strike="noStrike" kern="1200" spc="0" dirty="0">
              <a:ln>
                <a:noFill/>
              </a:ln>
              <a:latin typeface="Calibri" pitchFamily="34"/>
              <a:ea typeface="Microsoft YaHei" pitchFamily="2"/>
              <a:cs typeface="Lucida 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 6. Din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postura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de client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logat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se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va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testa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schimbarea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a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numelui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din 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campul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“</a:t>
            </a:r>
            <a:r>
              <a:rPr lang="en-US" sz="2000" b="0" i="0" u="none" strike="noStrike" kern="1200" spc="0" dirty="0" err="1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Nume</a:t>
            </a: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”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000" b="0" i="0" u="none" strike="noStrike" kern="1200" spc="0" dirty="0">
              <a:ln>
                <a:noFill/>
              </a:ln>
              <a:latin typeface="Calibri" pitchFamily="34"/>
              <a:ea typeface="Microsoft YaHei" pitchFamily="2"/>
              <a:cs typeface="Lucida 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000" b="0" i="0" u="none" strike="noStrike" kern="1200" spc="0" dirty="0">
              <a:ln>
                <a:noFill/>
              </a:ln>
              <a:latin typeface="Calibri" pitchFamily="34"/>
              <a:ea typeface="Microsoft YaHei" pitchFamily="2"/>
              <a:cs typeface="Lucida 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000" b="0" i="0" u="none" strike="noStrike" kern="1200" spc="0" dirty="0">
              <a:ln>
                <a:noFill/>
              </a:ln>
              <a:latin typeface="Calibri" pitchFamily="34"/>
              <a:ea typeface="Microsoft YaHei" pitchFamily="2"/>
              <a:cs typeface="Lucida 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spc="0" dirty="0">
                <a:ln>
                  <a:noFill/>
                </a:ln>
                <a:latin typeface="Calibri" pitchFamily="34"/>
                <a:ea typeface="Microsoft YaHei" pitchFamily="2"/>
                <a:cs typeface="Lucida Sans" pitchFamily="2"/>
              </a:rPr>
              <a:t> </a:t>
            </a:r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F241651E-06BD-A637-5154-EA75F9A1E1B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100" y="0"/>
            <a:ext cx="12153900" cy="731838"/>
          </a:xfrm>
        </p:spPr>
        <p:txBody>
          <a:bodyPr wrap="square" lIns="90000" tIns="45000" rIns="90000" bIns="45000" anchor="t">
            <a:noAutofit/>
          </a:bodyPr>
          <a:lstStyle/>
          <a:p>
            <a:pPr lvl="0"/>
            <a:r>
              <a:rPr lang="en-US" sz="4400">
                <a:latin typeface="Calibri Light" pitchFamily="18"/>
              </a:rPr>
              <a:t>Partea II – </a:t>
            </a:r>
            <a:r>
              <a:rPr lang="en-US" sz="3000">
                <a:latin typeface="Calibri Light" pitchFamily="18"/>
              </a:rPr>
              <a:t>Framework de testare automata in selenium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1308CD-56DB-2CEA-5968-9FE606B1A27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59328" y="1152273"/>
            <a:ext cx="8562599" cy="1188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DA5621-F257-12DF-C738-A6C134353F6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26568" y="2989243"/>
            <a:ext cx="9990360" cy="1484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4D0FBE-EFF8-7B0E-64E3-89129BE5D5F0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26568" y="4839102"/>
            <a:ext cx="9429480" cy="147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F08469-CCDB-AE2C-8414-CA391CFD0EFC}"/>
              </a:ext>
            </a:extLst>
          </p:cNvPr>
          <p:cNvSpPr txBox="1"/>
          <p:nvPr/>
        </p:nvSpPr>
        <p:spPr>
          <a:xfrm>
            <a:off x="8477907" y="6421086"/>
            <a:ext cx="2694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dirty="0">
                <a:ln>
                  <a:noFill/>
                </a:ln>
                <a:latin typeface="Calibri" pitchFamily="18"/>
                <a:ea typeface="Microsoft YaHei" pitchFamily="2"/>
                <a:cs typeface="Lucida Sans" pitchFamily="2"/>
              </a:rPr>
              <a:t>Constantin Davidica - TA37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849447-112C-A8A9-9EC2-894E97860CEE}"/>
              </a:ext>
            </a:extLst>
          </p:cNvPr>
          <p:cNvSpPr txBox="1"/>
          <p:nvPr/>
        </p:nvSpPr>
        <p:spPr>
          <a:xfrm>
            <a:off x="91440" y="731519"/>
            <a:ext cx="12104640" cy="4937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7. Din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postura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client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logat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testa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schimbarea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prenumelui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din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campul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“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Prenume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8. Din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postura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client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logat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verifica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daca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rubrica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“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Masinile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mele” se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regaseste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mesajul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Momentan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nu ai 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nicio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masina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adaugata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." in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situatia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 care nu s-a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inregistrat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nicio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masina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313050B3-5DFB-F01F-E78A-F7D28F110C3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100" y="0"/>
            <a:ext cx="12153900" cy="731838"/>
          </a:xfrm>
        </p:spPr>
        <p:txBody>
          <a:bodyPr wrap="square" lIns="90000" tIns="45000" rIns="90000" bIns="45000" anchor="t">
            <a:noAutofit/>
          </a:bodyPr>
          <a:lstStyle/>
          <a:p>
            <a:pPr lvl="0"/>
            <a:r>
              <a:rPr lang="en-US" sz="4400" dirty="0" err="1">
                <a:latin typeface="Calibri Light" pitchFamily="18"/>
              </a:rPr>
              <a:t>Partea</a:t>
            </a:r>
            <a:r>
              <a:rPr lang="en-US" sz="4400" dirty="0">
                <a:latin typeface="Calibri Light" pitchFamily="18"/>
              </a:rPr>
              <a:t> II – </a:t>
            </a:r>
            <a:r>
              <a:rPr lang="en-US" sz="3000" dirty="0">
                <a:latin typeface="Calibri Light" pitchFamily="18"/>
              </a:rPr>
              <a:t>Framework de </a:t>
            </a:r>
            <a:r>
              <a:rPr lang="en-US" sz="3000" dirty="0" err="1">
                <a:latin typeface="Calibri Light" pitchFamily="18"/>
              </a:rPr>
              <a:t>testare</a:t>
            </a:r>
            <a:r>
              <a:rPr lang="en-US" sz="3000" dirty="0">
                <a:latin typeface="Calibri Light" pitchFamily="18"/>
              </a:rPr>
              <a:t> automata in selenium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F1DFF5-7727-7800-8AC7-808CC755798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57200" y="1371959"/>
            <a:ext cx="9966960" cy="1371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1803DC-4C2A-2075-7EE2-195967968B1F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10040" y="3625560"/>
            <a:ext cx="10745640" cy="140363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4E3031-C223-9C1D-B97B-A688F79A73F1}"/>
              </a:ext>
            </a:extLst>
          </p:cNvPr>
          <p:cNvSpPr txBox="1"/>
          <p:nvPr/>
        </p:nvSpPr>
        <p:spPr>
          <a:xfrm>
            <a:off x="8477907" y="6421086"/>
            <a:ext cx="2694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dirty="0">
                <a:ln>
                  <a:noFill/>
                </a:ln>
                <a:latin typeface="Calibri" pitchFamily="18"/>
                <a:ea typeface="Microsoft YaHei" pitchFamily="2"/>
                <a:cs typeface="Lucida Sans" pitchFamily="2"/>
              </a:rPr>
              <a:t>Constantin Davidica - TA37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58</TotalTime>
  <Words>1791</Words>
  <Application>Microsoft Office PowerPoint</Application>
  <PresentationFormat>Widescreen</PresentationFormat>
  <Paragraphs>227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Google Sans</vt:lpstr>
      <vt:lpstr>Times New Roman</vt:lpstr>
      <vt:lpstr>Tw Cen MT</vt:lpstr>
      <vt:lpstr>Circuit</vt:lpstr>
      <vt:lpstr>PowerPoint Presentation</vt:lpstr>
      <vt:lpstr>Partea I - Teorie</vt:lpstr>
      <vt:lpstr>Partea I - Teorie</vt:lpstr>
      <vt:lpstr>Partea I - Teorie</vt:lpstr>
      <vt:lpstr>Partea I - Teorie</vt:lpstr>
      <vt:lpstr>Partea I - Teorie</vt:lpstr>
      <vt:lpstr>Partea II – Framework de testare automata in selenium</vt:lpstr>
      <vt:lpstr>Partea II – Framework de testare automata in selenium</vt:lpstr>
      <vt:lpstr>Partea II – Framework de testare automata in selenium</vt:lpstr>
      <vt:lpstr>Partea II – Framework de testare automata in selenium</vt:lpstr>
      <vt:lpstr>Partea II – Framework de testare automata in selenium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Davidica, Constantin (GE Aerospace)</dc:creator>
  <cp:lastModifiedBy>Davidica, Constantin (GE Aerospace)</cp:lastModifiedBy>
  <cp:revision>7</cp:revision>
  <dcterms:modified xsi:type="dcterms:W3CDTF">2024-03-12T18:21:17Z</dcterms:modified>
</cp:coreProperties>
</file>