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FF29"/>
    <a:srgbClr val="003635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98" y="-12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694"/>
            <a:ext cx="9146380" cy="514419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3" y="1297802"/>
            <a:ext cx="5648623" cy="903230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8" y="1853194"/>
            <a:ext cx="6511131" cy="246944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35087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35087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694"/>
            <a:ext cx="9146380" cy="514419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295053"/>
            <a:ext cx="5650992" cy="905632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1851228"/>
            <a:ext cx="6510528" cy="246888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822960"/>
            <a:ext cx="3200400" cy="2784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822960"/>
            <a:ext cx="3200400" cy="2784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276386"/>
            <a:ext cx="3200400" cy="2331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276386"/>
            <a:ext cx="3200400" cy="2331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290639" y="-1290638"/>
            <a:ext cx="51435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182078"/>
            <a:ext cx="5212080" cy="817070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3" y="1964184"/>
            <a:ext cx="3807779" cy="24935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1690039"/>
            <a:ext cx="5794760" cy="467486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6" y="0"/>
            <a:ext cx="7115175" cy="51435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3786187"/>
            <a:ext cx="3571875" cy="13573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288126"/>
            <a:ext cx="5486400" cy="650583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80" y="1635397"/>
            <a:ext cx="6096545" cy="55549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3787975"/>
            <a:ext cx="3574257" cy="1355526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3788469"/>
            <a:ext cx="9146380" cy="135503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74320"/>
            <a:ext cx="7520940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5471"/>
            <a:ext cx="7520940" cy="2684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4402836"/>
            <a:ext cx="2176272" cy="150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4713842"/>
            <a:ext cx="472440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4628117"/>
            <a:ext cx="502920" cy="37719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05702"/>
            <a:ext cx="5648623" cy="903230"/>
          </a:xfrm>
        </p:spPr>
        <p:txBody>
          <a:bodyPr/>
          <a:lstStyle/>
          <a:p>
            <a:pPr algn="ctr"/>
            <a:r>
              <a:rPr lang="en-US" dirty="0" err="1" smtClean="0"/>
              <a:t>Compararea</a:t>
            </a:r>
            <a:r>
              <a:rPr lang="en-US" dirty="0" smtClean="0"/>
              <a:t> </a:t>
            </a:r>
            <a:r>
              <a:rPr lang="en-US" dirty="0" err="1" smtClean="0"/>
              <a:t>algoritmilor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775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560" y="160020"/>
            <a:ext cx="7520940" cy="411480"/>
          </a:xfrm>
        </p:spPr>
        <p:txBody>
          <a:bodyPr/>
          <a:lstStyle/>
          <a:p>
            <a:pPr algn="ctr"/>
            <a:r>
              <a:rPr lang="en-US" dirty="0" smtClean="0"/>
              <a:t>N=10000000 ( 10^7)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418" y="660400"/>
            <a:ext cx="6130582" cy="430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1300" y="444500"/>
            <a:ext cx="2362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 sort-</a:t>
            </a:r>
            <a:r>
              <a:rPr lang="en-US" dirty="0" err="1" smtClean="0"/>
              <a:t>ul</a:t>
            </a:r>
            <a:r>
              <a:rPr lang="en-US" dirty="0" smtClean="0"/>
              <a:t> se </a:t>
            </a:r>
            <a:r>
              <a:rPr lang="en-US" dirty="0" err="1" smtClean="0"/>
              <a:t>apropie</a:t>
            </a:r>
            <a:r>
              <a:rPr lang="en-US" dirty="0" smtClean="0"/>
              <a:t> de </a:t>
            </a:r>
            <a:r>
              <a:rPr lang="en-US" dirty="0" err="1" smtClean="0"/>
              <a:t>pragul</a:t>
            </a:r>
            <a:r>
              <a:rPr lang="en-US" dirty="0" smtClean="0"/>
              <a:t> de 100 de </a:t>
            </a:r>
            <a:r>
              <a:rPr lang="en-US" dirty="0" err="1" smtClean="0"/>
              <a:t>secunde</a:t>
            </a:r>
            <a:r>
              <a:rPr lang="en-US" dirty="0" smtClean="0"/>
              <a:t>, </a:t>
            </a:r>
            <a:r>
              <a:rPr lang="en-US" dirty="0" err="1" smtClean="0"/>
              <a:t>iar</a:t>
            </a:r>
            <a:r>
              <a:rPr lang="en-US" dirty="0" smtClean="0"/>
              <a:t> count sort-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ramane</a:t>
            </a:r>
            <a:r>
              <a:rPr lang="en-US" dirty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eficient</a:t>
            </a:r>
            <a:r>
              <a:rPr lang="en-US" dirty="0" smtClean="0"/>
              <a:t>, in </a:t>
            </a:r>
            <a:r>
              <a:rPr lang="en-US" dirty="0" err="1" smtClean="0"/>
              <a:t>timp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restul</a:t>
            </a:r>
            <a:r>
              <a:rPr lang="en-US" dirty="0" smtClean="0"/>
              <a:t> </a:t>
            </a:r>
            <a:r>
              <a:rPr lang="en-US" dirty="0" err="1" smtClean="0"/>
              <a:t>algoritmilor</a:t>
            </a:r>
            <a:r>
              <a:rPr lang="en-US" dirty="0" smtClean="0"/>
              <a:t> au </a:t>
            </a:r>
            <a:r>
              <a:rPr lang="en-US" dirty="0" err="1" smtClean="0"/>
              <a:t>timpi</a:t>
            </a:r>
            <a:r>
              <a:rPr lang="en-US" dirty="0" smtClean="0"/>
              <a:t> </a:t>
            </a:r>
            <a:r>
              <a:rPr lang="en-US" dirty="0" err="1" smtClean="0"/>
              <a:t>asemanatori</a:t>
            </a:r>
            <a:r>
              <a:rPr lang="en-US" dirty="0" smtClean="0"/>
              <a:t> de </a:t>
            </a:r>
            <a:r>
              <a:rPr lang="en-US" dirty="0" err="1" smtClean="0"/>
              <a:t>rulare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23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47320"/>
            <a:ext cx="7520940" cy="411480"/>
          </a:xfrm>
        </p:spPr>
        <p:txBody>
          <a:bodyPr/>
          <a:lstStyle/>
          <a:p>
            <a:pPr algn="ctr"/>
            <a:r>
              <a:rPr lang="en-US" dirty="0" smtClean="0"/>
              <a:t>N=100000000 ( 10^8)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763" y="714374"/>
            <a:ext cx="6167437" cy="306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3200" y="508000"/>
            <a:ext cx="2595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Timpii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r>
              <a:rPr lang="en-US" dirty="0" smtClean="0"/>
              <a:t> </a:t>
            </a:r>
            <a:r>
              <a:rPr lang="en-US" dirty="0" err="1" smtClean="0"/>
              <a:t>incep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creasca</a:t>
            </a:r>
            <a:r>
              <a:rPr lang="en-US" dirty="0" smtClean="0"/>
              <a:t>, count sort-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ramanand</a:t>
            </a:r>
            <a:r>
              <a:rPr lang="en-US" dirty="0" smtClean="0"/>
              <a:t> </a:t>
            </a:r>
            <a:r>
              <a:rPr lang="en-US" dirty="0" err="1" smtClean="0"/>
              <a:t>aproape</a:t>
            </a:r>
            <a:r>
              <a:rPr lang="en-US" dirty="0" smtClean="0"/>
              <a:t> constant.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18581" y="3781543"/>
            <a:ext cx="652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 </a:t>
            </a:r>
            <a:r>
              <a:rPr lang="en-US" dirty="0" err="1" smtClean="0"/>
              <a:t>despre</a:t>
            </a:r>
            <a:r>
              <a:rPr lang="en-US" dirty="0" smtClean="0"/>
              <a:t> radix sort-</a:t>
            </a:r>
            <a:r>
              <a:rPr lang="en-US" dirty="0" err="1" smtClean="0"/>
              <a:t>uri</a:t>
            </a:r>
            <a:r>
              <a:rPr lang="en-US" dirty="0" smtClean="0"/>
              <a:t>,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folosita</a:t>
            </a:r>
            <a:r>
              <a:rPr lang="en-US" dirty="0" smtClean="0"/>
              <a:t> </a:t>
            </a:r>
            <a:r>
              <a:rPr lang="en-US" dirty="0" err="1" smtClean="0"/>
              <a:t>prea</a:t>
            </a:r>
            <a:r>
              <a:rPr lang="en-US" dirty="0" smtClean="0"/>
              <a:t> </a:t>
            </a:r>
            <a:r>
              <a:rPr lang="en-US" dirty="0" err="1" smtClean="0"/>
              <a:t>multa</a:t>
            </a:r>
            <a:r>
              <a:rPr lang="en-US" dirty="0" smtClean="0"/>
              <a:t> </a:t>
            </a:r>
            <a:r>
              <a:rPr lang="en-US" dirty="0" err="1" smtClean="0"/>
              <a:t>memorie</a:t>
            </a:r>
            <a:r>
              <a:rPr lang="en-US" dirty="0" smtClean="0"/>
              <a:t> RAM din </a:t>
            </a:r>
            <a:r>
              <a:rPr lang="en-US" dirty="0" err="1" smtClean="0"/>
              <a:t>cauza</a:t>
            </a:r>
            <a:r>
              <a:rPr lang="en-US" dirty="0" smtClean="0"/>
              <a:t> bucket-</a:t>
            </a:r>
            <a:r>
              <a:rPr lang="en-US" dirty="0" err="1" smtClean="0"/>
              <a:t>urilor</a:t>
            </a:r>
            <a:r>
              <a:rPr lang="en-US" dirty="0" smtClean="0"/>
              <a:t> </a:t>
            </a:r>
            <a:r>
              <a:rPr lang="en-US" dirty="0" err="1" smtClean="0"/>
              <a:t>folosite</a:t>
            </a:r>
            <a:r>
              <a:rPr lang="en-US" dirty="0" smtClean="0"/>
              <a:t>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ruleaza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sisteme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performante</a:t>
            </a:r>
            <a:r>
              <a:rPr lang="en-US" dirty="0" smtClean="0"/>
              <a:t>, </a:t>
            </a:r>
            <a:r>
              <a:rPr lang="en-US" dirty="0" err="1" smtClean="0"/>
              <a:t>pe</a:t>
            </a:r>
            <a:r>
              <a:rPr lang="en-US" dirty="0" smtClean="0"/>
              <a:t> care a </a:t>
            </a:r>
            <a:r>
              <a:rPr lang="en-US" dirty="0" err="1" smtClean="0"/>
              <a:t>scos</a:t>
            </a:r>
            <a:r>
              <a:rPr lang="en-US" dirty="0" smtClean="0"/>
              <a:t> </a:t>
            </a:r>
            <a:r>
              <a:rPr lang="en-US" dirty="0" err="1" smtClean="0"/>
              <a:t>timpi</a:t>
            </a:r>
            <a:r>
              <a:rPr lang="en-US" dirty="0" smtClean="0"/>
              <a:t> </a:t>
            </a:r>
            <a:r>
              <a:rPr lang="en-US" dirty="0" err="1" smtClean="0"/>
              <a:t>decenti</a:t>
            </a:r>
            <a:r>
              <a:rPr lang="en-US" dirty="0" smtClean="0"/>
              <a:t>, </a:t>
            </a:r>
            <a:r>
              <a:rPr lang="en-US" dirty="0" err="1" smtClean="0"/>
              <a:t>dar</a:t>
            </a:r>
            <a:r>
              <a:rPr lang="en-US" dirty="0" smtClean="0"/>
              <a:t> nu </a:t>
            </a:r>
            <a:r>
              <a:rPr lang="en-US" dirty="0" err="1" smtClean="0"/>
              <a:t>ar</a:t>
            </a:r>
            <a:r>
              <a:rPr lang="en-US" dirty="0" smtClean="0"/>
              <a:t> fi </a:t>
            </a:r>
            <a:r>
              <a:rPr lang="en-US" dirty="0" err="1" smtClean="0"/>
              <a:t>corecta</a:t>
            </a:r>
            <a:r>
              <a:rPr lang="en-US" dirty="0" smtClean="0"/>
              <a:t> </a:t>
            </a:r>
            <a:r>
              <a:rPr lang="en-US" dirty="0" err="1" smtClean="0"/>
              <a:t>comparatia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2 </a:t>
            </a:r>
            <a:r>
              <a:rPr lang="en-US" dirty="0" err="1" smtClean="0"/>
              <a:t>sisteme</a:t>
            </a:r>
            <a:r>
              <a:rPr lang="en-US" dirty="0" smtClean="0"/>
              <a:t> </a:t>
            </a:r>
            <a:r>
              <a:rPr lang="en-US" dirty="0" err="1" smtClean="0"/>
              <a:t>diferite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0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74320"/>
            <a:ext cx="8229600" cy="1338580"/>
          </a:xfrm>
        </p:spPr>
        <p:txBody>
          <a:bodyPr/>
          <a:lstStyle/>
          <a:p>
            <a:pPr algn="ctr"/>
            <a:r>
              <a:rPr lang="en-US" dirty="0" err="1" smtClean="0"/>
              <a:t>Dependenta</a:t>
            </a:r>
            <a:r>
              <a:rPr lang="en-US" dirty="0" smtClean="0"/>
              <a:t> </a:t>
            </a:r>
            <a:r>
              <a:rPr lang="en-US" dirty="0" err="1" smtClean="0"/>
              <a:t>algoritmilor</a:t>
            </a:r>
            <a:r>
              <a:rPr lang="en-US" dirty="0" smtClean="0"/>
              <a:t> de </a:t>
            </a:r>
            <a:r>
              <a:rPr lang="en-US" dirty="0" err="1" smtClean="0"/>
              <a:t>maximul</a:t>
            </a:r>
            <a:r>
              <a:rPr lang="en-US" dirty="0" smtClean="0"/>
              <a:t> din sir</a:t>
            </a:r>
            <a:br>
              <a:rPr lang="en-US" dirty="0" smtClean="0"/>
            </a:br>
            <a:r>
              <a:rPr lang="en-US" dirty="0" smtClean="0"/>
              <a:t>N-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fiind</a:t>
            </a:r>
            <a:r>
              <a:rPr lang="en-US" dirty="0" smtClean="0"/>
              <a:t> constant 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9900" y="2463800"/>
            <a:ext cx="847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 la maxim=10 </a:t>
            </a:r>
            <a:r>
              <a:rPr lang="en-US" dirty="0" err="1" smtClean="0"/>
              <a:t>pana</a:t>
            </a:r>
            <a:r>
              <a:rPr lang="en-US" dirty="0" smtClean="0"/>
              <a:t> la maxim= 10^5 - 1, </a:t>
            </a:r>
            <a:r>
              <a:rPr lang="en-US" dirty="0" err="1" smtClean="0"/>
              <a:t>timpii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egali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minimi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Diferentele</a:t>
            </a:r>
            <a:r>
              <a:rPr lang="en-US" dirty="0" smtClean="0"/>
              <a:t> </a:t>
            </a:r>
            <a:r>
              <a:rPr lang="en-US" dirty="0" err="1" smtClean="0"/>
              <a:t>incep</a:t>
            </a:r>
            <a:r>
              <a:rPr lang="en-US" dirty="0" smtClean="0"/>
              <a:t> </a:t>
            </a:r>
            <a:r>
              <a:rPr lang="en-US" dirty="0" err="1" smtClean="0"/>
              <a:t>abia</a:t>
            </a:r>
            <a:r>
              <a:rPr lang="en-US" dirty="0" smtClean="0"/>
              <a:t> la maxim&gt;=10^5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666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Maxim = 100000 ( 10^5)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038" y="774700"/>
            <a:ext cx="5809878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4000" y="774700"/>
            <a:ext cx="269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Evident, count sort-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incepe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fie </a:t>
            </a:r>
            <a:r>
              <a:rPr lang="en-US" dirty="0" err="1" smtClean="0"/>
              <a:t>mai</a:t>
            </a:r>
            <a:r>
              <a:rPr lang="en-US" dirty="0" smtClean="0"/>
              <a:t> lent, din </a:t>
            </a:r>
            <a:r>
              <a:rPr lang="en-US" dirty="0" err="1" smtClean="0"/>
              <a:t>cauza</a:t>
            </a:r>
            <a:r>
              <a:rPr lang="en-US" dirty="0" smtClean="0"/>
              <a:t> ca </a:t>
            </a:r>
            <a:r>
              <a:rPr lang="en-US" dirty="0" err="1" smtClean="0"/>
              <a:t>dureaza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se </a:t>
            </a:r>
            <a:r>
              <a:rPr lang="en-US" dirty="0" err="1" smtClean="0"/>
              <a:t>creeze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parcurga</a:t>
            </a:r>
            <a:r>
              <a:rPr lang="en-US" dirty="0" smtClean="0"/>
              <a:t> </a:t>
            </a:r>
            <a:r>
              <a:rPr lang="en-US" dirty="0" err="1" smtClean="0"/>
              <a:t>vectorul</a:t>
            </a:r>
            <a:r>
              <a:rPr lang="en-US" dirty="0" smtClean="0"/>
              <a:t> de </a:t>
            </a:r>
            <a:r>
              <a:rPr lang="en-US" dirty="0" err="1" smtClean="0"/>
              <a:t>frecventa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18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Maxim&gt; ( 10^6)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889" y="762000"/>
            <a:ext cx="5687111" cy="4154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6100" y="1066800"/>
            <a:ext cx="2349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 sort-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creste</a:t>
            </a:r>
            <a:r>
              <a:rPr lang="en-US" dirty="0" smtClean="0"/>
              <a:t> exponential de la ~0.005 la 5 </a:t>
            </a:r>
            <a:r>
              <a:rPr lang="en-US" dirty="0" err="1" smtClean="0"/>
              <a:t>secunde</a:t>
            </a:r>
            <a:r>
              <a:rPr lang="en-US" dirty="0" smtClean="0"/>
              <a:t>, </a:t>
            </a:r>
            <a:r>
              <a:rPr lang="en-US" dirty="0" err="1" smtClean="0"/>
              <a:t>restul</a:t>
            </a:r>
            <a:r>
              <a:rPr lang="en-US" dirty="0" smtClean="0"/>
              <a:t> </a:t>
            </a:r>
            <a:r>
              <a:rPr lang="en-US" dirty="0" err="1" smtClean="0"/>
              <a:t>algoritmilor</a:t>
            </a:r>
            <a:r>
              <a:rPr lang="en-US" dirty="0" smtClean="0"/>
              <a:t> </a:t>
            </a:r>
            <a:r>
              <a:rPr lang="en-US" dirty="0" err="1" smtClean="0"/>
              <a:t>ramanand</a:t>
            </a:r>
            <a:r>
              <a:rPr lang="en-US" dirty="0" smtClean="0"/>
              <a:t> </a:t>
            </a:r>
            <a:r>
              <a:rPr lang="en-US" dirty="0" err="1" smtClean="0"/>
              <a:t>neschimbati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43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 test in care n=10^8, </a:t>
            </a:r>
            <a:r>
              <a:rPr lang="en-US" dirty="0" err="1" smtClean="0"/>
              <a:t>iar</a:t>
            </a:r>
            <a:r>
              <a:rPr lang="en-US" dirty="0" smtClean="0"/>
              <a:t> maxim=23123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131" y="949324"/>
            <a:ext cx="5504762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26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Pentru</a:t>
            </a:r>
            <a:r>
              <a:rPr lang="en-US" dirty="0" smtClean="0"/>
              <a:t> un sir constant de 10^4 </a:t>
            </a:r>
            <a:r>
              <a:rPr lang="en-US" dirty="0" err="1" smtClean="0"/>
              <a:t>elemente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74" y="877887"/>
            <a:ext cx="5699125" cy="390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1800" y="1346200"/>
            <a:ext cx="2578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 pare un test </a:t>
            </a:r>
            <a:r>
              <a:rPr lang="en-US" dirty="0" err="1" smtClean="0"/>
              <a:t>inutil</a:t>
            </a:r>
            <a:r>
              <a:rPr lang="en-US" dirty="0" smtClean="0"/>
              <a:t>,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pare</a:t>
            </a:r>
            <a:r>
              <a:rPr lang="en-US" dirty="0" smtClean="0"/>
              <a:t> </a:t>
            </a:r>
            <a:r>
              <a:rPr lang="en-US" dirty="0" err="1" smtClean="0"/>
              <a:t>ceva</a:t>
            </a:r>
            <a:r>
              <a:rPr lang="en-US" dirty="0" smtClean="0"/>
              <a:t> </a:t>
            </a:r>
            <a:r>
              <a:rPr lang="en-US" dirty="0" err="1" smtClean="0"/>
              <a:t>ciudat</a:t>
            </a:r>
            <a:r>
              <a:rPr lang="en-US" dirty="0" smtClean="0"/>
              <a:t>, bubble sort-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rapid, </a:t>
            </a:r>
            <a:r>
              <a:rPr lang="en-US" dirty="0" err="1" smtClean="0"/>
              <a:t>iar</a:t>
            </a:r>
            <a:r>
              <a:rPr lang="en-US" dirty="0" smtClean="0"/>
              <a:t> quicksort-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lent.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848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Pentru</a:t>
            </a:r>
            <a:r>
              <a:rPr lang="en-US" dirty="0" smtClean="0"/>
              <a:t> un sir </a:t>
            </a:r>
            <a:r>
              <a:rPr lang="en-US" dirty="0" err="1" smtClean="0"/>
              <a:t>descrescator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749" y="825499"/>
            <a:ext cx="5674551" cy="392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926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Complexitati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540751"/>
              </p:ext>
            </p:extLst>
          </p:nvPr>
        </p:nvGraphicFramePr>
        <p:xfrm>
          <a:off x="330200" y="1244600"/>
          <a:ext cx="8178797" cy="3438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3527"/>
                <a:gridCol w="743527"/>
                <a:gridCol w="743527"/>
                <a:gridCol w="743527"/>
                <a:gridCol w="743527"/>
                <a:gridCol w="743527"/>
                <a:gridCol w="743527"/>
                <a:gridCol w="743527"/>
                <a:gridCol w="743527"/>
                <a:gridCol w="743527"/>
                <a:gridCol w="743527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CASES</a:t>
                      </a:r>
                      <a:endParaRPr lang="en-US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Bubble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Merge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Count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Quick</a:t>
                      </a:r>
                    </a:p>
                    <a:p>
                      <a:r>
                        <a:rPr lang="en-US" sz="1400" dirty="0" err="1" smtClean="0"/>
                        <a:t>std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Quick</a:t>
                      </a:r>
                    </a:p>
                    <a:p>
                      <a:r>
                        <a:rPr lang="en-US" sz="1200" dirty="0" smtClean="0"/>
                        <a:t>median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Quick</a:t>
                      </a:r>
                    </a:p>
                    <a:p>
                      <a:r>
                        <a:rPr lang="en-US" sz="1200" dirty="0" smtClean="0"/>
                        <a:t>random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Native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Radix</a:t>
                      </a:r>
                    </a:p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Radix</a:t>
                      </a:r>
                    </a:p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Radix</a:t>
                      </a:r>
                    </a:p>
                    <a:p>
                      <a:r>
                        <a:rPr lang="en-US" sz="1400" dirty="0" smtClean="0"/>
                        <a:t>256</a:t>
                      </a:r>
                      <a:endParaRPr lang="en-US" sz="1400" dirty="0"/>
                    </a:p>
                  </a:txBody>
                  <a:tcPr anchor="ctr"/>
                </a:tc>
              </a:tr>
              <a:tr h="726275">
                <a:tc>
                  <a:txBody>
                    <a:bodyPr/>
                    <a:lstStyle/>
                    <a:p>
                      <a:r>
                        <a:rPr lang="en-US" dirty="0" smtClean="0"/>
                        <a:t>Best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nlogn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+</a:t>
                      </a:r>
                    </a:p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nlogn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nlogn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nlogn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nlogn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Unk</a:t>
                      </a:r>
                      <a:endParaRPr lang="en-US" dirty="0"/>
                    </a:p>
                  </a:txBody>
                  <a:tcPr anchor="ctr"/>
                </a:tc>
              </a:tr>
              <a:tr h="7262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n^2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nlogn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+</a:t>
                      </a:r>
                    </a:p>
                    <a:p>
                      <a:pPr algn="ctr"/>
                      <a:r>
                        <a:rPr lang="en-US" sz="1800" dirty="0" smtClean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nlogn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nlogn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nlogn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nlogn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Unk</a:t>
                      </a:r>
                      <a:endParaRPr lang="en-US" dirty="0"/>
                    </a:p>
                  </a:txBody>
                  <a:tcPr anchor="ctr"/>
                </a:tc>
              </a:tr>
              <a:tr h="726275">
                <a:tc>
                  <a:txBody>
                    <a:bodyPr/>
                    <a:lstStyle/>
                    <a:p>
                      <a:r>
                        <a:rPr lang="en-US" dirty="0" smtClean="0"/>
                        <a:t>Worst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n^2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nlogn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+</a:t>
                      </a:r>
                    </a:p>
                    <a:p>
                      <a:pPr algn="ctr"/>
                      <a:r>
                        <a:rPr lang="en-US" sz="1800" dirty="0" smtClean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nlogn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nlogn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nlogn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nlogn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Unk</a:t>
                      </a:r>
                      <a:endParaRPr lang="en-US" dirty="0"/>
                    </a:p>
                  </a:txBody>
                  <a:tcPr anchor="ctr"/>
                </a:tc>
              </a:tr>
              <a:tr h="726275">
                <a:tc>
                  <a:txBody>
                    <a:bodyPr/>
                    <a:lstStyle/>
                    <a:p>
                      <a:r>
                        <a:rPr lang="en-US" dirty="0" smtClean="0"/>
                        <a:t>Mem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+</a:t>
                      </a:r>
                    </a:p>
                    <a:p>
                      <a:pPr algn="ctr"/>
                      <a:r>
                        <a:rPr lang="en-US" sz="1800" dirty="0" smtClean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logn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logn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logn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logn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n+</a:t>
                      </a:r>
                    </a:p>
                    <a:p>
                      <a:pPr algn="ctr"/>
                      <a:r>
                        <a:rPr lang="en-US" dirty="0" smtClean="0"/>
                        <a:t>2^2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n+</a:t>
                      </a:r>
                    </a:p>
                    <a:p>
                      <a:pPr algn="ctr"/>
                      <a:r>
                        <a:rPr lang="en-US" dirty="0" smtClean="0"/>
                        <a:t>2^4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n+</a:t>
                      </a:r>
                    </a:p>
                    <a:p>
                      <a:pPr algn="ctr"/>
                      <a:r>
                        <a:rPr lang="en-US" dirty="0" smtClean="0"/>
                        <a:t>2^8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745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Mentiuni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Random pivot Quicksort </a:t>
            </a:r>
            <a:r>
              <a:rPr lang="en-US" dirty="0" err="1" smtClean="0"/>
              <a:t>este</a:t>
            </a:r>
            <a:r>
              <a:rPr lang="en-US" dirty="0" smtClean="0"/>
              <a:t> o </a:t>
            </a:r>
            <a:r>
              <a:rPr lang="en-US" dirty="0" err="1" smtClean="0"/>
              <a:t>loterie</a:t>
            </a:r>
            <a:r>
              <a:rPr lang="en-US" dirty="0" smtClean="0"/>
              <a:t>, </a:t>
            </a:r>
            <a:r>
              <a:rPr lang="en-US" dirty="0" err="1" smtClean="0"/>
              <a:t>deoarece</a:t>
            </a:r>
            <a:r>
              <a:rPr lang="en-US" dirty="0" smtClean="0"/>
              <a:t> </a:t>
            </a:r>
            <a:r>
              <a:rPr lang="en-US" dirty="0" err="1" smtClean="0"/>
              <a:t>pivotul</a:t>
            </a:r>
            <a:r>
              <a:rPr lang="en-US" dirty="0" smtClean="0"/>
              <a:t> ales </a:t>
            </a:r>
            <a:r>
              <a:rPr lang="en-US" dirty="0" err="1" smtClean="0"/>
              <a:t>aleator</a:t>
            </a:r>
            <a:r>
              <a:rPr lang="en-US" dirty="0" smtClean="0"/>
              <a:t> nu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mereu</a:t>
            </a:r>
            <a:r>
              <a:rPr lang="en-US" dirty="0" smtClean="0"/>
              <a:t> </a:t>
            </a:r>
            <a:r>
              <a:rPr lang="en-US" dirty="0" err="1" smtClean="0"/>
              <a:t>unul</a:t>
            </a:r>
            <a:r>
              <a:rPr lang="en-US" dirty="0" smtClean="0"/>
              <a:t> </a:t>
            </a:r>
            <a:r>
              <a:rPr lang="en-US" dirty="0" err="1" smtClean="0"/>
              <a:t>optim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macar</a:t>
            </a:r>
            <a:r>
              <a:rPr lang="en-US" dirty="0" smtClean="0"/>
              <a:t> average.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Radix  sort 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functiona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rapid </a:t>
            </a:r>
            <a:r>
              <a:rPr lang="en-US" dirty="0" err="1" smtClean="0"/>
              <a:t>pe</a:t>
            </a:r>
            <a:r>
              <a:rPr lang="en-US" dirty="0" smtClean="0"/>
              <a:t> teste cu n </a:t>
            </a:r>
            <a:r>
              <a:rPr lang="en-US" dirty="0" err="1" smtClean="0"/>
              <a:t>foarte</a:t>
            </a:r>
            <a:r>
              <a:rPr lang="en-US" dirty="0" smtClean="0"/>
              <a:t> mare,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ar</a:t>
            </a:r>
            <a:r>
              <a:rPr lang="en-US" dirty="0" smtClean="0"/>
              <a:t> fi o </a:t>
            </a:r>
            <a:r>
              <a:rPr lang="en-US" dirty="0" err="1" smtClean="0"/>
              <a:t>putere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mare a </a:t>
            </a:r>
            <a:r>
              <a:rPr lang="en-US" dirty="0" err="1" smtClean="0"/>
              <a:t>lui</a:t>
            </a:r>
            <a:r>
              <a:rPr lang="en-US" dirty="0" smtClean="0"/>
              <a:t>  2,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consuma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multa</a:t>
            </a:r>
            <a:r>
              <a:rPr lang="en-US" dirty="0" smtClean="0"/>
              <a:t> </a:t>
            </a:r>
            <a:r>
              <a:rPr lang="en-US" dirty="0" err="1" smtClean="0"/>
              <a:t>memorie</a:t>
            </a:r>
            <a:r>
              <a:rPr lang="en-US" dirty="0" smtClean="0"/>
              <a:t> din </a:t>
            </a:r>
            <a:r>
              <a:rPr lang="en-US" dirty="0" err="1" smtClean="0"/>
              <a:t>cauza</a:t>
            </a:r>
            <a:r>
              <a:rPr lang="en-US" dirty="0" smtClean="0"/>
              <a:t> </a:t>
            </a:r>
            <a:r>
              <a:rPr lang="en-US" dirty="0" err="1" smtClean="0"/>
              <a:t>bucketurilor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Bubble sort nu </a:t>
            </a:r>
            <a:r>
              <a:rPr lang="en-US" dirty="0" err="1" smtClean="0"/>
              <a:t>merita</a:t>
            </a:r>
            <a:r>
              <a:rPr lang="en-US" dirty="0" smtClean="0"/>
              <a:t> </a:t>
            </a:r>
            <a:r>
              <a:rPr lang="en-US" dirty="0" err="1" smtClean="0"/>
              <a:t>implementat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siruri</a:t>
            </a:r>
            <a:r>
              <a:rPr lang="en-US" dirty="0" smtClean="0"/>
              <a:t> lungi, </a:t>
            </a:r>
            <a:r>
              <a:rPr lang="en-US" dirty="0" err="1" smtClean="0"/>
              <a:t>dar</a:t>
            </a:r>
            <a:r>
              <a:rPr lang="en-US" dirty="0" smtClean="0"/>
              <a:t> in </a:t>
            </a:r>
            <a:r>
              <a:rPr lang="en-US" dirty="0" err="1" smtClean="0"/>
              <a:t>acelasi</a:t>
            </a:r>
            <a:r>
              <a:rPr lang="en-US" dirty="0" smtClean="0"/>
              <a:t> </a:t>
            </a:r>
            <a:r>
              <a:rPr lang="en-US" dirty="0" err="1" smtClean="0"/>
              <a:t>timp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“</a:t>
            </a:r>
            <a:r>
              <a:rPr lang="en-US" dirty="0" err="1" smtClean="0"/>
              <a:t>fiabil</a:t>
            </a:r>
            <a:r>
              <a:rPr lang="en-US" dirty="0" smtClean="0"/>
              <a:t>”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siruri</a:t>
            </a:r>
            <a:r>
              <a:rPr lang="en-US" dirty="0" smtClean="0"/>
              <a:t> </a:t>
            </a:r>
            <a:r>
              <a:rPr lang="en-US" dirty="0" err="1" smtClean="0"/>
              <a:t>mici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C++</a:t>
            </a:r>
            <a:r>
              <a:rPr lang="en-US" dirty="0" err="1" smtClean="0"/>
              <a:t>NativeSort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surprinzator</a:t>
            </a:r>
            <a:r>
              <a:rPr lang="en-US" dirty="0" smtClean="0"/>
              <a:t> de </a:t>
            </a:r>
            <a:r>
              <a:rPr lang="en-US" dirty="0" err="1" smtClean="0"/>
              <a:t>eficient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siruri</a:t>
            </a:r>
            <a:r>
              <a:rPr lang="en-US" dirty="0" smtClean="0"/>
              <a:t> lungi, </a:t>
            </a:r>
            <a:r>
              <a:rPr lang="en-US" dirty="0" err="1" smtClean="0"/>
              <a:t>dar</a:t>
            </a:r>
            <a:r>
              <a:rPr lang="en-US" dirty="0" smtClean="0"/>
              <a:t> nu </a:t>
            </a:r>
            <a:r>
              <a:rPr lang="en-US" dirty="0" err="1" smtClean="0"/>
              <a:t>merita</a:t>
            </a:r>
            <a:r>
              <a:rPr lang="en-US" dirty="0" smtClean="0"/>
              <a:t> </a:t>
            </a:r>
            <a:r>
              <a:rPr lang="en-US" dirty="0" err="1" smtClean="0"/>
              <a:t>folosit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Despre</a:t>
            </a:r>
            <a:r>
              <a:rPr lang="en-US" dirty="0" smtClean="0"/>
              <a:t> </a:t>
            </a:r>
            <a:r>
              <a:rPr lang="en-US" dirty="0" err="1" smtClean="0"/>
              <a:t>Proiect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5000" y="1092200"/>
            <a:ext cx="7899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err="1" smtClean="0"/>
              <a:t>Acest</a:t>
            </a:r>
            <a:r>
              <a:rPr lang="en-US" dirty="0" smtClean="0"/>
              <a:t> </a:t>
            </a:r>
            <a:r>
              <a:rPr lang="en-US" dirty="0" err="1" smtClean="0"/>
              <a:t>proiect</a:t>
            </a:r>
            <a:r>
              <a:rPr lang="en-US" dirty="0" smtClean="0"/>
              <a:t> </a:t>
            </a:r>
            <a:r>
              <a:rPr lang="en-US" dirty="0" err="1" smtClean="0"/>
              <a:t>vizeaza</a:t>
            </a:r>
            <a:r>
              <a:rPr lang="en-US" dirty="0" smtClean="0"/>
              <a:t> </a:t>
            </a:r>
            <a:r>
              <a:rPr lang="en-US" dirty="0" err="1" smtClean="0"/>
              <a:t>compararea</a:t>
            </a:r>
            <a:r>
              <a:rPr lang="en-US" dirty="0" smtClean="0"/>
              <a:t> </a:t>
            </a:r>
            <a:r>
              <a:rPr lang="en-US" dirty="0" err="1" smtClean="0"/>
              <a:t>algoritmilor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un </a:t>
            </a:r>
            <a:r>
              <a:rPr lang="en-US" dirty="0" err="1" smtClean="0"/>
              <a:t>numar</a:t>
            </a:r>
            <a:r>
              <a:rPr lang="en-US" dirty="0" smtClean="0"/>
              <a:t> </a:t>
            </a:r>
            <a:r>
              <a:rPr lang="en-US" dirty="0" err="1" smtClean="0"/>
              <a:t>arbitrar</a:t>
            </a:r>
            <a:r>
              <a:rPr lang="en-US" dirty="0" smtClean="0"/>
              <a:t> de teste </a:t>
            </a:r>
            <a:r>
              <a:rPr lang="en-US" dirty="0" err="1" smtClean="0"/>
              <a:t>diferite</a:t>
            </a:r>
            <a:r>
              <a:rPr lang="en-US" dirty="0" smtClean="0"/>
              <a:t>,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vedea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algoritm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optim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un </a:t>
            </a:r>
            <a:r>
              <a:rPr lang="en-US" dirty="0" err="1" smtClean="0"/>
              <a:t>anume</a:t>
            </a:r>
            <a:r>
              <a:rPr lang="en-US" dirty="0" smtClean="0"/>
              <a:t> set de date de </a:t>
            </a:r>
            <a:r>
              <a:rPr lang="en-US" dirty="0" err="1" smtClean="0"/>
              <a:t>intrare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 smtClean="0"/>
              <a:t>Inputul</a:t>
            </a:r>
            <a:r>
              <a:rPr lang="en-US" dirty="0" smtClean="0"/>
              <a:t> se face din </a:t>
            </a:r>
            <a:r>
              <a:rPr lang="en-US" dirty="0" err="1" smtClean="0"/>
              <a:t>fisier</a:t>
            </a:r>
            <a:r>
              <a:rPr lang="en-US" dirty="0" smtClean="0"/>
              <a:t>, in care se </a:t>
            </a:r>
            <a:r>
              <a:rPr lang="en-US" dirty="0" err="1" smtClean="0"/>
              <a:t>afla</a:t>
            </a:r>
            <a:r>
              <a:rPr lang="en-US" dirty="0" smtClean="0"/>
              <a:t> in </a:t>
            </a:r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ordine</a:t>
            </a:r>
            <a:r>
              <a:rPr lang="en-US" dirty="0" smtClean="0"/>
              <a:t>, </a:t>
            </a:r>
            <a:r>
              <a:rPr lang="en-US" dirty="0" err="1" smtClean="0"/>
              <a:t>numarul</a:t>
            </a:r>
            <a:r>
              <a:rPr lang="en-US" dirty="0" smtClean="0"/>
              <a:t> de teste,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test </a:t>
            </a:r>
            <a:r>
              <a:rPr lang="en-US" dirty="0" err="1" smtClean="0"/>
              <a:t>numarul</a:t>
            </a:r>
            <a:r>
              <a:rPr lang="en-US" dirty="0" smtClean="0"/>
              <a:t> de </a:t>
            </a:r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maximul</a:t>
            </a:r>
            <a:r>
              <a:rPr lang="en-US" dirty="0" smtClean="0"/>
              <a:t> </a:t>
            </a:r>
            <a:r>
              <a:rPr lang="en-US" dirty="0" err="1" smtClean="0"/>
              <a:t>sirului</a:t>
            </a:r>
            <a:r>
              <a:rPr lang="en-US" dirty="0" smtClean="0"/>
              <a:t> care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sortat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err="1" smtClean="0"/>
              <a:t>Sirurile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generate de o </a:t>
            </a:r>
            <a:r>
              <a:rPr lang="en-US" dirty="0" err="1" smtClean="0"/>
              <a:t>functie</a:t>
            </a:r>
            <a:r>
              <a:rPr lang="en-US" dirty="0" smtClean="0"/>
              <a:t> care </a:t>
            </a:r>
            <a:r>
              <a:rPr lang="en-US" dirty="0" err="1" smtClean="0"/>
              <a:t>genereaza</a:t>
            </a:r>
            <a:r>
              <a:rPr lang="en-US" dirty="0" smtClean="0"/>
              <a:t> </a:t>
            </a:r>
            <a:r>
              <a:rPr lang="en-US" dirty="0" err="1" smtClean="0"/>
              <a:t>aleator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0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maximul</a:t>
            </a:r>
            <a:r>
              <a:rPr lang="en-US" dirty="0" smtClean="0"/>
              <a:t> </a:t>
            </a:r>
            <a:r>
              <a:rPr lang="en-US" dirty="0" err="1" smtClean="0"/>
              <a:t>citit</a:t>
            </a:r>
            <a:r>
              <a:rPr lang="en-US" dirty="0" smtClean="0"/>
              <a:t> de la </a:t>
            </a:r>
            <a:r>
              <a:rPr lang="en-US" dirty="0" err="1" smtClean="0"/>
              <a:t>tastatura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929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Radix vs count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660" y="1650971"/>
            <a:ext cx="7520940" cy="2684887"/>
          </a:xfrm>
        </p:spPr>
        <p:txBody>
          <a:bodyPr/>
          <a:lstStyle/>
          <a:p>
            <a:r>
              <a:rPr lang="en-US" dirty="0" smtClean="0"/>
              <a:t>		In </a:t>
            </a:r>
            <a:r>
              <a:rPr lang="en-US" dirty="0" err="1" smtClean="0"/>
              <a:t>urma</a:t>
            </a:r>
            <a:r>
              <a:rPr lang="en-US" dirty="0" smtClean="0"/>
              <a:t> </a:t>
            </a:r>
            <a:r>
              <a:rPr lang="en-US" dirty="0" err="1" smtClean="0"/>
              <a:t>analizei</a:t>
            </a:r>
            <a:r>
              <a:rPr lang="en-US" dirty="0" smtClean="0"/>
              <a:t> </a:t>
            </a:r>
            <a:r>
              <a:rPr lang="en-US" dirty="0" err="1" smtClean="0"/>
              <a:t>facuta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sortari</a:t>
            </a:r>
            <a:r>
              <a:rPr lang="en-US" dirty="0" smtClean="0"/>
              <a:t>, pot </a:t>
            </a:r>
            <a:r>
              <a:rPr lang="en-US" dirty="0" err="1" smtClean="0"/>
              <a:t>afirma</a:t>
            </a:r>
            <a:r>
              <a:rPr lang="en-US" dirty="0" smtClean="0"/>
              <a:t> ca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trebui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folosim</a:t>
            </a:r>
            <a:r>
              <a:rPr lang="en-US" dirty="0" smtClean="0"/>
              <a:t> radix sort-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 (&gt;10^6), </a:t>
            </a:r>
            <a:r>
              <a:rPr lang="en-US" dirty="0" err="1" smtClean="0"/>
              <a:t>intrucat</a:t>
            </a:r>
            <a:r>
              <a:rPr lang="en-US" dirty="0" smtClean="0"/>
              <a:t> </a:t>
            </a:r>
            <a:r>
              <a:rPr lang="en-US" dirty="0" err="1" smtClean="0"/>
              <a:t>vectorul</a:t>
            </a:r>
            <a:r>
              <a:rPr lang="en-US" dirty="0" smtClean="0"/>
              <a:t> de </a:t>
            </a:r>
            <a:r>
              <a:rPr lang="en-US" dirty="0" err="1" smtClean="0"/>
              <a:t>frecventa</a:t>
            </a:r>
            <a:r>
              <a:rPr lang="en-US" dirty="0" smtClean="0"/>
              <a:t> nu </a:t>
            </a:r>
            <a:r>
              <a:rPr lang="en-US" dirty="0" err="1" smtClean="0"/>
              <a:t>poate</a:t>
            </a:r>
            <a:r>
              <a:rPr lang="en-US" dirty="0" smtClean="0"/>
              <a:t> fi </a:t>
            </a:r>
            <a:r>
              <a:rPr lang="en-US" dirty="0" err="1" smtClean="0"/>
              <a:t>suficient</a:t>
            </a:r>
            <a:r>
              <a:rPr lang="en-US" dirty="0" smtClean="0"/>
              <a:t> de mare,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mici</a:t>
            </a:r>
            <a:r>
              <a:rPr lang="en-US" dirty="0" smtClean="0"/>
              <a:t>, count sort-</a:t>
            </a:r>
            <a:r>
              <a:rPr lang="en-US" dirty="0" err="1" smtClean="0"/>
              <a:t>ul</a:t>
            </a:r>
            <a:r>
              <a:rPr lang="en-US" dirty="0" smtClean="0"/>
              <a:t>, nu </a:t>
            </a:r>
            <a:r>
              <a:rPr lang="en-US" dirty="0" err="1" smtClean="0"/>
              <a:t>numai</a:t>
            </a:r>
            <a:r>
              <a:rPr lang="en-US" dirty="0" smtClean="0"/>
              <a:t> ca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considerabil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rapid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orice</a:t>
            </a:r>
            <a:r>
              <a:rPr lang="en-US" dirty="0" smtClean="0"/>
              <a:t> </a:t>
            </a:r>
            <a:r>
              <a:rPr lang="en-US" dirty="0" err="1" smtClean="0"/>
              <a:t>lungime</a:t>
            </a:r>
            <a:r>
              <a:rPr lang="en-US" dirty="0" smtClean="0"/>
              <a:t> a </a:t>
            </a:r>
            <a:r>
              <a:rPr lang="en-US" dirty="0" err="1" smtClean="0"/>
              <a:t>sirului</a:t>
            </a:r>
            <a:r>
              <a:rPr lang="en-US" dirty="0" smtClean="0"/>
              <a:t>,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economic din </a:t>
            </a:r>
            <a:r>
              <a:rPr lang="en-US" dirty="0" err="1" smtClean="0"/>
              <a:t>punct</a:t>
            </a:r>
            <a:r>
              <a:rPr lang="en-US" dirty="0" smtClean="0"/>
              <a:t> de </a:t>
            </a:r>
            <a:r>
              <a:rPr lang="en-US" dirty="0" err="1" smtClean="0"/>
              <a:t>vedere</a:t>
            </a:r>
            <a:r>
              <a:rPr lang="en-US" dirty="0" smtClean="0"/>
              <a:t> al </a:t>
            </a:r>
            <a:r>
              <a:rPr lang="en-US" dirty="0" err="1" smtClean="0"/>
              <a:t>memoriei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24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Quicksorts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360" y="1447771"/>
            <a:ext cx="7520940" cy="2684887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Alegerea</a:t>
            </a:r>
            <a:r>
              <a:rPr lang="en-US" dirty="0" smtClean="0"/>
              <a:t> </a:t>
            </a:r>
            <a:r>
              <a:rPr lang="en-US" dirty="0" err="1" smtClean="0"/>
              <a:t>pivotului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o </a:t>
            </a:r>
            <a:r>
              <a:rPr lang="en-US" dirty="0" err="1" smtClean="0"/>
              <a:t>controversa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multi, </a:t>
            </a:r>
            <a:r>
              <a:rPr lang="en-US" dirty="0" err="1" smtClean="0"/>
              <a:t>existand</a:t>
            </a:r>
            <a:r>
              <a:rPr lang="en-US" dirty="0" smtClean="0"/>
              <a:t> </a:t>
            </a:r>
            <a:r>
              <a:rPr lang="en-US" dirty="0" err="1" smtClean="0"/>
              <a:t>numeroase</a:t>
            </a:r>
            <a:r>
              <a:rPr lang="en-US" dirty="0" smtClean="0"/>
              <a:t> </a:t>
            </a:r>
            <a:r>
              <a:rPr lang="en-US" dirty="0" err="1" smtClean="0"/>
              <a:t>implementari</a:t>
            </a:r>
            <a:r>
              <a:rPr lang="en-US" dirty="0" smtClean="0"/>
              <a:t> ale </a:t>
            </a:r>
            <a:r>
              <a:rPr lang="en-US" dirty="0" err="1" smtClean="0"/>
              <a:t>acesteia</a:t>
            </a:r>
            <a:r>
              <a:rPr lang="en-US" dirty="0" smtClean="0"/>
              <a:t>, </a:t>
            </a:r>
            <a:r>
              <a:rPr lang="en-US" dirty="0" err="1" smtClean="0"/>
              <a:t>printre</a:t>
            </a:r>
            <a:r>
              <a:rPr lang="en-US" dirty="0" smtClean="0"/>
              <a:t> </a:t>
            </a: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eficiente</a:t>
            </a:r>
            <a:r>
              <a:rPr lang="en-US" dirty="0" smtClean="0"/>
              <a:t> se </a:t>
            </a:r>
            <a:r>
              <a:rPr lang="en-US" dirty="0" err="1" smtClean="0"/>
              <a:t>numara</a:t>
            </a:r>
            <a:r>
              <a:rPr lang="en-US" dirty="0" smtClean="0"/>
              <a:t> </a:t>
            </a:r>
            <a:r>
              <a:rPr lang="en-US" dirty="0" err="1" smtClean="0"/>
              <a:t>mediana</a:t>
            </a:r>
            <a:r>
              <a:rPr lang="en-US" dirty="0" smtClean="0"/>
              <a:t> din 3, din 5, </a:t>
            </a:r>
            <a:r>
              <a:rPr lang="en-US" dirty="0" err="1" smtClean="0"/>
              <a:t>mediana</a:t>
            </a:r>
            <a:r>
              <a:rPr lang="en-US" dirty="0" smtClean="0"/>
              <a:t> </a:t>
            </a:r>
            <a:r>
              <a:rPr lang="en-US" dirty="0" err="1" smtClean="0"/>
              <a:t>medianelor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Concret</a:t>
            </a:r>
            <a:r>
              <a:rPr lang="en-US" dirty="0" smtClean="0"/>
              <a:t>, </a:t>
            </a:r>
            <a:r>
              <a:rPr lang="en-US" dirty="0" err="1" smtClean="0"/>
              <a:t>pe</a:t>
            </a:r>
            <a:r>
              <a:rPr lang="en-US" dirty="0" smtClean="0"/>
              <a:t> input-</a:t>
            </a:r>
            <a:r>
              <a:rPr lang="en-US" dirty="0" err="1" smtClean="0"/>
              <a:t>urile</a:t>
            </a:r>
            <a:r>
              <a:rPr lang="en-US" dirty="0" smtClean="0"/>
              <a:t> testate, </a:t>
            </a:r>
            <a:r>
              <a:rPr lang="en-US" dirty="0" err="1" smtClean="0"/>
              <a:t>mediana</a:t>
            </a:r>
            <a:r>
              <a:rPr lang="en-US" dirty="0" smtClean="0"/>
              <a:t> din 3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eficient</a:t>
            </a:r>
            <a:r>
              <a:rPr lang="en-US" dirty="0" smtClean="0"/>
              <a:t> pivot, </a:t>
            </a:r>
            <a:r>
              <a:rPr lang="en-US" dirty="0" err="1" smtClean="0"/>
              <a:t>urmat</a:t>
            </a:r>
            <a:r>
              <a:rPr lang="en-US" dirty="0" smtClean="0"/>
              <a:t> de </a:t>
            </a:r>
            <a:r>
              <a:rPr lang="en-US" dirty="0" err="1" smtClean="0"/>
              <a:t>pivotul</a:t>
            </a:r>
            <a:r>
              <a:rPr lang="en-US" dirty="0" smtClean="0"/>
              <a:t> ales random, care nu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stabil</a:t>
            </a:r>
            <a:r>
              <a:rPr lang="en-US" dirty="0" smtClean="0"/>
              <a:t>, </a:t>
            </a:r>
            <a:r>
              <a:rPr lang="en-US" dirty="0" err="1" smtClean="0"/>
              <a:t>si</a:t>
            </a:r>
            <a:r>
              <a:rPr lang="en-US" dirty="0" smtClean="0"/>
              <a:t> de </a:t>
            </a:r>
            <a:r>
              <a:rPr lang="en-US" dirty="0" err="1" smtClean="0"/>
              <a:t>pivotul</a:t>
            </a:r>
            <a:r>
              <a:rPr lang="en-US" dirty="0" smtClean="0"/>
              <a:t> ales static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37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7160" y="0"/>
            <a:ext cx="7520940" cy="411480"/>
          </a:xfrm>
        </p:spPr>
        <p:txBody>
          <a:bodyPr/>
          <a:lstStyle/>
          <a:p>
            <a:r>
              <a:rPr lang="en-US" dirty="0" err="1" smtClean="0"/>
              <a:t>Rezultate</a:t>
            </a:r>
            <a:r>
              <a:rPr lang="en-US" dirty="0" smtClean="0"/>
              <a:t> </a:t>
            </a:r>
            <a:r>
              <a:rPr lang="en-US" dirty="0" err="1" smtClean="0"/>
              <a:t>generale</a:t>
            </a:r>
            <a:r>
              <a:rPr lang="en-US" dirty="0" smtClean="0"/>
              <a:t>         (</a:t>
            </a:r>
            <a:r>
              <a:rPr lang="en-US" dirty="0" err="1" smtClean="0"/>
              <a:t>secunde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288672"/>
              </p:ext>
            </p:extLst>
          </p:nvPr>
        </p:nvGraphicFramePr>
        <p:xfrm>
          <a:off x="139697" y="388620"/>
          <a:ext cx="8890002" cy="467795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87778"/>
                <a:gridCol w="987778"/>
                <a:gridCol w="987778"/>
                <a:gridCol w="987778"/>
                <a:gridCol w="987778"/>
                <a:gridCol w="987778"/>
                <a:gridCol w="987778"/>
                <a:gridCol w="987778"/>
                <a:gridCol w="987778"/>
              </a:tblGrid>
              <a:tr h="628113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N=</a:t>
                      </a:r>
                    </a:p>
                    <a:p>
                      <a:pPr algn="r"/>
                      <a:r>
                        <a:rPr lang="en-US" dirty="0" smtClean="0"/>
                        <a:t>Max=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10^2</a:t>
                      </a:r>
                    </a:p>
                    <a:p>
                      <a:pPr algn="ctr"/>
                      <a:r>
                        <a:rPr lang="en-US" dirty="0" smtClean="0"/>
                        <a:t>10^2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10^3</a:t>
                      </a:r>
                    </a:p>
                    <a:p>
                      <a:pPr algn="ctr"/>
                      <a:r>
                        <a:rPr lang="en-US" dirty="0" smtClean="0"/>
                        <a:t>10^3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10^4</a:t>
                      </a:r>
                    </a:p>
                    <a:p>
                      <a:pPr algn="ctr"/>
                      <a:r>
                        <a:rPr lang="en-US" dirty="0" smtClean="0"/>
                        <a:t>10^4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10^5</a:t>
                      </a:r>
                    </a:p>
                    <a:p>
                      <a:pPr algn="ctr"/>
                      <a:r>
                        <a:rPr lang="en-US" dirty="0" smtClean="0"/>
                        <a:t>10^5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10^6</a:t>
                      </a:r>
                    </a:p>
                    <a:p>
                      <a:pPr algn="ctr"/>
                      <a:r>
                        <a:rPr lang="en-US" dirty="0" smtClean="0"/>
                        <a:t>10^6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10^7</a:t>
                      </a:r>
                    </a:p>
                    <a:p>
                      <a:pPr algn="ctr"/>
                      <a:r>
                        <a:rPr lang="en-US" dirty="0" smtClean="0"/>
                        <a:t>10^7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10^8</a:t>
                      </a:r>
                    </a:p>
                    <a:p>
                      <a:pPr algn="ctr"/>
                      <a:r>
                        <a:rPr lang="en-US" dirty="0" smtClean="0"/>
                        <a:t>10^8</a:t>
                      </a:r>
                      <a:endParaRPr lang="en-US" dirty="0"/>
                    </a:p>
                  </a:txBody>
                  <a:tcPr anchor="ctr"/>
                </a:tc>
              </a:tr>
              <a:tr h="403787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Bubble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&gt;100</a:t>
                      </a:r>
                      <a:endParaRPr lang="en-US" dirty="0"/>
                    </a:p>
                  </a:txBody>
                  <a:tcPr/>
                </a:tc>
              </a:tr>
              <a:tr h="4037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Native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45.87</a:t>
                      </a:r>
                      <a:endParaRPr lang="en-US" dirty="0"/>
                    </a:p>
                  </a:txBody>
                  <a:tcPr/>
                </a:tc>
              </a:tr>
              <a:tr h="4037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Merge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&gt;100</a:t>
                      </a:r>
                      <a:endParaRPr lang="en-US" dirty="0"/>
                    </a:p>
                  </a:txBody>
                  <a:tcPr/>
                </a:tc>
              </a:tr>
              <a:tr h="4037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Count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14.94</a:t>
                      </a:r>
                      <a:endParaRPr lang="en-US" dirty="0"/>
                    </a:p>
                  </a:txBody>
                  <a:tcPr/>
                </a:tc>
              </a:tr>
              <a:tr h="4037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Radix 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23.625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&gt;100</a:t>
                      </a:r>
                      <a:endParaRPr lang="en-US" dirty="0"/>
                    </a:p>
                  </a:txBody>
                  <a:tcPr/>
                </a:tc>
              </a:tr>
              <a:tr h="4037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Radix 16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5.799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66.24</a:t>
                      </a:r>
                      <a:endParaRPr lang="en-US" dirty="0"/>
                    </a:p>
                  </a:txBody>
                  <a:tcPr/>
                </a:tc>
              </a:tr>
              <a:tr h="4037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Radix 256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34.281</a:t>
                      </a:r>
                      <a:endParaRPr lang="en-US" dirty="0"/>
                    </a:p>
                  </a:txBody>
                  <a:tcPr/>
                </a:tc>
              </a:tr>
              <a:tr h="4037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Quick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&gt;100</a:t>
                      </a:r>
                      <a:endParaRPr lang="en-US" dirty="0"/>
                    </a:p>
                  </a:txBody>
                  <a:tcPr/>
                </a:tc>
              </a:tr>
              <a:tr h="4037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Quick med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33.889</a:t>
                      </a:r>
                      <a:endParaRPr lang="en-US" dirty="0"/>
                    </a:p>
                  </a:txBody>
                  <a:tcPr/>
                </a:tc>
              </a:tr>
              <a:tr h="4037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Quick </a:t>
                      </a:r>
                      <a:r>
                        <a:rPr lang="en-US" sz="1400" dirty="0" err="1" smtClean="0"/>
                        <a:t>rnd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33.969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60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Algoritmii</a:t>
            </a:r>
            <a:r>
              <a:rPr lang="en-US" dirty="0" smtClean="0"/>
              <a:t> </a:t>
            </a:r>
            <a:r>
              <a:rPr lang="en-US" dirty="0" err="1" smtClean="0"/>
              <a:t>utilizati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825471"/>
            <a:ext cx="7520940" cy="30734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Bubblesort</a:t>
            </a:r>
            <a:r>
              <a:rPr lang="en-US" dirty="0" smtClean="0"/>
              <a:t>;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CountSort</a:t>
            </a:r>
            <a:r>
              <a:rPr lang="en-US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MergeSort</a:t>
            </a:r>
            <a:r>
              <a:rPr lang="en-US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RadixSort</a:t>
            </a:r>
            <a:r>
              <a:rPr lang="en-US" dirty="0" smtClean="0"/>
              <a:t>, cu </a:t>
            </a:r>
            <a:r>
              <a:rPr lang="en-US" dirty="0" err="1" smtClean="0"/>
              <a:t>bazele</a:t>
            </a:r>
            <a:r>
              <a:rPr lang="en-US" dirty="0" smtClean="0"/>
              <a:t> 2,16 </a:t>
            </a:r>
            <a:r>
              <a:rPr lang="en-US" dirty="0" err="1" smtClean="0"/>
              <a:t>si</a:t>
            </a:r>
            <a:r>
              <a:rPr lang="en-US" dirty="0" smtClean="0"/>
              <a:t> 256;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C++</a:t>
            </a:r>
            <a:r>
              <a:rPr lang="en-US" dirty="0" err="1" smtClean="0"/>
              <a:t>NativeSort</a:t>
            </a:r>
            <a:r>
              <a:rPr lang="en-US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Quicksort, </a:t>
            </a:r>
            <a:r>
              <a:rPr lang="en-US" dirty="0" err="1" smtClean="0"/>
              <a:t>pentru</a:t>
            </a:r>
            <a:r>
              <a:rPr lang="en-US" dirty="0" smtClean="0"/>
              <a:t> care am </a:t>
            </a:r>
            <a:r>
              <a:rPr lang="en-US" dirty="0" err="1" smtClean="0"/>
              <a:t>folosit</a:t>
            </a:r>
            <a:r>
              <a:rPr lang="en-US" dirty="0" smtClean="0"/>
              <a:t> 3 </a:t>
            </a:r>
            <a:r>
              <a:rPr lang="en-US" dirty="0" err="1" smtClean="0"/>
              <a:t>tipuri</a:t>
            </a:r>
            <a:r>
              <a:rPr lang="en-US" dirty="0" smtClean="0"/>
              <a:t> de pivot:</a:t>
            </a:r>
          </a:p>
          <a:p>
            <a:pPr marL="923544" lvl="5" indent="0">
              <a:buNone/>
            </a:pPr>
            <a:r>
              <a:rPr lang="en-US" sz="1600" b="1" dirty="0" smtClean="0"/>
              <a:t>- Pivot standard (</a:t>
            </a:r>
            <a:r>
              <a:rPr lang="en-US" sz="1600" b="1" dirty="0" err="1" smtClean="0"/>
              <a:t>ultimul</a:t>
            </a:r>
            <a:r>
              <a:rPr lang="en-US" sz="1600" b="1" dirty="0" smtClean="0"/>
              <a:t> element al </a:t>
            </a:r>
            <a:r>
              <a:rPr lang="en-US" sz="1600" b="1" dirty="0" err="1" smtClean="0"/>
              <a:t>sirului</a:t>
            </a:r>
            <a:r>
              <a:rPr lang="en-US" sz="1600" b="1" dirty="0" smtClean="0"/>
              <a:t>);</a:t>
            </a:r>
          </a:p>
          <a:p>
            <a:pPr marL="923544" lvl="5" indent="0">
              <a:buNone/>
            </a:pPr>
            <a:r>
              <a:rPr lang="en-US" sz="1600" b="1" dirty="0" smtClean="0"/>
              <a:t>- </a:t>
            </a:r>
            <a:r>
              <a:rPr lang="en-US" sz="1600" b="1" dirty="0" err="1" smtClean="0"/>
              <a:t>Mediana</a:t>
            </a:r>
            <a:r>
              <a:rPr lang="en-US" sz="1600" b="1" dirty="0" smtClean="0"/>
              <a:t> din 3;</a:t>
            </a:r>
          </a:p>
          <a:p>
            <a:pPr marL="923544" lvl="5" indent="0">
              <a:buNone/>
            </a:pPr>
            <a:r>
              <a:rPr lang="en-US" sz="1600" b="1" dirty="0" smtClean="0"/>
              <a:t>- Pivot </a:t>
            </a:r>
            <a:r>
              <a:rPr lang="en-US" sz="1600" b="1" dirty="0" err="1" smtClean="0"/>
              <a:t>generat</a:t>
            </a:r>
            <a:r>
              <a:rPr lang="en-US" sz="1600" b="1" dirty="0" smtClean="0"/>
              <a:t> random; </a:t>
            </a:r>
          </a:p>
          <a:p>
            <a:pPr marL="923544" lvl="5" indent="0">
              <a:buNone/>
            </a:pPr>
            <a:endParaRPr lang="en-US" sz="1600" b="1" dirty="0" smtClean="0"/>
          </a:p>
          <a:p>
            <a:pPr marL="923544" lvl="5" indent="0">
              <a:buNone/>
            </a:pPr>
            <a:endParaRPr lang="en-US" sz="1600" b="1" dirty="0"/>
          </a:p>
          <a:p>
            <a:pPr lvl="5"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 lvl="5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923544" lvl="5" indent="0">
              <a:buNone/>
            </a:pPr>
            <a:endParaRPr lang="en-US" sz="1600" b="1" dirty="0"/>
          </a:p>
          <a:p>
            <a:pPr marL="923544" lvl="5" indent="0">
              <a:buNone/>
            </a:pP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66237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261620"/>
            <a:ext cx="9029700" cy="411480"/>
          </a:xfrm>
        </p:spPr>
        <p:txBody>
          <a:bodyPr/>
          <a:lstStyle/>
          <a:p>
            <a:r>
              <a:rPr lang="en-US" sz="2000" dirty="0" err="1" smtClean="0"/>
              <a:t>Dependenta</a:t>
            </a:r>
            <a:r>
              <a:rPr lang="en-US" sz="2000" dirty="0" smtClean="0"/>
              <a:t> </a:t>
            </a:r>
            <a:r>
              <a:rPr lang="en-US" sz="2000" dirty="0" err="1" smtClean="0"/>
              <a:t>algoritmilor</a:t>
            </a:r>
            <a:r>
              <a:rPr lang="en-US" sz="2000" dirty="0" smtClean="0"/>
              <a:t> de </a:t>
            </a:r>
            <a:r>
              <a:rPr lang="en-US" sz="2000" dirty="0" err="1" smtClean="0"/>
              <a:t>numarul</a:t>
            </a:r>
            <a:r>
              <a:rPr lang="en-US" sz="2000" dirty="0" smtClean="0"/>
              <a:t> de </a:t>
            </a:r>
            <a:r>
              <a:rPr lang="en-US" sz="2000" dirty="0" err="1" smtClean="0"/>
              <a:t>elemente</a:t>
            </a:r>
            <a:r>
              <a:rPr lang="en-US" sz="2000" dirty="0" smtClean="0"/>
              <a:t>, Max = </a:t>
            </a:r>
            <a:r>
              <a:rPr lang="en-US" sz="2000" dirty="0" err="1" smtClean="0"/>
              <a:t>Const</a:t>
            </a:r>
            <a:r>
              <a:rPr lang="en-US" sz="2000" dirty="0" smtClean="0"/>
              <a:t> 10, </a:t>
            </a:r>
            <a:r>
              <a:rPr lang="en-US" sz="2000" dirty="0" err="1" smtClean="0"/>
              <a:t>numerele</a:t>
            </a:r>
            <a:r>
              <a:rPr lang="en-US" sz="2000" dirty="0" smtClean="0"/>
              <a:t> generate random,     n=10</a:t>
            </a:r>
            <a:endParaRPr lang="en-US" sz="2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87"/>
          <a:stretch/>
        </p:blipFill>
        <p:spPr bwMode="auto">
          <a:xfrm>
            <a:off x="3408706" y="850900"/>
            <a:ext cx="5613158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6700" y="825500"/>
            <a:ext cx="2933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observa</a:t>
            </a:r>
            <a:r>
              <a:rPr lang="en-US" dirty="0" smtClean="0"/>
              <a:t> ca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acest</a:t>
            </a:r>
            <a:r>
              <a:rPr lang="en-US" dirty="0" smtClean="0"/>
              <a:t> </a:t>
            </a:r>
            <a:r>
              <a:rPr lang="en-US" dirty="0" err="1" smtClean="0"/>
              <a:t>imput</a:t>
            </a:r>
            <a:r>
              <a:rPr lang="en-US" dirty="0" smtClean="0"/>
              <a:t> </a:t>
            </a:r>
            <a:r>
              <a:rPr lang="en-US" dirty="0" err="1" smtClean="0"/>
              <a:t>toti</a:t>
            </a:r>
            <a:r>
              <a:rPr lang="en-US" dirty="0" smtClean="0"/>
              <a:t> </a:t>
            </a:r>
            <a:r>
              <a:rPr lang="en-US" dirty="0" err="1" smtClean="0"/>
              <a:t>algoritmii</a:t>
            </a:r>
            <a:r>
              <a:rPr lang="en-US" dirty="0" smtClean="0"/>
              <a:t> </a:t>
            </a:r>
            <a:r>
              <a:rPr lang="en-US" dirty="0" err="1" smtClean="0"/>
              <a:t>ruleaza</a:t>
            </a:r>
            <a:r>
              <a:rPr lang="en-US" dirty="0" smtClean="0"/>
              <a:t> la </a:t>
            </a:r>
            <a:r>
              <a:rPr lang="en-US" dirty="0" err="1" smtClean="0"/>
              <a:t>fel</a:t>
            </a:r>
            <a:r>
              <a:rPr lang="en-US" dirty="0" smtClean="0"/>
              <a:t>, </a:t>
            </a:r>
            <a:r>
              <a:rPr lang="en-US" dirty="0" err="1" smtClean="0"/>
              <a:t>intr</a:t>
            </a:r>
            <a:r>
              <a:rPr lang="en-US" dirty="0" smtClean="0"/>
              <a:t>-un </a:t>
            </a:r>
            <a:r>
              <a:rPr lang="en-US" dirty="0" err="1" smtClean="0"/>
              <a:t>timp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scurt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3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0" y="96520"/>
            <a:ext cx="1117600" cy="411480"/>
          </a:xfrm>
        </p:spPr>
        <p:txBody>
          <a:bodyPr/>
          <a:lstStyle/>
          <a:p>
            <a:r>
              <a:rPr lang="en-US" sz="2000" dirty="0" smtClean="0"/>
              <a:t>N = 100</a:t>
            </a:r>
            <a:endParaRPr lang="en-US" sz="2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23"/>
          <a:stretch/>
        </p:blipFill>
        <p:spPr bwMode="auto">
          <a:xfrm>
            <a:off x="3086359" y="863600"/>
            <a:ext cx="5892541" cy="4127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2900" y="1410563"/>
            <a:ext cx="2374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observa</a:t>
            </a:r>
            <a:r>
              <a:rPr lang="en-US" dirty="0" smtClean="0"/>
              <a:t> o mica </a:t>
            </a:r>
            <a:r>
              <a:rPr lang="en-US" dirty="0" err="1" smtClean="0"/>
              <a:t>diferenta</a:t>
            </a:r>
            <a:r>
              <a:rPr lang="en-US" dirty="0" smtClean="0"/>
              <a:t>, in </a:t>
            </a:r>
            <a:r>
              <a:rPr lang="en-US" dirty="0" err="1" smtClean="0"/>
              <a:t>cazul</a:t>
            </a:r>
            <a:r>
              <a:rPr lang="en-US" dirty="0" smtClean="0"/>
              <a:t> </a:t>
            </a:r>
            <a:r>
              <a:rPr lang="en-US" dirty="0" err="1" smtClean="0"/>
              <a:t>bubblesortului</a:t>
            </a:r>
            <a:r>
              <a:rPr lang="en-US" dirty="0" smtClean="0"/>
              <a:t>, </a:t>
            </a:r>
            <a:r>
              <a:rPr lang="en-US" dirty="0" err="1" smtClean="0"/>
              <a:t>dar</a:t>
            </a:r>
            <a:r>
              <a:rPr lang="en-US" dirty="0" smtClean="0"/>
              <a:t> care </a:t>
            </a:r>
            <a:r>
              <a:rPr lang="en-US" dirty="0" err="1" smtClean="0"/>
              <a:t>pe</a:t>
            </a:r>
            <a:r>
              <a:rPr lang="en-US" dirty="0" smtClean="0"/>
              <a:t> un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performant s-</a:t>
            </a:r>
            <a:r>
              <a:rPr lang="en-US" dirty="0" err="1" smtClean="0"/>
              <a:t>ar</a:t>
            </a:r>
            <a:r>
              <a:rPr lang="en-US" dirty="0" smtClean="0"/>
              <a:t> reduce la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2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261620"/>
            <a:ext cx="9029700" cy="411480"/>
          </a:xfrm>
        </p:spPr>
        <p:txBody>
          <a:bodyPr/>
          <a:lstStyle/>
          <a:p>
            <a:pPr algn="ctr"/>
            <a:r>
              <a:rPr lang="en-US" sz="2000" dirty="0" smtClean="0"/>
              <a:t>N = 1000</a:t>
            </a:r>
            <a:endParaRPr lang="en-US" sz="20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392" y="723900"/>
            <a:ext cx="5744708" cy="423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5900" y="965200"/>
            <a:ext cx="269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Apar</a:t>
            </a:r>
            <a:r>
              <a:rPr lang="en-US" dirty="0" smtClean="0"/>
              <a:t> </a:t>
            </a:r>
            <a:r>
              <a:rPr lang="en-US" dirty="0" err="1" smtClean="0"/>
              <a:t>diferente</a:t>
            </a:r>
            <a:r>
              <a:rPr lang="en-US" dirty="0" smtClean="0"/>
              <a:t> </a:t>
            </a:r>
            <a:r>
              <a:rPr lang="en-US" dirty="0" err="1" smtClean="0"/>
              <a:t>insignifiante</a:t>
            </a:r>
            <a:r>
              <a:rPr lang="en-US" dirty="0" smtClean="0"/>
              <a:t> in </a:t>
            </a:r>
            <a:r>
              <a:rPr lang="en-US" dirty="0" err="1" smtClean="0"/>
              <a:t>cazul</a:t>
            </a:r>
            <a:r>
              <a:rPr lang="en-US" dirty="0" smtClean="0"/>
              <a:t> quick sort-</a:t>
            </a:r>
            <a:r>
              <a:rPr lang="en-US" dirty="0" err="1" smtClean="0"/>
              <a:t>ului,radix</a:t>
            </a:r>
            <a:r>
              <a:rPr lang="en-US" dirty="0" smtClean="0"/>
              <a:t> sort-</a:t>
            </a:r>
            <a:r>
              <a:rPr lang="en-US" dirty="0" err="1" smtClean="0"/>
              <a:t>ului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al native sort-</a:t>
            </a:r>
            <a:r>
              <a:rPr lang="en-US" dirty="0" err="1" smtClean="0"/>
              <a:t>ului</a:t>
            </a:r>
            <a:r>
              <a:rPr lang="en-US" dirty="0" smtClean="0"/>
              <a:t>, </a:t>
            </a:r>
            <a:r>
              <a:rPr lang="en-US" dirty="0" err="1" smtClean="0"/>
              <a:t>dar</a:t>
            </a:r>
            <a:r>
              <a:rPr lang="en-US" dirty="0"/>
              <a:t> </a:t>
            </a:r>
            <a:r>
              <a:rPr lang="en-US" dirty="0" smtClean="0"/>
              <a:t>se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observa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ca bubble sort-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merge sort-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incep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se </a:t>
            </a:r>
            <a:r>
              <a:rPr lang="en-US" dirty="0" err="1" smtClean="0"/>
              <a:t>detaseze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3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260" y="185420"/>
            <a:ext cx="7520940" cy="411480"/>
          </a:xfrm>
        </p:spPr>
        <p:txBody>
          <a:bodyPr/>
          <a:lstStyle/>
          <a:p>
            <a:pPr algn="ctr"/>
            <a:r>
              <a:rPr lang="en-US" dirty="0" smtClean="0"/>
              <a:t>N=10000 ( 10^4)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546" y="698500"/>
            <a:ext cx="5853053" cy="4303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508000"/>
            <a:ext cx="203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Bubble sort-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devine</a:t>
            </a:r>
            <a:r>
              <a:rPr lang="en-US" dirty="0" smtClean="0"/>
              <a:t> </a:t>
            </a:r>
            <a:r>
              <a:rPr lang="en-US" dirty="0" err="1" smtClean="0"/>
              <a:t>clar</a:t>
            </a:r>
            <a:r>
              <a:rPr lang="en-US" dirty="0" smtClean="0"/>
              <a:t>,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ineficient</a:t>
            </a:r>
            <a:r>
              <a:rPr lang="en-US" dirty="0" smtClean="0"/>
              <a:t> in </a:t>
            </a:r>
            <a:r>
              <a:rPr lang="en-US" dirty="0" err="1" smtClean="0"/>
              <a:t>comparatie</a:t>
            </a:r>
            <a:r>
              <a:rPr lang="en-US" dirty="0" smtClean="0"/>
              <a:t> cu </a:t>
            </a:r>
            <a:r>
              <a:rPr lang="en-US" dirty="0" err="1" smtClean="0"/>
              <a:t>celelalte</a:t>
            </a:r>
            <a:r>
              <a:rPr lang="en-US" dirty="0" smtClean="0"/>
              <a:t> </a:t>
            </a:r>
            <a:r>
              <a:rPr lang="en-US" dirty="0" err="1" smtClean="0"/>
              <a:t>sortari</a:t>
            </a:r>
            <a:r>
              <a:rPr lang="en-US" dirty="0" smtClean="0"/>
              <a:t>,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rapid </a:t>
            </a:r>
            <a:r>
              <a:rPr lang="en-US" dirty="0" err="1" smtClean="0"/>
              <a:t>pentrua</a:t>
            </a:r>
            <a:r>
              <a:rPr lang="en-US" dirty="0" smtClean="0"/>
              <a:t> </a:t>
            </a:r>
            <a:r>
              <a:rPr lang="en-US" dirty="0" err="1" smtClean="0"/>
              <a:t>cest</a:t>
            </a:r>
            <a:r>
              <a:rPr lang="en-US" dirty="0" smtClean="0"/>
              <a:t> input </a:t>
            </a:r>
            <a:r>
              <a:rPr lang="en-US" dirty="0" err="1" smtClean="0"/>
              <a:t>ramananc</a:t>
            </a:r>
            <a:r>
              <a:rPr lang="en-US" dirty="0" smtClean="0"/>
              <a:t> count sort-</a:t>
            </a:r>
            <a:r>
              <a:rPr lang="en-US" dirty="0" err="1" smtClean="0"/>
              <a:t>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8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060" y="121920"/>
            <a:ext cx="7520940" cy="411480"/>
          </a:xfrm>
        </p:spPr>
        <p:txBody>
          <a:bodyPr/>
          <a:lstStyle/>
          <a:p>
            <a:pPr algn="ctr"/>
            <a:r>
              <a:rPr lang="en-US" dirty="0" smtClean="0"/>
              <a:t>N=100000 (10^5)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100" y="718097"/>
            <a:ext cx="5842000" cy="4272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889000"/>
            <a:ext cx="2933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Bubble sort-</a:t>
            </a:r>
            <a:r>
              <a:rPr lang="en-US" dirty="0" err="1" smtClean="0"/>
              <a:t>ul</a:t>
            </a:r>
            <a:r>
              <a:rPr lang="en-US" dirty="0" smtClean="0"/>
              <a:t> nu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ruleaza</a:t>
            </a:r>
            <a:r>
              <a:rPr lang="en-US" dirty="0" smtClean="0"/>
              <a:t> sub 100 de </a:t>
            </a:r>
            <a:r>
              <a:rPr lang="en-US" dirty="0" err="1" smtClean="0"/>
              <a:t>secunde</a:t>
            </a:r>
            <a:r>
              <a:rPr lang="en-US" dirty="0" smtClean="0"/>
              <a:t>, </a:t>
            </a:r>
            <a:r>
              <a:rPr lang="en-US" dirty="0" err="1" smtClean="0"/>
              <a:t>deci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considerat</a:t>
            </a:r>
            <a:r>
              <a:rPr lang="en-US" dirty="0" smtClean="0"/>
              <a:t> </a:t>
            </a:r>
            <a:r>
              <a:rPr lang="en-US" dirty="0" err="1" smtClean="0"/>
              <a:t>extrem</a:t>
            </a:r>
            <a:r>
              <a:rPr lang="en-US" dirty="0" smtClean="0"/>
              <a:t> de </a:t>
            </a:r>
            <a:r>
              <a:rPr lang="en-US" dirty="0" err="1" smtClean="0"/>
              <a:t>ineficient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acest</a:t>
            </a:r>
            <a:r>
              <a:rPr lang="en-US" dirty="0" smtClean="0"/>
              <a:t> input, </a:t>
            </a:r>
            <a:r>
              <a:rPr lang="en-US" dirty="0" err="1" smtClean="0"/>
              <a:t>iar</a:t>
            </a:r>
            <a:r>
              <a:rPr lang="en-US" dirty="0" smtClean="0"/>
              <a:t> count sort-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ramane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eficient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59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N=1000000 ( 10^6)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214" y="798083"/>
            <a:ext cx="5757985" cy="421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" y="723900"/>
            <a:ext cx="295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observa</a:t>
            </a:r>
            <a:r>
              <a:rPr lang="en-US" dirty="0" smtClean="0"/>
              <a:t> ca </a:t>
            </a:r>
            <a:r>
              <a:rPr lang="en-US" dirty="0" err="1" smtClean="0"/>
              <a:t>si</a:t>
            </a:r>
            <a:r>
              <a:rPr lang="en-US" dirty="0" smtClean="0"/>
              <a:t> quick sort-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depaseste</a:t>
            </a:r>
            <a:r>
              <a:rPr lang="en-US" dirty="0" smtClean="0"/>
              <a:t> </a:t>
            </a:r>
            <a:r>
              <a:rPr lang="en-US" dirty="0" err="1" smtClean="0"/>
              <a:t>pragul</a:t>
            </a:r>
            <a:r>
              <a:rPr lang="en-US" dirty="0" smtClean="0"/>
              <a:t> de 100 de </a:t>
            </a:r>
            <a:r>
              <a:rPr lang="en-US" dirty="0" err="1" smtClean="0"/>
              <a:t>secunde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53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749</Words>
  <Application>Microsoft Office PowerPoint</Application>
  <PresentationFormat>On-screen Show (16:9)</PresentationFormat>
  <Paragraphs>237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Angles</vt:lpstr>
      <vt:lpstr>Compararea algoritmilor de sortare</vt:lpstr>
      <vt:lpstr>Despre Proiect</vt:lpstr>
      <vt:lpstr>Algoritmii utilizati</vt:lpstr>
      <vt:lpstr>Dependenta algoritmilor de numarul de elemente, Max = Const 10, numerele generate random,     n=10</vt:lpstr>
      <vt:lpstr>N = 100</vt:lpstr>
      <vt:lpstr>N = 1000</vt:lpstr>
      <vt:lpstr>N=10000 ( 10^4)</vt:lpstr>
      <vt:lpstr>N=100000 (10^5)</vt:lpstr>
      <vt:lpstr>N=1000000 ( 10^6)</vt:lpstr>
      <vt:lpstr>N=10000000 ( 10^7)</vt:lpstr>
      <vt:lpstr>N=100000000 ( 10^8)</vt:lpstr>
      <vt:lpstr>Dependenta algoritmilor de maximul din sir N-ul fiind constant 100</vt:lpstr>
      <vt:lpstr>Maxim = 100000 ( 10^5)</vt:lpstr>
      <vt:lpstr>Maxim&gt; ( 10^6)</vt:lpstr>
      <vt:lpstr>Un test in care n=10^8, iar maxim=23123</vt:lpstr>
      <vt:lpstr>Pentru un sir constant de 10^4 elemente</vt:lpstr>
      <vt:lpstr>Pentru un sir descrescator</vt:lpstr>
      <vt:lpstr>Complexitati:</vt:lpstr>
      <vt:lpstr>Mentiuni</vt:lpstr>
      <vt:lpstr>Radix vs count </vt:lpstr>
      <vt:lpstr>Quicksorts</vt:lpstr>
      <vt:lpstr>Rezultate generale         (secunde)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2021-03-14T19:11:53Z</dcterms:modified>
</cp:coreProperties>
</file>