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5702"/>
            <a:ext cx="5648623" cy="903230"/>
          </a:xfrm>
        </p:spPr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600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 ( 10^7)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18" y="660400"/>
            <a:ext cx="6130582" cy="430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300" y="444500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sort-</a:t>
            </a:r>
            <a:r>
              <a:rPr lang="en-US" dirty="0" err="1" smtClean="0"/>
              <a:t>ul</a:t>
            </a:r>
            <a:r>
              <a:rPr lang="en-US" dirty="0" smtClean="0"/>
              <a:t> se </a:t>
            </a:r>
            <a:r>
              <a:rPr lang="en-US" dirty="0" err="1" smtClean="0"/>
              <a:t>apropie</a:t>
            </a:r>
            <a:r>
              <a:rPr lang="en-US" dirty="0" smtClean="0"/>
              <a:t> de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,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au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asemanatori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73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N=100000000 ( 10^8)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714374"/>
            <a:ext cx="6167437" cy="306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200" y="508000"/>
            <a:ext cx="259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constant.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581" y="3781543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</a:t>
            </a:r>
            <a:r>
              <a:rPr lang="en-US" dirty="0" err="1" smtClean="0"/>
              <a:t>despre</a:t>
            </a:r>
            <a:r>
              <a:rPr lang="en-US" dirty="0" smtClean="0"/>
              <a:t> radix sort-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RAM din </a:t>
            </a:r>
            <a:r>
              <a:rPr lang="en-US" dirty="0" err="1" smtClean="0"/>
              <a:t>cauza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care a </a:t>
            </a:r>
            <a:r>
              <a:rPr lang="en-US" dirty="0" err="1" smtClean="0"/>
              <a:t>scos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decenti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corecta</a:t>
            </a:r>
            <a:r>
              <a:rPr lang="en-US" dirty="0" smtClean="0"/>
              <a:t> </a:t>
            </a:r>
            <a:r>
              <a:rPr lang="en-US" dirty="0" err="1" smtClean="0"/>
              <a:t>comparatia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2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74320"/>
            <a:ext cx="8229600" cy="1338580"/>
          </a:xfrm>
        </p:spPr>
        <p:txBody>
          <a:bodyPr/>
          <a:lstStyle/>
          <a:p>
            <a:pPr algn="ctr"/>
            <a:r>
              <a:rPr lang="en-US" dirty="0" err="1" smtClean="0"/>
              <a:t>Dependenta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maximul</a:t>
            </a:r>
            <a:r>
              <a:rPr lang="en-US" dirty="0" smtClean="0"/>
              <a:t> din sir</a:t>
            </a:r>
            <a:br>
              <a:rPr lang="en-US" dirty="0" smtClean="0"/>
            </a:br>
            <a:r>
              <a:rPr lang="en-US" dirty="0" smtClean="0"/>
              <a:t>N-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constant 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900" y="2463800"/>
            <a:ext cx="847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la maxim=10 </a:t>
            </a:r>
            <a:r>
              <a:rPr lang="en-US" dirty="0" err="1" smtClean="0"/>
              <a:t>pana</a:t>
            </a:r>
            <a:r>
              <a:rPr lang="en-US" dirty="0" smtClean="0"/>
              <a:t> la maxim= 10^5 - 1,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egali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minimi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Diferentele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abia</a:t>
            </a:r>
            <a:r>
              <a:rPr lang="en-US" dirty="0" smtClean="0"/>
              <a:t> la maxim&gt;=10^5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6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 = 100000 ( 10^5)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38" y="774700"/>
            <a:ext cx="580987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000" y="774700"/>
            <a:ext cx="269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Evident,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lent, din </a:t>
            </a:r>
            <a:r>
              <a:rPr lang="en-US" dirty="0" err="1" smtClean="0"/>
              <a:t>cauza</a:t>
            </a:r>
            <a:r>
              <a:rPr lang="en-US" dirty="0" smtClean="0"/>
              <a:t> ca </a:t>
            </a:r>
            <a:r>
              <a:rPr lang="en-US" dirty="0" err="1" smtClean="0"/>
              <a:t>dureaza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creeze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parcurga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1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Maxim&gt; ( 10^6)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89" y="762000"/>
            <a:ext cx="5687111" cy="41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100" y="1066800"/>
            <a:ext cx="234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exponential de la ~0.005 la 5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ramanand</a:t>
            </a:r>
            <a:r>
              <a:rPr lang="en-US" dirty="0" smtClean="0"/>
              <a:t> </a:t>
            </a:r>
            <a:r>
              <a:rPr lang="en-US" dirty="0" err="1" smtClean="0"/>
              <a:t>neschimbati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 test in care n=10^8, </a:t>
            </a:r>
            <a:r>
              <a:rPr lang="en-US" dirty="0" err="1" smtClean="0"/>
              <a:t>iar</a:t>
            </a:r>
            <a:r>
              <a:rPr lang="en-US" dirty="0" smtClean="0"/>
              <a:t> maxim=23123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31" y="949324"/>
            <a:ext cx="55047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un sir constant de 10^4 </a:t>
            </a:r>
            <a:r>
              <a:rPr lang="en-US" dirty="0" err="1" smtClean="0"/>
              <a:t>elemente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4" y="877887"/>
            <a:ext cx="5699125" cy="390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0" y="1346200"/>
            <a:ext cx="257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 pare un test </a:t>
            </a:r>
            <a:r>
              <a:rPr lang="en-US" dirty="0" err="1" smtClean="0"/>
              <a:t>inutil</a:t>
            </a:r>
            <a:r>
              <a:rPr lang="en-US" dirty="0" smtClean="0"/>
              <a:t>,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pare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ciudat</a:t>
            </a:r>
            <a:r>
              <a:rPr lang="en-US" dirty="0" smtClean="0"/>
              <a:t>,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rapid, </a:t>
            </a:r>
            <a:r>
              <a:rPr lang="en-US" dirty="0" err="1" smtClean="0"/>
              <a:t>iar</a:t>
            </a:r>
            <a:r>
              <a:rPr lang="en-US" dirty="0" smtClean="0"/>
              <a:t> quicksort-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4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Pentru</a:t>
            </a:r>
            <a:r>
              <a:rPr lang="en-US" dirty="0" smtClean="0"/>
              <a:t> un sir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49" y="825499"/>
            <a:ext cx="5674551" cy="39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92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Complexitati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40751"/>
              </p:ext>
            </p:extLst>
          </p:nvPr>
        </p:nvGraphicFramePr>
        <p:xfrm>
          <a:off x="330200" y="1244600"/>
          <a:ext cx="8178797" cy="3438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  <a:gridCol w="743527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CASES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</a:t>
                      </a:r>
                    </a:p>
                    <a:p>
                      <a:r>
                        <a:rPr lang="en-US" sz="1400" dirty="0" err="1" smtClean="0"/>
                        <a:t>std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median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Quick</a:t>
                      </a:r>
                    </a:p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Radix</a:t>
                      </a:r>
                    </a:p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n^2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n^2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Unk</a:t>
                      </a:r>
                      <a:endParaRPr lang="en-US" dirty="0"/>
                    </a:p>
                  </a:txBody>
                  <a:tcPr anchor="ctr"/>
                </a:tc>
              </a:tr>
              <a:tr h="726275"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</a:t>
                      </a:r>
                    </a:p>
                    <a:p>
                      <a:pPr algn="ctr"/>
                      <a:r>
                        <a:rPr lang="en-US" sz="1800" dirty="0" smtClean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n+</a:t>
                      </a:r>
                    </a:p>
                    <a:p>
                      <a:pPr algn="ctr"/>
                      <a:r>
                        <a:rPr lang="en-US" dirty="0" smtClean="0"/>
                        <a:t>2^8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4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Mentiuni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 pivot Quicksort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loterie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pivotul</a:t>
            </a:r>
            <a:r>
              <a:rPr lang="en-US" dirty="0" smtClean="0"/>
              <a:t> ales </a:t>
            </a:r>
            <a:r>
              <a:rPr lang="en-US" dirty="0" err="1" smtClean="0"/>
              <a:t>aleator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macar</a:t>
            </a:r>
            <a:r>
              <a:rPr lang="en-US" dirty="0" smtClean="0"/>
              <a:t>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Radix  sort 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functiona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teste cu n </a:t>
            </a:r>
            <a:r>
              <a:rPr lang="en-US" dirty="0" err="1" smtClean="0"/>
              <a:t>foarte</a:t>
            </a:r>
            <a:r>
              <a:rPr lang="en-US" dirty="0" smtClean="0"/>
              <a:t> mare,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o </a:t>
            </a:r>
            <a:r>
              <a:rPr lang="en-US" dirty="0" err="1" smtClean="0"/>
              <a:t>putere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a </a:t>
            </a:r>
            <a:r>
              <a:rPr lang="en-US" dirty="0" err="1" smtClean="0"/>
              <a:t>lui</a:t>
            </a:r>
            <a:r>
              <a:rPr lang="en-US" dirty="0" smtClean="0"/>
              <a:t>  2,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consuma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bucketurilor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Bubble sort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“</a:t>
            </a:r>
            <a:r>
              <a:rPr lang="en-US" dirty="0" err="1" smtClean="0"/>
              <a:t>fiabil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surprinzator</a:t>
            </a:r>
            <a:r>
              <a:rPr lang="en-US" dirty="0" smtClean="0"/>
              <a:t> de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siruri</a:t>
            </a:r>
            <a:r>
              <a:rPr lang="en-US" dirty="0" smtClean="0"/>
              <a:t> lungi,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merita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00" y="1092200"/>
            <a:ext cx="789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vizeaza</a:t>
            </a:r>
            <a:r>
              <a:rPr lang="en-US" dirty="0" smtClean="0"/>
              <a:t> </a:t>
            </a: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arbitrar</a:t>
            </a:r>
            <a:r>
              <a:rPr lang="en-US" dirty="0" smtClean="0"/>
              <a:t> de teste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optim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anume</a:t>
            </a:r>
            <a:r>
              <a:rPr lang="en-US" dirty="0" smtClean="0"/>
              <a:t> set de date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Inputul</a:t>
            </a:r>
            <a:r>
              <a:rPr lang="en-US" dirty="0" smtClean="0"/>
              <a:t> se face din </a:t>
            </a:r>
            <a:r>
              <a:rPr lang="en-US" dirty="0" err="1" smtClean="0"/>
              <a:t>fisier</a:t>
            </a:r>
            <a:r>
              <a:rPr lang="en-US" dirty="0" smtClean="0"/>
              <a:t>, in care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, </a:t>
            </a:r>
            <a:r>
              <a:rPr lang="en-US" dirty="0" err="1" smtClean="0"/>
              <a:t>numarul</a:t>
            </a:r>
            <a:r>
              <a:rPr lang="en-US" dirty="0" smtClean="0"/>
              <a:t> de teste,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sirului</a:t>
            </a:r>
            <a:r>
              <a:rPr lang="en-US" dirty="0" smtClean="0"/>
              <a:t>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de o </a:t>
            </a:r>
            <a:r>
              <a:rPr lang="en-US" dirty="0" err="1" smtClean="0"/>
              <a:t>functie</a:t>
            </a:r>
            <a:r>
              <a:rPr lang="en-US" dirty="0" smtClean="0"/>
              <a:t> care </a:t>
            </a:r>
            <a:r>
              <a:rPr lang="en-US" dirty="0" err="1" smtClean="0"/>
              <a:t>genereaza</a:t>
            </a:r>
            <a:r>
              <a:rPr lang="en-US" dirty="0" smtClean="0"/>
              <a:t> </a:t>
            </a:r>
            <a:r>
              <a:rPr lang="en-US" dirty="0" err="1" smtClean="0"/>
              <a:t>aleator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0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de la </a:t>
            </a:r>
            <a:r>
              <a:rPr lang="en-US" dirty="0" err="1" smtClean="0"/>
              <a:t>tastatura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Radix vs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60" y="1650971"/>
            <a:ext cx="7520940" cy="2684887"/>
          </a:xfrm>
        </p:spPr>
        <p:txBody>
          <a:bodyPr/>
          <a:lstStyle/>
          <a:p>
            <a:r>
              <a:rPr lang="en-US" dirty="0" smtClean="0"/>
              <a:t>		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analizei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pot </a:t>
            </a:r>
            <a:r>
              <a:rPr lang="en-US" dirty="0" err="1" smtClean="0"/>
              <a:t>afirma</a:t>
            </a:r>
            <a:r>
              <a:rPr lang="en-US" dirty="0" smtClean="0"/>
              <a:t> ca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radix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(&gt;10^6), </a:t>
            </a:r>
            <a:r>
              <a:rPr lang="en-US" dirty="0" err="1" smtClean="0"/>
              <a:t>intrucat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de </a:t>
            </a:r>
            <a:r>
              <a:rPr lang="en-US" dirty="0" err="1" smtClean="0"/>
              <a:t>frecventa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suficient</a:t>
            </a:r>
            <a:r>
              <a:rPr lang="en-US" dirty="0" smtClean="0"/>
              <a:t> de mare,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count sort-</a:t>
            </a:r>
            <a:r>
              <a:rPr lang="en-US" dirty="0" err="1" smtClean="0"/>
              <a:t>ul</a:t>
            </a:r>
            <a:r>
              <a:rPr lang="en-US" dirty="0" smtClean="0"/>
              <a:t>, nu </a:t>
            </a:r>
            <a:r>
              <a:rPr lang="en-US" dirty="0" err="1" smtClean="0"/>
              <a:t>numai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considerabil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lungime</a:t>
            </a:r>
            <a:r>
              <a:rPr lang="en-US" dirty="0" smtClean="0"/>
              <a:t> a </a:t>
            </a:r>
            <a:r>
              <a:rPr lang="en-US" dirty="0" err="1" smtClean="0"/>
              <a:t>sirului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economic din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</a:t>
            </a:r>
            <a:r>
              <a:rPr lang="en-US" dirty="0" err="1" smtClean="0"/>
              <a:t>memoriei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Quicksorts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60" y="1447771"/>
            <a:ext cx="7520940" cy="268488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pivotului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controversa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multi, </a:t>
            </a:r>
            <a:r>
              <a:rPr lang="en-US" dirty="0" err="1" smtClean="0"/>
              <a:t>existand</a:t>
            </a:r>
            <a:r>
              <a:rPr lang="en-US" dirty="0" smtClean="0"/>
              <a:t> </a:t>
            </a:r>
            <a:r>
              <a:rPr lang="en-US" dirty="0" err="1" smtClean="0"/>
              <a:t>numeroase</a:t>
            </a:r>
            <a:r>
              <a:rPr lang="en-US" dirty="0" smtClean="0"/>
              <a:t> </a:t>
            </a:r>
            <a:r>
              <a:rPr lang="en-US" dirty="0" err="1" smtClean="0"/>
              <a:t>implementari</a:t>
            </a:r>
            <a:r>
              <a:rPr lang="en-US" dirty="0" smtClean="0"/>
              <a:t> ale </a:t>
            </a:r>
            <a:r>
              <a:rPr lang="en-US" dirty="0" err="1" smtClean="0"/>
              <a:t>acesteia</a:t>
            </a:r>
            <a:r>
              <a:rPr lang="en-US" dirty="0" smtClean="0"/>
              <a:t>,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se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mediana</a:t>
            </a:r>
            <a:r>
              <a:rPr lang="en-US" dirty="0" smtClean="0"/>
              <a:t> din 3, din 5, </a:t>
            </a:r>
            <a:r>
              <a:rPr lang="en-US" dirty="0" err="1" smtClean="0"/>
              <a:t>mediana</a:t>
            </a:r>
            <a:r>
              <a:rPr lang="en-US" dirty="0" smtClean="0"/>
              <a:t> </a:t>
            </a:r>
            <a:r>
              <a:rPr lang="en-US" dirty="0" err="1" smtClean="0"/>
              <a:t>medianelor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Concret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testate, </a:t>
            </a:r>
            <a:r>
              <a:rPr lang="en-US" dirty="0" err="1" smtClean="0"/>
              <a:t>mediana</a:t>
            </a:r>
            <a:r>
              <a:rPr lang="en-US" dirty="0" smtClean="0"/>
              <a:t> din 3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pivot, </a:t>
            </a:r>
            <a:r>
              <a:rPr lang="en-US" dirty="0" err="1" smtClean="0"/>
              <a:t>urmat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random, care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pivotul</a:t>
            </a:r>
            <a:r>
              <a:rPr lang="en-US" dirty="0" smtClean="0"/>
              <a:t> ales static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160" y="0"/>
            <a:ext cx="7520940" cy="411480"/>
          </a:xfrm>
        </p:spPr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        (</a:t>
            </a:r>
            <a:r>
              <a:rPr lang="en-US" dirty="0" err="1" smtClean="0"/>
              <a:t>secunde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288672"/>
              </p:ext>
            </p:extLst>
          </p:nvPr>
        </p:nvGraphicFramePr>
        <p:xfrm>
          <a:off x="139697" y="388620"/>
          <a:ext cx="8890002" cy="46779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  <a:gridCol w="987778"/>
              </a:tblGrid>
              <a:tr h="62811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N=</a:t>
                      </a:r>
                    </a:p>
                    <a:p>
                      <a:pPr algn="r"/>
                      <a:r>
                        <a:rPr lang="en-US" dirty="0" smtClean="0"/>
                        <a:t>Max=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10^2</a:t>
                      </a:r>
                    </a:p>
                    <a:p>
                      <a:pPr algn="ctr"/>
                      <a:r>
                        <a:rPr lang="en-US" dirty="0" smtClean="0"/>
                        <a:t>10^2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10^3</a:t>
                      </a:r>
                    </a:p>
                    <a:p>
                      <a:pPr algn="ctr"/>
                      <a:r>
                        <a:rPr lang="en-US" dirty="0" smtClean="0"/>
                        <a:t>10^3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10^4</a:t>
                      </a:r>
                    </a:p>
                    <a:p>
                      <a:pPr algn="ctr"/>
                      <a:r>
                        <a:rPr lang="en-US" dirty="0" smtClean="0"/>
                        <a:t>10^4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10^5</a:t>
                      </a:r>
                    </a:p>
                    <a:p>
                      <a:pPr algn="ctr"/>
                      <a:r>
                        <a:rPr lang="en-US" dirty="0" smtClean="0"/>
                        <a:t>10^5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10^6</a:t>
                      </a:r>
                    </a:p>
                    <a:p>
                      <a:pPr algn="ctr"/>
                      <a:r>
                        <a:rPr lang="en-US" dirty="0" smtClean="0"/>
                        <a:t>10^6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10^7</a:t>
                      </a:r>
                    </a:p>
                    <a:p>
                      <a:pPr algn="ctr"/>
                      <a:r>
                        <a:rPr lang="en-US" dirty="0" smtClean="0"/>
                        <a:t>10^7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10^8</a:t>
                      </a:r>
                    </a:p>
                    <a:p>
                      <a:pPr algn="ctr"/>
                      <a:r>
                        <a:rPr lang="en-US" dirty="0" smtClean="0"/>
                        <a:t>10^8</a:t>
                      </a:r>
                      <a:endParaRPr lang="en-US" dirty="0"/>
                    </a:p>
                  </a:txBody>
                  <a:tcPr anchor="ctr"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45.87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14.94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66.24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Radix 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34.281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 med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33.889</a:t>
                      </a:r>
                      <a:endParaRPr lang="en-US" dirty="0"/>
                    </a:p>
                  </a:txBody>
                  <a:tcPr/>
                </a:tc>
              </a:tr>
              <a:tr h="403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 </a:t>
                      </a:r>
                      <a:r>
                        <a:rPr lang="en-US" sz="1400" dirty="0" err="1" smtClean="0"/>
                        <a:t>rnd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0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utilizati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25471"/>
            <a:ext cx="7520940" cy="3073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Bubblesort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CountSort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MergeSort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RadixSort</a:t>
            </a:r>
            <a:r>
              <a:rPr lang="en-US" dirty="0" smtClean="0"/>
              <a:t>, cu </a:t>
            </a:r>
            <a:r>
              <a:rPr lang="en-US" dirty="0" err="1" smtClean="0"/>
              <a:t>bazele</a:t>
            </a:r>
            <a:r>
              <a:rPr lang="en-US" dirty="0" smtClean="0"/>
              <a:t> 2,16 </a:t>
            </a:r>
            <a:r>
              <a:rPr lang="en-US" dirty="0" err="1" smtClean="0"/>
              <a:t>si</a:t>
            </a:r>
            <a:r>
              <a:rPr lang="en-US" dirty="0" smtClean="0"/>
              <a:t> 256;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C++</a:t>
            </a:r>
            <a:r>
              <a:rPr lang="en-US" dirty="0" err="1" smtClean="0"/>
              <a:t>NativeSort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Quicksort, </a:t>
            </a:r>
            <a:r>
              <a:rPr lang="en-US" dirty="0" err="1" smtClean="0"/>
              <a:t>pentru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 3 </a:t>
            </a:r>
            <a:r>
              <a:rPr lang="en-US" dirty="0" err="1" smtClean="0"/>
              <a:t>tipuri</a:t>
            </a:r>
            <a:r>
              <a:rPr lang="en-US" dirty="0" smtClean="0"/>
              <a:t> de pivot:</a:t>
            </a:r>
          </a:p>
          <a:p>
            <a:pPr marL="923544" lvl="5" indent="0">
              <a:buNone/>
            </a:pPr>
            <a:r>
              <a:rPr lang="en-US" sz="1600" b="1" dirty="0" smtClean="0"/>
              <a:t>- Pivot standard (</a:t>
            </a:r>
            <a:r>
              <a:rPr lang="en-US" sz="1600" b="1" dirty="0" err="1" smtClean="0"/>
              <a:t>ultimul</a:t>
            </a:r>
            <a:r>
              <a:rPr lang="en-US" sz="1600" b="1" dirty="0" smtClean="0"/>
              <a:t> element al </a:t>
            </a:r>
            <a:r>
              <a:rPr lang="en-US" sz="1600" b="1" dirty="0" err="1" smtClean="0"/>
              <a:t>sirului</a:t>
            </a:r>
            <a:r>
              <a:rPr lang="en-US" sz="1600" b="1" dirty="0" smtClean="0"/>
              <a:t>);</a:t>
            </a:r>
          </a:p>
          <a:p>
            <a:pPr marL="923544" lvl="5" indent="0">
              <a:buNone/>
            </a:pPr>
            <a:r>
              <a:rPr lang="en-US" sz="1600" b="1" dirty="0" smtClean="0"/>
              <a:t>- </a:t>
            </a:r>
            <a:r>
              <a:rPr lang="en-US" sz="1600" b="1" dirty="0" err="1" smtClean="0"/>
              <a:t>Mediana</a:t>
            </a:r>
            <a:r>
              <a:rPr lang="en-US" sz="1600" b="1" dirty="0" smtClean="0"/>
              <a:t> din 3;</a:t>
            </a:r>
          </a:p>
          <a:p>
            <a:pPr marL="923544" lvl="5" indent="0">
              <a:buNone/>
            </a:pPr>
            <a:r>
              <a:rPr lang="en-US" sz="1600" b="1" dirty="0" smtClean="0"/>
              <a:t>- Pivot </a:t>
            </a:r>
            <a:r>
              <a:rPr lang="en-US" sz="1600" b="1" dirty="0" err="1" smtClean="0"/>
              <a:t>generat</a:t>
            </a:r>
            <a:r>
              <a:rPr lang="en-US" sz="1600" b="1" dirty="0" smtClean="0"/>
              <a:t> random; </a:t>
            </a:r>
          </a:p>
          <a:p>
            <a:pPr marL="923544" lvl="5" indent="0">
              <a:buNone/>
            </a:pPr>
            <a:endParaRPr lang="en-US" sz="1600" b="1" dirty="0" smtClean="0"/>
          </a:p>
          <a:p>
            <a:pPr marL="923544" lvl="5" indent="0">
              <a:buNone/>
            </a:pPr>
            <a:endParaRPr lang="en-US" sz="1600" b="1" dirty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lvl="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/>
          </a:p>
          <a:p>
            <a:pPr marL="923544" lvl="5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623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r>
              <a:rPr lang="en-US" sz="2000" dirty="0" err="1" smtClean="0"/>
              <a:t>Dependenta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, Max = </a:t>
            </a:r>
            <a:r>
              <a:rPr lang="en-US" sz="2000" dirty="0" err="1" smtClean="0"/>
              <a:t>Const</a:t>
            </a:r>
            <a:r>
              <a:rPr lang="en-US" sz="2000" dirty="0" smtClean="0"/>
              <a:t> 10, </a:t>
            </a:r>
            <a:r>
              <a:rPr lang="en-US" sz="2000" dirty="0" err="1" smtClean="0"/>
              <a:t>numerele</a:t>
            </a:r>
            <a:r>
              <a:rPr lang="en-US" sz="2000" dirty="0" smtClean="0"/>
              <a:t> generate random,     n=10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7"/>
          <a:stretch/>
        </p:blipFill>
        <p:spPr bwMode="auto">
          <a:xfrm>
            <a:off x="3408706" y="850900"/>
            <a:ext cx="5613158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" y="8255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smtClean="0"/>
              <a:t>input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0" y="96520"/>
            <a:ext cx="1117600" cy="411480"/>
          </a:xfrm>
        </p:spPr>
        <p:txBody>
          <a:bodyPr/>
          <a:lstStyle/>
          <a:p>
            <a:r>
              <a:rPr lang="en-US" sz="2000" dirty="0" smtClean="0"/>
              <a:t>N = 100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3"/>
          <a:stretch/>
        </p:blipFill>
        <p:spPr bwMode="auto">
          <a:xfrm>
            <a:off x="3086359" y="863600"/>
            <a:ext cx="5892541" cy="412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" y="1410563"/>
            <a:ext cx="237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o mica </a:t>
            </a:r>
            <a:r>
              <a:rPr lang="en-US" dirty="0" err="1" smtClean="0"/>
              <a:t>diferenta</a:t>
            </a:r>
            <a:r>
              <a:rPr lang="en-US" dirty="0" smtClean="0"/>
              <a:t>,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bubblesortului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care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performant s-</a:t>
            </a:r>
            <a:r>
              <a:rPr lang="en-US" dirty="0" err="1" smtClean="0"/>
              <a:t>ar</a:t>
            </a:r>
            <a:r>
              <a:rPr lang="en-US" dirty="0" smtClean="0"/>
              <a:t> reduce la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61620"/>
            <a:ext cx="9029700" cy="411480"/>
          </a:xfrm>
        </p:spPr>
        <p:txBody>
          <a:bodyPr/>
          <a:lstStyle/>
          <a:p>
            <a:pPr algn="ctr"/>
            <a:r>
              <a:rPr lang="en-US" sz="2000" dirty="0" smtClean="0"/>
              <a:t>N = 1000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92" y="723900"/>
            <a:ext cx="5744708" cy="42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0" y="965200"/>
            <a:ext cx="269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insignifiante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quick sort-</a:t>
            </a:r>
            <a:r>
              <a:rPr lang="en-US" dirty="0" err="1" smtClean="0"/>
              <a:t>ului,radix</a:t>
            </a:r>
            <a:r>
              <a:rPr lang="en-US" dirty="0" smtClean="0"/>
              <a:t> sort-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native sort-</a:t>
            </a:r>
            <a:r>
              <a:rPr lang="en-US" dirty="0" err="1" smtClean="0"/>
              <a:t>ului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merge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detaseze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1854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 ( 10^4)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46" y="698500"/>
            <a:ext cx="5853053" cy="430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08000"/>
            <a:ext cx="203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,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in </a:t>
            </a:r>
            <a:r>
              <a:rPr lang="en-US" dirty="0" err="1" smtClean="0"/>
              <a:t>comparatie</a:t>
            </a:r>
            <a:r>
              <a:rPr lang="en-US" dirty="0" smtClean="0"/>
              <a:t> cu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pentrua</a:t>
            </a:r>
            <a:r>
              <a:rPr lang="en-US" dirty="0" smtClean="0"/>
              <a:t> </a:t>
            </a:r>
            <a:r>
              <a:rPr lang="en-US" dirty="0" err="1" smtClean="0"/>
              <a:t>cest</a:t>
            </a:r>
            <a:r>
              <a:rPr lang="en-US" dirty="0" smtClean="0"/>
              <a:t> input </a:t>
            </a:r>
            <a:r>
              <a:rPr lang="en-US" dirty="0" err="1" smtClean="0"/>
              <a:t>ramananc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121920"/>
            <a:ext cx="7520940" cy="411480"/>
          </a:xfrm>
        </p:spPr>
        <p:txBody>
          <a:bodyPr/>
          <a:lstStyle/>
          <a:p>
            <a:pPr algn="ctr"/>
            <a:r>
              <a:rPr lang="en-US" dirty="0" smtClean="0"/>
              <a:t>N=100000 (10^5)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718097"/>
            <a:ext cx="5842000" cy="427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889000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sort-</a:t>
            </a:r>
            <a:r>
              <a:rPr lang="en-US" dirty="0" err="1" smtClean="0"/>
              <a:t>ul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sub 100 de </a:t>
            </a:r>
            <a:r>
              <a:rPr lang="en-US" dirty="0" err="1" smtClean="0"/>
              <a:t>secunde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input, </a:t>
            </a:r>
            <a:r>
              <a:rPr lang="en-US" dirty="0" err="1" smtClean="0"/>
              <a:t>iar</a:t>
            </a:r>
            <a:r>
              <a:rPr lang="en-US" dirty="0" smtClean="0"/>
              <a:t> count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5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N=1000000 ( 10^6)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214" y="798083"/>
            <a:ext cx="5757985" cy="421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723900"/>
            <a:ext cx="295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quick sort-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depaseste</a:t>
            </a:r>
            <a:r>
              <a:rPr lang="en-US" dirty="0" smtClean="0"/>
              <a:t> </a:t>
            </a:r>
            <a:r>
              <a:rPr lang="en-US" dirty="0" err="1" smtClean="0"/>
              <a:t>pragul</a:t>
            </a:r>
            <a:r>
              <a:rPr lang="en-US" dirty="0" smtClean="0"/>
              <a:t> de 100 de </a:t>
            </a:r>
            <a:r>
              <a:rPr lang="en-US" dirty="0" err="1" smtClean="0"/>
              <a:t>secunde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749</Words>
  <Application>Microsoft Office PowerPoint</Application>
  <PresentationFormat>On-screen Show (16:9)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Angles</vt:lpstr>
      <vt:lpstr>Compararea algoritmilor de sortare</vt:lpstr>
      <vt:lpstr>Despre Proiect</vt:lpstr>
      <vt:lpstr>Algoritmii utilizati</vt:lpstr>
      <vt:lpstr>Dependenta algoritmilor de numarul de elemente, Max = Const 10, numerele generate random,     n=10</vt:lpstr>
      <vt:lpstr>N = 100</vt:lpstr>
      <vt:lpstr>N = 1000</vt:lpstr>
      <vt:lpstr>N=10000 ( 10^4)</vt:lpstr>
      <vt:lpstr>N=100000 (10^5)</vt:lpstr>
      <vt:lpstr>N=1000000 ( 10^6)</vt:lpstr>
      <vt:lpstr>N=10000000 ( 10^7)</vt:lpstr>
      <vt:lpstr>N=100000000 ( 10^8)</vt:lpstr>
      <vt:lpstr>Dependenta algoritmilor de maximul din sir N-ul fiind constant 100</vt:lpstr>
      <vt:lpstr>Maxim = 100000 ( 10^5)</vt:lpstr>
      <vt:lpstr>Maxim&gt; ( 10^6)</vt:lpstr>
      <vt:lpstr>Un test in care n=10^8, iar maxim=23123</vt:lpstr>
      <vt:lpstr>Pentru un sir constant de 10^4 elemente</vt:lpstr>
      <vt:lpstr>Pentru un sir descrescator</vt:lpstr>
      <vt:lpstr>Complexitati:</vt:lpstr>
      <vt:lpstr>Mentiuni</vt:lpstr>
      <vt:lpstr>Radix vs count </vt:lpstr>
      <vt:lpstr>Quicksorts</vt:lpstr>
      <vt:lpstr>Rezultate generale         (secunde)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2021-03-14T21:03:02Z</dcterms:modified>
</cp:coreProperties>
</file>