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59" r:id="rId4"/>
    <p:sldId id="260" r:id="rId5"/>
    <p:sldId id="270" r:id="rId6"/>
    <p:sldId id="261" r:id="rId7"/>
    <p:sldId id="271" r:id="rId8"/>
    <p:sldId id="275" r:id="rId9"/>
    <p:sldId id="276" r:id="rId10"/>
    <p:sldId id="272" r:id="rId11"/>
    <p:sldId id="262" r:id="rId12"/>
    <p:sldId id="273" r:id="rId13"/>
    <p:sldId id="274" r:id="rId14"/>
    <p:sldId id="263" r:id="rId15"/>
    <p:sldId id="268" r:id="rId16"/>
    <p:sldId id="264" r:id="rId17"/>
    <p:sldId id="265" r:id="rId18"/>
    <p:sldId id="267" r:id="rId19"/>
    <p:sldId id="266"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E2FC"/>
    <a:srgbClr val="DEE1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9E746C-06F2-4907-AE5C-341004B59EFB}" v="2" dt="2024-01-16T09:52:37.4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8" autoAdjust="0"/>
    <p:restoredTop sz="94718" autoAdjust="0"/>
  </p:normalViewPr>
  <p:slideViewPr>
    <p:cSldViewPr>
      <p:cViewPr varScale="1">
        <p:scale>
          <a:sx n="83" d="100"/>
          <a:sy n="83" d="100"/>
        </p:scale>
        <p:origin x="134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haela PANTAZICA (77018)" userId="65dd1fd0-c597-4793-af88-dcb5b49ea386" providerId="ADAL" clId="{5F9E746C-06F2-4907-AE5C-341004B59EFB}"/>
    <pc:docChg chg="custSel modMainMaster">
      <pc:chgData name="Mihaela PANTAZICA (77018)" userId="65dd1fd0-c597-4793-af88-dcb5b49ea386" providerId="ADAL" clId="{5F9E746C-06F2-4907-AE5C-341004B59EFB}" dt="2024-01-16T09:53:19.245" v="14" actId="1076"/>
      <pc:docMkLst>
        <pc:docMk/>
      </pc:docMkLst>
      <pc:sldMasterChg chg="modSldLayout">
        <pc:chgData name="Mihaela PANTAZICA (77018)" userId="65dd1fd0-c597-4793-af88-dcb5b49ea386" providerId="ADAL" clId="{5F9E746C-06F2-4907-AE5C-341004B59EFB}" dt="2024-01-16T09:53:19.245" v="14" actId="1076"/>
        <pc:sldMasterMkLst>
          <pc:docMk/>
          <pc:sldMasterMk cId="0" sldId="2147483648"/>
        </pc:sldMasterMkLst>
        <pc:sldLayoutChg chg="addSp delSp modSp mod">
          <pc:chgData name="Mihaela PANTAZICA (77018)" userId="65dd1fd0-c597-4793-af88-dcb5b49ea386" providerId="ADAL" clId="{5F9E746C-06F2-4907-AE5C-341004B59EFB}" dt="2024-01-16T09:53:19.245" v="14" actId="1076"/>
          <pc:sldLayoutMkLst>
            <pc:docMk/>
            <pc:sldMasterMk cId="0" sldId="2147483648"/>
            <pc:sldLayoutMk cId="0" sldId="2147483755"/>
          </pc:sldLayoutMkLst>
          <pc:picChg chg="del mod">
            <ac:chgData name="Mihaela PANTAZICA (77018)" userId="65dd1fd0-c597-4793-af88-dcb5b49ea386" providerId="ADAL" clId="{5F9E746C-06F2-4907-AE5C-341004B59EFB}" dt="2024-01-16T09:52:30.850" v="6" actId="478"/>
            <ac:picMkLst>
              <pc:docMk/>
              <pc:sldMasterMk cId="0" sldId="2147483648"/>
              <pc:sldLayoutMk cId="0" sldId="2147483755"/>
              <ac:picMk id="4" creationId="{00000000-0000-0000-0000-000000000000}"/>
            </ac:picMkLst>
          </pc:picChg>
          <pc:picChg chg="add mod">
            <ac:chgData name="Mihaela PANTAZICA (77018)" userId="65dd1fd0-c597-4793-af88-dcb5b49ea386" providerId="ADAL" clId="{5F9E746C-06F2-4907-AE5C-341004B59EFB}" dt="2024-01-16T09:52:24.281" v="5" actId="1076"/>
            <ac:picMkLst>
              <pc:docMk/>
              <pc:sldMasterMk cId="0" sldId="2147483648"/>
              <pc:sldLayoutMk cId="0" sldId="2147483755"/>
              <ac:picMk id="5" creationId="{9A8A37A8-1FA0-72F1-11F6-E35F7D2573F9}"/>
            </ac:picMkLst>
          </pc:picChg>
          <pc:picChg chg="mod">
            <ac:chgData name="Mihaela PANTAZICA (77018)" userId="65dd1fd0-c597-4793-af88-dcb5b49ea386" providerId="ADAL" clId="{5F9E746C-06F2-4907-AE5C-341004B59EFB}" dt="2024-01-16T09:53:19.245" v="14" actId="1076"/>
            <ac:picMkLst>
              <pc:docMk/>
              <pc:sldMasterMk cId="0" sldId="2147483648"/>
              <pc:sldLayoutMk cId="0" sldId="2147483755"/>
              <ac:picMk id="6" creationId="{00000000-0000-0000-0000-000000000000}"/>
            </ac:picMkLst>
          </pc:picChg>
          <pc:picChg chg="mod">
            <ac:chgData name="Mihaela PANTAZICA (77018)" userId="65dd1fd0-c597-4793-af88-dcb5b49ea386" providerId="ADAL" clId="{5F9E746C-06F2-4907-AE5C-341004B59EFB}" dt="2024-01-16T09:53:10.683" v="13" actId="14100"/>
            <ac:picMkLst>
              <pc:docMk/>
              <pc:sldMasterMk cId="0" sldId="2147483648"/>
              <pc:sldLayoutMk cId="0" sldId="2147483755"/>
              <ac:picMk id="10" creationId="{871CAC81-6169-4629-9F80-B677A4FE702D}"/>
            </ac:picMkLst>
          </pc:picChg>
          <pc:picChg chg="add mod">
            <ac:chgData name="Mihaela PANTAZICA (77018)" userId="65dd1fd0-c597-4793-af88-dcb5b49ea386" providerId="ADAL" clId="{5F9E746C-06F2-4907-AE5C-341004B59EFB}" dt="2024-01-16T09:53:02.081" v="11" actId="1076"/>
            <ac:picMkLst>
              <pc:docMk/>
              <pc:sldMasterMk cId="0" sldId="2147483648"/>
              <pc:sldLayoutMk cId="0" sldId="2147483755"/>
              <ac:picMk id="11" creationId="{6DC47A62-F13E-9FCF-6DFA-331684058E3C}"/>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A015BCA8-4F01-4D86-9485-5DC1E35EBFDB}" type="datetimeFigureOut">
              <a:rPr lang="en-US"/>
              <a:pPr>
                <a:defRPr/>
              </a:pPr>
              <a:t>1/19/2025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0D67AA3-719D-41D2-92E8-0058ADCE64BB}" type="slidenum">
              <a:rPr lang="en-US" altLang="ro-RO"/>
              <a:pPr>
                <a:defRPr/>
              </a:pPr>
              <a:t>‹#›</a:t>
            </a:fld>
            <a:endParaRPr lang="en-US" altLang="ro-RO"/>
          </a:p>
        </p:txBody>
      </p:sp>
    </p:spTree>
    <p:extLst>
      <p:ext uri="{BB962C8B-B14F-4D97-AF65-F5344CB8AC3E}">
        <p14:creationId xmlns:p14="http://schemas.microsoft.com/office/powerpoint/2010/main" val="1648889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 name="Picture 4"/>
          <p:cNvPicPr>
            <a:picLocks noChangeAspect="1" noChangeArrowheads="1"/>
          </p:cNvPicPr>
          <p:nvPr userDrawn="1"/>
        </p:nvPicPr>
        <p:blipFill>
          <a:blip r:embed="rId2" cstate="print"/>
          <a:srcRect/>
          <a:stretch>
            <a:fillRect/>
          </a:stretch>
        </p:blipFill>
        <p:spPr bwMode="auto">
          <a:xfrm>
            <a:off x="60926" y="6188075"/>
            <a:ext cx="1546225" cy="5334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p:txBody>
          <a:bodyPr/>
          <a:lstStyle>
            <a:lvl1pPr>
              <a:defRPr/>
            </a:lvl1pPr>
          </a:lstStyle>
          <a:p>
            <a:pPr>
              <a:defRPr/>
            </a:pPr>
            <a:fld id="{52669DE8-5E40-4F59-A536-4E3535E4BD0D}" type="datetimeFigureOut">
              <a:rPr lang="en-US"/>
              <a:pPr>
                <a:defRPr/>
              </a:pPr>
              <a:t>1/19/2025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C681764-BCEA-4297-89EC-E9B9FA6D5FFE}" type="slidenum">
              <a:rPr lang="en-US" altLang="ro-RO"/>
              <a:pPr>
                <a:defRPr/>
              </a:pPr>
              <a:t>‹#›</a:t>
            </a:fld>
            <a:endParaRPr lang="en-US" altLang="ro-RO"/>
          </a:p>
        </p:txBody>
      </p:sp>
      <p:pic>
        <p:nvPicPr>
          <p:cNvPr id="10" name="Picture 9">
            <a:extLst>
              <a:ext uri="{FF2B5EF4-FFF2-40B4-BE49-F238E27FC236}">
                <a16:creationId xmlns:a16="http://schemas.microsoft.com/office/drawing/2014/main" xmlns="" id="{871CAC81-6169-4629-9F80-B677A4FE702D}"/>
              </a:ext>
            </a:extLst>
          </p:cNvPr>
          <p:cNvPicPr>
            <a:picLocks noChangeAspect="1"/>
          </p:cNvPicPr>
          <p:nvPr userDrawn="1"/>
        </p:nvPicPr>
        <p:blipFill>
          <a:blip r:embed="rId3"/>
          <a:stretch>
            <a:fillRect/>
          </a:stretch>
        </p:blipFill>
        <p:spPr>
          <a:xfrm>
            <a:off x="8421767" y="6120493"/>
            <a:ext cx="661307" cy="661307"/>
          </a:xfrm>
          <a:prstGeom prst="rect">
            <a:avLst/>
          </a:prstGeom>
        </p:spPr>
      </p:pic>
      <p:pic>
        <p:nvPicPr>
          <p:cNvPr id="4" name="Picture 3" descr="A circular logo with a dome and a building in the middle&#10;&#10;Description automatically generated">
            <a:extLst>
              <a:ext uri="{FF2B5EF4-FFF2-40B4-BE49-F238E27FC236}">
                <a16:creationId xmlns:a16="http://schemas.microsoft.com/office/drawing/2014/main" xmlns="" id="{806F23B7-D4CC-0ECB-B4C7-6D89675BB2C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48932" y="266532"/>
            <a:ext cx="673735" cy="677545"/>
          </a:xfrm>
          <a:prstGeom prst="rect">
            <a:avLst/>
          </a:prstGeom>
          <a:noFill/>
          <a:ln>
            <a:noFill/>
          </a:ln>
        </p:spPr>
      </p:pic>
      <p:pic>
        <p:nvPicPr>
          <p:cNvPr id="12" name="Picture 11" descr="A black and grey logo&#10;&#10;Description automatically generated">
            <a:extLst>
              <a:ext uri="{FF2B5EF4-FFF2-40B4-BE49-F238E27FC236}">
                <a16:creationId xmlns:a16="http://schemas.microsoft.com/office/drawing/2014/main" xmlns="" id="{62F6F635-2965-A334-FFBB-A2C7AAA14BCC}"/>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3781" b="-890"/>
          <a:stretch>
            <a:fillRect/>
          </a:stretch>
        </p:blipFill>
        <p:spPr bwMode="auto">
          <a:xfrm>
            <a:off x="7494588" y="364004"/>
            <a:ext cx="1300480" cy="482600"/>
          </a:xfrm>
          <a:prstGeom prst="rect">
            <a:avLst/>
          </a:prstGeom>
          <a:noFill/>
          <a:ln>
            <a:noFill/>
          </a:ln>
        </p:spPr>
      </p:pic>
    </p:spTree>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733659-CCDF-4DBB-A007-035A35EBFBAD}" type="datetimeFigureOut">
              <a:rPr lang="en-US"/>
              <a:pPr>
                <a:defRPr/>
              </a:pPr>
              <a:t>1/19/2025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2E8BC2-DD62-47BB-8C21-C4F2D9E1D567}" type="slidenum">
              <a:rPr lang="en-US" altLang="ro-RO"/>
              <a:pPr>
                <a:defRPr/>
              </a:pPr>
              <a:t>‹#›</a:t>
            </a:fld>
            <a:endParaRPr lang="en-US" altLang="ro-RO"/>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A52A60-9143-45D9-9F8D-86CB2F603058}" type="datetimeFigureOut">
              <a:rPr lang="en-US"/>
              <a:pPr>
                <a:defRPr/>
              </a:pPr>
              <a:t>1/19/2025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5364C-50A9-4793-ADA7-A5D0D5526088}" type="slidenum">
              <a:rPr lang="en-US" altLang="ro-RO"/>
              <a:pPr>
                <a:defRPr/>
              </a:pPr>
              <a:t>‹#›</a:t>
            </a:fld>
            <a:endParaRPr lang="en-US" altLang="ro-RO"/>
          </a:p>
        </p:txBody>
      </p:sp>
    </p:spTree>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46128DF-9211-42C1-924C-6ED55F92EB6B}" type="datetimeFigureOut">
              <a:rPr lang="en-US"/>
              <a:pPr>
                <a:defRPr/>
              </a:pPr>
              <a:t>1/19/2025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B5EDCD3-1747-44F3-96BA-E6130A3B6926}" type="slidenum">
              <a:rPr lang="en-US" altLang="ro-RO"/>
              <a:pPr>
                <a:defRPr/>
              </a:pPr>
              <a:t>‹#›</a:t>
            </a:fld>
            <a:endParaRPr lang="en-US" altLang="ro-RO"/>
          </a:p>
        </p:txBody>
      </p:sp>
    </p:spTree>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FDF4FB5-DA46-4B59-B072-6321920AEBB2}" type="datetimeFigureOut">
              <a:rPr lang="en-US"/>
              <a:pPr>
                <a:defRPr/>
              </a:pPr>
              <a:t>1/19/2025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5EA4A9-FDDE-4124-B7ED-925DC65F175B}" type="slidenum">
              <a:rPr lang="en-US" altLang="ro-RO"/>
              <a:pPr>
                <a:defRPr/>
              </a:pPr>
              <a:t>‹#›</a:t>
            </a:fld>
            <a:endParaRPr lang="en-US" altLang="ro-RO"/>
          </a:p>
        </p:txBody>
      </p:sp>
    </p:spTree>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5DE5E23-3A4D-4919-B13A-C7C659D9A4C5}" type="datetimeFigureOut">
              <a:rPr lang="en-US"/>
              <a:pPr>
                <a:defRPr/>
              </a:pPr>
              <a:t>1/19/2025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42B2AB8-832B-49F2-B42A-94633B11C65B}" type="slidenum">
              <a:rPr lang="en-US" altLang="ro-RO"/>
              <a:pPr>
                <a:defRPr/>
              </a:pPr>
              <a:t>‹#›</a:t>
            </a:fld>
            <a:endParaRPr lang="en-US" altLang="ro-RO"/>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77D576C-72AA-4F04-A8FA-E6F9A0A78EDE}" type="datetimeFigureOut">
              <a:rPr lang="en-US"/>
              <a:pPr>
                <a:defRPr/>
              </a:pPr>
              <a:t>1/19/2025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FEFF29A-FFB6-4DD6-A464-81F1AA41C051}" type="slidenum">
              <a:rPr lang="en-US" altLang="ro-RO"/>
              <a:pPr>
                <a:defRPr/>
              </a:pPr>
              <a:t>‹#›</a:t>
            </a:fld>
            <a:endParaRPr lang="en-US" altLang="ro-RO"/>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2DF9FB2-5FC9-4031-A63F-55468B896A5A}" type="datetimeFigureOut">
              <a:rPr lang="en-US"/>
              <a:pPr>
                <a:defRPr/>
              </a:pPr>
              <a:t>1/19/2025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564738C-8B56-494D-BC41-2CE5AB556F81}" type="slidenum">
              <a:rPr lang="en-US" altLang="ro-RO"/>
              <a:pPr>
                <a:defRPr/>
              </a:pPr>
              <a:t>‹#›</a:t>
            </a:fld>
            <a:endParaRPr lang="en-US" altLang="ro-RO"/>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8C7836D-3339-4785-8DFE-44A62EE29901}" type="datetimeFigureOut">
              <a:rPr lang="en-US"/>
              <a:pPr>
                <a:defRPr/>
              </a:pPr>
              <a:t>1/19/2025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0808C1A-C322-4EB4-BA9F-19700BBFC068}" type="slidenum">
              <a:rPr lang="en-US" altLang="ro-RO"/>
              <a:pPr>
                <a:defRPr/>
              </a:pPr>
              <a:t>‹#›</a:t>
            </a:fld>
            <a:endParaRPr lang="en-US" altLang="ro-RO"/>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C1DAE1D-11A1-49F4-93EC-7199E98355EC}" type="datetimeFigureOut">
              <a:rPr lang="en-US"/>
              <a:pPr>
                <a:defRPr/>
              </a:pPr>
              <a:t>1/19/2025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DA1D1E-1E28-4485-AF5B-903820166ABD}" type="slidenum">
              <a:rPr lang="en-US" altLang="ro-RO"/>
              <a:pPr>
                <a:defRPr/>
              </a:pPr>
              <a:t>‹#›</a:t>
            </a:fld>
            <a:endParaRPr lang="en-US" altLang="ro-RO"/>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F0AC4B3-5A3D-46FF-910E-76BD3CA27CF1}" type="datetimeFigureOut">
              <a:rPr lang="en-US"/>
              <a:pPr>
                <a:defRPr/>
              </a:pPr>
              <a:t>1/19/2025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AFB3B8-2000-45D4-B347-7E71F8489649}" type="slidenum">
              <a:rPr lang="en-US" altLang="ro-RO"/>
              <a:pPr>
                <a:defRPr/>
              </a:pPr>
              <a:t>‹#›</a:t>
            </a:fld>
            <a:endParaRPr lang="en-US" altLang="ro-RO"/>
          </a:p>
        </p:txBody>
      </p:sp>
    </p:spTree>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5E9EFF"/>
            </a:gs>
            <a:gs pos="39999">
              <a:srgbClr val="85C2FF"/>
            </a:gs>
            <a:gs pos="70000">
              <a:srgbClr val="C4D6EB"/>
            </a:gs>
            <a:gs pos="100000">
              <a:srgbClr val="FFEBFA"/>
            </a:gs>
          </a:gsLst>
          <a:lin ang="16200000" scaled="1"/>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277E9F4-9028-411F-A9B5-35B847CAD700}" type="datetimeFigureOut">
              <a:rPr lang="en-US"/>
              <a:pPr>
                <a:defRPr/>
              </a:pPr>
              <a:t>1/19/2025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CA764CC5-BE13-4CD0-A152-5E42E1160D2F}" type="slidenum">
              <a:rPr lang="en-US" altLang="ro-RO"/>
              <a:pPr>
                <a:defRPr/>
              </a:pPr>
              <a:t>‹#›</a:t>
            </a:fld>
            <a:endParaRPr lang="en-US" altLang="ro-RO"/>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pull dir="ru"/>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85800" y="1295400"/>
            <a:ext cx="7772400" cy="1470025"/>
          </a:xfrm>
        </p:spPr>
        <p:txBody>
          <a:bodyPr/>
          <a:lstStyle/>
          <a:p>
            <a:r>
              <a:rPr lang="ro-RO" altLang="en-US" sz="2400" b="1" dirty="0">
                <a:latin typeface="Arial" charset="0"/>
                <a:cs typeface="Arial" charset="0"/>
              </a:rPr>
              <a:t>Circuite Electronice Fundamentale 2 – Proiect (CEF2-Pr)</a:t>
            </a:r>
            <a:r>
              <a:rPr lang="en-US" altLang="en-US" sz="2400" b="1" dirty="0">
                <a:latin typeface="Arial" charset="0"/>
                <a:cs typeface="Arial" charset="0"/>
              </a:rPr>
              <a:t> </a:t>
            </a:r>
          </a:p>
        </p:txBody>
      </p:sp>
      <p:sp>
        <p:nvSpPr>
          <p:cNvPr id="4" name="Title 1"/>
          <p:cNvSpPr txBox="1">
            <a:spLocks/>
          </p:cNvSpPr>
          <p:nvPr/>
        </p:nvSpPr>
        <p:spPr bwMode="auto">
          <a:xfrm>
            <a:off x="4572000" y="5715000"/>
            <a:ext cx="4419600" cy="914400"/>
          </a:xfrm>
          <a:prstGeom prst="rect">
            <a:avLst/>
          </a:prstGeom>
          <a:noFill/>
          <a:ln w="9525">
            <a:noFill/>
            <a:miter lim="800000"/>
            <a:headEnd/>
            <a:tailEnd/>
          </a:ln>
        </p:spPr>
        <p:txBody>
          <a:bodyPr anchor="ctr"/>
          <a:lstStyle/>
          <a:p>
            <a:pPr>
              <a:defRPr/>
            </a:pPr>
            <a:r>
              <a:rPr lang="ro-RO" sz="2000" b="1" dirty="0">
                <a:ea typeface="+mj-ea"/>
              </a:rPr>
              <a:t>Student</a:t>
            </a:r>
            <a:r>
              <a:rPr lang="en-US" sz="2000" b="1" dirty="0">
                <a:ea typeface="+mj-ea"/>
              </a:rPr>
              <a:t>: </a:t>
            </a:r>
            <a:r>
              <a:rPr lang="en-US" sz="2000" b="1" dirty="0" err="1" smtClean="0">
                <a:ea typeface="+mj-ea"/>
              </a:rPr>
              <a:t>Antoci</a:t>
            </a:r>
            <a:r>
              <a:rPr lang="en-US" sz="2000" b="1" dirty="0" smtClean="0">
                <a:ea typeface="+mj-ea"/>
              </a:rPr>
              <a:t> George-Cosmin</a:t>
            </a:r>
            <a:endParaRPr lang="en-US" sz="2000" b="1" dirty="0">
              <a:ea typeface="+mj-ea"/>
            </a:endParaRPr>
          </a:p>
          <a:p>
            <a:pPr>
              <a:defRPr/>
            </a:pPr>
            <a:r>
              <a:rPr lang="en-US" sz="2000" b="1" dirty="0" err="1" smtClean="0">
                <a:ea typeface="+mj-ea"/>
              </a:rPr>
              <a:t>Grupa</a:t>
            </a:r>
            <a:r>
              <a:rPr lang="en-US" sz="2000" b="1" dirty="0" smtClean="0">
                <a:ea typeface="+mj-ea"/>
              </a:rPr>
              <a:t>: 434D</a:t>
            </a:r>
            <a:endParaRPr lang="en-US" sz="2000" b="1" dirty="0">
              <a:ea typeface="+mj-ea"/>
            </a:endParaRPr>
          </a:p>
        </p:txBody>
      </p:sp>
      <p:sp>
        <p:nvSpPr>
          <p:cNvPr id="5" name="Title 1"/>
          <p:cNvSpPr txBox="1">
            <a:spLocks/>
          </p:cNvSpPr>
          <p:nvPr/>
        </p:nvSpPr>
        <p:spPr bwMode="auto">
          <a:xfrm>
            <a:off x="609600" y="3200400"/>
            <a:ext cx="7772400" cy="1470025"/>
          </a:xfrm>
          <a:prstGeom prst="rect">
            <a:avLst/>
          </a:prstGeom>
          <a:noFill/>
          <a:ln w="9525">
            <a:noFill/>
            <a:miter lim="800000"/>
            <a:headEnd/>
            <a:tailEnd/>
          </a:ln>
        </p:spPr>
        <p:txBody>
          <a:bodyPr anchor="ctr"/>
          <a:lstStyle/>
          <a:p>
            <a:pPr algn="ctr">
              <a:defRPr/>
            </a:pPr>
            <a:r>
              <a:rPr lang="en-US" sz="2400" b="1" dirty="0" err="1">
                <a:ea typeface="+mj-ea"/>
              </a:rPr>
              <a:t>Tema</a:t>
            </a:r>
            <a:r>
              <a:rPr lang="en-US" sz="2400" b="1" dirty="0">
                <a:ea typeface="+mj-ea"/>
              </a:rPr>
              <a:t>:  </a:t>
            </a:r>
            <a:r>
              <a:rPr lang="es-ES" sz="2400" b="1" dirty="0" err="1">
                <a:ea typeface="+mj-ea"/>
              </a:rPr>
              <a:t>Stabilizator</a:t>
            </a:r>
            <a:r>
              <a:rPr lang="es-ES" sz="2400" b="1" dirty="0">
                <a:ea typeface="+mj-ea"/>
              </a:rPr>
              <a:t> de </a:t>
            </a:r>
            <a:r>
              <a:rPr lang="es-ES" sz="2400" b="1" dirty="0" err="1">
                <a:ea typeface="+mj-ea"/>
              </a:rPr>
              <a:t>Tensiune</a:t>
            </a:r>
            <a:r>
              <a:rPr lang="es-ES" sz="2400" b="1" dirty="0">
                <a:ea typeface="+mj-ea"/>
              </a:rPr>
              <a:t> </a:t>
            </a:r>
            <a:r>
              <a:rPr lang="es-ES" sz="2400" b="1" dirty="0" err="1">
                <a:ea typeface="+mj-ea"/>
              </a:rPr>
              <a:t>cu</a:t>
            </a:r>
            <a:r>
              <a:rPr lang="es-ES" sz="2400" b="1" dirty="0">
                <a:ea typeface="+mj-ea"/>
              </a:rPr>
              <a:t> </a:t>
            </a:r>
            <a:r>
              <a:rPr lang="es-ES" sz="2400" b="1" dirty="0" err="1">
                <a:ea typeface="+mj-ea"/>
              </a:rPr>
              <a:t>Element</a:t>
            </a:r>
            <a:r>
              <a:rPr lang="es-ES" sz="2400" b="1" dirty="0">
                <a:ea typeface="+mj-ea"/>
              </a:rPr>
              <a:t> de </a:t>
            </a:r>
            <a:r>
              <a:rPr lang="es-ES" sz="2400" b="1" dirty="0" err="1">
                <a:ea typeface="+mj-ea"/>
              </a:rPr>
              <a:t>Reglaj</a:t>
            </a:r>
            <a:r>
              <a:rPr lang="es-ES" sz="2400" b="1" dirty="0">
                <a:ea typeface="+mj-ea"/>
              </a:rPr>
              <a:t> Serie</a:t>
            </a:r>
            <a:r>
              <a:rPr lang="en-US" sz="2400" b="1" dirty="0" smtClean="0">
                <a:ea typeface="+mj-ea"/>
              </a:rPr>
              <a:t> </a:t>
            </a:r>
            <a:endParaRPr lang="en-US" sz="2400" b="1" dirty="0">
              <a:ea typeface="+mj-ea"/>
            </a:endParaRPr>
          </a:p>
        </p:txBody>
      </p:sp>
    </p:spTree>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dirty="0">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marL="177800" indent="-177800">
              <a:buFont typeface="Arial" charset="0"/>
              <a:buChar char="•"/>
            </a:pPr>
            <a:endParaRPr lang="en-US" altLang="ro-R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80350"/>
            <a:ext cx="8991600" cy="23521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832488"/>
            <a:ext cx="8991600" cy="2263512"/>
          </a:xfrm>
          <a:prstGeom prst="rect">
            <a:avLst/>
          </a:prstGeom>
        </p:spPr>
      </p:pic>
    </p:spTree>
    <p:extLst>
      <p:ext uri="{BB962C8B-B14F-4D97-AF65-F5344CB8AC3E}">
        <p14:creationId xmlns:p14="http://schemas.microsoft.com/office/powerpoint/2010/main" val="1056210883"/>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dirty="0">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buFont typeface="Arial" pitchFamily="34" charset="0"/>
              <a:buChar char="•"/>
              <a:defRPr/>
            </a:pPr>
            <a:endParaRPr lang="en-US" dirty="0">
              <a:ea typeface="+mj-ea"/>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382000" cy="4495800"/>
          </a:xfrm>
          <a:prstGeom prst="rect">
            <a:avLst/>
          </a:prstGeom>
        </p:spPr>
      </p:pic>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dirty="0">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buFont typeface="Arial" pitchFamily="34" charset="0"/>
              <a:buChar char="•"/>
              <a:defRPr/>
            </a:pPr>
            <a:endParaRPr lang="en-US" dirty="0">
              <a:ea typeface="+mj-ea"/>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600200"/>
            <a:ext cx="8382000" cy="4495800"/>
          </a:xfrm>
          <a:prstGeom prst="rect">
            <a:avLst/>
          </a:prstGeom>
        </p:spPr>
      </p:pic>
    </p:spTree>
    <p:extLst>
      <p:ext uri="{BB962C8B-B14F-4D97-AF65-F5344CB8AC3E}">
        <p14:creationId xmlns:p14="http://schemas.microsoft.com/office/powerpoint/2010/main" val="1704547567"/>
      </p:ext>
    </p:extLst>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Layout</a:t>
            </a:r>
            <a:endParaRPr lang="en-US" altLang="en-US" sz="2400" b="1" dirty="0">
              <a:latin typeface="Arial" charset="0"/>
              <a:cs typeface="Arial" charset="0"/>
            </a:endParaRPr>
          </a:p>
        </p:txBody>
      </p:sp>
      <p:sp>
        <p:nvSpPr>
          <p:cNvPr id="6" name="Title 1"/>
          <p:cNvSpPr txBox="1">
            <a:spLocks/>
          </p:cNvSpPr>
          <p:nvPr/>
        </p:nvSpPr>
        <p:spPr bwMode="auto">
          <a:xfrm>
            <a:off x="228600" y="1447800"/>
            <a:ext cx="8534400" cy="4953000"/>
          </a:xfrm>
          <a:prstGeom prst="rect">
            <a:avLst/>
          </a:prstGeom>
          <a:noFill/>
          <a:ln w="9525">
            <a:noFill/>
            <a:miter lim="800000"/>
            <a:headEnd/>
            <a:tailEnd/>
          </a:ln>
        </p:spPr>
        <p:txBody>
          <a:bodyPr anchor="ctr"/>
          <a:lstStyle/>
          <a:p>
            <a:pPr>
              <a:buFont typeface="Arial" pitchFamily="34" charset="0"/>
              <a:buChar char="•"/>
              <a:defRPr/>
            </a:pPr>
            <a:endParaRPr lang="ro-RO" dirty="0" smtClean="0">
              <a:ea typeface="+mj-ea"/>
            </a:endParaRPr>
          </a:p>
          <a:p>
            <a:pPr>
              <a:buFont typeface="Arial" pitchFamily="34" charset="0"/>
              <a:buChar char="•"/>
              <a:defRPr/>
            </a:pPr>
            <a:endParaRPr lang="ro-RO" dirty="0">
              <a:ea typeface="+mj-ea"/>
            </a:endParaRPr>
          </a:p>
          <a:p>
            <a:pPr>
              <a:buFont typeface="Arial" pitchFamily="34" charset="0"/>
              <a:buChar char="•"/>
              <a:defRPr/>
            </a:pPr>
            <a:r>
              <a:rPr lang="ro-RO" dirty="0" smtClean="0">
                <a:ea typeface="+mj-ea"/>
              </a:rPr>
              <a:t>Componentele au fost puse astfel încât să aibă un aspect ordonat și o așezare apropiată de design-ul din schema electrică.</a:t>
            </a:r>
          </a:p>
          <a:p>
            <a:pPr>
              <a:buFont typeface="Arial" pitchFamily="34" charset="0"/>
              <a:buChar char="•"/>
              <a:defRPr/>
            </a:pPr>
            <a:r>
              <a:rPr lang="ro-RO" dirty="0" smtClean="0">
                <a:ea typeface="+mj-ea"/>
              </a:rPr>
              <a:t>Jumperii au fost așezați în colțul din stânga-sus, respectiv cel din dreapta jos pentru a facilita alimentarea circuitului și pentru a maximiza spațiul disponibil.</a:t>
            </a:r>
          </a:p>
          <a:p>
            <a:pPr>
              <a:buFont typeface="Arial" pitchFamily="34" charset="0"/>
              <a:buChar char="•"/>
              <a:defRPr/>
            </a:pPr>
            <a:r>
              <a:rPr lang="ro-RO" dirty="0" smtClean="0">
                <a:ea typeface="+mj-ea"/>
              </a:rPr>
              <a:t>Traseele ce sunt legate de jumperi au dimensiunea de 18mili deoarece prin ele poate trece curent de sute de mA, iar cele care leagă componentele între ele au dimensiunea de 16mili, având curenți de valoare mai mică.</a:t>
            </a:r>
          </a:p>
          <a:p>
            <a:pPr>
              <a:buFont typeface="Arial" pitchFamily="34" charset="0"/>
              <a:buChar char="•"/>
              <a:defRPr/>
            </a:pPr>
            <a:endParaRPr lang="en-US" dirty="0">
              <a:ea typeface="+mj-ea"/>
            </a:endParaRPr>
          </a:p>
        </p:txBody>
      </p:sp>
    </p:spTree>
    <p:extLst>
      <p:ext uri="{BB962C8B-B14F-4D97-AF65-F5344CB8AC3E}">
        <p14:creationId xmlns:p14="http://schemas.microsoft.com/office/powerpoint/2010/main" val="2107065208"/>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685800"/>
            <a:ext cx="8610600" cy="914400"/>
          </a:xfrm>
        </p:spPr>
        <p:txBody>
          <a:bodyPr/>
          <a:lstStyle/>
          <a:p>
            <a:pPr algn="l"/>
            <a:r>
              <a:rPr lang="en-GB" altLang="en-US" sz="2400" b="1" dirty="0" err="1">
                <a:latin typeface="Arial" charset="0"/>
                <a:cs typeface="Arial" charset="0"/>
              </a:rPr>
              <a:t>Fotografii</a:t>
            </a:r>
            <a:r>
              <a:rPr lang="en-GB" altLang="en-US" sz="2400" b="1" dirty="0">
                <a:latin typeface="Arial" charset="0"/>
                <a:cs typeface="Arial" charset="0"/>
              </a:rPr>
              <a:t> din </a:t>
            </a:r>
            <a:r>
              <a:rPr lang="en-GB" altLang="en-US" sz="2400" b="1" dirty="0" err="1">
                <a:latin typeface="Arial" charset="0"/>
                <a:cs typeface="Arial" charset="0"/>
              </a:rPr>
              <a:t>etapa</a:t>
            </a:r>
            <a:r>
              <a:rPr lang="en-GB" altLang="en-US" sz="2400" b="1" dirty="0">
                <a:latin typeface="Arial" charset="0"/>
                <a:cs typeface="Arial" charset="0"/>
              </a:rPr>
              <a:t> de </a:t>
            </a:r>
            <a:r>
              <a:rPr lang="en-GB" altLang="en-US" sz="2400" b="1" dirty="0" err="1">
                <a:latin typeface="Arial" charset="0"/>
                <a:cs typeface="Arial" charset="0"/>
              </a:rPr>
              <a:t>echipare</a:t>
            </a:r>
            <a:r>
              <a:rPr lang="en-GB" altLang="en-US" sz="2400" b="1" dirty="0">
                <a:latin typeface="Arial" charset="0"/>
                <a:cs typeface="Arial" charset="0"/>
              </a:rPr>
              <a:t> a </a:t>
            </a:r>
            <a:r>
              <a:rPr lang="en-GB" altLang="en-US" sz="2400" b="1" dirty="0" err="1">
                <a:latin typeface="Arial" charset="0"/>
                <a:cs typeface="Arial" charset="0"/>
              </a:rPr>
              <a:t>modulului</a:t>
            </a:r>
            <a:r>
              <a:rPr lang="en-GB" altLang="en-US" sz="2400" b="1" dirty="0">
                <a:latin typeface="Arial" charset="0"/>
                <a:cs typeface="Arial" charset="0"/>
              </a:rPr>
              <a:t> electronic</a:t>
            </a:r>
            <a:endParaRPr lang="en-US" altLang="en-US" sz="2400" b="1" dirty="0">
              <a:solidFill>
                <a:srgbClr val="FF0000"/>
              </a:solidFill>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Layout PCB</a:t>
            </a:r>
          </a:p>
          <a:p>
            <a:pPr>
              <a:buFont typeface="Arial" charset="0"/>
              <a:buChar char="•"/>
            </a:pPr>
            <a:r>
              <a:rPr lang="ro-RO" altLang="ro-RO" dirty="0"/>
              <a:t> Foto PCB echipat</a:t>
            </a:r>
          </a:p>
          <a:p>
            <a:pPr>
              <a:buFont typeface="Arial" charset="0"/>
              <a:buChar char="•"/>
            </a:pPr>
            <a:r>
              <a:rPr lang="ro-RO" altLang="ro-RO" dirty="0">
                <a:solidFill>
                  <a:srgbClr val="FF0000"/>
                </a:solidFill>
              </a:rPr>
              <a:t> Maxim </a:t>
            </a:r>
            <a:r>
              <a:rPr lang="en-GB" altLang="ro-RO" dirty="0">
                <a:solidFill>
                  <a:srgbClr val="FF0000"/>
                </a:solidFill>
              </a:rPr>
              <a:t>o</a:t>
            </a:r>
            <a:r>
              <a:rPr lang="ro-RO" altLang="ro-RO" dirty="0">
                <a:solidFill>
                  <a:srgbClr val="FF0000"/>
                </a:solidFill>
              </a:rPr>
              <a:t> pagină</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Rezultate experimentale</a:t>
            </a:r>
            <a:endParaRPr lang="en-US" altLang="en-US" sz="2400" b="1">
              <a:latin typeface="Arial" charset="0"/>
              <a:cs typeface="Arial" charset="0"/>
            </a:endParaRPr>
          </a:p>
        </p:txBody>
      </p:sp>
      <p:sp>
        <p:nvSpPr>
          <p:cNvPr id="9219"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a:buFont typeface="Arial" charset="0"/>
              <a:buChar char="•"/>
            </a:pPr>
            <a:r>
              <a:rPr lang="en-GB" altLang="ro-RO" dirty="0"/>
              <a:t> </a:t>
            </a:r>
            <a:r>
              <a:rPr lang="ro-RO" altLang="ro-RO" dirty="0"/>
              <a:t>Foto forme de undă</a:t>
            </a:r>
          </a:p>
          <a:p>
            <a:pPr>
              <a:buFont typeface="Arial" charset="0"/>
              <a:buChar char="•"/>
            </a:pPr>
            <a:r>
              <a:rPr lang="ro-RO" altLang="ro-RO" dirty="0"/>
              <a:t> Tabele măsurători</a:t>
            </a:r>
          </a:p>
          <a:p>
            <a:pPr>
              <a:buFont typeface="Arial" charset="0"/>
              <a:buChar char="•"/>
            </a:pPr>
            <a:r>
              <a:rPr lang="ro-RO" altLang="ro-RO" dirty="0"/>
              <a:t> Tot ceea ce justifică funcționarea proiectului în specificațiile impuse</a:t>
            </a:r>
          </a:p>
          <a:p>
            <a:pPr>
              <a:buFont typeface="Arial" charset="0"/>
              <a:buChar char="•"/>
            </a:pPr>
            <a:r>
              <a:rPr lang="ro-RO" altLang="ro-RO" dirty="0"/>
              <a:t> </a:t>
            </a:r>
            <a:r>
              <a:rPr lang="ro-RO" altLang="ro-RO" dirty="0">
                <a:solidFill>
                  <a:srgbClr val="FF0000"/>
                </a:solidFill>
              </a:rPr>
              <a:t>Maxim două pagini</a:t>
            </a:r>
            <a:endParaRPr lang="en-US" altLang="ro-RO" dirty="0">
              <a:solidFill>
                <a:srgbClr val="FF0000"/>
              </a:solidFill>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Rezultate experimentale</a:t>
            </a:r>
            <a:endParaRPr lang="en-US" altLang="en-US" sz="2400" b="1">
              <a:latin typeface="Arial" charset="0"/>
              <a:cs typeface="Arial" charset="0"/>
            </a:endParaRPr>
          </a:p>
        </p:txBody>
      </p:sp>
      <p:sp>
        <p:nvSpPr>
          <p:cNvPr id="6" name="Title 1"/>
          <p:cNvSpPr txBox="1">
            <a:spLocks/>
          </p:cNvSpPr>
          <p:nvPr/>
        </p:nvSpPr>
        <p:spPr bwMode="auto">
          <a:xfrm>
            <a:off x="152400" y="1600200"/>
            <a:ext cx="8534400" cy="457200"/>
          </a:xfrm>
          <a:prstGeom prst="rect">
            <a:avLst/>
          </a:prstGeom>
          <a:noFill/>
          <a:ln w="9525">
            <a:noFill/>
            <a:miter lim="800000"/>
            <a:headEnd/>
            <a:tailEnd/>
          </a:ln>
        </p:spPr>
        <p:txBody>
          <a:bodyPr anchor="ctr"/>
          <a:lstStyle/>
          <a:p>
            <a:pPr algn="just">
              <a:buFont typeface="Arial" pitchFamily="34" charset="0"/>
              <a:buChar char="•"/>
              <a:defRPr/>
            </a:pPr>
            <a:r>
              <a:rPr lang="ro-RO" dirty="0">
                <a:ea typeface="+mj-ea"/>
              </a:rPr>
              <a:t>Tabel comparativ </a:t>
            </a:r>
            <a:endParaRPr lang="en-US" dirty="0">
              <a:ea typeface="+mj-ea"/>
            </a:endParaRPr>
          </a:p>
        </p:txBody>
      </p:sp>
      <p:graphicFrame>
        <p:nvGraphicFramePr>
          <p:cNvPr id="4" name="Table 3"/>
          <p:cNvGraphicFramePr>
            <a:graphicFrameLocks noGrp="1"/>
          </p:cNvGraphicFramePr>
          <p:nvPr/>
        </p:nvGraphicFramePr>
        <p:xfrm>
          <a:off x="304800" y="2362200"/>
          <a:ext cx="8382000" cy="2971800"/>
        </p:xfrm>
        <a:graphic>
          <a:graphicData uri="http://schemas.openxmlformats.org/drawingml/2006/table">
            <a:tbl>
              <a:tblPr/>
              <a:tblGrid>
                <a:gridCol w="2794000">
                  <a:extLst>
                    <a:ext uri="{9D8B030D-6E8A-4147-A177-3AD203B41FA5}">
                      <a16:colId xmlns:a16="http://schemas.microsoft.com/office/drawing/2014/main" xmlns="" val="20000"/>
                    </a:ext>
                  </a:extLst>
                </a:gridCol>
                <a:gridCol w="2794000">
                  <a:extLst>
                    <a:ext uri="{9D8B030D-6E8A-4147-A177-3AD203B41FA5}">
                      <a16:colId xmlns:a16="http://schemas.microsoft.com/office/drawing/2014/main" xmlns="" val="20001"/>
                    </a:ext>
                  </a:extLst>
                </a:gridCol>
                <a:gridCol w="2794000">
                  <a:extLst>
                    <a:ext uri="{9D8B030D-6E8A-4147-A177-3AD203B41FA5}">
                      <a16:colId xmlns:a16="http://schemas.microsoft.com/office/drawing/2014/main" xmlns="" val="20002"/>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dirty="0">
                          <a:ln>
                            <a:noFill/>
                          </a:ln>
                          <a:solidFill>
                            <a:srgbClr val="FFFFFF"/>
                          </a:solidFill>
                          <a:effectLst/>
                          <a:latin typeface="Calibri" pitchFamily="34" charset="0"/>
                          <a:cs typeface="Arial" charset="0"/>
                        </a:rPr>
                        <a:t>Cerințe impuse</a:t>
                      </a:r>
                      <a:endParaRPr kumimoji="0" lang="en-US" altLang="ro-RO" sz="1800" b="1" i="0" u="none" strike="noStrike" cap="none" normalizeH="0" baseline="0" dirty="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a:ln>
                            <a:noFill/>
                          </a:ln>
                          <a:solidFill>
                            <a:srgbClr val="FFFFFF"/>
                          </a:solidFill>
                          <a:effectLst/>
                          <a:latin typeface="Calibri" pitchFamily="34" charset="0"/>
                          <a:cs typeface="Arial" charset="0"/>
                        </a:rPr>
                        <a:t>Rezultate simulări</a:t>
                      </a:r>
                      <a:endParaRPr kumimoji="0" lang="en-US" altLang="ro-RO" sz="1800" b="1" i="0" u="none" strike="noStrike" cap="none" normalizeH="0" baseline="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o-RO" altLang="ro-RO" sz="1800" b="1" i="0" u="none" strike="noStrike" cap="none" normalizeH="0" baseline="0">
                          <a:ln>
                            <a:noFill/>
                          </a:ln>
                          <a:solidFill>
                            <a:srgbClr val="FFFFFF"/>
                          </a:solidFill>
                          <a:effectLst/>
                          <a:latin typeface="Calibri" pitchFamily="34" charset="0"/>
                          <a:cs typeface="Arial" charset="0"/>
                        </a:rPr>
                        <a:t>Rezultate măsurători</a:t>
                      </a:r>
                      <a:endParaRPr kumimoji="0" lang="en-US" altLang="ro-RO" sz="1800" b="1" i="0" u="none" strike="noStrike" cap="none" normalizeH="0" baseline="0">
                        <a:ln>
                          <a:noFill/>
                        </a:ln>
                        <a:solidFill>
                          <a:srgbClr val="FFFFFF"/>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xmlns=""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dirty="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2"/>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3"/>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4"/>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5"/>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xmlns="" val="10006"/>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o-RO" altLang="ro-RO" sz="1800" b="0" i="0" u="none" strike="noStrike" cap="none" normalizeH="0" baseline="0">
                        <a:ln>
                          <a:noFill/>
                        </a:ln>
                        <a:solidFill>
                          <a:srgbClr val="000000"/>
                        </a:solidFill>
                        <a:effectLst/>
                        <a:latin typeface="Calibri" pitchFamily="34" charset="0"/>
                        <a:cs typeface="Arial" charset="0"/>
                      </a:endParaRPr>
                    </a:p>
                  </a:txBody>
                  <a:tcPr marT="45725" marB="4572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xmlns="" val="10007"/>
                  </a:ext>
                </a:extLst>
              </a:tr>
            </a:tbl>
          </a:graphicData>
        </a:graphic>
      </p:graphicFrame>
      <p:sp>
        <p:nvSpPr>
          <p:cNvPr id="5" name="Rectangle 4"/>
          <p:cNvSpPr/>
          <p:nvPr/>
        </p:nvSpPr>
        <p:spPr>
          <a:xfrm>
            <a:off x="5943600" y="2743200"/>
            <a:ext cx="2743200" cy="646331"/>
          </a:xfrm>
          <a:prstGeom prst="rect">
            <a:avLst/>
          </a:prstGeom>
        </p:spPr>
        <p:txBody>
          <a:bodyPr wrap="square">
            <a:spAutoFit/>
          </a:bodyPr>
          <a:lstStyle/>
          <a:p>
            <a:pPr algn="ctr"/>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Concluzii</a:t>
            </a:r>
            <a:endParaRPr lang="en-US" altLang="en-US" sz="2400" b="1">
              <a:latin typeface="Arial" charset="0"/>
              <a:cs typeface="Arial" charset="0"/>
            </a:endParaRPr>
          </a:p>
        </p:txBody>
      </p:sp>
      <p:sp>
        <p:nvSpPr>
          <p:cNvPr id="11267"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r>
              <a:rPr lang="ro-RO" altLang="ro-RO" dirty="0"/>
              <a:t>Se comentează rezultatele obținute</a:t>
            </a:r>
          </a:p>
          <a:p>
            <a:pPr>
              <a:buFont typeface="Arial" charset="0"/>
              <a:buChar char="•"/>
            </a:pPr>
            <a:r>
              <a:rPr lang="ro-RO" altLang="ro-RO" dirty="0"/>
              <a:t> Ce îmbunătățiri ar putea fi aduse</a:t>
            </a:r>
          </a:p>
          <a:p>
            <a:pPr>
              <a:buFont typeface="Arial" charset="0"/>
              <a:buChar char="•"/>
            </a:pPr>
            <a:r>
              <a:rPr lang="ro-RO" altLang="ro-RO" dirty="0"/>
              <a:t> În cazul în care proiectul nu a funcționat la prima încercare, se scot în evidență erorile de concept/realizare (d.p.d.v al proiectării schemei, layout-ului, etc. )</a:t>
            </a:r>
          </a:p>
          <a:p>
            <a:pPr>
              <a:buFont typeface="Arial" charset="0"/>
              <a:buChar char="•"/>
            </a:pPr>
            <a:r>
              <a:rPr lang="ro-RO" altLang="ro-RO" dirty="0"/>
              <a:t> </a:t>
            </a:r>
            <a:r>
              <a:rPr lang="en-US" altLang="ro-RO" dirty="0"/>
              <a:t>C</a:t>
            </a:r>
            <a:r>
              <a:rPr lang="ro-RO" altLang="ro-RO" dirty="0"/>
              <a:t>um ar putea fi depanat – plan de depanare (organigramă)</a:t>
            </a:r>
          </a:p>
          <a:p>
            <a:pPr>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Concluzii</a:t>
            </a:r>
            <a:endParaRPr lang="en-US" altLang="en-US" sz="2400" b="1" dirty="0">
              <a:latin typeface="Arial" charset="0"/>
              <a:cs typeface="Arial" charset="0"/>
            </a:endParaRPr>
          </a:p>
        </p:txBody>
      </p:sp>
      <p:sp>
        <p:nvSpPr>
          <p:cNvPr id="12291" name="Title 1"/>
          <p:cNvSpPr txBox="1">
            <a:spLocks/>
          </p:cNvSpPr>
          <p:nvPr/>
        </p:nvSpPr>
        <p:spPr bwMode="auto">
          <a:xfrm>
            <a:off x="152400" y="1524000"/>
            <a:ext cx="8763000" cy="4953000"/>
          </a:xfrm>
          <a:prstGeom prst="rect">
            <a:avLst/>
          </a:prstGeom>
          <a:noFill/>
          <a:ln w="9525">
            <a:noFill/>
            <a:miter lim="800000"/>
            <a:headEnd/>
            <a:tailEnd/>
          </a:ln>
        </p:spPr>
        <p:txBody>
          <a:bodyPr anchor="ctr"/>
          <a:lstStyle/>
          <a:p>
            <a:pPr marL="231775" indent="-231775">
              <a:buFont typeface="Arial" charset="0"/>
              <a:buChar char="•"/>
            </a:pPr>
            <a:r>
              <a:rPr lang="en-US" altLang="ro-RO" dirty="0"/>
              <a:t>Ce </a:t>
            </a:r>
            <a:r>
              <a:rPr lang="ro-RO" altLang="ro-RO" dirty="0" err="1"/>
              <a:t>cunoș</a:t>
            </a:r>
            <a:r>
              <a:rPr lang="en-US" altLang="ro-RO" dirty="0"/>
              <a:t>tin</a:t>
            </a:r>
            <a:r>
              <a:rPr lang="ro-RO" altLang="ro-RO" dirty="0"/>
              <a:t>ț</a:t>
            </a:r>
            <a:r>
              <a:rPr lang="en-US" altLang="ro-RO" dirty="0"/>
              <a:t>e au </a:t>
            </a:r>
            <a:r>
              <a:rPr lang="en-US" altLang="ro-RO" dirty="0" err="1"/>
              <a:t>fost</a:t>
            </a:r>
            <a:r>
              <a:rPr lang="en-US" altLang="ro-RO" dirty="0"/>
              <a:t> dob</a:t>
            </a:r>
            <a:r>
              <a:rPr lang="ro-RO" altLang="ro-RO" dirty="0"/>
              <a:t>â</a:t>
            </a:r>
            <a:r>
              <a:rPr lang="en-US" altLang="ro-RO" dirty="0" err="1"/>
              <a:t>ndite</a:t>
            </a:r>
            <a:r>
              <a:rPr lang="en-US" altLang="ro-RO" dirty="0"/>
              <a:t> pe </a:t>
            </a:r>
            <a:r>
              <a:rPr lang="en-US" altLang="ro-RO" dirty="0" err="1"/>
              <a:t>parcursul</a:t>
            </a:r>
            <a:r>
              <a:rPr lang="en-US" altLang="ro-RO" dirty="0"/>
              <a:t> </a:t>
            </a:r>
            <a:r>
              <a:rPr lang="en-US" altLang="ro-RO" dirty="0" err="1"/>
              <a:t>activit</a:t>
            </a:r>
            <a:r>
              <a:rPr lang="ro-RO" altLang="ro-RO" dirty="0" err="1"/>
              <a:t>ăț</a:t>
            </a:r>
            <a:r>
              <a:rPr lang="en-US" altLang="ro-RO" dirty="0" err="1"/>
              <a:t>ilor</a:t>
            </a:r>
            <a:r>
              <a:rPr lang="en-US" altLang="ro-RO" dirty="0"/>
              <a:t> </a:t>
            </a:r>
            <a:r>
              <a:rPr lang="en-US" altLang="ro-RO" dirty="0" err="1"/>
              <a:t>desf</a:t>
            </a:r>
            <a:r>
              <a:rPr lang="ro-RO" altLang="ro-RO" dirty="0" err="1"/>
              <a:t>ăș</a:t>
            </a:r>
            <a:r>
              <a:rPr lang="en-US" altLang="ro-RO" dirty="0"/>
              <a:t>urate </a:t>
            </a:r>
            <a:r>
              <a:rPr lang="ro-RO" altLang="ro-RO" dirty="0"/>
              <a:t>î</a:t>
            </a:r>
            <a:r>
              <a:rPr lang="en-US" altLang="ro-RO" dirty="0"/>
              <a:t>n </a:t>
            </a:r>
            <a:r>
              <a:rPr lang="en-US" altLang="ro-RO" dirty="0" err="1"/>
              <a:t>cadrul</a:t>
            </a:r>
            <a:r>
              <a:rPr lang="en-US" altLang="ro-RO" dirty="0"/>
              <a:t> </a:t>
            </a:r>
            <a:r>
              <a:rPr lang="en-US" altLang="ro-RO" dirty="0" err="1"/>
              <a:t>proiectului</a:t>
            </a:r>
            <a:endParaRPr lang="en-US" altLang="ro-RO" dirty="0"/>
          </a:p>
          <a:p>
            <a:pPr marL="231775" indent="-231775">
              <a:buFont typeface="Arial" charset="0"/>
              <a:buChar char="•"/>
            </a:pPr>
            <a:r>
              <a:rPr lang="en-US" altLang="ro-RO" dirty="0" err="1"/>
              <a:t>Eviden</a:t>
            </a:r>
            <a:r>
              <a:rPr lang="ro-RO" altLang="ro-RO" dirty="0"/>
              <a:t>ț</a:t>
            </a:r>
            <a:r>
              <a:rPr lang="en-US" altLang="ro-RO" dirty="0" err="1"/>
              <a:t>ia</a:t>
            </a:r>
            <a:r>
              <a:rPr lang="ro-RO" altLang="ro-RO" dirty="0"/>
              <a:t>ț</a:t>
            </a:r>
            <a:r>
              <a:rPr lang="en-US" altLang="ro-RO" dirty="0" err="1"/>
              <a:t>i</a:t>
            </a:r>
            <a:r>
              <a:rPr lang="en-US" altLang="ro-RO" dirty="0"/>
              <a:t>, </a:t>
            </a:r>
            <a:r>
              <a:rPr lang="en-US" altLang="ro-RO" dirty="0" err="1"/>
              <a:t>dac</a:t>
            </a:r>
            <a:r>
              <a:rPr lang="ro-RO" altLang="ro-RO" dirty="0"/>
              <a:t>ă</a:t>
            </a:r>
            <a:r>
              <a:rPr lang="en-US" altLang="ro-RO" dirty="0"/>
              <a:t> exist</a:t>
            </a:r>
            <a:r>
              <a:rPr lang="ro-RO" altLang="ro-RO" dirty="0"/>
              <a:t>ă</a:t>
            </a:r>
            <a:r>
              <a:rPr lang="en-US" altLang="ro-RO" dirty="0"/>
              <a:t>,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bune</a:t>
            </a:r>
            <a:r>
              <a:rPr lang="en-US" altLang="ro-RO" dirty="0"/>
              <a:t> legate de </a:t>
            </a:r>
            <a:r>
              <a:rPr lang="en-US" altLang="ro-RO" dirty="0" err="1"/>
              <a:t>activitatea</a:t>
            </a:r>
            <a:r>
              <a:rPr lang="en-US" altLang="ro-RO" dirty="0"/>
              <a:t> </a:t>
            </a:r>
            <a:r>
              <a:rPr lang="en-US" altLang="ro-RO" dirty="0" err="1"/>
              <a:t>depus</a:t>
            </a:r>
            <a:r>
              <a:rPr lang="ro-RO" altLang="ro-RO" dirty="0"/>
              <a:t>ă</a:t>
            </a:r>
            <a:r>
              <a:rPr lang="en-US" altLang="ro-RO" dirty="0"/>
              <a:t> </a:t>
            </a:r>
            <a:r>
              <a:rPr lang="ro-RO" altLang="ro-RO" dirty="0"/>
              <a:t>ș</a:t>
            </a:r>
            <a:r>
              <a:rPr lang="en-US" altLang="ro-RO" dirty="0" err="1"/>
              <a:t>i</a:t>
            </a:r>
            <a:r>
              <a:rPr lang="en-US" altLang="ro-RO" dirty="0"/>
              <a:t>/ </a:t>
            </a:r>
            <a:r>
              <a:rPr lang="en-US" altLang="ro-RO" dirty="0" err="1"/>
              <a:t>sau</a:t>
            </a:r>
            <a:r>
              <a:rPr lang="en-US" altLang="ro-RO" dirty="0"/>
              <a:t> </a:t>
            </a:r>
            <a:r>
              <a:rPr lang="en-US" altLang="ro-RO" dirty="0" err="1"/>
              <a:t>preciza</a:t>
            </a:r>
            <a:r>
              <a:rPr lang="ro-RO" altLang="ro-RO" dirty="0"/>
              <a:t>ț</a:t>
            </a:r>
            <a:r>
              <a:rPr lang="en-US" altLang="ro-RO" dirty="0" err="1"/>
              <a:t>i</a:t>
            </a:r>
            <a:r>
              <a:rPr lang="en-US" altLang="ro-RO" dirty="0"/>
              <a:t> p</a:t>
            </a:r>
            <a:r>
              <a:rPr lang="ro-RO" altLang="ro-RO" dirty="0"/>
              <a:t>ă</a:t>
            </a:r>
            <a:r>
              <a:rPr lang="en-US" altLang="ro-RO" dirty="0"/>
              <a:t>r</a:t>
            </a:r>
            <a:r>
              <a:rPr lang="ro-RO" altLang="ro-RO" dirty="0"/>
              <a:t>ț</a:t>
            </a:r>
            <a:r>
              <a:rPr lang="en-US" altLang="ro-RO" dirty="0" err="1"/>
              <a:t>ile</a:t>
            </a:r>
            <a:r>
              <a:rPr lang="en-US" altLang="ro-RO" dirty="0"/>
              <a:t> </a:t>
            </a:r>
            <a:r>
              <a:rPr lang="en-US" altLang="ro-RO" dirty="0" err="1"/>
              <a:t>slabe</a:t>
            </a:r>
            <a:r>
              <a:rPr lang="en-US" altLang="ro-RO" dirty="0"/>
              <a:t> </a:t>
            </a:r>
            <a:r>
              <a:rPr lang="en-US" altLang="ro-RO" dirty="0" err="1"/>
              <a:t>existente</a:t>
            </a:r>
            <a:r>
              <a:rPr lang="en-US" altLang="ro-RO" dirty="0"/>
              <a:t> </a:t>
            </a:r>
            <a:r>
              <a:rPr lang="ro-RO" altLang="ro-RO" dirty="0"/>
              <a:t>î</a:t>
            </a:r>
            <a:r>
              <a:rPr lang="en-US" altLang="ro-RO" dirty="0"/>
              <a:t>n </a:t>
            </a:r>
            <a:r>
              <a:rPr lang="en-US" altLang="ro-RO" dirty="0" err="1"/>
              <a:t>organizarea</a:t>
            </a:r>
            <a:r>
              <a:rPr lang="en-US" altLang="ro-RO" dirty="0"/>
              <a:t> </a:t>
            </a:r>
            <a:r>
              <a:rPr lang="en-US" altLang="ro-RO" dirty="0" err="1"/>
              <a:t>desf</a:t>
            </a:r>
            <a:r>
              <a:rPr lang="ro-RO" altLang="ro-RO" dirty="0" err="1"/>
              <a:t>ăș</a:t>
            </a:r>
            <a:r>
              <a:rPr lang="en-US" altLang="ro-RO" dirty="0" err="1"/>
              <a:t>ur</a:t>
            </a:r>
            <a:r>
              <a:rPr lang="ro-RO" altLang="ro-RO" dirty="0"/>
              <a:t>ă</a:t>
            </a:r>
            <a:r>
              <a:rPr lang="en-US" altLang="ro-RO" dirty="0" err="1"/>
              <a:t>rii</a:t>
            </a:r>
            <a:r>
              <a:rPr lang="en-US" altLang="ro-RO" dirty="0"/>
              <a:t> </a:t>
            </a:r>
            <a:r>
              <a:rPr lang="en-US" altLang="ro-RO" dirty="0" err="1"/>
              <a:t>proiectului</a:t>
            </a:r>
            <a:r>
              <a:rPr lang="ro-RO" altLang="ro-RO" dirty="0"/>
              <a:t> </a:t>
            </a:r>
            <a:endParaRPr lang="en-US" altLang="ro-RO" dirty="0"/>
          </a:p>
          <a:p>
            <a:pPr marL="231775" indent="-231775">
              <a:buFont typeface="Arial" charset="0"/>
              <a:buChar char="•"/>
            </a:pPr>
            <a:r>
              <a:rPr lang="en-US" altLang="ro-RO" dirty="0"/>
              <a:t>Care </a:t>
            </a:r>
            <a:r>
              <a:rPr lang="en-US" altLang="ro-RO" dirty="0" err="1"/>
              <a:t>ar</a:t>
            </a:r>
            <a:r>
              <a:rPr lang="en-US" altLang="ro-RO" dirty="0"/>
              <a:t> fi </a:t>
            </a:r>
            <a:r>
              <a:rPr lang="en-US" altLang="ro-RO" dirty="0" err="1"/>
              <a:t>propunerea</a:t>
            </a:r>
            <a:r>
              <a:rPr lang="en-US" altLang="ro-RO" dirty="0"/>
              <a:t> </a:t>
            </a:r>
            <a:r>
              <a:rPr lang="en-US" altLang="ro-RO" dirty="0" err="1"/>
              <a:t>voastr</a:t>
            </a:r>
            <a:r>
              <a:rPr lang="ro-RO" altLang="ro-RO" dirty="0"/>
              <a:t>ă</a:t>
            </a:r>
            <a:r>
              <a:rPr lang="en-US" altLang="ro-RO" dirty="0"/>
              <a:t>, </a:t>
            </a:r>
            <a:r>
              <a:rPr lang="en-US" altLang="ro-RO" dirty="0" err="1"/>
              <a:t>privind</a:t>
            </a:r>
            <a:r>
              <a:rPr lang="en-US" altLang="ro-RO" dirty="0"/>
              <a:t> </a:t>
            </a:r>
            <a:r>
              <a:rPr lang="en-US" altLang="ro-RO" dirty="0" err="1"/>
              <a:t>modul</a:t>
            </a:r>
            <a:r>
              <a:rPr lang="en-US" altLang="ro-RO" dirty="0"/>
              <a:t> </a:t>
            </a:r>
            <a:r>
              <a:rPr lang="ro-RO" altLang="ro-RO" dirty="0"/>
              <a:t>î</a:t>
            </a:r>
            <a:r>
              <a:rPr lang="en-US" altLang="ro-RO" dirty="0"/>
              <a:t>n care </a:t>
            </a:r>
            <a:r>
              <a:rPr lang="en-US" altLang="ro-RO" dirty="0" err="1"/>
              <a:t>ar</a:t>
            </a:r>
            <a:r>
              <a:rPr lang="en-US" altLang="ro-RO" dirty="0"/>
              <a:t> </a:t>
            </a:r>
            <a:r>
              <a:rPr lang="en-US" altLang="ro-RO" dirty="0" err="1"/>
              <a:t>trebui</a:t>
            </a:r>
            <a:r>
              <a:rPr lang="en-US" altLang="ro-RO" dirty="0"/>
              <a:t> s</a:t>
            </a:r>
            <a:r>
              <a:rPr lang="ro-RO" altLang="ro-RO" dirty="0"/>
              <a:t>ă</a:t>
            </a:r>
            <a:r>
              <a:rPr lang="en-US" altLang="ro-RO" dirty="0"/>
              <a:t> se </a:t>
            </a:r>
            <a:r>
              <a:rPr lang="en-US" altLang="ro-RO" dirty="0" err="1"/>
              <a:t>desf</a:t>
            </a:r>
            <a:r>
              <a:rPr lang="ro-RO" altLang="ro-RO" dirty="0" err="1"/>
              <a:t>ăș</a:t>
            </a:r>
            <a:r>
              <a:rPr lang="en-US" altLang="ro-RO" dirty="0" err="1"/>
              <a:t>oare</a:t>
            </a:r>
            <a:r>
              <a:rPr lang="en-US" altLang="ro-RO" dirty="0"/>
              <a:t> </a:t>
            </a:r>
            <a:r>
              <a:rPr lang="en-US" altLang="ro-RO" dirty="0" err="1"/>
              <a:t>activit</a:t>
            </a:r>
            <a:r>
              <a:rPr lang="ro-RO" altLang="ro-RO" dirty="0" err="1"/>
              <a:t>ăț</a:t>
            </a:r>
            <a:r>
              <a:rPr lang="en-US" altLang="ro-RO" dirty="0" err="1"/>
              <a:t>ile</a:t>
            </a:r>
            <a:r>
              <a:rPr lang="en-US" altLang="ro-RO" dirty="0"/>
              <a:t> </a:t>
            </a:r>
            <a:r>
              <a:rPr lang="en-US" altLang="ro-RO" dirty="0" err="1"/>
              <a:t>cerute</a:t>
            </a:r>
            <a:r>
              <a:rPr lang="en-US" altLang="ro-RO" dirty="0"/>
              <a:t> de </a:t>
            </a:r>
            <a:r>
              <a:rPr lang="en-US" altLang="ro-RO" dirty="0" err="1"/>
              <a:t>proiect</a:t>
            </a:r>
            <a:r>
              <a:rPr lang="en-US" altLang="ro-RO" dirty="0"/>
              <a:t>, </a:t>
            </a:r>
            <a:r>
              <a:rPr lang="en-US" altLang="ro-RO" dirty="0" err="1"/>
              <a:t>pentru</a:t>
            </a:r>
            <a:r>
              <a:rPr lang="en-US" altLang="ro-RO" dirty="0"/>
              <a:t> a se </a:t>
            </a:r>
            <a:r>
              <a:rPr lang="en-US" altLang="ro-RO" dirty="0" err="1"/>
              <a:t>asigura</a:t>
            </a:r>
            <a:r>
              <a:rPr lang="en-US" altLang="ro-RO" dirty="0"/>
              <a:t> </a:t>
            </a:r>
            <a:r>
              <a:rPr lang="en-US" altLang="ro-RO" dirty="0" err="1"/>
              <a:t>finalizarea</a:t>
            </a:r>
            <a:r>
              <a:rPr lang="en-US" altLang="ro-RO" dirty="0"/>
              <a:t> </a:t>
            </a:r>
            <a:r>
              <a:rPr lang="en-US" altLang="ro-RO" dirty="0" err="1"/>
              <a:t>sa</a:t>
            </a:r>
            <a:r>
              <a:rPr lang="en-US" altLang="ro-RO" dirty="0"/>
              <a:t>. </a:t>
            </a:r>
            <a:r>
              <a:rPr lang="en-US" altLang="ro-RO" dirty="0" err="1"/>
              <a:t>Prezenta</a:t>
            </a:r>
            <a:r>
              <a:rPr lang="ro-RO" altLang="ro-RO" dirty="0"/>
              <a:t>ț</a:t>
            </a:r>
            <a:r>
              <a:rPr lang="en-US" altLang="ro-RO" dirty="0" err="1"/>
              <a:t>i</a:t>
            </a:r>
            <a:r>
              <a:rPr lang="en-US" altLang="ro-RO" dirty="0"/>
              <a:t> </a:t>
            </a:r>
            <a:r>
              <a:rPr lang="en-US" altLang="ro-RO" dirty="0" err="1"/>
              <a:t>diagrama</a:t>
            </a:r>
            <a:r>
              <a:rPr lang="en-US" altLang="ro-RO" dirty="0"/>
              <a:t> Gantt </a:t>
            </a:r>
            <a:r>
              <a:rPr lang="en-US" altLang="ro-RO" dirty="0" err="1"/>
              <a:t>corespunz</a:t>
            </a:r>
            <a:r>
              <a:rPr lang="ro-RO" altLang="ro-RO" dirty="0"/>
              <a:t>ă</a:t>
            </a:r>
            <a:r>
              <a:rPr lang="en-US" altLang="ro-RO" dirty="0" err="1"/>
              <a:t>toare</a:t>
            </a:r>
            <a:r>
              <a:rPr lang="en-US" altLang="ro-RO" dirty="0"/>
              <a:t>.</a:t>
            </a:r>
            <a:endParaRPr lang="ro-RO" altLang="ro-RO" dirty="0"/>
          </a:p>
          <a:p>
            <a:pPr indent="231775">
              <a:buFont typeface="Arial" charset="0"/>
              <a:buChar char="•"/>
            </a:pPr>
            <a:r>
              <a:rPr lang="ro-RO" altLang="ro-RO" dirty="0"/>
              <a:t> </a:t>
            </a:r>
            <a:r>
              <a:rPr lang="en-US" altLang="ro-RO" dirty="0">
                <a:solidFill>
                  <a:srgbClr val="FF0000"/>
                </a:solidFill>
              </a:rPr>
              <a:t>M</a:t>
            </a:r>
            <a:r>
              <a:rPr lang="ro-RO" altLang="ro-RO" dirty="0">
                <a:solidFill>
                  <a:srgbClr val="FF0000"/>
                </a:solidFill>
              </a:rPr>
              <a:t>axim două pagini</a:t>
            </a:r>
          </a:p>
          <a:p>
            <a:pPr>
              <a:buFont typeface="Arial" charset="0"/>
              <a:buChar char="•"/>
            </a:pPr>
            <a:endParaRPr lang="ro-RO" altLang="ro-RO" dirty="0">
              <a:solidFill>
                <a:srgbClr val="FF0000"/>
              </a:solidFill>
            </a:endParaRPr>
          </a:p>
          <a:p>
            <a:pPr>
              <a:buFont typeface="Arial" charset="0"/>
              <a:buChar char="•"/>
            </a:pPr>
            <a:r>
              <a:rPr lang="ro-RO" altLang="ro-RO" dirty="0">
                <a:solidFill>
                  <a:srgbClr val="FF0000"/>
                </a:solidFill>
              </a:rPr>
              <a:t> ! Timpul maxim acordat expunerii este de </a:t>
            </a:r>
            <a:r>
              <a:rPr lang="en-US" altLang="ro-RO" dirty="0">
                <a:solidFill>
                  <a:srgbClr val="FF0000"/>
                </a:solidFill>
              </a:rPr>
              <a:t>5-6</a:t>
            </a:r>
            <a:r>
              <a:rPr lang="ro-RO" altLang="ro-RO" dirty="0">
                <a:solidFill>
                  <a:srgbClr val="FF0000"/>
                </a:solidFill>
              </a:rPr>
              <a:t> minute</a:t>
            </a: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04800" y="1066800"/>
            <a:ext cx="7772400" cy="457200"/>
          </a:xfrm>
        </p:spPr>
        <p:txBody>
          <a:bodyPr/>
          <a:lstStyle/>
          <a:p>
            <a:pPr algn="l"/>
            <a:r>
              <a:rPr lang="ro-RO" altLang="en-US" sz="2400" b="1" dirty="0">
                <a:latin typeface="Arial" charset="0"/>
                <a:cs typeface="Arial" charset="0"/>
              </a:rPr>
              <a:t>Discipline studiate utile în realizarea proiectului</a:t>
            </a:r>
            <a:endParaRPr lang="en-US" altLang="en-US" sz="2400" b="1" dirty="0">
              <a:latin typeface="Arial" charset="0"/>
              <a:cs typeface="Arial" charset="0"/>
            </a:endParaRPr>
          </a:p>
        </p:txBody>
      </p:sp>
      <p:sp>
        <p:nvSpPr>
          <p:cNvPr id="5"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marL="177800" indent="-177800">
              <a:buFont typeface="Arial" pitchFamily="34" charset="0"/>
              <a:buChar char="•"/>
              <a:defRPr/>
            </a:pPr>
            <a:r>
              <a:rPr lang="en-US" dirty="0">
                <a:latin typeface="Arial" pitchFamily="34" charset="0"/>
                <a:ea typeface="+mj-ea"/>
                <a:cs typeface="Arial" pitchFamily="34" charset="0"/>
              </a:rPr>
              <a:t>S</a:t>
            </a:r>
            <a:r>
              <a:rPr lang="ro-RO" dirty="0">
                <a:latin typeface="Arial" pitchFamily="34" charset="0"/>
                <a:ea typeface="+mj-ea"/>
                <a:cs typeface="Arial" pitchFamily="34" charset="0"/>
              </a:rPr>
              <a:t>e trec disciplinele </a:t>
            </a:r>
            <a:r>
              <a:rPr lang="en-US" dirty="0">
                <a:latin typeface="Arial" pitchFamily="34" charset="0"/>
                <a:ea typeface="+mj-ea"/>
                <a:cs typeface="Arial" pitchFamily="34" charset="0"/>
              </a:rPr>
              <a:t>din </a:t>
            </a:r>
            <a:r>
              <a:rPr lang="ro-RO" dirty="0">
                <a:latin typeface="Arial" pitchFamily="34" charset="0"/>
                <a:ea typeface="+mj-ea"/>
                <a:cs typeface="Arial" pitchFamily="34" charset="0"/>
              </a:rPr>
              <a:t>care au fost utilizate cunoștințe/informații pentru realizarea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ro-RO" dirty="0">
                <a:latin typeface="Arial" pitchFamily="34" charset="0"/>
                <a:ea typeface="+mj-ea"/>
                <a:cs typeface="Arial" pitchFamily="34" charset="0"/>
              </a:rPr>
              <a:t> </a:t>
            </a:r>
            <a:endParaRPr lang="en-US" dirty="0">
              <a:latin typeface="Arial" pitchFamily="34" charset="0"/>
              <a:ea typeface="+mj-ea"/>
              <a:cs typeface="Arial" pitchFamily="34" charset="0"/>
            </a:endParaRPr>
          </a:p>
          <a:p>
            <a:pPr marL="177800" indent="-177800">
              <a:buFont typeface="Arial" pitchFamily="34" charset="0"/>
              <a:buChar char="•"/>
              <a:defRPr/>
            </a:pPr>
            <a:r>
              <a:rPr lang="en-US" dirty="0">
                <a:latin typeface="Arial" pitchFamily="34" charset="0"/>
                <a:ea typeface="+mj-ea"/>
                <a:cs typeface="Arial" pitchFamily="34" charset="0"/>
              </a:rPr>
              <a:t>Ce discipline, </a:t>
            </a:r>
            <a:r>
              <a:rPr lang="en-US" dirty="0" err="1">
                <a:latin typeface="Arial" pitchFamily="34" charset="0"/>
                <a:ea typeface="+mj-ea"/>
                <a:cs typeface="Arial" pitchFamily="34" charset="0"/>
              </a:rPr>
              <a:t>aflate</a:t>
            </a:r>
            <a:r>
              <a:rPr lang="en-US" dirty="0">
                <a:latin typeface="Arial" pitchFamily="34" charset="0"/>
                <a:ea typeface="+mj-ea"/>
                <a:cs typeface="Arial" pitchFamily="34" charset="0"/>
              </a:rPr>
              <a:t> </a:t>
            </a:r>
            <a:r>
              <a:rPr lang="ro-RO" dirty="0">
                <a:latin typeface="Arial" pitchFamily="34" charset="0"/>
                <a:ea typeface="+mj-ea"/>
                <a:cs typeface="Arial" pitchFamily="34" charset="0"/>
              </a:rPr>
              <a:t>î</a:t>
            </a:r>
            <a:r>
              <a:rPr lang="en-US" dirty="0">
                <a:latin typeface="Arial" pitchFamily="34" charset="0"/>
                <a:ea typeface="+mj-ea"/>
                <a:cs typeface="Arial" pitchFamily="34" charset="0"/>
              </a:rPr>
              <a:t>n </a:t>
            </a:r>
            <a:r>
              <a:rPr lang="en-US" dirty="0" err="1">
                <a:latin typeface="Arial" pitchFamily="34" charset="0"/>
                <a:ea typeface="+mj-ea"/>
                <a:cs typeface="Arial" pitchFamily="34" charset="0"/>
              </a:rPr>
              <a:t>semestrele</a:t>
            </a:r>
            <a:r>
              <a:rPr lang="en-US" dirty="0">
                <a:latin typeface="Arial" pitchFamily="34" charset="0"/>
                <a:ea typeface="+mj-ea"/>
                <a:cs typeface="Arial" pitchFamily="34" charset="0"/>
              </a:rPr>
              <a:t> din </a:t>
            </a:r>
            <a:r>
              <a:rPr lang="en-US" dirty="0" err="1">
                <a:latin typeface="Arial" pitchFamily="34" charset="0"/>
                <a:ea typeface="+mj-ea"/>
                <a:cs typeface="Arial" pitchFamily="34" charset="0"/>
              </a:rPr>
              <a:t>amonte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ar</a:t>
            </a:r>
            <a:r>
              <a:rPr lang="en-US" dirty="0">
                <a:latin typeface="Arial" pitchFamily="34" charset="0"/>
                <a:ea typeface="+mj-ea"/>
                <a:cs typeface="Arial" pitchFamily="34" charset="0"/>
              </a:rPr>
              <a:t> fi </a:t>
            </a:r>
            <a:r>
              <a:rPr lang="en-US" dirty="0" err="1">
                <a:latin typeface="Arial" pitchFamily="34" charset="0"/>
                <a:ea typeface="+mj-ea"/>
                <a:cs typeface="Arial" pitchFamily="34" charset="0"/>
              </a:rPr>
              <a:t>trebuit</a:t>
            </a:r>
            <a:r>
              <a:rPr lang="en-US" dirty="0">
                <a:latin typeface="Arial" pitchFamily="34" charset="0"/>
                <a:ea typeface="+mj-ea"/>
                <a:cs typeface="Arial" pitchFamily="34" charset="0"/>
              </a:rPr>
              <a:t> s</a:t>
            </a:r>
            <a:r>
              <a:rPr lang="ro-RO" dirty="0">
                <a:latin typeface="Arial" pitchFamily="34" charset="0"/>
                <a:ea typeface="+mj-ea"/>
                <a:cs typeface="Arial" pitchFamily="34" charset="0"/>
              </a:rPr>
              <a:t>ă</a:t>
            </a:r>
            <a:r>
              <a:rPr lang="en-US" dirty="0">
                <a:latin typeface="Arial" pitchFamily="34" charset="0"/>
                <a:ea typeface="+mj-ea"/>
                <a:cs typeface="Arial" pitchFamily="34" charset="0"/>
              </a:rPr>
              <a:t> fie </a:t>
            </a:r>
            <a:r>
              <a:rPr lang="en-US" dirty="0" err="1">
                <a:latin typeface="Arial" pitchFamily="34" charset="0"/>
                <a:ea typeface="+mj-ea"/>
                <a:cs typeface="Arial" pitchFamily="34" charset="0"/>
              </a:rPr>
              <a:t>mai</a:t>
            </a:r>
            <a:r>
              <a:rPr lang="en-US" dirty="0">
                <a:latin typeface="Arial" pitchFamily="34" charset="0"/>
                <a:ea typeface="+mj-ea"/>
                <a:cs typeface="Arial" pitchFamily="34" charset="0"/>
              </a:rPr>
              <a:t> bine </a:t>
            </a:r>
            <a:r>
              <a:rPr lang="ro-RO" dirty="0">
                <a:latin typeface="Arial" pitchFamily="34" charset="0"/>
                <a:ea typeface="+mj-ea"/>
                <a:cs typeface="Arial" pitchFamily="34" charset="0"/>
              </a:rPr>
              <a:t>î</a:t>
            </a:r>
            <a:r>
              <a:rPr lang="en-US" dirty="0" err="1">
                <a:latin typeface="Arial" pitchFamily="34" charset="0"/>
                <a:ea typeface="+mj-ea"/>
                <a:cs typeface="Arial" pitchFamily="34" charset="0"/>
              </a:rPr>
              <a:t>nsu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ite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pentru</a:t>
            </a:r>
            <a:r>
              <a:rPr lang="en-US" dirty="0">
                <a:latin typeface="Arial" pitchFamily="34" charset="0"/>
                <a:ea typeface="+mj-ea"/>
                <a:cs typeface="Arial" pitchFamily="34" charset="0"/>
              </a:rPr>
              <a:t> u</a:t>
            </a:r>
            <a:r>
              <a:rPr lang="ro-RO" dirty="0">
                <a:latin typeface="Arial" pitchFamily="34" charset="0"/>
                <a:ea typeface="+mj-ea"/>
                <a:cs typeface="Arial" pitchFamily="34" charset="0"/>
              </a:rPr>
              <a:t>ș</a:t>
            </a:r>
            <a:r>
              <a:rPr lang="en-US" dirty="0" err="1">
                <a:latin typeface="Arial" pitchFamily="34" charset="0"/>
                <a:ea typeface="+mj-ea"/>
                <a:cs typeface="Arial" pitchFamily="34" charset="0"/>
              </a:rPr>
              <a:t>urarea</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realiz</a:t>
            </a:r>
            <a:r>
              <a:rPr lang="ro-RO" dirty="0">
                <a:latin typeface="Arial" pitchFamily="34" charset="0"/>
                <a:ea typeface="+mj-ea"/>
                <a:cs typeface="Arial" pitchFamily="34" charset="0"/>
              </a:rPr>
              <a:t>ă</a:t>
            </a:r>
            <a:r>
              <a:rPr lang="en-US" dirty="0" err="1">
                <a:latin typeface="Arial" pitchFamily="34" charset="0"/>
                <a:ea typeface="+mj-ea"/>
                <a:cs typeface="Arial" pitchFamily="34" charset="0"/>
              </a:rPr>
              <a:t>rii</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activit</a:t>
            </a:r>
            <a:r>
              <a:rPr lang="ro-RO" dirty="0" err="1">
                <a:latin typeface="Arial" pitchFamily="34" charset="0"/>
                <a:ea typeface="+mj-ea"/>
                <a:cs typeface="Arial" pitchFamily="34" charset="0"/>
              </a:rPr>
              <a:t>ăț</a:t>
            </a:r>
            <a:r>
              <a:rPr lang="en-US" dirty="0" err="1">
                <a:latin typeface="Arial" pitchFamily="34" charset="0"/>
                <a:ea typeface="+mj-ea"/>
                <a:cs typeface="Arial" pitchFamily="34" charset="0"/>
              </a:rPr>
              <a:t>ilor</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conexe</a:t>
            </a:r>
            <a:r>
              <a:rPr lang="en-US" dirty="0">
                <a:latin typeface="Arial" pitchFamily="34" charset="0"/>
                <a:ea typeface="+mj-ea"/>
                <a:cs typeface="Arial" pitchFamily="34" charset="0"/>
              </a:rPr>
              <a:t> </a:t>
            </a:r>
            <a:r>
              <a:rPr lang="en-US" dirty="0" err="1">
                <a:latin typeface="Arial" pitchFamily="34" charset="0"/>
                <a:ea typeface="+mj-ea"/>
                <a:cs typeface="Arial" pitchFamily="34" charset="0"/>
              </a:rPr>
              <a:t>proiectului</a:t>
            </a:r>
            <a:r>
              <a:rPr lang="en-US" dirty="0">
                <a:latin typeface="Arial" pitchFamily="34" charset="0"/>
                <a:ea typeface="+mj-ea"/>
                <a:cs typeface="Arial" pitchFamily="34" charset="0"/>
              </a:rPr>
              <a:t>?</a:t>
            </a:r>
          </a:p>
          <a:p>
            <a:pPr>
              <a:buFont typeface="Arial" pitchFamily="34" charset="0"/>
              <a:buChar char="•"/>
              <a:defRPr/>
            </a:pPr>
            <a:endParaRPr lang="en-US" dirty="0">
              <a:ea typeface="+mj-ea"/>
            </a:endParaRPr>
          </a:p>
          <a:p>
            <a:pPr>
              <a:buFont typeface="Arial" pitchFamily="34" charset="0"/>
              <a:buChar char="•"/>
              <a:defRPr/>
            </a:pPr>
            <a:endParaRPr lang="ro-RO" dirty="0">
              <a:solidFill>
                <a:srgbClr val="FF0000"/>
              </a:solidFill>
              <a:ea typeface="+mj-ea"/>
            </a:endParaRPr>
          </a:p>
        </p:txBody>
      </p:sp>
      <p:sp>
        <p:nvSpPr>
          <p:cNvPr id="4" name="Rectangle 3"/>
          <p:cNvSpPr/>
          <p:nvPr/>
        </p:nvSpPr>
        <p:spPr>
          <a:xfrm>
            <a:off x="2667000" y="1905000"/>
            <a:ext cx="3711272" cy="369332"/>
          </a:xfrm>
          <a:prstGeom prst="rect">
            <a:avLst/>
          </a:prstGeom>
        </p:spPr>
        <p:txBody>
          <a:bodyPr wrap="none">
            <a:spAutoFit/>
          </a:bodyPr>
          <a:lstStyle/>
          <a:p>
            <a:r>
              <a:rPr lang="en-GB" altLang="en-US" b="1" dirty="0">
                <a:solidFill>
                  <a:srgbClr val="FF0000"/>
                </a:solidFill>
              </a:rPr>
              <a:t>- se </a:t>
            </a:r>
            <a:r>
              <a:rPr lang="en-GB" altLang="en-US" b="1" dirty="0" err="1">
                <a:solidFill>
                  <a:srgbClr val="FF0000"/>
                </a:solidFill>
              </a:rPr>
              <a:t>va</a:t>
            </a:r>
            <a:r>
              <a:rPr lang="en-GB" altLang="en-US" b="1" dirty="0">
                <a:solidFill>
                  <a:srgbClr val="FF0000"/>
                </a:solidFill>
              </a:rPr>
              <a:t> </a:t>
            </a:r>
            <a:r>
              <a:rPr lang="en-GB" altLang="en-US" b="1" dirty="0" err="1">
                <a:solidFill>
                  <a:srgbClr val="FF0000"/>
                </a:solidFill>
              </a:rPr>
              <a:t>completa</a:t>
            </a:r>
            <a:r>
              <a:rPr lang="en-GB" altLang="en-US" b="1" dirty="0">
                <a:solidFill>
                  <a:srgbClr val="FF0000"/>
                </a:solidFill>
              </a:rPr>
              <a:t> </a:t>
            </a:r>
            <a:r>
              <a:rPr lang="ro-RO" altLang="en-US" b="1" dirty="0">
                <a:solidFill>
                  <a:srgbClr val="FF0000"/>
                </a:solidFill>
              </a:rPr>
              <a:t>î</a:t>
            </a:r>
            <a:r>
              <a:rPr lang="en-GB" altLang="en-US" b="1" dirty="0">
                <a:solidFill>
                  <a:srgbClr val="FF0000"/>
                </a:solidFill>
              </a:rPr>
              <a:t>n Sem</a:t>
            </a:r>
            <a:r>
              <a:rPr lang="ro-RO" altLang="en-US" b="1" dirty="0">
                <a:solidFill>
                  <a:srgbClr val="FF0000"/>
                </a:solidFill>
              </a:rPr>
              <a:t>.</a:t>
            </a:r>
            <a:r>
              <a:rPr lang="en-GB" altLang="en-US" b="1" dirty="0">
                <a:solidFill>
                  <a:srgbClr val="FF0000"/>
                </a:solidFill>
              </a:rPr>
              <a:t> al II-lea</a:t>
            </a:r>
            <a:endParaRPr lang="en-GB" dirty="0"/>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04800" y="919018"/>
            <a:ext cx="7772400" cy="457200"/>
          </a:xfrm>
        </p:spPr>
        <p:txBody>
          <a:bodyPr/>
          <a:lstStyle/>
          <a:p>
            <a:pPr algn="l"/>
            <a:r>
              <a:rPr lang="en-US" altLang="en-US" sz="2400" b="1" dirty="0">
                <a:latin typeface="Arial" charset="0"/>
                <a:cs typeface="Arial" charset="0"/>
              </a:rPr>
              <a:t>Date de </a:t>
            </a:r>
            <a:r>
              <a:rPr lang="en-US" altLang="en-US" sz="2400" b="1" dirty="0" err="1">
                <a:latin typeface="Arial" charset="0"/>
                <a:cs typeface="Arial" charset="0"/>
              </a:rPr>
              <a:t>proiectare</a:t>
            </a:r>
            <a:endParaRPr lang="en-US" altLang="en-US" sz="2400" b="1" dirty="0">
              <a:latin typeface="Arial" charset="0"/>
              <a:cs typeface="Arial" charset="0"/>
            </a:endParaRPr>
          </a:p>
        </p:txBody>
      </p:sp>
      <p:sp>
        <p:nvSpPr>
          <p:cNvPr id="4099" name="Title 1"/>
          <p:cNvSpPr txBox="1">
            <a:spLocks/>
          </p:cNvSpPr>
          <p:nvPr/>
        </p:nvSpPr>
        <p:spPr bwMode="auto">
          <a:xfrm>
            <a:off x="457200" y="1371600"/>
            <a:ext cx="8534400" cy="4953000"/>
          </a:xfrm>
          <a:prstGeom prst="rect">
            <a:avLst/>
          </a:prstGeom>
          <a:noFill/>
          <a:ln w="9525">
            <a:noFill/>
            <a:miter lim="800000"/>
            <a:headEnd/>
            <a:tailEnd/>
          </a:ln>
        </p:spPr>
        <p:txBody>
          <a:bodyPr anchor="ctr"/>
          <a:lstStyle/>
          <a:p>
            <a:pPr>
              <a:buFont typeface="Arial" charset="0"/>
              <a:buChar char="•"/>
            </a:pPr>
            <a:r>
              <a:rPr lang="en-US" altLang="ro-RO" dirty="0" smtClean="0"/>
              <a:t> </a:t>
            </a:r>
            <a:r>
              <a:rPr lang="en-US" altLang="ro-RO" dirty="0" err="1" smtClean="0"/>
              <a:t>Tensiunea</a:t>
            </a:r>
            <a:r>
              <a:rPr lang="en-US" altLang="ro-RO" dirty="0" smtClean="0"/>
              <a:t> </a:t>
            </a:r>
            <a:r>
              <a:rPr lang="en-US" altLang="ro-RO" dirty="0"/>
              <a:t>de </a:t>
            </a:r>
            <a:r>
              <a:rPr lang="en-US" altLang="ro-RO" dirty="0" err="1"/>
              <a:t>ieșire</a:t>
            </a:r>
            <a:r>
              <a:rPr lang="en-US" altLang="ro-RO" dirty="0"/>
              <a:t> </a:t>
            </a:r>
            <a:r>
              <a:rPr lang="en-US" altLang="ro-RO" dirty="0" err="1"/>
              <a:t>reglabilă</a:t>
            </a:r>
            <a:r>
              <a:rPr lang="en-US" altLang="ro-RO" dirty="0"/>
              <a:t> </a:t>
            </a:r>
            <a:r>
              <a:rPr lang="en-US" altLang="ro-RO" dirty="0" err="1"/>
              <a:t>în</a:t>
            </a:r>
            <a:r>
              <a:rPr lang="en-US" altLang="ro-RO" dirty="0"/>
              <a:t> </a:t>
            </a:r>
            <a:r>
              <a:rPr lang="en-US" altLang="ro-RO" dirty="0" err="1"/>
              <a:t>intervalul</a:t>
            </a:r>
            <a:r>
              <a:rPr lang="en-US" altLang="ro-RO" dirty="0"/>
              <a:t>: </a:t>
            </a:r>
            <a:r>
              <a:rPr lang="en-US" altLang="ro-RO" dirty="0" smtClean="0"/>
              <a:t>2-2,5 </a:t>
            </a:r>
            <a:r>
              <a:rPr lang="en-US" altLang="ro-RO" dirty="0"/>
              <a:t>[V] ;</a:t>
            </a:r>
            <a:endParaRPr lang="en-US" altLang="ro-RO" dirty="0" smtClean="0"/>
          </a:p>
          <a:p>
            <a:pPr>
              <a:buFont typeface="Arial" charset="0"/>
              <a:buChar char="•"/>
            </a:pPr>
            <a:r>
              <a:rPr lang="en-US" altLang="ro-RO" dirty="0" smtClean="0"/>
              <a:t> Element </a:t>
            </a:r>
            <a:r>
              <a:rPr lang="en-US" altLang="ro-RO" dirty="0"/>
              <a:t>de </a:t>
            </a:r>
            <a:r>
              <a:rPr lang="en-US" altLang="ro-RO" dirty="0" err="1"/>
              <a:t>reglaj</a:t>
            </a:r>
            <a:r>
              <a:rPr lang="en-US" altLang="ro-RO" dirty="0"/>
              <a:t> </a:t>
            </a:r>
            <a:r>
              <a:rPr lang="en-US" altLang="ro-RO" dirty="0" err="1"/>
              <a:t>serie</a:t>
            </a:r>
            <a:r>
              <a:rPr lang="en-US" altLang="ro-RO" dirty="0"/>
              <a:t>; </a:t>
            </a:r>
          </a:p>
          <a:p>
            <a:pPr>
              <a:buFont typeface="Arial" charset="0"/>
              <a:buChar char="•"/>
            </a:pPr>
            <a:r>
              <a:rPr lang="en-US" altLang="ro-RO" dirty="0" smtClean="0"/>
              <a:t> </a:t>
            </a:r>
            <a:r>
              <a:rPr lang="en-US" altLang="ro-RO" dirty="0" err="1" smtClean="0"/>
              <a:t>Sarcina</a:t>
            </a:r>
            <a:r>
              <a:rPr lang="en-US" altLang="ro-RO" dirty="0" smtClean="0"/>
              <a:t> </a:t>
            </a:r>
            <a:r>
              <a:rPr lang="en-US" altLang="ro-RO" dirty="0"/>
              <a:t>la </a:t>
            </a:r>
            <a:r>
              <a:rPr lang="en-US" altLang="ro-RO" dirty="0" err="1"/>
              <a:t>ieșire</a:t>
            </a:r>
            <a:r>
              <a:rPr lang="en-US" altLang="ro-RO" dirty="0"/>
              <a:t> </a:t>
            </a:r>
            <a:r>
              <a:rPr lang="en-US" altLang="ro-RO" dirty="0" smtClean="0"/>
              <a:t> RL=40[</a:t>
            </a:r>
            <a:r>
              <a:rPr lang="el-GR" altLang="ro-RO" dirty="0" smtClean="0"/>
              <a:t>Ω</a:t>
            </a:r>
            <a:r>
              <a:rPr lang="en-US" altLang="ro-RO" smtClean="0"/>
              <a:t>]</a:t>
            </a:r>
            <a:r>
              <a:rPr lang="en-US" altLang="ro-RO" dirty="0"/>
              <a:t>;</a:t>
            </a:r>
          </a:p>
          <a:p>
            <a:pPr>
              <a:buFont typeface="Arial" charset="0"/>
              <a:buChar char="•"/>
            </a:pPr>
            <a:r>
              <a:rPr lang="en-US" altLang="ro-RO" dirty="0" smtClean="0"/>
              <a:t> </a:t>
            </a:r>
            <a:r>
              <a:rPr lang="en-US" altLang="ro-RO" dirty="0" err="1" smtClean="0"/>
              <a:t>Deriva</a:t>
            </a:r>
            <a:r>
              <a:rPr lang="en-US" altLang="ro-RO" dirty="0" smtClean="0"/>
              <a:t> </a:t>
            </a:r>
            <a:r>
              <a:rPr lang="en-US" altLang="ro-RO" dirty="0" err="1"/>
              <a:t>termică</a:t>
            </a:r>
            <a:r>
              <a:rPr lang="en-US" altLang="ro-RO" dirty="0"/>
              <a:t> &lt; 2mV/°C; </a:t>
            </a:r>
          </a:p>
          <a:p>
            <a:pPr>
              <a:buFont typeface="Arial" charset="0"/>
              <a:buChar char="•"/>
            </a:pPr>
            <a:r>
              <a:rPr lang="en-US" altLang="ro-RO" dirty="0" smtClean="0"/>
              <a:t> </a:t>
            </a:r>
            <a:r>
              <a:rPr lang="en-US" altLang="ro-RO" dirty="0" err="1" smtClean="0"/>
              <a:t>Protecție</a:t>
            </a:r>
            <a:r>
              <a:rPr lang="en-US" altLang="ro-RO" dirty="0" smtClean="0"/>
              <a:t> </a:t>
            </a:r>
            <a:r>
              <a:rPr lang="en-US" altLang="ro-RO" dirty="0"/>
              <a:t>la </a:t>
            </a:r>
            <a:r>
              <a:rPr lang="en-US" altLang="ro-RO" dirty="0" err="1"/>
              <a:t>suprasarcină</a:t>
            </a:r>
            <a:r>
              <a:rPr lang="en-US" altLang="ro-RO" dirty="0"/>
              <a:t> </a:t>
            </a:r>
            <a:r>
              <a:rPr lang="en-US" altLang="ro-RO" dirty="0" err="1"/>
              <a:t>prin</a:t>
            </a:r>
            <a:r>
              <a:rPr lang="en-US" altLang="ro-RO" dirty="0"/>
              <a:t> </a:t>
            </a:r>
            <a:r>
              <a:rPr lang="en-US" altLang="ro-RO" dirty="0" err="1"/>
              <a:t>limitarea</a:t>
            </a:r>
            <a:r>
              <a:rPr lang="en-US" altLang="ro-RO" dirty="0"/>
              <a:t> </a:t>
            </a:r>
            <a:r>
              <a:rPr lang="en-US" altLang="ro-RO" dirty="0" err="1"/>
              <a:t>temperaturii</a:t>
            </a:r>
            <a:r>
              <a:rPr lang="en-US" altLang="ro-RO" dirty="0"/>
              <a:t> </a:t>
            </a:r>
            <a:r>
              <a:rPr lang="en-US" altLang="ro-RO" dirty="0" err="1"/>
              <a:t>tranzistorului</a:t>
            </a:r>
            <a:r>
              <a:rPr lang="en-US" altLang="ro-RO" dirty="0"/>
              <a:t> regulator </a:t>
            </a:r>
            <a:r>
              <a:rPr lang="en-US" altLang="ro-RO" dirty="0" err="1"/>
              <a:t>serie</a:t>
            </a:r>
            <a:r>
              <a:rPr lang="en-US" altLang="ro-RO" dirty="0"/>
              <a:t> la 120°C, </a:t>
            </a:r>
            <a:r>
              <a:rPr lang="en-US" altLang="ro-RO" dirty="0" err="1"/>
              <a:t>si</a:t>
            </a:r>
            <a:r>
              <a:rPr lang="en-US" altLang="ro-RO" dirty="0"/>
              <a:t> a </a:t>
            </a:r>
            <a:r>
              <a:rPr lang="en-US" altLang="ro-RO" dirty="0" err="1"/>
              <a:t>curentului</a:t>
            </a:r>
            <a:r>
              <a:rPr lang="en-US" altLang="ro-RO" dirty="0"/>
              <a:t> maxim la 0,5A;</a:t>
            </a:r>
          </a:p>
          <a:p>
            <a:pPr>
              <a:buFont typeface="Arial" charset="0"/>
              <a:buChar char="•"/>
            </a:pPr>
            <a:r>
              <a:rPr lang="en-US" altLang="ro-RO" dirty="0" smtClean="0"/>
              <a:t> </a:t>
            </a:r>
            <a:r>
              <a:rPr lang="en-US" altLang="ro-RO" dirty="0" err="1"/>
              <a:t>Tensiune</a:t>
            </a:r>
            <a:r>
              <a:rPr lang="en-US" altLang="ro-RO" dirty="0"/>
              <a:t> de </a:t>
            </a:r>
            <a:r>
              <a:rPr lang="en-US" altLang="ro-RO" dirty="0" err="1"/>
              <a:t>intrare</a:t>
            </a:r>
            <a:r>
              <a:rPr lang="en-US" altLang="ro-RO" dirty="0"/>
              <a:t> </a:t>
            </a:r>
            <a:r>
              <a:rPr lang="en-US" altLang="ro-RO" dirty="0" err="1"/>
              <a:t>în</a:t>
            </a:r>
            <a:r>
              <a:rPr lang="en-US" altLang="ro-RO" dirty="0"/>
              <a:t> </a:t>
            </a:r>
            <a:r>
              <a:rPr lang="en-US" altLang="ro-RO" dirty="0" err="1"/>
              <a:t>intervalul</a:t>
            </a:r>
            <a:r>
              <a:rPr lang="en-US" altLang="ro-RO" dirty="0"/>
              <a:t>: </a:t>
            </a:r>
            <a:r>
              <a:rPr lang="en-US" altLang="ro-RO" dirty="0" smtClean="0"/>
              <a:t>4-4,5[V</a:t>
            </a:r>
            <a:r>
              <a:rPr lang="en-US" altLang="ro-RO" dirty="0"/>
              <a:t>]; </a:t>
            </a:r>
          </a:p>
          <a:p>
            <a:pPr>
              <a:buFont typeface="Arial" charset="0"/>
              <a:buChar char="•"/>
            </a:pPr>
            <a:r>
              <a:rPr lang="en-US" altLang="ro-RO" dirty="0" smtClean="0"/>
              <a:t> </a:t>
            </a:r>
            <a:r>
              <a:rPr lang="en-US" altLang="ro-RO" dirty="0" err="1"/>
              <a:t>Amplificarea</a:t>
            </a:r>
            <a:r>
              <a:rPr lang="en-US" altLang="ro-RO" dirty="0"/>
              <a:t> </a:t>
            </a:r>
            <a:r>
              <a:rPr lang="en-US" altLang="ro-RO" dirty="0" err="1"/>
              <a:t>în</a:t>
            </a:r>
            <a:r>
              <a:rPr lang="en-US" altLang="ro-RO" dirty="0"/>
              <a:t> </a:t>
            </a:r>
            <a:r>
              <a:rPr lang="en-US" altLang="ro-RO" dirty="0" err="1"/>
              <a:t>tensiune</a:t>
            </a:r>
            <a:r>
              <a:rPr lang="en-US" altLang="ro-RO" dirty="0"/>
              <a:t> </a:t>
            </a:r>
            <a:r>
              <a:rPr lang="en-US" altLang="ro-RO" dirty="0" err="1"/>
              <a:t>minimă</a:t>
            </a:r>
            <a:r>
              <a:rPr lang="en-US" altLang="ro-RO" dirty="0"/>
              <a:t> (</a:t>
            </a:r>
            <a:r>
              <a:rPr lang="en-US" altLang="ro-RO" dirty="0" err="1"/>
              <a:t>în</a:t>
            </a:r>
            <a:r>
              <a:rPr lang="en-US" altLang="ro-RO" dirty="0"/>
              <a:t> </a:t>
            </a:r>
            <a:r>
              <a:rPr lang="en-US" altLang="ro-RO" dirty="0" err="1"/>
              <a:t>buclă</a:t>
            </a:r>
            <a:r>
              <a:rPr lang="en-US" altLang="ro-RO" dirty="0"/>
              <a:t> </a:t>
            </a:r>
            <a:r>
              <a:rPr lang="en-US" altLang="ro-RO" dirty="0" err="1"/>
              <a:t>deschisă</a:t>
            </a:r>
            <a:r>
              <a:rPr lang="en-US" altLang="ro-RO" dirty="0"/>
              <a:t>) a </a:t>
            </a:r>
            <a:r>
              <a:rPr lang="en-US" altLang="ro-RO" dirty="0" err="1"/>
              <a:t>amplificatorului</a:t>
            </a:r>
            <a:r>
              <a:rPr lang="en-US" altLang="ro-RO" dirty="0"/>
              <a:t> de </a:t>
            </a:r>
            <a:r>
              <a:rPr lang="en-US" altLang="ro-RO" dirty="0" err="1"/>
              <a:t>eroare</a:t>
            </a:r>
            <a:r>
              <a:rPr lang="en-US" altLang="ro-RO" dirty="0"/>
              <a:t>: minim 100</a:t>
            </a:r>
            <a:r>
              <a:rPr lang="en-US" altLang="ro-RO" dirty="0" smtClean="0"/>
              <a:t>;</a:t>
            </a:r>
          </a:p>
          <a:p>
            <a:r>
              <a:rPr lang="en-US" altLang="ro-RO" dirty="0" smtClean="0"/>
              <a:t>• </a:t>
            </a:r>
            <a:r>
              <a:rPr lang="en-US" altLang="ro-RO" dirty="0" err="1"/>
              <a:t>Domeniul</a:t>
            </a:r>
            <a:r>
              <a:rPr lang="en-US" altLang="ro-RO" dirty="0"/>
              <a:t> </a:t>
            </a:r>
            <a:r>
              <a:rPr lang="en-US" altLang="ro-RO" dirty="0" err="1"/>
              <a:t>temperaturilor</a:t>
            </a:r>
            <a:r>
              <a:rPr lang="en-US" altLang="ro-RO" dirty="0"/>
              <a:t> de </a:t>
            </a:r>
            <a:r>
              <a:rPr lang="en-US" altLang="ro-RO" dirty="0" err="1"/>
              <a:t>funcționare</a:t>
            </a:r>
            <a:r>
              <a:rPr lang="en-US" altLang="ro-RO" dirty="0"/>
              <a:t>: 0°-60°C (</a:t>
            </a:r>
            <a:r>
              <a:rPr lang="en-US" altLang="ro-RO" dirty="0" err="1"/>
              <a:t>verificabil</a:t>
            </a:r>
            <a:r>
              <a:rPr lang="en-US" altLang="ro-RO" dirty="0"/>
              <a:t> </a:t>
            </a:r>
            <a:r>
              <a:rPr lang="en-US" altLang="ro-RO" dirty="0" err="1"/>
              <a:t>prin</a:t>
            </a:r>
            <a:r>
              <a:rPr lang="en-US" altLang="ro-RO" dirty="0"/>
              <a:t> </a:t>
            </a:r>
            <a:r>
              <a:rPr lang="en-US" altLang="ro-RO" dirty="0" err="1"/>
              <a:t>testare</a:t>
            </a:r>
            <a:r>
              <a:rPr lang="en-US" altLang="ro-RO" dirty="0"/>
              <a:t> </a:t>
            </a:r>
            <a:r>
              <a:rPr lang="en-US" altLang="ro-RO" dirty="0" err="1"/>
              <a:t>în</a:t>
            </a:r>
            <a:r>
              <a:rPr lang="en-US" altLang="ro-RO" dirty="0"/>
              <a:t> </a:t>
            </a:r>
            <a:r>
              <a:rPr lang="en-US" altLang="ro-RO" dirty="0" err="1"/>
              <a:t>temperatură</a:t>
            </a:r>
            <a:r>
              <a:rPr lang="en-US" altLang="ro-RO" dirty="0"/>
              <a:t>); </a:t>
            </a:r>
          </a:p>
          <a:p>
            <a:r>
              <a:rPr lang="en-US" altLang="ro-RO" dirty="0"/>
              <a:t>• </a:t>
            </a:r>
            <a:r>
              <a:rPr lang="en-US" altLang="ro-RO" dirty="0" err="1"/>
              <a:t>Semnalizarea</a:t>
            </a:r>
            <a:r>
              <a:rPr lang="en-US" altLang="ro-RO" dirty="0"/>
              <a:t> </a:t>
            </a:r>
            <a:r>
              <a:rPr lang="en-US" altLang="ro-RO" dirty="0" err="1"/>
              <a:t>prezenței</a:t>
            </a:r>
            <a:r>
              <a:rPr lang="en-US" altLang="ro-RO" dirty="0"/>
              <a:t> </a:t>
            </a:r>
            <a:r>
              <a:rPr lang="en-US" altLang="ro-RO" dirty="0" err="1"/>
              <a:t>tensiunilor</a:t>
            </a:r>
            <a:r>
              <a:rPr lang="en-US" altLang="ro-RO" dirty="0"/>
              <a:t> de </a:t>
            </a:r>
            <a:r>
              <a:rPr lang="en-US" altLang="ro-RO" dirty="0" err="1"/>
              <a:t>intrare</a:t>
            </a:r>
            <a:r>
              <a:rPr lang="en-US" altLang="ro-RO" dirty="0"/>
              <a:t>/</a:t>
            </a:r>
            <a:r>
              <a:rPr lang="en-US" altLang="ro-RO" dirty="0" err="1"/>
              <a:t>ieșire</a:t>
            </a:r>
            <a:r>
              <a:rPr lang="en-US" altLang="ro-RO" dirty="0"/>
              <a:t> cu </a:t>
            </a:r>
            <a:r>
              <a:rPr lang="en-US" altLang="ro-RO" dirty="0" err="1"/>
              <a:t>diodă</a:t>
            </a:r>
            <a:r>
              <a:rPr lang="en-US" altLang="ro-RO" dirty="0"/>
              <a:t> de tip </a:t>
            </a:r>
            <a:r>
              <a:rPr lang="en-US" altLang="ro-RO" dirty="0" smtClean="0"/>
              <a:t>LED.</a:t>
            </a:r>
          </a:p>
          <a:p>
            <a:r>
              <a:rPr lang="en-US" altLang="ro-RO" dirty="0"/>
              <a:t>• </a:t>
            </a:r>
            <a:r>
              <a:rPr lang="en-US" altLang="ro-RO" dirty="0" err="1" smtClean="0"/>
              <a:t>Dimensiunile</a:t>
            </a:r>
            <a:r>
              <a:rPr lang="en-US" altLang="ro-RO" dirty="0" smtClean="0"/>
              <a:t> </a:t>
            </a:r>
            <a:r>
              <a:rPr lang="en-US" altLang="ro-RO" dirty="0"/>
              <a:t>PCB: 40mm x 40mm; </a:t>
            </a:r>
          </a:p>
          <a:p>
            <a:r>
              <a:rPr lang="en-US" altLang="ro-RO" dirty="0"/>
              <a:t>•</a:t>
            </a:r>
            <a:r>
              <a:rPr lang="en-US" altLang="ro-RO" dirty="0" smtClean="0"/>
              <a:t> </a:t>
            </a:r>
            <a:r>
              <a:rPr lang="en-US" altLang="ro-RO" dirty="0"/>
              <a:t>Material FR4, </a:t>
            </a:r>
            <a:r>
              <a:rPr lang="en-US" altLang="ro-RO" dirty="0" err="1"/>
              <a:t>dublu</a:t>
            </a:r>
            <a:r>
              <a:rPr lang="en-US" altLang="ro-RO" dirty="0"/>
              <a:t> </a:t>
            </a:r>
            <a:r>
              <a:rPr lang="en-US" altLang="ro-RO" dirty="0" err="1"/>
              <a:t>strat</a:t>
            </a:r>
            <a:r>
              <a:rPr lang="en-US" altLang="ro-RO" dirty="0"/>
              <a:t>; </a:t>
            </a:r>
          </a:p>
          <a:p>
            <a:r>
              <a:rPr lang="en-US" altLang="ro-RO" dirty="0"/>
              <a:t>•</a:t>
            </a:r>
            <a:r>
              <a:rPr lang="en-US" altLang="ro-RO" dirty="0" smtClean="0"/>
              <a:t> </a:t>
            </a:r>
            <a:r>
              <a:rPr lang="en-US" altLang="ro-RO" dirty="0" err="1"/>
              <a:t>Originea</a:t>
            </a:r>
            <a:r>
              <a:rPr lang="en-US" altLang="ro-RO" dirty="0"/>
              <a:t> (</a:t>
            </a:r>
            <a:r>
              <a:rPr lang="en-US" altLang="ro-RO" dirty="0" err="1"/>
              <a:t>punctul</a:t>
            </a:r>
            <a:r>
              <a:rPr lang="en-US" altLang="ro-RO" dirty="0"/>
              <a:t> de </a:t>
            </a:r>
            <a:r>
              <a:rPr lang="en-US" altLang="ro-RO" dirty="0" err="1"/>
              <a:t>coordonate</a:t>
            </a:r>
            <a:r>
              <a:rPr lang="en-US" altLang="ro-RO" dirty="0"/>
              <a:t> (0,0)) </a:t>
            </a:r>
            <a:r>
              <a:rPr lang="en-US" altLang="ro-RO" dirty="0" err="1"/>
              <a:t>va</a:t>
            </a:r>
            <a:r>
              <a:rPr lang="en-US" altLang="ro-RO" dirty="0"/>
              <a:t> fi </a:t>
            </a:r>
            <a:r>
              <a:rPr lang="en-US" altLang="ro-RO" dirty="0" err="1"/>
              <a:t>plasat</a:t>
            </a:r>
            <a:r>
              <a:rPr lang="en-US" altLang="ro-RO" dirty="0"/>
              <a:t> </a:t>
            </a:r>
            <a:r>
              <a:rPr lang="en-US" altLang="ro-RO" dirty="0" err="1"/>
              <a:t>în</a:t>
            </a:r>
            <a:r>
              <a:rPr lang="en-US" altLang="ro-RO" dirty="0"/>
              <a:t> </a:t>
            </a:r>
            <a:r>
              <a:rPr lang="en-US" altLang="ro-RO" dirty="0" err="1"/>
              <a:t>colţul</a:t>
            </a:r>
            <a:r>
              <a:rPr lang="en-US" altLang="ro-RO" dirty="0"/>
              <a:t> din </a:t>
            </a:r>
            <a:r>
              <a:rPr lang="en-US" altLang="ro-RO" dirty="0" err="1"/>
              <a:t>stânga-jos</a:t>
            </a:r>
            <a:r>
              <a:rPr lang="en-US" altLang="ro-RO" dirty="0"/>
              <a:t> al </a:t>
            </a:r>
          </a:p>
          <a:p>
            <a:r>
              <a:rPr lang="en-US" altLang="ro-RO" dirty="0" err="1"/>
              <a:t>plăcii</a:t>
            </a:r>
            <a:r>
              <a:rPr lang="en-US" altLang="ro-RO" dirty="0"/>
              <a:t> de </a:t>
            </a:r>
            <a:r>
              <a:rPr lang="en-US" altLang="ro-RO" dirty="0" err="1"/>
              <a:t>cablaj</a:t>
            </a:r>
            <a:r>
              <a:rPr lang="en-US" altLang="ro-RO" dirty="0"/>
              <a:t> </a:t>
            </a:r>
            <a:r>
              <a:rPr lang="en-US" altLang="ro-RO" dirty="0" err="1"/>
              <a:t>imprimat</a:t>
            </a:r>
            <a:r>
              <a:rPr lang="en-US" altLang="ro-RO" dirty="0"/>
              <a:t>, </a:t>
            </a:r>
            <a:r>
              <a:rPr lang="en-US" altLang="ro-RO" dirty="0" err="1"/>
              <a:t>astfel</a:t>
            </a:r>
            <a:r>
              <a:rPr lang="en-US" altLang="ro-RO" dirty="0"/>
              <a:t> </a:t>
            </a:r>
            <a:r>
              <a:rPr lang="en-US" altLang="ro-RO" dirty="0" err="1"/>
              <a:t>toate</a:t>
            </a:r>
            <a:r>
              <a:rPr lang="en-US" altLang="ro-RO" dirty="0"/>
              <a:t> </a:t>
            </a:r>
            <a:r>
              <a:rPr lang="en-US" altLang="ro-RO" dirty="0" err="1"/>
              <a:t>elementele</a:t>
            </a:r>
            <a:r>
              <a:rPr lang="en-US" altLang="ro-RO" dirty="0"/>
              <a:t> </a:t>
            </a:r>
            <a:r>
              <a:rPr lang="en-US" altLang="ro-RO" dirty="0" err="1"/>
              <a:t>proiectului</a:t>
            </a:r>
            <a:r>
              <a:rPr lang="en-US" altLang="ro-RO" dirty="0"/>
              <a:t> </a:t>
            </a:r>
            <a:r>
              <a:rPr lang="en-US" altLang="ro-RO" dirty="0" err="1"/>
              <a:t>vor</a:t>
            </a:r>
            <a:r>
              <a:rPr lang="en-US" altLang="ro-RO" dirty="0"/>
              <a:t> </a:t>
            </a:r>
            <a:r>
              <a:rPr lang="en-US" altLang="ro-RO" dirty="0" err="1"/>
              <a:t>avea</a:t>
            </a:r>
            <a:r>
              <a:rPr lang="en-US" altLang="ro-RO" dirty="0"/>
              <a:t> </a:t>
            </a:r>
            <a:r>
              <a:rPr lang="en-US" altLang="ro-RO" dirty="0" err="1"/>
              <a:t>coordonate</a:t>
            </a:r>
            <a:r>
              <a:rPr lang="en-US" altLang="ro-RO" dirty="0"/>
              <a:t> </a:t>
            </a:r>
          </a:p>
          <a:p>
            <a:r>
              <a:rPr lang="en-US" altLang="ro-RO" dirty="0" err="1"/>
              <a:t>pozitive</a:t>
            </a:r>
            <a:r>
              <a:rPr lang="en-US" altLang="ro-RO" dirty="0"/>
              <a:t>; </a:t>
            </a:r>
          </a:p>
        </p:txBody>
      </p:sp>
    </p:spTree>
  </p:cSld>
  <p:clrMapOvr>
    <a:masterClrMapping/>
  </p:clrMapOvr>
  <p:transition>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304799" y="990600"/>
            <a:ext cx="7772400" cy="457200"/>
          </a:xfrm>
        </p:spPr>
        <p:txBody>
          <a:bodyPr/>
          <a:lstStyle/>
          <a:p>
            <a:pPr algn="l"/>
            <a:r>
              <a:rPr lang="ro-RO" altLang="en-US" sz="2400" b="1" dirty="0">
                <a:latin typeface="Arial" charset="0"/>
                <a:cs typeface="Arial" charset="0"/>
              </a:rPr>
              <a:t>Schema bloc</a:t>
            </a:r>
            <a:endParaRPr lang="en-US" altLang="en-US" sz="2400" b="1" dirty="0">
              <a:latin typeface="Arial" charset="0"/>
              <a:cs typeface="Arial" charset="0"/>
            </a:endParaRPr>
          </a:p>
        </p:txBody>
      </p:sp>
      <p:sp>
        <p:nvSpPr>
          <p:cNvPr id="5123" name="Title 1"/>
          <p:cNvSpPr txBox="1">
            <a:spLocks/>
          </p:cNvSpPr>
          <p:nvPr/>
        </p:nvSpPr>
        <p:spPr bwMode="auto">
          <a:xfrm>
            <a:off x="304800" y="1524000"/>
            <a:ext cx="8534400" cy="4953000"/>
          </a:xfrm>
          <a:prstGeom prst="rect">
            <a:avLst/>
          </a:prstGeom>
          <a:noFill/>
          <a:ln w="9525">
            <a:noFill/>
            <a:miter lim="800000"/>
            <a:headEnd/>
            <a:tailEnd/>
          </a:ln>
        </p:spPr>
        <p:txBody>
          <a:bodyPr anchor="ctr"/>
          <a:lstStyle/>
          <a:p>
            <a:pPr>
              <a:buFont typeface="Arial" charset="0"/>
              <a:buChar char="•"/>
            </a:pPr>
            <a:endParaRPr lang="ro-RO" altLang="ro-RO" dirty="0" smtClean="0"/>
          </a:p>
          <a:p>
            <a:pPr>
              <a:buFont typeface="Arial" charset="0"/>
              <a:buChar char="•"/>
            </a:pPr>
            <a:endParaRPr lang="ro-RO" altLang="ro-RO" dirty="0" smtClean="0"/>
          </a:p>
          <a:p>
            <a:pPr>
              <a:buFont typeface="Arial" charset="0"/>
              <a:buChar char="•"/>
            </a:pPr>
            <a:endParaRPr lang="ro-RO" altLang="ro-RO" dirty="0"/>
          </a:p>
          <a:p>
            <a:pPr>
              <a:buFont typeface="Arial" charset="0"/>
              <a:buChar char="•"/>
            </a:pPr>
            <a:endParaRPr lang="ro-RO" altLang="ro-RO" dirty="0" smtClean="0"/>
          </a:p>
          <a:p>
            <a:pPr>
              <a:buFont typeface="Arial" charset="0"/>
              <a:buChar char="•"/>
            </a:pPr>
            <a:endParaRPr lang="ro-RO" altLang="ro-RO" dirty="0"/>
          </a:p>
          <a:p>
            <a:pPr>
              <a:buFont typeface="Arial" charset="0"/>
              <a:buChar char="•"/>
            </a:pPr>
            <a:endParaRPr lang="ro-RO" altLang="ro-RO" dirty="0" smtClean="0"/>
          </a:p>
          <a:p>
            <a:pPr>
              <a:buFont typeface="Arial" charset="0"/>
              <a:buChar char="•"/>
            </a:pPr>
            <a:r>
              <a:rPr lang="en-US" altLang="ro-RO" dirty="0" err="1" smtClean="0"/>
              <a:t>Sursa</a:t>
            </a:r>
            <a:r>
              <a:rPr lang="en-US" altLang="ro-RO" dirty="0" smtClean="0"/>
              <a:t> de </a:t>
            </a:r>
            <a:r>
              <a:rPr lang="en-US" altLang="ro-RO" dirty="0" err="1" smtClean="0"/>
              <a:t>curent</a:t>
            </a:r>
            <a:r>
              <a:rPr lang="en-US" altLang="ro-RO" dirty="0" smtClean="0"/>
              <a:t> </a:t>
            </a:r>
            <a:r>
              <a:rPr lang="en-US" altLang="ro-RO" dirty="0" err="1" smtClean="0"/>
              <a:t>asigur</a:t>
            </a:r>
            <a:r>
              <a:rPr lang="ro-RO" altLang="ro-RO" dirty="0" smtClean="0"/>
              <a:t>ă</a:t>
            </a:r>
            <a:r>
              <a:rPr lang="en-US" altLang="ro-RO" dirty="0" smtClean="0"/>
              <a:t> </a:t>
            </a:r>
            <a:r>
              <a:rPr lang="en-US" altLang="ro-RO" dirty="0" err="1" smtClean="0"/>
              <a:t>trecerea</a:t>
            </a:r>
            <a:r>
              <a:rPr lang="en-US" altLang="ro-RO" dirty="0" smtClean="0"/>
              <a:t> </a:t>
            </a:r>
            <a:r>
              <a:rPr lang="en-US" altLang="ro-RO" dirty="0" err="1" smtClean="0"/>
              <a:t>unui</a:t>
            </a:r>
            <a:r>
              <a:rPr lang="en-US" altLang="ro-RO" dirty="0" smtClean="0"/>
              <a:t> </a:t>
            </a:r>
            <a:r>
              <a:rPr lang="en-US" altLang="ro-RO" dirty="0" err="1" smtClean="0"/>
              <a:t>curent</a:t>
            </a:r>
            <a:r>
              <a:rPr lang="en-US" altLang="ro-RO" dirty="0" smtClean="0"/>
              <a:t> constant </a:t>
            </a:r>
            <a:r>
              <a:rPr lang="en-US" altLang="ro-RO" dirty="0" err="1" smtClean="0"/>
              <a:t>prin</a:t>
            </a:r>
            <a:r>
              <a:rPr lang="en-US" altLang="ro-RO" dirty="0" smtClean="0"/>
              <a:t> circuit.</a:t>
            </a:r>
            <a:endParaRPr lang="ro-RO" altLang="ro-RO" dirty="0" smtClean="0"/>
          </a:p>
          <a:p>
            <a:pPr>
              <a:buFont typeface="Arial" charset="0"/>
              <a:buChar char="•"/>
            </a:pPr>
            <a:r>
              <a:rPr lang="ro-RO" altLang="ro-RO" dirty="0" smtClean="0"/>
              <a:t>Referința de tensiune este folosită pentru polarizarea circuitului la tensiune constantă.</a:t>
            </a:r>
          </a:p>
          <a:p>
            <a:pPr>
              <a:buFont typeface="Arial" charset="0"/>
              <a:buChar char="•"/>
            </a:pPr>
            <a:r>
              <a:rPr lang="en-US" altLang="ro-RO" dirty="0" err="1"/>
              <a:t>Amplificatorul</a:t>
            </a:r>
            <a:r>
              <a:rPr lang="en-US" altLang="ro-RO" dirty="0"/>
              <a:t> </a:t>
            </a:r>
            <a:r>
              <a:rPr lang="ro-RO" altLang="ro-RO" dirty="0" smtClean="0"/>
              <a:t>de eroare</a:t>
            </a:r>
            <a:r>
              <a:rPr lang="en-US" altLang="ro-RO" dirty="0"/>
              <a:t> </a:t>
            </a:r>
            <a:r>
              <a:rPr lang="ro-RO" altLang="ro-RO" dirty="0" err="1" smtClean="0"/>
              <a:t>a</a:t>
            </a:r>
            <a:r>
              <a:rPr lang="en-US" altLang="ro-RO" dirty="0" err="1" smtClean="0"/>
              <a:t>mplifică</a:t>
            </a:r>
            <a:r>
              <a:rPr lang="en-US" altLang="ro-RO" dirty="0" smtClean="0"/>
              <a:t> </a:t>
            </a:r>
            <a:r>
              <a:rPr lang="en-US" altLang="ro-RO" dirty="0" err="1"/>
              <a:t>diferența</a:t>
            </a:r>
            <a:r>
              <a:rPr lang="en-US" altLang="ro-RO" dirty="0"/>
              <a:t> (</a:t>
            </a:r>
            <a:r>
              <a:rPr lang="en-US" altLang="ro-RO" dirty="0" err="1"/>
              <a:t>eroarea</a:t>
            </a:r>
            <a:r>
              <a:rPr lang="en-US" altLang="ro-RO" dirty="0"/>
              <a:t>) </a:t>
            </a:r>
            <a:r>
              <a:rPr lang="en-US" altLang="ro-RO" dirty="0" err="1"/>
              <a:t>dintre</a:t>
            </a:r>
            <a:r>
              <a:rPr lang="en-US" altLang="ro-RO" dirty="0"/>
              <a:t> </a:t>
            </a:r>
            <a:r>
              <a:rPr lang="en-US" altLang="ro-RO" dirty="0" err="1"/>
              <a:t>tensiunea</a:t>
            </a:r>
            <a:r>
              <a:rPr lang="en-US" altLang="ro-RO" dirty="0"/>
              <a:t> de </a:t>
            </a:r>
            <a:r>
              <a:rPr lang="en-US" altLang="ro-RO" dirty="0" err="1"/>
              <a:t>ieșire</a:t>
            </a:r>
            <a:r>
              <a:rPr lang="en-US" altLang="ro-RO" dirty="0"/>
              <a:t> </a:t>
            </a:r>
            <a:r>
              <a:rPr lang="en-US" altLang="ro-RO" dirty="0" err="1"/>
              <a:t>și</a:t>
            </a:r>
            <a:r>
              <a:rPr lang="en-US" altLang="ro-RO" dirty="0"/>
              <a:t> </a:t>
            </a:r>
            <a:r>
              <a:rPr lang="en-US" altLang="ro-RO" dirty="0" err="1"/>
              <a:t>tensiunea</a:t>
            </a:r>
            <a:r>
              <a:rPr lang="en-US" altLang="ro-RO" dirty="0"/>
              <a:t> de </a:t>
            </a:r>
            <a:r>
              <a:rPr lang="en-US" altLang="ro-RO" dirty="0" err="1" smtClean="0"/>
              <a:t>referință</a:t>
            </a:r>
            <a:r>
              <a:rPr lang="ro-RO" altLang="ro-RO" dirty="0" smtClean="0"/>
              <a:t>. </a:t>
            </a:r>
          </a:p>
          <a:p>
            <a:pPr>
              <a:buFont typeface="Arial" charset="0"/>
              <a:buChar char="•"/>
            </a:pPr>
            <a:r>
              <a:rPr lang="ro-RO" altLang="ro-RO" dirty="0" smtClean="0"/>
              <a:t>Reteaua de reacție stabilește tensiunea de ieșire.</a:t>
            </a:r>
          </a:p>
          <a:p>
            <a:pPr>
              <a:buFont typeface="Arial" charset="0"/>
              <a:buChar char="•"/>
            </a:pPr>
            <a:r>
              <a:rPr lang="ro-RO" altLang="ro-RO" dirty="0" smtClean="0"/>
              <a:t>Cele două circuite de protecție asigură protejarea circuitului la suprasarcină, supratensiune și temperatură.</a:t>
            </a:r>
          </a:p>
          <a:p>
            <a:pPr>
              <a:buFont typeface="Arial" charset="0"/>
              <a:buChar char="•"/>
            </a:pPr>
            <a:r>
              <a:rPr lang="ro-RO" altLang="ro-RO" dirty="0" smtClean="0"/>
              <a:t>Elementul regulator serie </a:t>
            </a:r>
            <a:r>
              <a:rPr lang="ro-RO" altLang="ro-RO" dirty="0"/>
              <a:t>r</a:t>
            </a:r>
            <a:r>
              <a:rPr lang="en-US" altLang="ro-RO" dirty="0" err="1" smtClean="0"/>
              <a:t>eglează</a:t>
            </a:r>
            <a:r>
              <a:rPr lang="en-US" altLang="ro-RO" dirty="0" smtClean="0"/>
              <a:t> </a:t>
            </a:r>
            <a:r>
              <a:rPr lang="en-US" altLang="ro-RO" dirty="0" err="1"/>
              <a:t>curentul</a:t>
            </a:r>
            <a:r>
              <a:rPr lang="en-US" altLang="ro-RO" dirty="0"/>
              <a:t> care </a:t>
            </a:r>
            <a:r>
              <a:rPr lang="en-US" altLang="ro-RO" dirty="0" err="1"/>
              <a:t>ajunge</a:t>
            </a:r>
            <a:r>
              <a:rPr lang="en-US" altLang="ro-RO" dirty="0"/>
              <a:t> la </a:t>
            </a:r>
            <a:r>
              <a:rPr lang="en-US" altLang="ro-RO" dirty="0" err="1"/>
              <a:t>sarcină</a:t>
            </a:r>
            <a:r>
              <a:rPr lang="en-US" altLang="ro-RO" dirty="0"/>
              <a:t>, </a:t>
            </a:r>
            <a:r>
              <a:rPr lang="en-US" altLang="ro-RO" dirty="0" err="1"/>
              <a:t>ajustând</a:t>
            </a:r>
            <a:r>
              <a:rPr lang="en-US" altLang="ro-RO" dirty="0"/>
              <a:t> </a:t>
            </a:r>
            <a:r>
              <a:rPr lang="en-US" altLang="ro-RO" dirty="0" err="1"/>
              <a:t>tensiunea</a:t>
            </a:r>
            <a:r>
              <a:rPr lang="en-US" altLang="ro-RO" dirty="0"/>
              <a:t> de </a:t>
            </a:r>
            <a:r>
              <a:rPr lang="en-US" altLang="ro-RO" dirty="0" err="1"/>
              <a:t>ieșire</a:t>
            </a:r>
            <a:r>
              <a:rPr lang="en-US" altLang="ro-RO" dirty="0"/>
              <a:t> </a:t>
            </a:r>
            <a:r>
              <a:rPr lang="en-US" altLang="ro-RO" dirty="0" err="1"/>
              <a:t>astfel</a:t>
            </a:r>
            <a:r>
              <a:rPr lang="en-US" altLang="ro-RO" dirty="0"/>
              <a:t> </a:t>
            </a:r>
            <a:r>
              <a:rPr lang="en-US" altLang="ro-RO" dirty="0" err="1"/>
              <a:t>încât</a:t>
            </a:r>
            <a:r>
              <a:rPr lang="en-US" altLang="ro-RO" dirty="0"/>
              <a:t> </a:t>
            </a:r>
            <a:r>
              <a:rPr lang="en-US" altLang="ro-RO" dirty="0" err="1"/>
              <a:t>să</a:t>
            </a:r>
            <a:r>
              <a:rPr lang="en-US" altLang="ro-RO" dirty="0"/>
              <a:t> fie </a:t>
            </a:r>
            <a:r>
              <a:rPr lang="en-US" altLang="ro-RO" dirty="0" err="1"/>
              <a:t>stabilă</a:t>
            </a:r>
            <a:r>
              <a:rPr lang="en-US" altLang="ro-RO" dirty="0" smtClean="0"/>
              <a:t>.</a:t>
            </a:r>
          </a:p>
          <a:p>
            <a:pPr>
              <a:buFont typeface="Arial" charset="0"/>
              <a:buChar char="•"/>
            </a:pPr>
            <a:r>
              <a:rPr lang="en-US" altLang="ro-RO" dirty="0" err="1" smtClean="0"/>
              <a:t>Sarcin</a:t>
            </a:r>
            <a:r>
              <a:rPr lang="ro-RO" altLang="ro-RO" dirty="0" smtClean="0"/>
              <a:t>a reprezintă consumatorul final alimentat de stabilizator.</a:t>
            </a:r>
            <a:endParaRPr lang="en-US" altLang="ro-RO" dirty="0" smtClean="0"/>
          </a:p>
          <a:p>
            <a:pPr>
              <a:buFont typeface="Arial" charset="0"/>
              <a:buChar char="•"/>
            </a:pPr>
            <a:endParaRPr lang="ro-RO" altLang="ro-RO"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2" y="1447800"/>
            <a:ext cx="7343775" cy="1752600"/>
          </a:xfrm>
          <a:prstGeom prst="rect">
            <a:avLst/>
          </a:prstGeom>
        </p:spPr>
      </p:pic>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electrică </a:t>
            </a:r>
            <a:endParaRPr lang="en-US" altLang="en-US" sz="2400" b="1" dirty="0">
              <a:latin typeface="Arial" charset="0"/>
              <a:cs typeface="Arial" charset="0"/>
            </a:endParaRPr>
          </a:p>
        </p:txBody>
      </p:sp>
      <p:sp>
        <p:nvSpPr>
          <p:cNvPr id="6147"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a:buFont typeface="Arial" charset="0"/>
              <a:buChar char="•"/>
            </a:pPr>
            <a:r>
              <a:rPr lang="en-US" altLang="ro-RO" dirty="0"/>
              <a:t>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 y="1600200"/>
            <a:ext cx="8498840" cy="4470400"/>
          </a:xfrm>
          <a:prstGeom prst="rect">
            <a:avLst/>
          </a:prstGeom>
        </p:spPr>
      </p:pic>
    </p:spTree>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Schema electrică </a:t>
            </a:r>
            <a:endParaRPr lang="en-US" altLang="en-US" sz="2400" b="1" dirty="0">
              <a:latin typeface="Arial" charset="0"/>
              <a:cs typeface="Arial" charset="0"/>
            </a:endParaRPr>
          </a:p>
        </p:txBody>
      </p:sp>
      <p:sp>
        <p:nvSpPr>
          <p:cNvPr id="6147" name="Title 1"/>
          <p:cNvSpPr txBox="1">
            <a:spLocks/>
          </p:cNvSpPr>
          <p:nvPr/>
        </p:nvSpPr>
        <p:spPr bwMode="auto">
          <a:xfrm>
            <a:off x="152400" y="1524000"/>
            <a:ext cx="8534400" cy="4953000"/>
          </a:xfrm>
          <a:prstGeom prst="rect">
            <a:avLst/>
          </a:prstGeom>
          <a:noFill/>
          <a:ln w="9525">
            <a:noFill/>
            <a:miter lim="800000"/>
            <a:headEnd/>
            <a:tailEnd/>
          </a:ln>
        </p:spPr>
        <p:txBody>
          <a:bodyPr anchor="ctr"/>
          <a:lstStyle/>
          <a:p>
            <a:pPr>
              <a:buFont typeface="Arial" charset="0"/>
              <a:buChar char="•"/>
            </a:pPr>
            <a:r>
              <a:rPr lang="en-US" altLang="ro-RO" dirty="0" smtClean="0"/>
              <a:t> </a:t>
            </a:r>
            <a:r>
              <a:rPr lang="ro-RO" altLang="ro-RO" dirty="0" smtClean="0"/>
              <a:t>Referința de tensiune este alcătuită din dioda Zener D1 ce se polarizează în curent constant prin intermediul tranzistorului Q1, asigurând o tensiune constantă de 2.7V.</a:t>
            </a:r>
          </a:p>
          <a:p>
            <a:pPr>
              <a:buFont typeface="Arial" charset="0"/>
              <a:buChar char="•"/>
            </a:pPr>
            <a:r>
              <a:rPr lang="ro-RO" altLang="ro-RO" dirty="0" smtClean="0"/>
              <a:t> Amplificatorul de eroare este format din etajul diferențial format din tranzistorii Q2 și Q3 și un etaj de tip emitor comun, format din Q6.</a:t>
            </a:r>
          </a:p>
          <a:p>
            <a:pPr>
              <a:buFont typeface="Arial" charset="0"/>
              <a:buChar char="•"/>
            </a:pPr>
            <a:r>
              <a:rPr lang="ro-RO" altLang="ro-RO" dirty="0" smtClean="0"/>
              <a:t>La intrarea în amplificatorul diferențial este folosit un divizor de tensiune pentru că tensiunea de referință este mai mare decât cea de ieșire. În amplificatorul diferențial oglinda formată din tranzistorii Q4 și Q5 </a:t>
            </a:r>
            <a:r>
              <a:rPr lang="en-US" altLang="ro-RO" dirty="0" err="1" smtClean="0"/>
              <a:t>este</a:t>
            </a:r>
            <a:r>
              <a:rPr lang="en-US" altLang="ro-RO" dirty="0" smtClean="0"/>
              <a:t> </a:t>
            </a:r>
            <a:r>
              <a:rPr lang="en-US" altLang="ro-RO" dirty="0" err="1" smtClean="0"/>
              <a:t>folosit</a:t>
            </a:r>
            <a:r>
              <a:rPr lang="ro-RO" altLang="ro-RO" dirty="0" smtClean="0"/>
              <a:t>ă pentru a avea o împărțire egală a curentului prin tranzistorii din etajul diferențial.</a:t>
            </a:r>
          </a:p>
          <a:p>
            <a:pPr>
              <a:buFont typeface="Arial" charset="0"/>
              <a:buChar char="•"/>
            </a:pPr>
            <a:r>
              <a:rPr lang="ro-RO" altLang="ro-RO" dirty="0"/>
              <a:t>Elementul regulator serie este tranzistorul Q11, </a:t>
            </a:r>
            <a:r>
              <a:rPr lang="ro-RO" altLang="ro-RO" dirty="0" smtClean="0"/>
              <a:t>ce formează </a:t>
            </a:r>
            <a:r>
              <a:rPr lang="ro-RO" altLang="ro-RO" dirty="0"/>
              <a:t>o conexiune de tip Darlington cu tranzistorul Q7, folosit pentru amplificarea câștigului în curent</a:t>
            </a:r>
            <a:r>
              <a:rPr lang="ro-RO" altLang="ro-RO" dirty="0" smtClean="0"/>
              <a:t>.</a:t>
            </a:r>
          </a:p>
          <a:p>
            <a:pPr>
              <a:buFont typeface="Arial" charset="0"/>
              <a:buChar char="•"/>
            </a:pPr>
            <a:r>
              <a:rPr lang="ro-RO" altLang="ro-RO" dirty="0"/>
              <a:t>Rețeaua de reacție este folosită pentru a stabili tensiunea de ieșire. Ea este formată dintr-un divizor rezistiv, iar tensiunea ce reiese este comparată cu cea de la intrarea în amplificator, generându-se tensiunea de eroare</a:t>
            </a:r>
            <a:r>
              <a:rPr lang="ro-RO" altLang="ro-RO" dirty="0" smtClean="0"/>
              <a:t>.</a:t>
            </a:r>
          </a:p>
          <a:p>
            <a:pPr>
              <a:buFont typeface="Arial" charset="0"/>
              <a:buChar char="•"/>
            </a:pPr>
            <a:r>
              <a:rPr lang="ro-RO" altLang="ro-RO" dirty="0"/>
              <a:t>Circuitul de protecție la suprasarcina de curent are rolul de a limita curentul de ieșire la maxim </a:t>
            </a:r>
            <a:r>
              <a:rPr lang="ro-RO" altLang="ro-RO" dirty="0" smtClean="0"/>
              <a:t>500mA, iar cel de protecție la temperatură limitează funcționarea circuitului la </a:t>
            </a:r>
            <a:r>
              <a:rPr lang="en-US" altLang="ro-RO" dirty="0" smtClean="0"/>
              <a:t>maxim 120°C.</a:t>
            </a:r>
            <a:endParaRPr lang="ro-RO" altLang="ro-RO" dirty="0" smtClean="0"/>
          </a:p>
          <a:p>
            <a:pPr>
              <a:buFont typeface="Arial" charset="0"/>
              <a:buChar char="•"/>
            </a:pPr>
            <a:endParaRPr lang="ro-RO" altLang="ro-RO" dirty="0" smtClean="0"/>
          </a:p>
        </p:txBody>
      </p:sp>
    </p:spTree>
    <p:extLst>
      <p:ext uri="{BB962C8B-B14F-4D97-AF65-F5344CB8AC3E}">
        <p14:creationId xmlns:p14="http://schemas.microsoft.com/office/powerpoint/2010/main" val="2324991031"/>
      </p:ext>
    </p:extLst>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dirty="0">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marL="177800" indent="-177800">
              <a:buFont typeface="Arial" charset="0"/>
              <a:buChar char="•"/>
            </a:pPr>
            <a:endParaRPr lang="en-US" altLang="ro-RO"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0"/>
            <a:ext cx="8382000" cy="4572000"/>
          </a:xfrm>
          <a:prstGeom prst="rect">
            <a:avLst/>
          </a:prstGeom>
        </p:spPr>
      </p:pic>
    </p:spTree>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dirty="0">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marL="177800" indent="-177800">
              <a:buFont typeface="Arial" charset="0"/>
              <a:buChar char="•"/>
            </a:pPr>
            <a:endParaRPr lang="en-US" altLang="ro-RO"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24000"/>
            <a:ext cx="8382000" cy="4572000"/>
          </a:xfrm>
          <a:prstGeom prst="rect">
            <a:avLst/>
          </a:prstGeom>
        </p:spPr>
      </p:pic>
    </p:spTree>
    <p:extLst>
      <p:ext uri="{BB962C8B-B14F-4D97-AF65-F5344CB8AC3E}">
        <p14:creationId xmlns:p14="http://schemas.microsoft.com/office/powerpoint/2010/main" val="2478899683"/>
      </p:ext>
    </p:extLst>
  </p:cSld>
  <p:clrMapOvr>
    <a:masterClrMapping/>
  </p:clrMapOvr>
  <p:transition>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dirty="0">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marL="177800" indent="-177800">
              <a:buFont typeface="Arial" charset="0"/>
              <a:buChar char="•"/>
            </a:pPr>
            <a:endParaRPr lang="en-US" altLang="ro-RO"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473268"/>
            <a:ext cx="8991600" cy="248913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848100"/>
            <a:ext cx="8991600" cy="2324100"/>
          </a:xfrm>
          <a:prstGeom prst="rect">
            <a:avLst/>
          </a:prstGeom>
        </p:spPr>
      </p:pic>
    </p:spTree>
    <p:extLst>
      <p:ext uri="{BB962C8B-B14F-4D97-AF65-F5344CB8AC3E}">
        <p14:creationId xmlns:p14="http://schemas.microsoft.com/office/powerpoint/2010/main" val="1582896848"/>
      </p:ext>
    </p:extLst>
  </p:cSld>
  <p:clrMapOvr>
    <a:masterClrMapping/>
  </p:clrMapOvr>
  <p:transition>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304800" y="1066800"/>
            <a:ext cx="7772400" cy="457200"/>
          </a:xfrm>
        </p:spPr>
        <p:txBody>
          <a:bodyPr/>
          <a:lstStyle/>
          <a:p>
            <a:pPr algn="l"/>
            <a:r>
              <a:rPr lang="ro-RO" altLang="en-US" sz="2400" b="1">
                <a:latin typeface="Arial" charset="0"/>
                <a:cs typeface="Arial" charset="0"/>
              </a:rPr>
              <a:t>Simulări</a:t>
            </a:r>
            <a:endParaRPr lang="en-US" altLang="en-US" sz="2400" b="1" dirty="0">
              <a:latin typeface="Arial" charset="0"/>
              <a:cs typeface="Arial" charset="0"/>
            </a:endParaRPr>
          </a:p>
        </p:txBody>
      </p:sp>
      <p:sp>
        <p:nvSpPr>
          <p:cNvPr id="7171" name="Title 1"/>
          <p:cNvSpPr txBox="1">
            <a:spLocks/>
          </p:cNvSpPr>
          <p:nvPr/>
        </p:nvSpPr>
        <p:spPr bwMode="auto">
          <a:xfrm>
            <a:off x="228600" y="1524000"/>
            <a:ext cx="8534400" cy="4953000"/>
          </a:xfrm>
          <a:prstGeom prst="rect">
            <a:avLst/>
          </a:prstGeom>
          <a:noFill/>
          <a:ln w="9525">
            <a:noFill/>
            <a:miter lim="800000"/>
            <a:headEnd/>
            <a:tailEnd/>
          </a:ln>
        </p:spPr>
        <p:txBody>
          <a:bodyPr anchor="ctr"/>
          <a:lstStyle/>
          <a:p>
            <a:pPr marL="177800" indent="-177800">
              <a:buFont typeface="Arial" charset="0"/>
              <a:buChar char="•"/>
            </a:pPr>
            <a:endParaRPr lang="en-US" altLang="ro-RO"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786204"/>
            <a:ext cx="8991600" cy="4004996"/>
          </a:xfrm>
          <a:prstGeom prst="rect">
            <a:avLst/>
          </a:prstGeom>
        </p:spPr>
      </p:pic>
    </p:spTree>
    <p:extLst>
      <p:ext uri="{BB962C8B-B14F-4D97-AF65-F5344CB8AC3E}">
        <p14:creationId xmlns:p14="http://schemas.microsoft.com/office/powerpoint/2010/main" val="1524661962"/>
      </p:ext>
    </p:extLst>
  </p:cSld>
  <p:clrMapOvr>
    <a:masterClrMapping/>
  </p:clrMapOvr>
  <p:transition>
    <p:pull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2878</TotalTime>
  <Words>948</Words>
  <Application>Microsoft Office PowerPoint</Application>
  <PresentationFormat>On-screen Show (4:3)</PresentationFormat>
  <Paragraphs>93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Circuite Electronice Fundamentale 2 – Proiect (CEF2-Pr) </vt:lpstr>
      <vt:lpstr>Date de proiectare</vt:lpstr>
      <vt:lpstr>Schema bloc</vt:lpstr>
      <vt:lpstr>Schema electrică </vt:lpstr>
      <vt:lpstr>Schema electrică </vt:lpstr>
      <vt:lpstr>Simulări</vt:lpstr>
      <vt:lpstr>Simulări</vt:lpstr>
      <vt:lpstr>Simulări</vt:lpstr>
      <vt:lpstr>Simulări</vt:lpstr>
      <vt:lpstr>Simulări</vt:lpstr>
      <vt:lpstr>Layout</vt:lpstr>
      <vt:lpstr>Layout</vt:lpstr>
      <vt:lpstr>Layout</vt:lpstr>
      <vt:lpstr>Fotografii din etapa de echipare a modulului electronic</vt:lpstr>
      <vt:lpstr>Rezultate experimentale</vt:lpstr>
      <vt:lpstr>Rezultate experimentale</vt:lpstr>
      <vt:lpstr>Concluzii</vt:lpstr>
      <vt:lpstr>Concluzii</vt:lpstr>
      <vt:lpstr>Discipline studiate utile în realizarea proiectului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dc:creator>
  <cp:lastModifiedBy>Cosmin</cp:lastModifiedBy>
  <cp:revision>270</cp:revision>
  <dcterms:created xsi:type="dcterms:W3CDTF">2014-01-15T22:07:17Z</dcterms:created>
  <dcterms:modified xsi:type="dcterms:W3CDTF">2025-01-19T12:23:16Z</dcterms:modified>
</cp:coreProperties>
</file>