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8" y="-10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/>
        </p:nvSpPr>
        <p:spPr>
          <a:xfrm>
            <a:off x="4017960" y="9721800"/>
            <a:ext cx="3054960" cy="48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/>
          <p:nvPr/>
        </p:nvSpPr>
        <p:spPr>
          <a:xfrm>
            <a:off x="4017960" y="9721800"/>
            <a:ext cx="305820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:notes"/>
          <p:cNvSpPr/>
          <p:nvPr/>
        </p:nvSpPr>
        <p:spPr>
          <a:xfrm>
            <a:off x="711360" y="4861080"/>
            <a:ext cx="5664960" cy="4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60" cy="457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3" name="Google Shape;3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/>
        </p:nvSpPr>
        <p:spPr>
          <a:xfrm>
            <a:off x="4017960" y="9721800"/>
            <a:ext cx="3054960" cy="48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:notes"/>
          <p:cNvSpPr/>
          <p:nvPr/>
        </p:nvSpPr>
        <p:spPr>
          <a:xfrm>
            <a:off x="4017960" y="9721800"/>
            <a:ext cx="305820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:notes"/>
          <p:cNvSpPr/>
          <p:nvPr/>
        </p:nvSpPr>
        <p:spPr>
          <a:xfrm>
            <a:off x="711360" y="4861080"/>
            <a:ext cx="5664960" cy="45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60" cy="457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2" name="Google Shape;4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8" name="Google Shape;4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2" name="Google Shape;5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8" name="Google Shape;5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0" name="Google Shape;5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2" name="Google Shape;5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4" name="Google Shape;5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6" name="Google Shape;5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a0982d22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5a0982d22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5a0982d22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5a0982d22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5a0982d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a0982d22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75a0982d22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75a0982d22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5a0982d22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75a0982d2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12600" y="6377040"/>
            <a:ext cx="3745440" cy="11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306360" y="7078680"/>
            <a:ext cx="1857960" cy="3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9080" y="6370560"/>
            <a:ext cx="3766320" cy="12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7416720" y="7062840"/>
            <a:ext cx="2113560" cy="4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4829040" y="7062840"/>
            <a:ext cx="2588400" cy="4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9256747" y="7062850"/>
            <a:ext cx="676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4240" y="84240"/>
            <a:ext cx="5037840" cy="65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0;p14"/>
          <p:cNvSpPr>
            <a:spLocks noChangeArrowheads="1"/>
          </p:cNvSpPr>
          <p:nvPr/>
        </p:nvSpPr>
        <p:spPr bwMode="auto">
          <a:xfrm>
            <a:off x="7096125" y="6918325"/>
            <a:ext cx="25161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 dirty="0" smtClean="0"/>
              <a:t>29/04/2020</a:t>
            </a:r>
            <a:endParaRPr lang="en-US" sz="1800" dirty="0"/>
          </a:p>
        </p:txBody>
      </p:sp>
      <p:sp>
        <p:nvSpPr>
          <p:cNvPr id="14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 dirty="0" err="1"/>
              <a:t>Programare</a:t>
            </a:r>
            <a:r>
              <a:rPr lang="en-US" sz="4000" b="1" dirty="0"/>
              <a:t> </a:t>
            </a:r>
            <a:r>
              <a:rPr lang="en-US" sz="4000" b="1" dirty="0" err="1"/>
              <a:t>orientat</a:t>
            </a:r>
            <a:r>
              <a:rPr lang="vi-VN" sz="4000" b="1" dirty="0"/>
              <a:t>ă</a:t>
            </a:r>
            <a:r>
              <a:rPr lang="en-US" sz="4000" b="1" dirty="0"/>
              <a:t> </a:t>
            </a:r>
            <a:r>
              <a:rPr lang="en-US" sz="4000" b="1" dirty="0" err="1"/>
              <a:t>pe</a:t>
            </a:r>
            <a:r>
              <a:rPr lang="en-US" sz="4000" b="1" dirty="0"/>
              <a:t> </a:t>
            </a:r>
            <a:r>
              <a:rPr lang="en-US" sz="4000" b="1" dirty="0" err="1"/>
              <a:t>obiecte</a:t>
            </a: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 dirty="0"/>
              <a:t>- </a:t>
            </a:r>
            <a:r>
              <a:rPr lang="en-US" sz="2600" b="1" dirty="0" err="1"/>
              <a:t>suport</a:t>
            </a:r>
            <a:r>
              <a:rPr lang="en-US" sz="2600" b="1" dirty="0"/>
              <a:t> de curs -</a:t>
            </a:r>
            <a:endParaRPr lang="en-US" sz="1800" dirty="0"/>
          </a:p>
        </p:txBody>
      </p:sp>
      <p:sp>
        <p:nvSpPr>
          <p:cNvPr id="15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Clr>
                <a:srgbClr val="000000"/>
              </a:buClr>
            </a:pPr>
            <a:r>
              <a:rPr lang="ro-RO" altLang="ro-RO" sz="2600" b="1" dirty="0"/>
              <a:t>Andrei Păun</a:t>
            </a:r>
          </a:p>
          <a:p>
            <a:pPr algn="ctr">
              <a:lnSpc>
                <a:spcPct val="104000"/>
              </a:lnSpc>
              <a:buClr>
                <a:srgbClr val="000000"/>
              </a:buClr>
            </a:pPr>
            <a:r>
              <a:rPr lang="en-US" sz="2600" b="1" dirty="0" err="1"/>
              <a:t>Anca</a:t>
            </a:r>
            <a:r>
              <a:rPr lang="en-US" sz="2600" b="1" dirty="0"/>
              <a:t> </a:t>
            </a:r>
            <a:r>
              <a:rPr lang="en-US" sz="2600" b="1" dirty="0" err="1"/>
              <a:t>Dobrov</a:t>
            </a:r>
            <a:r>
              <a:rPr lang="ro-RO" altLang="ro-RO" sz="2600" b="1" dirty="0"/>
              <a:t>ăț</a:t>
            </a:r>
            <a:endParaRPr lang="ro-RO" sz="1800" dirty="0"/>
          </a:p>
        </p:txBody>
      </p:sp>
      <p:sp>
        <p:nvSpPr>
          <p:cNvPr id="16" name="Google Shape;129;p27"/>
          <p:cNvSpPr txBox="1">
            <a:spLocks noChangeArrowheads="1"/>
          </p:cNvSpPr>
          <p:nvPr/>
        </p:nvSpPr>
        <p:spPr bwMode="auto">
          <a:xfrm>
            <a:off x="3052763" y="4999038"/>
            <a:ext cx="404495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sz="2000" b="1" dirty="0">
                <a:latin typeface="Calibri" pitchFamily="34" charset="0"/>
              </a:rPr>
              <a:t>An </a:t>
            </a:r>
            <a:r>
              <a:rPr lang="en-US" sz="2000" b="1" dirty="0" err="1">
                <a:latin typeface="Calibri" pitchFamily="34" charset="0"/>
              </a:rPr>
              <a:t>universitar</a:t>
            </a:r>
            <a:r>
              <a:rPr lang="en-US" sz="2000" b="1" dirty="0">
                <a:latin typeface="Calibri" pitchFamily="34" charset="0"/>
              </a:rPr>
              <a:t> 2019 – 2020</a:t>
            </a:r>
            <a:endParaRPr lang="en-US" sz="2000" dirty="0">
              <a:latin typeface="Calibri" pitchFamily="34" charset="0"/>
            </a:endParaRPr>
          </a:p>
          <a:p>
            <a:pPr algn="ctr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sz="2000" b="1" dirty="0" err="1">
                <a:latin typeface="Calibri" pitchFamily="34" charset="0"/>
              </a:rPr>
              <a:t>Semestrul</a:t>
            </a:r>
            <a:r>
              <a:rPr lang="en-US" sz="2000" b="1" dirty="0">
                <a:latin typeface="Calibri" pitchFamily="34" charset="0"/>
              </a:rPr>
              <a:t> II</a:t>
            </a:r>
            <a:endParaRPr lang="en-US" sz="2000" dirty="0">
              <a:latin typeface="Calibri" pitchFamily="34" charset="0"/>
            </a:endParaRPr>
          </a:p>
          <a:p>
            <a:pPr algn="ctr">
              <a:lnSpc>
                <a:spcPct val="104000"/>
              </a:lnSpc>
              <a:buClr>
                <a:srgbClr val="000000"/>
              </a:buClr>
              <a:buSzPts val="2400"/>
            </a:pPr>
            <a:r>
              <a:rPr lang="en-US" sz="2000" b="1" dirty="0" err="1">
                <a:latin typeface="Calibri" pitchFamily="34" charset="0"/>
              </a:rPr>
              <a:t>Seriile</a:t>
            </a:r>
            <a:r>
              <a:rPr lang="en-US" sz="2000" b="1" dirty="0">
                <a:latin typeface="Calibri" pitchFamily="34" charset="0"/>
              </a:rPr>
              <a:t> 13, </a:t>
            </a:r>
            <a:r>
              <a:rPr lang="ro-RO" altLang="ro-RO" sz="2000" b="1" dirty="0">
                <a:latin typeface="Calibri" pitchFamily="34" charset="0"/>
              </a:rPr>
              <a:t>14 şi 21</a:t>
            </a:r>
            <a:endParaRPr lang="en-US" sz="2000" b="1" dirty="0">
              <a:latin typeface="Calibri" pitchFamily="34" charset="0"/>
            </a:endParaRPr>
          </a:p>
          <a:p>
            <a:pPr algn="ctr">
              <a:lnSpc>
                <a:spcPct val="104000"/>
              </a:lnSpc>
              <a:buClr>
                <a:srgbClr val="FFFFFF"/>
              </a:buClr>
              <a:buSzPts val="2400"/>
              <a:buFont typeface="Arial" charset="0"/>
              <a:buNone/>
            </a:pPr>
            <a:endParaRPr lang="en-US" sz="2000" b="1" dirty="0">
              <a:latin typeface="Calibri" pitchFamily="34" charset="0"/>
            </a:endParaRPr>
          </a:p>
          <a:p>
            <a:pPr algn="ctr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sz="2000" b="1" dirty="0">
                <a:latin typeface="Calibri" pitchFamily="34" charset="0"/>
              </a:rPr>
              <a:t>Curs </a:t>
            </a:r>
            <a:r>
              <a:rPr lang="en-US" sz="2000" b="1" dirty="0" smtClean="0">
                <a:latin typeface="Calibri" pitchFamily="34" charset="0"/>
              </a:rPr>
              <a:t>10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adaugate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polimorfismului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identificarea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programului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aditional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4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cast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modalitate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sigura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cast: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RTTI.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obtine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(object)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predefinit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returneaza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tip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(null)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genereaza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exceptie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bad_typeid</a:t>
            </a:r>
            <a:endParaRPr sz="20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Cea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mai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importanta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utilizare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a </a:t>
            </a:r>
            <a:r>
              <a:rPr lang="en-US" sz="2000" b="1" i="1" u="none" strike="noStrike" cap="none" dirty="0" err="1">
                <a:solidFill>
                  <a:srgbClr val="0000FF"/>
                </a:solidFill>
              </a:rPr>
              <a:t>typeid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-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tipuri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polimorfice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"p is pointing to an object of type "&lt;&lt;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typeid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(*p)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"p is pointing to an object of type " &lt;&lt;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typeid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(*p)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"p is pointing to an object of type " &lt;&lt;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typeid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(*p)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 typeid cu referinte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virtual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// tip polimorfic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WhatType(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Baza &amp;ob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Baza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WhatType(b);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WhatType(d1);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WhatType(d2);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denumita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 general, 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numeste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intalni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concept la Design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{public: virtual void f () { } };// tip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9532800" y="7062840"/>
            <a:ext cx="400680" cy="4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84240" y="84240"/>
            <a:ext cx="5037840" cy="65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322360" y="979560"/>
            <a:ext cx="5540760" cy="44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57200" y="1933550"/>
            <a:ext cx="92337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Controlul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tipului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rulării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programului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C++.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Mecanisme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tip RTTI (Run Time Type Identification).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Moştenire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multiplă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identificatori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tip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{public: virtual void f () { } };// tip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*b;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&lt;10;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b = factory();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"Object is 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(*b).name()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(*b) ==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(*b) ==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3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cast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polimorfice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oricand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-un pointer B*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 un pointer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oricand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retine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reuseste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pointerul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pointer (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tip target-type, 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altfel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incercarea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esueaza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evalueaza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null in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pointerilor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exception in </a:t>
            </a:r>
            <a:r>
              <a:rPr lang="en-US" sz="2000" b="1" i="1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referintelor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4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5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5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&lt;Derived *&gt; (&amp;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&lt;Base *&gt; (&amp;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&lt;Base *&gt; (&amp;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{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6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6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&lt;Derived *&gt; (&amp;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&amp;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&lt;Derived *&gt;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7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7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&amp;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&lt;Derived *&gt;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a Derived *\n is not OK because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really \n pointing to a Base object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&amp;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&lt;Base *&gt;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{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a Base * is OK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8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73925" y="1253350"/>
            <a:ext cx="9636000" cy="471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Polimorfism la executie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</a:rPr>
              <a:t>f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unctiile virtuale sunt definite in baza si redefinite in clasa derivata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de tip baza care arata catre obiect de tip derivat si cheama o functie virtuala definita in baza si in derivata executa  FUNCTIA DIN CLASA DERIVATA.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 clasa derivata: </a:t>
            </a:r>
            <a:r>
              <a:rPr lang="en-US" sz="2000" b="1" i="0" u="none" strike="noStrike" cap="none">
                <a:solidFill>
                  <a:srgbClr val="FF0000"/>
                </a:solidFill>
              </a:rPr>
              <a:t>late binding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un obiect derivat folosit in locul obiectului de baza isi va folosi functia sa, nu cea din baza (din cauza de late binding).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decuplare in privinta tipurilor.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</a:rPr>
              <a:t>Upcasting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Tipul derivat poate lua locul tipului de baza (foarte important pentru procesarea mai multor tipuri prin acelasi cod).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9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0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0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1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1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substitut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clasic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nepolimorfice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standard;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(run-time);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Sintaxa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: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static_cast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&lt;type&gt; (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expr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)</a:t>
            </a:r>
            <a:endParaRPr sz="2000" b="1" i="0" u="none" strike="noStrike" cap="none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=0;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&lt;10;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&lt;double&gt; 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rescrie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explicit,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proprietatea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const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volatile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-un cast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proprietatea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constant);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atributelor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 / volatile.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&lt;type&gt;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(const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ness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*&gt; 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&lt;&lt; "x before call: " &lt;&lt; x &lt;&lt;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&lt;&lt; "x after call: " &lt;&lt; x &lt;&lt;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5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6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73925" y="1253350"/>
            <a:ext cx="8752800" cy="60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Upcasting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Pet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virtual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speak() const { return " "; }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Dog : public Pet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string speak() const { return "Bark!"; }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Dog ralph;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  Pet* p1 = &amp;ralph;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  Pet&amp; p2 = ralph;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Pet p3;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Late binding for both: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"p1-&gt;speak() = " &lt;&lt; p1-&gt;speak() &lt;&lt;endl;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"p2.speak() = " &lt;&lt; p2.speak()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Early binding (probably):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"p3.speak() = " &lt;&lt; p3.speak()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273925" y="1253350"/>
            <a:ext cx="9034200" cy="337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Destructori si virtualizare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Este uzual sa se intalneasca.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Se cheama in ordine inversa decat constructorii.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Daca vrem sa eliminam portiuni alocate dinamic si pentru clasa derivata dar facem upcasting trebuie sa folosim destructori virtuali.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273925" y="1253350"/>
            <a:ext cx="9636000" cy="562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Destructori si virtualizare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class Base1 {public:  ~Base1() { cout &lt;&lt; "~Base1()\n"; } };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class Derived1 : public Base1 {public:  ~Derived1() { cout &lt;&lt; "~Derived1()\n"; } };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class Base2 {public: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</a:t>
            </a:r>
            <a:r>
              <a:rPr lang="en-US" sz="2000" b="1">
                <a:solidFill>
                  <a:srgbClr val="FF0000"/>
                </a:solidFill>
              </a:rPr>
              <a:t>virtual ~Base2() { cout &lt;&lt; "~Base2()\n"; }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class Derived2 : public Base2 {public:  ~Derived2() { cout &lt;&lt; "~Derived2()\n"; } 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int main() {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Base1* bp = new Derived1;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delete bp; </a:t>
            </a:r>
            <a:r>
              <a:rPr lang="en-US" sz="2000">
                <a:solidFill>
                  <a:schemeClr val="dk1"/>
                </a:solidFill>
              </a:rPr>
              <a:t>// Afis: ~Base1()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Base2* b2p = new Derived2;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delete b2p; </a:t>
            </a:r>
            <a:r>
              <a:rPr lang="en-US" sz="2000" b="1">
                <a:solidFill>
                  <a:srgbClr val="FF0000"/>
                </a:solidFill>
              </a:rPr>
              <a:t>// Afis: ~Derived2()  ~Base2()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273925" y="1253350"/>
            <a:ext cx="9636000" cy="450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Downcasting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ierarhii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polimorfice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(cu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upcasting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respectivele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 definite in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downcasting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problematic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 cast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stim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siguranta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pointer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cerintele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tabelele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VTABLE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determinarea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tipului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273925" y="1253350"/>
            <a:ext cx="9636000" cy="50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Downcasting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Pet { public: virtual ~Pet(){}};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Dog : public Pet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Cat : public Pet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Pet* b = new Cat; // Upcast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Dog* d1 =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dynamic_cast&lt;Dog*&gt;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(b);  // Afis - 0; Try to cast it to Dog*: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Cat* d2 =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dynamic_cast&lt;Cat*&gt;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(b);// Try to cast it to Cat*: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b si d2 retin aceeasi adresa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"d1 = " &lt;&lt; d1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"d2 = " &lt;&lt; d2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"b  = " &lt;&lt; b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273925" y="1253350"/>
            <a:ext cx="4279500" cy="57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Downcasting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Shape {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 virtual ~Shape() {};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Circle : public Shape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Square : public Shape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Other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Circle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Shape* s = &amp;c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normal and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More explicit but unnecessary: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s =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static_cast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&lt;Shape*&gt;(&amp;c);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Circle* cp =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Square* sp = 0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781925" y="1371350"/>
            <a:ext cx="5128200" cy="58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Static Navigation of class hierarchies requires extra type information: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typeid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(s) ==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typeid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(cp)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// C++ RTTI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cp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&lt;Circle*&gt;(s);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(s) ==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(sp))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sp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&lt;Square*&gt;(s);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if(cp != 0)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"It's a circle!"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if(sp != 0)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"It's a square!"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 Static navigation is ONLY an efficiency hack;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always safer. However: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// Other* op = </a:t>
            </a:r>
            <a:r>
              <a:rPr lang="en-US" sz="2000" b="1" i="0" u="none" strike="noStrike" cap="none" dirty="0" err="1">
                <a:solidFill>
                  <a:srgbClr val="0000FF"/>
                </a:solidFill>
              </a:rPr>
              <a:t>static_cast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&lt;Other*&gt;(s);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</a:rPr>
              <a:t>  // Conveniently gives an error message, while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</a:rPr>
              <a:t>  Other* op2 = (Other*)s;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</a:rPr>
              <a:t>  // does not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4348</Words>
  <Application>Microsoft Office PowerPoint</Application>
  <PresentationFormat>Custom</PresentationFormat>
  <Paragraphs>838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tata</cp:lastModifiedBy>
  <cp:revision>27</cp:revision>
  <dcterms:modified xsi:type="dcterms:W3CDTF">2020-04-29T11:41:32Z</dcterms:modified>
</cp:coreProperties>
</file>