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300" r:id="rId2"/>
    <p:sldId id="301" r:id="rId3"/>
    <p:sldId id="302" r:id="rId4"/>
    <p:sldId id="308" r:id="rId5"/>
    <p:sldId id="306" r:id="rId6"/>
    <p:sldId id="304" r:id="rId7"/>
    <p:sldId id="303" r:id="rId8"/>
    <p:sldId id="307" r:id="rId9"/>
    <p:sldId id="309" r:id="rId10"/>
    <p:sldId id="257" r:id="rId11"/>
    <p:sldId id="258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21E5B-F067-4B32-9E12-BE0D6515FE48}" type="datetimeFigureOut">
              <a:rPr lang="ro-RO" smtClean="0"/>
              <a:t>20.03.2020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47B98-138E-40A0-856B-E295E76D571A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BD9DF-BC64-4B9C-B338-2979FCBCFA03}" type="slidenum">
              <a:rPr lang="en-US" altLang="ro-RO" smtClean="0"/>
              <a:pPr/>
              <a:t>1</a:t>
            </a:fld>
            <a:endParaRPr lang="en-US" altLang="ro-RO" smtClean="0"/>
          </a:p>
        </p:txBody>
      </p:sp>
      <p:sp>
        <p:nvSpPr>
          <p:cNvPr id="911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8944C-5D5A-4E26-AC9D-C30D99320281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921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65E4-0C9F-4892-BAD6-2D1A7B7F5A93}" type="datetimeFigureOut">
              <a:rPr lang="ro-RO" smtClean="0"/>
              <a:t>20.03.2020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E862-7CCD-4F8B-AC2B-E8ED8FBF16D5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65E4-0C9F-4892-BAD6-2D1A7B7F5A93}" type="datetimeFigureOut">
              <a:rPr lang="ro-RO" smtClean="0"/>
              <a:t>20.03.2020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E862-7CCD-4F8B-AC2B-E8ED8FBF16D5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65E4-0C9F-4892-BAD6-2D1A7B7F5A93}" type="datetimeFigureOut">
              <a:rPr lang="ro-RO" smtClean="0"/>
              <a:t>20.03.2020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E862-7CCD-4F8B-AC2B-E8ED8FBF16D5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65E4-0C9F-4892-BAD6-2D1A7B7F5A93}" type="datetimeFigureOut">
              <a:rPr lang="ro-RO" smtClean="0"/>
              <a:t>20.03.2020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E862-7CCD-4F8B-AC2B-E8ED8FBF16D5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65E4-0C9F-4892-BAD6-2D1A7B7F5A93}" type="datetimeFigureOut">
              <a:rPr lang="ro-RO" smtClean="0"/>
              <a:t>20.03.2020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E862-7CCD-4F8B-AC2B-E8ED8FBF16D5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65E4-0C9F-4892-BAD6-2D1A7B7F5A93}" type="datetimeFigureOut">
              <a:rPr lang="ro-RO" smtClean="0"/>
              <a:t>20.03.2020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E862-7CCD-4F8B-AC2B-E8ED8FBF16D5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65E4-0C9F-4892-BAD6-2D1A7B7F5A93}" type="datetimeFigureOut">
              <a:rPr lang="ro-RO" smtClean="0"/>
              <a:t>20.03.2020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E862-7CCD-4F8B-AC2B-E8ED8FBF16D5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65E4-0C9F-4892-BAD6-2D1A7B7F5A93}" type="datetimeFigureOut">
              <a:rPr lang="ro-RO" smtClean="0"/>
              <a:t>20.03.2020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E862-7CCD-4F8B-AC2B-E8ED8FBF16D5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65E4-0C9F-4892-BAD6-2D1A7B7F5A93}" type="datetimeFigureOut">
              <a:rPr lang="ro-RO" smtClean="0"/>
              <a:t>20.03.2020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E862-7CCD-4F8B-AC2B-E8ED8FBF16D5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65E4-0C9F-4892-BAD6-2D1A7B7F5A93}" type="datetimeFigureOut">
              <a:rPr lang="ro-RO" smtClean="0"/>
              <a:t>20.03.2020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E862-7CCD-4F8B-AC2B-E8ED8FBF16D5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65E4-0C9F-4892-BAD6-2D1A7B7F5A93}" type="datetimeFigureOut">
              <a:rPr lang="ro-RO" smtClean="0"/>
              <a:t>20.03.2020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E862-7CCD-4F8B-AC2B-E8ED8FBF16D5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A65E4-0C9F-4892-BAD6-2D1A7B7F5A93}" type="datetimeFigureOut">
              <a:rPr lang="ro-RO" smtClean="0"/>
              <a:t>20.03.2020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4E862-7CCD-4F8B-AC2B-E8ED8FBF16D5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gelber-gasandbox.webex.com/meet/andrei.pau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bmares@fmi.unibuc.ro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liviu.cepan@gmail.com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fmi.unibuc.ro/" TargetMode="External"/><Relationship Id="rId2" Type="http://schemas.openxmlformats.org/officeDocument/2006/relationships/hyperlink" Target="https://poo-2020.slac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y.fmi.unibuc.ro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miriamadriana.costan@gmail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marian.mgusatu@gmail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12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Google Shape;126;p27"/>
          <p:cNvSpPr>
            <a:spLocks noChangeArrowheads="1"/>
          </p:cNvSpPr>
          <p:nvPr/>
        </p:nvSpPr>
        <p:spPr bwMode="auto">
          <a:xfrm>
            <a:off x="228600" y="3733800"/>
            <a:ext cx="34496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4000"/>
              </a:lnSpc>
              <a:buFontTx/>
              <a:buNone/>
            </a:pPr>
            <a:r>
              <a:rPr lang="ro-RO" altLang="ro-RO" sz="2600" b="1">
                <a:cs typeface="Arial" charset="0"/>
              </a:rPr>
              <a:t>Andrei Păun</a:t>
            </a:r>
          </a:p>
          <a:p>
            <a:pPr algn="ctr">
              <a:lnSpc>
                <a:spcPct val="104000"/>
              </a:lnSpc>
              <a:buFontTx/>
              <a:buNone/>
            </a:pPr>
            <a:r>
              <a:rPr lang="en-US" sz="2600" b="1">
                <a:solidFill>
                  <a:srgbClr val="000000"/>
                </a:solidFill>
                <a:cs typeface="Arial" charset="0"/>
                <a:sym typeface="Arial" charset="0"/>
              </a:rPr>
              <a:t>Anca Dobrov</a:t>
            </a:r>
            <a:r>
              <a:rPr lang="ro-RO" altLang="ro-RO" sz="2600" b="1">
                <a:cs typeface="Arial" charset="0"/>
              </a:rPr>
              <a:t>ăț</a:t>
            </a:r>
            <a:endParaRPr lang="ro-RO" sz="1800">
              <a:cs typeface="Arial" charset="0"/>
            </a:endParaRPr>
          </a:p>
        </p:txBody>
      </p:sp>
      <p:sp>
        <p:nvSpPr>
          <p:cNvPr id="9" name="Google Shape;127;p27"/>
          <p:cNvSpPr/>
          <p:nvPr/>
        </p:nvSpPr>
        <p:spPr>
          <a:xfrm>
            <a:off x="7131050" y="6400800"/>
            <a:ext cx="1784350" cy="274638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0" rIns="0" bIns="0" anchor="ctr"/>
          <a:lstStyle/>
          <a:p>
            <a:pPr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smtClean="0">
                <a:latin typeface="+mn-lt"/>
                <a:cs typeface="Arial" pitchFamily="34" charset="0"/>
              </a:rPr>
              <a:t>17</a:t>
            </a:r>
            <a:r>
              <a:rPr lang="en-US" sz="1800" b="1" dirty="0" smtClean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rPr>
              <a:t>/</a:t>
            </a:r>
            <a:r>
              <a:rPr lang="en-US" sz="1800" b="1" dirty="0" smtClean="0">
                <a:latin typeface="+mn-lt"/>
                <a:cs typeface="Arial" pitchFamily="34" charset="0"/>
              </a:rPr>
              <a:t>3</a:t>
            </a:r>
            <a:r>
              <a:rPr lang="en-US" sz="1800" b="1" dirty="0" smtClean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rPr>
              <a:t>/20</a:t>
            </a:r>
            <a:r>
              <a:rPr lang="en-US" sz="1800" b="1" dirty="0" smtClean="0">
                <a:latin typeface="+mn-lt"/>
                <a:cs typeface="Arial" pitchFamily="34" charset="0"/>
              </a:rPr>
              <a:t>20</a:t>
            </a:r>
            <a:endParaRPr sz="1800" dirty="0">
              <a:latin typeface="+mn-lt"/>
              <a:cs typeface="Arial" pitchFamily="34" charset="0"/>
            </a:endParaRPr>
          </a:p>
        </p:txBody>
      </p:sp>
      <p:sp>
        <p:nvSpPr>
          <p:cNvPr id="10" name="Google Shape;128;p27"/>
          <p:cNvSpPr/>
          <p:nvPr/>
        </p:nvSpPr>
        <p:spPr>
          <a:xfrm>
            <a:off x="258763" y="1335088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239025" rIns="0" bIns="0" anchor="ctr"/>
          <a:lstStyle/>
          <a:p>
            <a:pPr algn="ctr">
              <a:lnSpc>
                <a:spcPct val="72000"/>
              </a:lnSpc>
              <a:buFontTx/>
              <a:buNone/>
              <a:defRPr/>
            </a:pP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Programare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orientat</a:t>
            </a:r>
            <a:r>
              <a:rPr lang="ro-RO" altLang="ro-RO" sz="4000" b="1" dirty="0">
                <a:latin typeface="+mn-lt"/>
              </a:rPr>
              <a:t>ă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obiecte</a:t>
            </a: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- </a:t>
            </a:r>
            <a:r>
              <a:rPr lang="en-US" sz="26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suport</a:t>
            </a: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curs -</a:t>
            </a:r>
            <a:endParaRPr sz="1800" dirty="0">
              <a:latin typeface="+mn-lt"/>
            </a:endParaRPr>
          </a:p>
        </p:txBody>
      </p:sp>
      <p:sp>
        <p:nvSpPr>
          <p:cNvPr id="11" name="Google Shape;129;p27"/>
          <p:cNvSpPr txBox="1"/>
          <p:nvPr/>
        </p:nvSpPr>
        <p:spPr>
          <a:xfrm>
            <a:off x="2355850" y="4919663"/>
            <a:ext cx="4044950" cy="1633537"/>
          </a:xfrm>
          <a:prstGeom prst="rect">
            <a:avLst/>
          </a:prstGeom>
          <a:noFill/>
          <a:ln>
            <a:noFill/>
          </a:ln>
        </p:spPr>
        <p:txBody>
          <a:bodyPr spcFirstLastPara="1" lIns="90000" tIns="45000" rIns="90000" bIns="45000"/>
          <a:lstStyle/>
          <a:p>
            <a:pPr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rPr>
              <a:t>An </a:t>
            </a:r>
            <a:r>
              <a:rPr lang="en-US" sz="2000" b="1" dirty="0" err="1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rPr>
              <a:t>universitar</a:t>
            </a:r>
            <a:r>
              <a:rPr lang="en-US"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rPr>
              <a:t> 201</a:t>
            </a:r>
            <a:r>
              <a:rPr lang="en-US" sz="2000" b="1" dirty="0">
                <a:latin typeface="+mn-lt"/>
                <a:cs typeface="Arial" pitchFamily="34" charset="0"/>
              </a:rPr>
              <a:t>9</a:t>
            </a:r>
            <a:r>
              <a:rPr lang="en-US"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rPr>
              <a:t> – 20</a:t>
            </a:r>
            <a:r>
              <a:rPr lang="en-US" sz="2000" b="1" dirty="0">
                <a:latin typeface="+mn-lt"/>
                <a:cs typeface="Arial" pitchFamily="34" charset="0"/>
              </a:rPr>
              <a:t>20</a:t>
            </a:r>
            <a:endParaRPr sz="2000" dirty="0">
              <a:latin typeface="+mn-lt"/>
              <a:cs typeface="Arial" pitchFamily="34" charset="0"/>
            </a:endParaRPr>
          </a:p>
          <a:p>
            <a:pPr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/>
            </a:pPr>
            <a:r>
              <a:rPr lang="en-US" sz="2000" b="1" dirty="0" err="1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rPr>
              <a:t>Semestrul</a:t>
            </a:r>
            <a:r>
              <a:rPr lang="en-US"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rPr>
              <a:t> II</a:t>
            </a:r>
            <a:endParaRPr sz="2000" dirty="0">
              <a:latin typeface="+mn-lt"/>
              <a:cs typeface="Arial" pitchFamily="34" charset="0"/>
            </a:endParaRPr>
          </a:p>
          <a:p>
            <a:pPr algn="ctr">
              <a:lnSpc>
                <a:spcPct val="104000"/>
              </a:lnSpc>
              <a:buSzPts val="2400"/>
              <a:buFontTx/>
              <a:buNone/>
              <a:defRPr/>
            </a:pPr>
            <a:r>
              <a:rPr lang="en-US" sz="2000" b="1" dirty="0" err="1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rPr>
              <a:t>Seriile</a:t>
            </a:r>
            <a:r>
              <a:rPr lang="en-US"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>
                <a:latin typeface="+mn-lt"/>
                <a:cs typeface="Arial" pitchFamily="34" charset="0"/>
              </a:rPr>
              <a:t>13, </a:t>
            </a:r>
            <a:r>
              <a:rPr lang="ro-RO" altLang="ro-RO" sz="2000" b="1" dirty="0">
                <a:latin typeface="+mn-lt"/>
                <a:cs typeface="Arial" pitchFamily="34" charset="0"/>
              </a:rPr>
              <a:t>14 şi 21</a:t>
            </a:r>
            <a:endParaRPr sz="2000" b="1" dirty="0">
              <a:latin typeface="+mn-lt"/>
              <a:cs typeface="Arial" pitchFamily="34" charset="0"/>
            </a:endParaRPr>
          </a:p>
          <a:p>
            <a:pPr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/>
            </a:pPr>
            <a:endParaRPr sz="2000" b="1" dirty="0">
              <a:solidFill>
                <a:srgbClr val="000000"/>
              </a:solidFill>
              <a:latin typeface="+mn-lt"/>
              <a:ea typeface="Arial"/>
              <a:cs typeface="Arial" pitchFamily="34" charset="0"/>
              <a:sym typeface="Arial"/>
            </a:endParaRPr>
          </a:p>
          <a:p>
            <a:pPr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rPr>
              <a:t>Curs </a:t>
            </a:r>
            <a:r>
              <a:rPr lang="en-US" sz="2000" b="1" dirty="0" smtClean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rPr>
              <a:t>5</a:t>
            </a:r>
            <a:endParaRPr sz="2000" dirty="0"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ChangeArrowheads="1"/>
          </p:cNvSpPr>
          <p:nvPr/>
        </p:nvSpPr>
        <p:spPr bwMode="auto">
          <a:xfrm>
            <a:off x="228600" y="779463"/>
            <a:ext cx="45720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cube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y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z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cube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j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k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	</a:t>
            </a:r>
            <a:r>
              <a:rPr lang="ro-RO" sz="1600"/>
              <a:t>x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	</a:t>
            </a:r>
            <a:r>
              <a:rPr lang="ro-RO" sz="1600"/>
              <a:t>y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j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	</a:t>
            </a:r>
            <a:r>
              <a:rPr lang="ro-RO" sz="1600"/>
              <a:t>z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k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volume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y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z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cube a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),</a:t>
            </a:r>
            <a:r>
              <a:rPr lang="ro-RO" sz="1600"/>
              <a:t> b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volume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endl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b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volume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199685" name="Rectangle 5"/>
          <p:cNvSpPr>
            <a:spLocks noChangeArrowheads="1"/>
          </p:cNvSpPr>
          <p:nvPr/>
        </p:nvSpPr>
        <p:spPr bwMode="auto">
          <a:xfrm>
            <a:off x="5118100" y="2254250"/>
            <a:ext cx="2120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cube() {x=0; y=0; z=0}</a:t>
            </a:r>
          </a:p>
        </p:txBody>
      </p:sp>
      <p:sp>
        <p:nvSpPr>
          <p:cNvPr id="4710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710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813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762000"/>
            <a:ext cx="4953000" cy="5632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A customized version of </a:t>
            </a:r>
            <a:r>
              <a:rPr lang="en-US" sz="18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strcat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().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cstring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mystrcat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len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endParaRPr lang="en-US" sz="1800" b="1" dirty="0">
              <a:solidFill>
                <a:srgbClr val="8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str1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80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 is a test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str2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80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0123456789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mystrcat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str1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str2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concatenate 5 chars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str1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'\n'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strcpy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str1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 is a test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reset str1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mystrcat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str1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str2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concatenate entire string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str1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'\n'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5029200" y="838200"/>
            <a:ext cx="3962400" cy="4597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A custom version of </a:t>
            </a:r>
            <a:r>
              <a:rPr lang="en-US" sz="18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strcat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().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mystrcat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len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find end of s1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while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len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len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strlen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while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s2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&amp;&amp;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len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s1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s2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copy chars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s1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s2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len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s1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'\0'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null terminate s1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4000" smtClean="0"/>
              <a:t>Ambiguitati pentru polimorfism de functii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r>
              <a:rPr lang="en-US" altLang="en-US" smtClean="0"/>
              <a:t>erori la compilare</a:t>
            </a:r>
          </a:p>
          <a:p>
            <a:r>
              <a:rPr lang="en-US" altLang="en-US" smtClean="0"/>
              <a:t>majoritatea datorita conversiilor implicite</a:t>
            </a:r>
          </a:p>
          <a:p>
            <a:endParaRPr lang="en-US" altLang="en-US" smtClean="0"/>
          </a:p>
        </p:txBody>
      </p:sp>
      <p:sp>
        <p:nvSpPr>
          <p:cNvPr id="5018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018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2024063" y="3810000"/>
            <a:ext cx="5748337" cy="11382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myfunc</a:t>
            </a:r>
            <a:r>
              <a:rPr lang="en-US" sz="2000" dirty="0">
                <a:solidFill>
                  <a:srgbClr val="808030"/>
                </a:solidFill>
                <a:latin typeface="+mn-lt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Arial" pitchFamily="34" charset="0"/>
              </a:rPr>
              <a:t> d</a:t>
            </a:r>
            <a:r>
              <a:rPr lang="en-US" sz="20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696969"/>
                </a:solidFill>
                <a:latin typeface="+mn-lt"/>
                <a:cs typeface="Arial" pitchFamily="34" charset="0"/>
              </a:rPr>
              <a:t>// ...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 err="1">
                <a:solidFill>
                  <a:srgbClr val="603000"/>
                </a:solidFill>
                <a:latin typeface="+mn-lt"/>
                <a:cs typeface="Arial" pitchFamily="34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myfunc</a:t>
            </a:r>
            <a:r>
              <a:rPr lang="en-US" sz="2000" dirty="0">
                <a:solidFill>
                  <a:srgbClr val="808030"/>
                </a:solidFill>
                <a:latin typeface="+mn-lt"/>
                <a:cs typeface="Arial" pitchFamily="34" charset="0"/>
              </a:rPr>
              <a:t>(</a:t>
            </a:r>
            <a:r>
              <a:rPr lang="en-US" sz="2000" dirty="0">
                <a:solidFill>
                  <a:srgbClr val="0000E6"/>
                </a:solidFill>
                <a:latin typeface="+mn-lt"/>
                <a:cs typeface="Arial" pitchFamily="34" charset="0"/>
              </a:rPr>
              <a:t>'c'</a:t>
            </a:r>
            <a:r>
              <a:rPr lang="en-US" sz="20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  <a:cs typeface="Arial" pitchFamily="34" charset="0"/>
              </a:rPr>
              <a:t>// not an error, conversion applied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410200"/>
            <a:ext cx="7772400" cy="91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smtClean="0"/>
              <a:t>problema nu e de definire a functiilor myfunc,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problema apare la apelul functiilor</a:t>
            </a:r>
          </a:p>
        </p:txBody>
      </p:sp>
      <p:sp>
        <p:nvSpPr>
          <p:cNvPr id="5120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120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1066800" y="914400"/>
            <a:ext cx="7543800" cy="42656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10.1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unambiguous, calls </a:t>
            </a:r>
            <a:r>
              <a:rPr lang="en-US" sz="18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(double)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ambiguous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0"/>
            <a:ext cx="5486400" cy="60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 b="1" smtClean="0"/>
              <a:t>ambiguitate intre char si unsigned char </a:t>
            </a:r>
          </a:p>
          <a:p>
            <a:pPr>
              <a:lnSpc>
                <a:spcPct val="80000"/>
              </a:lnSpc>
            </a:pPr>
            <a:r>
              <a:rPr lang="en-US" altLang="en-US" sz="1800" b="1" smtClean="0"/>
              <a:t>ambiguitate pentru functii cu param. impliciti</a:t>
            </a: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4495800" y="152400"/>
            <a:ext cx="4572000" cy="624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en-US" sz="1800" dirty="0" err="1"/>
              <a:t>myfunc</a:t>
            </a:r>
            <a:r>
              <a:rPr lang="en-US" altLang="en-US" sz="1800" dirty="0"/>
              <a:t>(</a:t>
            </a: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myfunc</a:t>
            </a:r>
            <a:r>
              <a:rPr lang="en-US" altLang="en-US" sz="1800" dirty="0"/>
              <a:t>(</a:t>
            </a: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, </a:t>
            </a: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j=1);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/>
              <a:t> </a:t>
            </a: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en-US" sz="1800" dirty="0"/>
              <a:t>main()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/>
              <a:t> </a:t>
            </a:r>
            <a:r>
              <a:rPr lang="en-US" sz="1800" dirty="0" err="1">
                <a:solidFill>
                  <a:srgbClr val="603000"/>
                </a:solidFill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myfunc</a:t>
            </a:r>
            <a:r>
              <a:rPr lang="en-US" altLang="en-US" sz="1800" dirty="0"/>
              <a:t>(</a:t>
            </a:r>
            <a:r>
              <a:rPr lang="en-US" alt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4</a:t>
            </a:r>
            <a:r>
              <a:rPr lang="en-US" altLang="en-US" sz="1800" dirty="0"/>
              <a:t>, </a:t>
            </a:r>
            <a:r>
              <a:rPr lang="en-US" alt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altLang="en-US" sz="1800" dirty="0"/>
              <a:t>) 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altLang="en-US" sz="1800" dirty="0"/>
              <a:t> " "; 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unambiguous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/>
              <a:t> </a:t>
            </a:r>
            <a:r>
              <a:rPr lang="en-US" sz="1800" dirty="0" err="1">
                <a:solidFill>
                  <a:srgbClr val="603000"/>
                </a:solidFill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myfunc</a:t>
            </a:r>
            <a:r>
              <a:rPr lang="en-US" altLang="en-US" sz="1800" dirty="0"/>
              <a:t>(</a:t>
            </a:r>
            <a:r>
              <a:rPr lang="en-US" alt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altLang="en-US" sz="1800" dirty="0"/>
              <a:t>); 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ambiguous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myfunc</a:t>
            </a:r>
            <a:r>
              <a:rPr lang="en-US" altLang="en-US" sz="1800" dirty="0"/>
              <a:t>(</a:t>
            </a: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/>
              <a:t>   return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myfunc</a:t>
            </a:r>
            <a:r>
              <a:rPr lang="en-US" altLang="en-US" sz="1800" dirty="0"/>
              <a:t>(</a:t>
            </a: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, </a:t>
            </a: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j)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/>
              <a:t>   return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*j;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endParaRPr lang="en-US" altLang="en-US" sz="1800" dirty="0"/>
          </a:p>
        </p:txBody>
      </p:sp>
      <p:sp>
        <p:nvSpPr>
          <p:cNvPr id="5222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222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228600" y="838200"/>
            <a:ext cx="4343400" cy="49307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'c'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this calls </a:t>
            </a:r>
            <a:r>
              <a:rPr lang="en-US" sz="18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(char)</a:t>
            </a:r>
          </a:p>
          <a:p>
            <a:pPr>
              <a:buFontTx/>
              <a:buNone/>
              <a:defRPr/>
            </a:pP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88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ambiguous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ch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ch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0" y="1371600"/>
            <a:ext cx="3962400" cy="2971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doua tipuri de apel: prin valoare si prin referinta, ambiguitate!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mereu eroare de ambiguitate</a:t>
            </a:r>
          </a:p>
        </p:txBody>
      </p:sp>
      <p:sp>
        <p:nvSpPr>
          <p:cNvPr id="5325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325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0" y="762000"/>
            <a:ext cx="4114800" cy="4635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</a:rPr>
              <a:t>// This program contains an error.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x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&amp;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error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f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error, which f()?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x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In f(</a:t>
            </a:r>
            <a:r>
              <a:rPr lang="en-US" sz="1800" dirty="0" err="1">
                <a:solidFill>
                  <a:srgbClr val="0000E6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&amp;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In f(</a:t>
            </a:r>
            <a:r>
              <a:rPr lang="en-US" sz="1800" dirty="0" err="1">
                <a:solidFill>
                  <a:srgbClr val="0000E6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 &amp;)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Supraincarcarea operatorilor in C++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majoritatea operatorilor pot fi supraincarcati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similar ca la functii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una din proprietatile C++ care ii confera putere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s-a facut supraincarcarea operatorilor si pentru operatii de I/O (&lt;&lt;,&gt;&gt;)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supraincarcarea se face definind o functie operator: membru al clasei sau nu</a:t>
            </a:r>
          </a:p>
        </p:txBody>
      </p:sp>
      <p:sp>
        <p:nvSpPr>
          <p:cNvPr id="542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427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functii operator membri ai clasei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76600"/>
            <a:ext cx="7772400" cy="2819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# este operatorul supraincarcat (+ - * / ++ -- = , etc.)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deobicei ret-type este tipul clasei, dar avem flexibilitate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pentru operatori unari arg-list este vida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pentru operatori binari: arg-list contine un element</a:t>
            </a:r>
          </a:p>
          <a:p>
            <a:pPr>
              <a:lnSpc>
                <a:spcPct val="90000"/>
              </a:lnSpc>
            </a:pPr>
            <a:endParaRPr lang="en-US" altLang="en-US" sz="2800" smtClean="0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447800" y="1828800"/>
            <a:ext cx="52578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i="1"/>
              <a:t>ret-type class-name::</a:t>
            </a:r>
            <a:r>
              <a:rPr lang="en-US" altLang="en-US" sz="1600" b="1"/>
              <a:t>operator</a:t>
            </a:r>
            <a:r>
              <a:rPr lang="en-US" altLang="en-US" sz="1600" b="1" i="1"/>
              <a:t>#(arg-list)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// operations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}</a:t>
            </a:r>
          </a:p>
        </p:txBody>
      </p:sp>
      <p:sp>
        <p:nvSpPr>
          <p:cNvPr id="5530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530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ChangeArrowheads="1"/>
          </p:cNvSpPr>
          <p:nvPr/>
        </p:nvSpPr>
        <p:spPr bwMode="auto">
          <a:xfrm>
            <a:off x="4572000" y="581025"/>
            <a:ext cx="4572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loc loc::operator+(loc op2)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temp.longitude = op2.longitude + longitude;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temp.latitude = op2.latitude + latitude;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return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563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953000"/>
            <a:ext cx="7772400" cy="1828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un singur argument pentru ca avem </a:t>
            </a:r>
            <a:r>
              <a:rPr lang="en-US" altLang="en-US" sz="2400" b="1" smtClean="0"/>
              <a:t>this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longitude==this-&gt;longitude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obiectul din stanga face apelul la functia operator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 ob1a chemat operatorul + redefinit in clasa lui ob1</a:t>
            </a:r>
          </a:p>
        </p:txBody>
      </p:sp>
      <p:sp>
        <p:nvSpPr>
          <p:cNvPr id="5632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632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304800" y="838200"/>
            <a:ext cx="3733800" cy="40259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800" b="1" dirty="0">
                <a:solidFill>
                  <a:srgbClr val="FF0000"/>
                </a:solidFill>
                <a:latin typeface="+mn-lt"/>
              </a:rPr>
              <a:t>loc operator+(loc op2);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};</a:t>
            </a:r>
            <a:endParaRPr lang="en-US" altLang="en-US" sz="1800" b="1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4648200" y="228600"/>
            <a:ext cx="3048000" cy="2762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+ for loc.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5410200" y="2438400"/>
            <a:ext cx="3200400" cy="24368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loc ob1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10 20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ob2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5 30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FF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ob1 = ob1 + ob2;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15 50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smtClean="0"/>
              <a:t>daca intoarcem acelasi tip de date in operator putem avea expresii 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daca intorceam alt tip nu puteam face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smtClean="0"/>
              <a:t>			ob1 = ob1 + ob2;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putem avea si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smtClean="0"/>
              <a:t>(ob1+ob2).show(); // displays outcome of ob1+ob2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pentru ca functia show() este definita in clasa lui ob1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se genereaza un obiect temporar 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(constructor de copiere)</a:t>
            </a:r>
          </a:p>
        </p:txBody>
      </p:sp>
      <p:sp>
        <p:nvSpPr>
          <p:cNvPr id="5734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7348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143000"/>
            <a:ext cx="8153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Cuprins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 smtClean="0"/>
              <a:t>Birocratice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legat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cursul</a:t>
            </a:r>
            <a:r>
              <a:rPr lang="en-US" altLang="en-US" dirty="0" smtClean="0"/>
              <a:t> online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err="1" smtClean="0"/>
              <a:t>supraincarcarea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functiilor</a:t>
            </a:r>
            <a:r>
              <a:rPr lang="en-US" altLang="en-US" dirty="0" smtClean="0"/>
              <a:t> in C++</a:t>
            </a:r>
          </a:p>
          <a:p>
            <a:r>
              <a:rPr lang="en-US" altLang="en-US" dirty="0" err="1" smtClean="0"/>
              <a:t>supraincarcarea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operatorilor</a:t>
            </a:r>
            <a:r>
              <a:rPr lang="en-US" altLang="en-US" dirty="0" smtClean="0"/>
              <a:t> in C++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4876800" y="228600"/>
            <a:ext cx="4267200" cy="63706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</a:t>
            </a:r>
            <a:r>
              <a:rPr lang="en-US" sz="18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asignment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for loc.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prefix ++ for loc.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90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90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       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11 21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12 22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12 22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ob1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multiple assignment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90 90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90 90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5837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837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728663"/>
            <a:ext cx="4800600" cy="54165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+ for loc.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temp.longitude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= longitude - op2.longitude;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temp.latitude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= latitude - op2.latitude;  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mtClean="0"/>
              <a:t>apelul la functia operator se face din obiectul din stanga (pentru operatori binari)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din aceasta cauza pentru – avem functia definita asa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operatorul = face copiere pe variabilele de instanta, intoarce *this 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se pot face atribuiri multiple (dreapta spre stanga)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</p:txBody>
      </p:sp>
      <p:sp>
        <p:nvSpPr>
          <p:cNvPr id="5939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9396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r>
              <a:rPr lang="en-US" altLang="en-US" smtClean="0"/>
              <a:t>Formele prefix si postfix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295400"/>
          </a:xfrm>
        </p:spPr>
        <p:txBody>
          <a:bodyPr/>
          <a:lstStyle/>
          <a:p>
            <a:r>
              <a:rPr lang="en-US" altLang="en-US" smtClean="0"/>
              <a:t>am vazut prefix, pentru postfix: definim un parametru int “dummy”</a:t>
            </a:r>
          </a:p>
          <a:p>
            <a:endParaRPr lang="en-US" altLang="en-US" smtClean="0"/>
          </a:p>
        </p:txBody>
      </p:sp>
      <p:sp>
        <p:nvSpPr>
          <p:cNvPr id="604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042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381000" y="3429000"/>
            <a:ext cx="3886200" cy="16986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Prefix increment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type 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body of prefix operator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400" dirty="0">
                <a:latin typeface="+mn-lt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76800" y="3406775"/>
            <a:ext cx="3886200" cy="16986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Postfix increment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type 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x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body of postfix operator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4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supraincarcarea +=,*=, etc.</a:t>
            </a:r>
          </a:p>
        </p:txBody>
      </p:sp>
      <p:sp>
        <p:nvSpPr>
          <p:cNvPr id="6144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144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1371600" y="2133600"/>
            <a:ext cx="6096000" cy="25860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24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+=(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longitude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latitude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}</a:t>
            </a:r>
            <a:r>
              <a:rPr lang="en-US" sz="24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Restrictii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334000"/>
          </a:xfrm>
        </p:spPr>
        <p:txBody>
          <a:bodyPr>
            <a:normAutofit lnSpcReduction="10000"/>
          </a:bodyPr>
          <a:lstStyle/>
          <a:p>
            <a:r>
              <a:rPr lang="en-US" altLang="en-US" sz="2800" smtClean="0"/>
              <a:t>nu se poate redefini si precedenta operatorilor</a:t>
            </a:r>
          </a:p>
          <a:p>
            <a:r>
              <a:rPr lang="en-US" altLang="en-US" sz="2800" smtClean="0"/>
              <a:t>nu se poate redefini numarul de operanzi</a:t>
            </a:r>
          </a:p>
          <a:p>
            <a:pPr lvl="1"/>
            <a:r>
              <a:rPr lang="en-US" altLang="en-US" sz="2400" smtClean="0"/>
              <a:t>rezonabil pentru ca redefinim pentru lizibilitate</a:t>
            </a:r>
          </a:p>
          <a:p>
            <a:pPr lvl="1"/>
            <a:r>
              <a:rPr lang="en-US" altLang="en-US" sz="2400" smtClean="0"/>
              <a:t>putem ignora un operand daca vrem</a:t>
            </a:r>
          </a:p>
          <a:p>
            <a:r>
              <a:rPr lang="en-US" altLang="en-US" sz="2800" smtClean="0"/>
              <a:t>nu putem avea valori implicite; exceptie pentru ()</a:t>
            </a:r>
          </a:p>
          <a:p>
            <a:r>
              <a:rPr lang="en-US" altLang="en-US" sz="2800" smtClean="0"/>
              <a:t>nu putem face overload pe . (acces de membru) </a:t>
            </a:r>
          </a:p>
          <a:p>
            <a:pPr>
              <a:buFontTx/>
              <a:buNone/>
            </a:pPr>
            <a:r>
              <a:rPr lang="en-US" altLang="en-US" sz="2800" smtClean="0"/>
              <a:t>:: (rezolutie de scop) </a:t>
            </a:r>
          </a:p>
          <a:p>
            <a:pPr>
              <a:buFontTx/>
              <a:buNone/>
            </a:pPr>
            <a:r>
              <a:rPr lang="en-US" altLang="en-US" sz="2800" smtClean="0"/>
              <a:t>.*(acces membru prin pointer) </a:t>
            </a:r>
          </a:p>
          <a:p>
            <a:pPr>
              <a:buFontTx/>
              <a:buNone/>
            </a:pPr>
            <a:r>
              <a:rPr lang="en-US" altLang="en-US" sz="2800" smtClean="0"/>
              <a:t>? (ternar)</a:t>
            </a:r>
          </a:p>
          <a:p>
            <a:r>
              <a:rPr lang="en-US" altLang="en-US" sz="2800" smtClean="0"/>
              <a:t>e bine sa facem operatiuni apropiate de intelesul operatorilor respectivi</a:t>
            </a:r>
          </a:p>
          <a:p>
            <a:endParaRPr lang="en-US" altLang="en-US" sz="2800" smtClean="0"/>
          </a:p>
        </p:txBody>
      </p:sp>
      <p:sp>
        <p:nvSpPr>
          <p:cNvPr id="6246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246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Este posibil sa facem o decuplare completa intre intelesul initial al operatorului 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exemplu: &lt;&lt; &gt;&gt;</a:t>
            </a:r>
          </a:p>
          <a:p>
            <a:pPr lvl="1"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mostenire: operatorii (mai putin =) sunt mosteniti de clasa derivata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clasa derivata poate sa isi redefineasca operatorii</a:t>
            </a:r>
          </a:p>
        </p:txBody>
      </p:sp>
      <p:sp>
        <p:nvSpPr>
          <p:cNvPr id="6349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349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4000" smtClean="0"/>
              <a:t>Supraincarcarea operatorilor ca functii prieten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operatorii pot fi definiti si ca functie nemembra a clasei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o facem functie prietena pentru a putea accesa rapid campurile protejate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nu avem pointerul “this”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deci vom avea nevoie de toti operanzii ca parametri pentru functia operator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primul parametru este operandul din stanga, al doilea parametru este operandul din dreapta</a:t>
            </a:r>
          </a:p>
        </p:txBody>
      </p:sp>
      <p:sp>
        <p:nvSpPr>
          <p:cNvPr id="6451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451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728663"/>
            <a:ext cx="5181600" cy="51403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(loc op1, 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</a:t>
            </a: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friend</a:t>
            </a: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Now, + is overloaded using friend function. </a:t>
            </a:r>
            <a:endParaRPr lang="en-US" sz="18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op1,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loc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op2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op2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029200" y="228600"/>
            <a:ext cx="3886200" cy="59578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notice order of operands</a:t>
            </a:r>
            <a:endParaRPr lang="en-US" altLang="en-US" sz="1600" dirty="0"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latin typeface="+mn-lt"/>
                <a:ea typeface="Times New Roman" pitchFamily="18" charset="0"/>
                <a:cs typeface="Courier New" pitchFamily="49" charset="0"/>
              </a:rPr>
              <a:t>temp.longitude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op2.longitude;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latin typeface="+mn-lt"/>
                <a:ea typeface="Times New Roman" pitchFamily="18" charset="0"/>
                <a:cs typeface="Courier New" pitchFamily="49" charset="0"/>
              </a:rPr>
              <a:t>temp.latitude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op2.latitude;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</a:t>
            </a:r>
            <a:r>
              <a:rPr lang="en-US" sz="16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asignment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for loc.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 = ob1 + ob2;             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  <p:pic>
        <p:nvPicPr>
          <p:cNvPr id="6554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4000" smtClean="0"/>
              <a:t>Restrictii pentru operatorii definiti ca prieten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895600"/>
            <a:ext cx="7772400" cy="1905000"/>
          </a:xfrm>
        </p:spPr>
        <p:txBody>
          <a:bodyPr/>
          <a:lstStyle/>
          <a:p>
            <a:r>
              <a:rPr lang="en-US" altLang="en-US" smtClean="0"/>
              <a:t>nu se pot supraincarca = () [] sau -&gt; cu functii prieten</a:t>
            </a:r>
          </a:p>
          <a:p>
            <a:r>
              <a:rPr lang="en-US" altLang="en-US" smtClean="0"/>
              <a:t>pentru ++ sau -- trebuie sa folosim referinte</a:t>
            </a:r>
          </a:p>
          <a:p>
            <a:endParaRPr lang="en-US" altLang="en-US" smtClean="0"/>
          </a:p>
        </p:txBody>
      </p:sp>
      <p:sp>
        <p:nvSpPr>
          <p:cNvPr id="6656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656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functii prieten pentru operatori unari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pentru ++, -- folosim referinta pentru a transmite operandul </a:t>
            </a:r>
          </a:p>
          <a:p>
            <a:pPr lvl="1"/>
            <a:r>
              <a:rPr lang="en-US" altLang="en-US" smtClean="0"/>
              <a:t>pentru ca trebuie sa se modifice si nu avem pointerul this</a:t>
            </a:r>
          </a:p>
          <a:p>
            <a:pPr lvl="1"/>
            <a:r>
              <a:rPr lang="en-US" altLang="en-US" smtClean="0"/>
              <a:t>apel prin valoare: primim o copie a obiectului si nu putem modifica operandul (ci doar copia)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</p:txBody>
      </p:sp>
      <p:sp>
        <p:nvSpPr>
          <p:cNvPr id="6758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758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 smtClean="0"/>
              <a:t>Birocratice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legat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cursul</a:t>
            </a:r>
            <a:r>
              <a:rPr lang="en-US" altLang="en-US" dirty="0" smtClean="0"/>
              <a:t> online</a:t>
            </a:r>
            <a:br>
              <a:rPr lang="en-US" altLang="en-US" dirty="0" smtClean="0"/>
            </a:b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410200"/>
          </a:xfrm>
        </p:spPr>
        <p:txBody>
          <a:bodyPr>
            <a:normAutofit fontScale="62500" lnSpcReduction="20000"/>
          </a:bodyPr>
          <a:lstStyle/>
          <a:p>
            <a:r>
              <a:rPr lang="en-US" sz="3800" dirty="0" smtClean="0"/>
              <a:t>Mai </a:t>
            </a:r>
            <a:r>
              <a:rPr lang="en-US" sz="3800" dirty="0" err="1" smtClean="0"/>
              <a:t>jos</a:t>
            </a:r>
            <a:r>
              <a:rPr lang="en-US" sz="3800" dirty="0" smtClean="0"/>
              <a:t> </a:t>
            </a:r>
            <a:r>
              <a:rPr lang="en-US" sz="3800" dirty="0" err="1" smtClean="0"/>
              <a:t>aveti</a:t>
            </a:r>
            <a:r>
              <a:rPr lang="en-US" sz="3800" dirty="0" smtClean="0"/>
              <a:t> </a:t>
            </a:r>
            <a:r>
              <a:rPr lang="en-US" sz="3800" dirty="0" err="1" smtClean="0"/>
              <a:t>detaliile</a:t>
            </a:r>
            <a:r>
              <a:rPr lang="en-US" sz="3800" dirty="0" smtClean="0"/>
              <a:t> de </a:t>
            </a:r>
            <a:r>
              <a:rPr lang="en-US" sz="3800" dirty="0" err="1" smtClean="0"/>
              <a:t>organizare</a:t>
            </a:r>
            <a:r>
              <a:rPr lang="en-US" sz="3800" dirty="0" smtClean="0"/>
              <a:t> </a:t>
            </a:r>
            <a:r>
              <a:rPr lang="en-US" sz="3800" dirty="0" err="1" smtClean="0"/>
              <a:t>pentru</a:t>
            </a:r>
            <a:r>
              <a:rPr lang="en-US" sz="3800" dirty="0" smtClean="0"/>
              <a:t> </a:t>
            </a:r>
            <a:r>
              <a:rPr lang="en-US" sz="3800" dirty="0" err="1" smtClean="0"/>
              <a:t>laboratoare</a:t>
            </a:r>
            <a:r>
              <a:rPr lang="en-US" sz="3800" dirty="0" smtClean="0"/>
              <a:t> (</a:t>
            </a:r>
            <a:r>
              <a:rPr lang="en-US" sz="3800" dirty="0" err="1" smtClean="0"/>
              <a:t>preliminare</a:t>
            </a:r>
            <a:r>
              <a:rPr lang="en-US" sz="3800" dirty="0" smtClean="0"/>
              <a:t>)</a:t>
            </a:r>
          </a:p>
          <a:p>
            <a:r>
              <a:rPr lang="en-US" sz="3800" dirty="0" err="1" smtClean="0"/>
              <a:t>Detalii</a:t>
            </a:r>
            <a:r>
              <a:rPr lang="en-US" sz="3800" dirty="0" smtClean="0"/>
              <a:t> de </a:t>
            </a:r>
            <a:r>
              <a:rPr lang="en-US" sz="3800" dirty="0" err="1" smtClean="0"/>
              <a:t>desfasurare</a:t>
            </a:r>
            <a:r>
              <a:rPr lang="en-US" sz="3800" dirty="0" smtClean="0"/>
              <a:t> </a:t>
            </a:r>
            <a:r>
              <a:rPr lang="en-US" sz="3800" dirty="0" err="1" smtClean="0"/>
              <a:t>pentru</a:t>
            </a:r>
            <a:r>
              <a:rPr lang="en-US" sz="3800" dirty="0" smtClean="0"/>
              <a:t> curs:</a:t>
            </a:r>
          </a:p>
          <a:p>
            <a:pPr lvl="1"/>
            <a:r>
              <a:rPr lang="en-US" sz="3200" dirty="0" smtClean="0"/>
              <a:t>Il </a:t>
            </a:r>
            <a:r>
              <a:rPr lang="en-US" sz="3200" dirty="0" err="1" smtClean="0"/>
              <a:t>tinem</a:t>
            </a:r>
            <a:r>
              <a:rPr lang="en-US" sz="3200" dirty="0" smtClean="0"/>
              <a:t> la </a:t>
            </a:r>
            <a:r>
              <a:rPr lang="en-US" sz="3200" dirty="0" err="1" smtClean="0"/>
              <a:t>ora</a:t>
            </a:r>
            <a:r>
              <a:rPr lang="en-US" sz="3200" dirty="0" smtClean="0"/>
              <a:t> </a:t>
            </a:r>
            <a:r>
              <a:rPr lang="en-US" sz="3200" dirty="0" err="1" smtClean="0"/>
              <a:t>prevazuta</a:t>
            </a:r>
            <a:r>
              <a:rPr lang="en-US" sz="3200" dirty="0" smtClean="0"/>
              <a:t> in </a:t>
            </a:r>
            <a:r>
              <a:rPr lang="en-US" sz="3200" dirty="0" err="1" smtClean="0"/>
              <a:t>orar</a:t>
            </a:r>
            <a:r>
              <a:rPr lang="en-US" sz="3200" dirty="0" smtClean="0"/>
              <a:t>, </a:t>
            </a:r>
            <a:r>
              <a:rPr lang="en-US" sz="3200" dirty="0" err="1" smtClean="0"/>
              <a:t>deci</a:t>
            </a:r>
            <a:r>
              <a:rPr lang="en-US" sz="3200" dirty="0" smtClean="0"/>
              <a:t> </a:t>
            </a:r>
            <a:r>
              <a:rPr lang="en-US" sz="3200" dirty="0" err="1" smtClean="0"/>
              <a:t>urmatoarea</a:t>
            </a:r>
            <a:r>
              <a:rPr lang="en-US" sz="3200" dirty="0" smtClean="0"/>
              <a:t> data </a:t>
            </a:r>
            <a:r>
              <a:rPr lang="en-US" sz="3200" dirty="0" err="1" smtClean="0"/>
              <a:t>va</a:t>
            </a:r>
            <a:r>
              <a:rPr lang="en-US" sz="3200" dirty="0" smtClean="0"/>
              <a:t> </a:t>
            </a:r>
            <a:r>
              <a:rPr lang="en-US" sz="3200" dirty="0" err="1" smtClean="0"/>
              <a:t>fi</a:t>
            </a:r>
            <a:r>
              <a:rPr lang="en-US" sz="3200" dirty="0" smtClean="0"/>
              <a:t> la 8:00 </a:t>
            </a:r>
            <a:r>
              <a:rPr lang="en-US" sz="3200" dirty="0" err="1" smtClean="0"/>
              <a:t>marti</a:t>
            </a:r>
            <a:r>
              <a:rPr lang="en-US" sz="3200" dirty="0" smtClean="0"/>
              <a:t>, 24 </a:t>
            </a:r>
            <a:r>
              <a:rPr lang="en-US" sz="3200" dirty="0" err="1" smtClean="0"/>
              <a:t>martie</a:t>
            </a:r>
            <a:r>
              <a:rPr lang="en-US" sz="3200" dirty="0" smtClean="0"/>
              <a:t> 2020</a:t>
            </a:r>
          </a:p>
          <a:p>
            <a:pPr lvl="1"/>
            <a:r>
              <a:rPr lang="en-US" sz="3200" dirty="0" err="1" smtClean="0"/>
              <a:t>Prin</a:t>
            </a:r>
            <a:r>
              <a:rPr lang="en-US" sz="3200" dirty="0" smtClean="0"/>
              <a:t> webex.com </a:t>
            </a:r>
            <a:r>
              <a:rPr lang="en-US" sz="3200" dirty="0" err="1" smtClean="0"/>
              <a:t>urmand</a:t>
            </a:r>
            <a:r>
              <a:rPr lang="en-US" sz="3200" dirty="0" smtClean="0"/>
              <a:t> </a:t>
            </a:r>
            <a:r>
              <a:rPr lang="en-US" sz="3200" dirty="0" err="1" smtClean="0"/>
              <a:t>urmatorul</a:t>
            </a:r>
            <a:r>
              <a:rPr lang="en-US" sz="3200" dirty="0" smtClean="0"/>
              <a:t> link:</a:t>
            </a:r>
          </a:p>
          <a:p>
            <a:r>
              <a:rPr lang="ro-RO" sz="3800" dirty="0">
                <a:hlinkClick r:id="rId2"/>
              </a:rPr>
              <a:t>https://egelber-gasandbox.webex.com/meet/andrei.paun</a:t>
            </a:r>
            <a:r>
              <a:rPr lang="ro-RO" sz="3800" dirty="0"/>
              <a:t> | 967069746</a:t>
            </a:r>
            <a:br>
              <a:rPr lang="ro-RO" sz="3800" dirty="0"/>
            </a:br>
            <a:r>
              <a:rPr lang="ro-RO" sz="3800" dirty="0"/>
              <a:t/>
            </a:r>
            <a:br>
              <a:rPr lang="ro-RO" sz="3800" dirty="0"/>
            </a:br>
            <a:r>
              <a:rPr lang="ro-RO" sz="3800" dirty="0"/>
              <a:t>Se poate intra si prin telefon dar cred ca e mai bine prin calculator:</a:t>
            </a:r>
            <a:br>
              <a:rPr lang="ro-RO" sz="3800" dirty="0"/>
            </a:br>
            <a:r>
              <a:rPr lang="ro-RO" sz="3800" dirty="0"/>
              <a:t>+40-31-1305-283 Romania </a:t>
            </a:r>
            <a:r>
              <a:rPr lang="ro-RO" sz="3800" dirty="0" err="1"/>
              <a:t>Toll</a:t>
            </a:r>
            <a:r>
              <a:rPr lang="ro-RO" sz="3800" dirty="0"/>
              <a:t/>
            </a:r>
            <a:br>
              <a:rPr lang="ro-RO" sz="3800" dirty="0"/>
            </a:br>
            <a:r>
              <a:rPr lang="ro-RO" sz="3800" dirty="0"/>
              <a:t>+1-408-418-9388 United </a:t>
            </a:r>
            <a:r>
              <a:rPr lang="ro-RO" sz="3800" dirty="0" err="1"/>
              <a:t>States</a:t>
            </a:r>
            <a:r>
              <a:rPr lang="ro-RO" sz="3800" dirty="0"/>
              <a:t> </a:t>
            </a:r>
            <a:r>
              <a:rPr lang="ro-RO" sz="3800" dirty="0" err="1"/>
              <a:t>Toll</a:t>
            </a:r>
            <a:r>
              <a:rPr lang="ro-RO" sz="3800" dirty="0"/>
              <a:t/>
            </a:r>
            <a:br>
              <a:rPr lang="ro-RO" sz="3800" dirty="0"/>
            </a:br>
            <a:r>
              <a:rPr lang="ro-RO" sz="3800" dirty="0"/>
              <a:t>Access code: 967 069 746</a:t>
            </a:r>
          </a:p>
          <a:p>
            <a:r>
              <a:rPr lang="ro-RO" sz="3800" dirty="0" err="1"/>
              <a:t>Pasii</a:t>
            </a:r>
            <a:r>
              <a:rPr lang="ro-RO" sz="3800" dirty="0"/>
              <a:t> pentru </a:t>
            </a:r>
            <a:r>
              <a:rPr lang="ro-RO" sz="3800" dirty="0" err="1"/>
              <a:t>webex</a:t>
            </a:r>
            <a:r>
              <a:rPr lang="ro-RO" sz="3800" dirty="0"/>
              <a:t> sunt </a:t>
            </a:r>
            <a:r>
              <a:rPr lang="ro-RO" sz="3800" dirty="0" smtClean="0"/>
              <a:t>simpli</a:t>
            </a:r>
            <a:r>
              <a:rPr lang="ro-RO" sz="3800" dirty="0"/>
              <a:t>: se face click pe acel link, se </a:t>
            </a:r>
            <a:r>
              <a:rPr lang="ro-RO" sz="3800" dirty="0" err="1"/>
              <a:t>descarca</a:t>
            </a:r>
            <a:r>
              <a:rPr lang="ro-RO" sz="3800" dirty="0"/>
              <a:t> un </a:t>
            </a:r>
            <a:r>
              <a:rPr lang="ro-RO" sz="3800" dirty="0" err="1"/>
              <a:t>fisier</a:t>
            </a:r>
            <a:r>
              <a:rPr lang="ro-RO" sz="3800" dirty="0"/>
              <a:t> </a:t>
            </a:r>
            <a:r>
              <a:rPr lang="ro-RO" sz="3800" dirty="0" err="1"/>
              <a:t>exe</a:t>
            </a:r>
            <a:r>
              <a:rPr lang="ro-RO" sz="3800" dirty="0"/>
              <a:t>, se </a:t>
            </a:r>
            <a:r>
              <a:rPr lang="ro-RO" sz="3800" dirty="0" err="1"/>
              <a:t>instaleaza</a:t>
            </a:r>
            <a:r>
              <a:rPr lang="ro-RO" sz="3800" dirty="0"/>
              <a:t> </a:t>
            </a:r>
            <a:r>
              <a:rPr lang="ro-RO" sz="3800" dirty="0" err="1"/>
              <a:t>fisierul</a:t>
            </a:r>
            <a:r>
              <a:rPr lang="ro-RO" sz="3800" dirty="0"/>
              <a:t>, </a:t>
            </a:r>
            <a:r>
              <a:rPr lang="ro-RO" sz="3800" dirty="0" err="1"/>
              <a:t>se</a:t>
            </a:r>
            <a:r>
              <a:rPr lang="ro-RO" sz="3800" dirty="0"/>
              <a:t> dau drepturi de acces la camera si microfon si apoi se </a:t>
            </a:r>
            <a:r>
              <a:rPr lang="ro-RO" sz="3800" dirty="0" err="1"/>
              <a:t>vorbeste</a:t>
            </a:r>
            <a:r>
              <a:rPr lang="ro-RO" sz="3800" dirty="0"/>
              <a:t>.</a:t>
            </a:r>
          </a:p>
          <a:p>
            <a:pPr lvl="2">
              <a:buNone/>
            </a:pPr>
            <a:endParaRPr lang="ro-RO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04800" y="728663"/>
            <a:ext cx="5181600" cy="60944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   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  <a:endParaRPr lang="en-US" sz="1600" dirty="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Overload assignment for loc.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Now a friend, use a reference parameter. </a:t>
            </a:r>
            <a:endParaRPr lang="en-US" sz="18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8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791200" y="1081088"/>
            <a:ext cx="2895600" cy="44815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Make – a friend. Use reference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600" dirty="0" err="1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600" dirty="0" err="1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  </a:t>
            </a:r>
            <a:r>
              <a:rPr lang="en-US" altLang="en-US" sz="1600" dirty="0"/>
              <a:t>++ob1;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ob1.show();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11 21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ob2 = ++ob1;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ob2.show();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12 22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--ob2;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ob2.show();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11 21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  <p:pic>
        <p:nvPicPr>
          <p:cNvPr id="6861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pentru varianta postfix ++ --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la fel ca la supraincarcarea operatorilor prin functii membru ale clasei: parametru int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2362200" y="3360738"/>
            <a:ext cx="51816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// friend, postfix version of ++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friend loc operator++(loc &amp;op, int x);</a:t>
            </a:r>
          </a:p>
        </p:txBody>
      </p:sp>
      <p:sp>
        <p:nvSpPr>
          <p:cNvPr id="6963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9638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smtClean="0"/>
              <a:t>Diferente supraincarcarea prin membri sau prieteni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458200" cy="4114800"/>
          </a:xfrm>
        </p:spPr>
        <p:txBody>
          <a:bodyPr/>
          <a:lstStyle/>
          <a:p>
            <a:r>
              <a:rPr lang="en-US" altLang="en-US" smtClean="0"/>
              <a:t>de multe ori nu avem diferente, </a:t>
            </a:r>
          </a:p>
          <a:p>
            <a:pPr lvl="1"/>
            <a:r>
              <a:rPr lang="en-US" altLang="en-US" smtClean="0"/>
              <a:t>atunci e indicat sa folosim functii membru</a:t>
            </a:r>
          </a:p>
          <a:p>
            <a:r>
              <a:rPr lang="en-US" altLang="en-US" smtClean="0"/>
              <a:t>uneori avem insa diferente: pozitia operanzilor</a:t>
            </a:r>
          </a:p>
          <a:p>
            <a:pPr lvl="1"/>
            <a:r>
              <a:rPr lang="en-US" altLang="en-US" smtClean="0"/>
              <a:t>pentru functii membru operandul din stanga apeleaza functia operator supraincarcata</a:t>
            </a:r>
          </a:p>
          <a:p>
            <a:pPr lvl="1"/>
            <a:r>
              <a:rPr lang="en-US" altLang="en-US" smtClean="0"/>
              <a:t>daca vrem sa scriem expresie: 100+ob; probleme la compilare=&gt; functii prieten</a:t>
            </a:r>
          </a:p>
          <a:p>
            <a:endParaRPr lang="en-US" altLang="en-US" smtClean="0"/>
          </a:p>
        </p:txBody>
      </p:sp>
      <p:sp>
        <p:nvSpPr>
          <p:cNvPr id="7066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066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in aceste cazuri trebuie sa definim doua functii de supraincarcare: </a:t>
            </a:r>
          </a:p>
          <a:p>
            <a:pPr lvl="1"/>
            <a:r>
              <a:rPr lang="en-US" altLang="en-US" smtClean="0"/>
              <a:t>int + tipClasa </a:t>
            </a:r>
          </a:p>
          <a:p>
            <a:pPr lvl="1"/>
            <a:r>
              <a:rPr lang="en-US" altLang="en-US" smtClean="0"/>
              <a:t>tipClasa + int</a:t>
            </a:r>
          </a:p>
          <a:p>
            <a:pPr lvl="1"/>
            <a:endParaRPr lang="en-US" altLang="en-US" smtClean="0"/>
          </a:p>
        </p:txBody>
      </p:sp>
      <p:sp>
        <p:nvSpPr>
          <p:cNvPr id="7168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168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04800" y="728663"/>
            <a:ext cx="5181600" cy="5908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   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 op1, 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 op1, loc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 </a:t>
            </a: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  <a:endParaRPr lang="en-US" sz="1600" dirty="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+ is overloaded for loc + int</a:t>
            </a:r>
            <a:r>
              <a:rPr lang="en-US" altLang="en-US" sz="16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(loc op1, 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 dirty="0"/>
              <a:t> op2){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temp.longitude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 op1.longitude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temp.latitude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op1.latitude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altLang="en-US" sz="1600" dirty="0"/>
              <a:t> temp;}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+ is overloaded for </a:t>
            </a:r>
            <a:r>
              <a:rPr lang="en-US" altLang="en-US" sz="1600" dirty="0" err="1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 + loc</a:t>
            </a:r>
            <a:r>
              <a:rPr lang="en-US" altLang="en-US" sz="16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(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 dirty="0"/>
              <a:t> op1, loc op2){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temp.longitude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 op1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op2.longitude;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temp.latitude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op1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op2.latitude;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altLang="en-US" sz="1600" dirty="0"/>
              <a:t> temp;}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334000" y="762000"/>
            <a:ext cx="3581400" cy="30527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,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7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14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  ob1 = ob2 + 10;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both of these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  ob3 = 10 + ob2;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are valid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b="1" dirty="0"/>
              <a:t>   </a:t>
            </a:r>
            <a:r>
              <a:rPr lang="en-US" altLang="en-US" sz="1600" dirty="0"/>
              <a:t>ob1.show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altLang="en-US" sz="16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ob3.show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altLang="en-US" sz="16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  <p:pic>
        <p:nvPicPr>
          <p:cNvPr id="7270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supraincarcarea new si delete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en-US" sz="2800" smtClean="0"/>
              <a:t>supraincarcare op. de folosire memorie in mod dinamic pentru cazuri speciale</a:t>
            </a:r>
          </a:p>
          <a:p>
            <a:endParaRPr lang="en-US" altLang="en-US" sz="2800" smtClean="0"/>
          </a:p>
          <a:p>
            <a:endParaRPr lang="en-US" altLang="en-US" sz="2800" smtClean="0"/>
          </a:p>
          <a:p>
            <a:r>
              <a:rPr lang="en-US" altLang="en-US" sz="2800" smtClean="0"/>
              <a:t>size_t: predefinit</a:t>
            </a:r>
          </a:p>
          <a:p>
            <a:r>
              <a:rPr lang="en-US" altLang="en-US" sz="2800" smtClean="0"/>
              <a:t>pentru new: constructorul este chemat automat</a:t>
            </a:r>
          </a:p>
          <a:p>
            <a:r>
              <a:rPr lang="en-US" altLang="en-US" sz="2800" smtClean="0"/>
              <a:t>pentru delete: destructorul este chemat automat</a:t>
            </a:r>
          </a:p>
          <a:p>
            <a:r>
              <a:rPr lang="en-US" altLang="en-US" sz="2800" smtClean="0"/>
              <a:t>supraincarcare la nivel de clasa sau globala</a:t>
            </a:r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4343400" y="2971800"/>
            <a:ext cx="4572000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Allocate an object.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603000"/>
                </a:solidFill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/* Perform allocation. Throw bad_alloc on failure.Constructor called automatically. */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pointer_to_memory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Delete an object.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delete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/* Free memory pointed to by p.Destructor called automatically. */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>
                <a:ea typeface="Times New Roman" pitchFamily="18" charset="0"/>
                <a:cs typeface="Courier New" pitchFamily="49" charset="0"/>
              </a:rPr>
              <a:t> </a:t>
            </a:r>
          </a:p>
        </p:txBody>
      </p:sp>
      <p:sp>
        <p:nvSpPr>
          <p:cNvPr id="7373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373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252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228600" y="831850"/>
            <a:ext cx="4267200" cy="58181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cstdlib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j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j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loc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loc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    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                    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j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delete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new overloaded relative to loc.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 overloaded new.</a:t>
            </a:r>
            <a:r>
              <a:rPr lang="en-US" sz="1800" dirty="0">
                <a:solidFill>
                  <a:srgbClr val="0F69FF"/>
                </a:solidFill>
                <a:latin typeface="+mj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p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malloc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(!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p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Calibri" pitchFamily="34" charset="0"/>
                <a:cs typeface="Times New Roman" pitchFamily="18" charset="0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  <p:sp>
        <p:nvSpPr>
          <p:cNvPr id="7475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4756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4114800" y="762000"/>
            <a:ext cx="4953000" cy="56880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</a:rPr>
              <a:t>// delete overloaded relative to loc.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loc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In overloaded delete.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603000"/>
                </a:solidFill>
                <a:latin typeface="+mn-lt"/>
              </a:rPr>
              <a:t>free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loc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p2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try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p1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loc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Allocation error for p1.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000000"/>
                </a:solidFill>
                <a:latin typeface="+mn-lt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try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p2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loc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(-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-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Allocation error for p2.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p1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p2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p1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p2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254983" name="Rectangle 7"/>
          <p:cNvSpPr>
            <a:spLocks noChangeArrowheads="1"/>
          </p:cNvSpPr>
          <p:nvPr/>
        </p:nvSpPr>
        <p:spPr bwMode="auto">
          <a:xfrm>
            <a:off x="2286000" y="2209800"/>
            <a:ext cx="4572000" cy="35004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altLang="en-US"/>
              <a:t>In overloaded new.</a:t>
            </a:r>
          </a:p>
          <a:p>
            <a:pPr marL="342900" indent="-342900"/>
            <a:r>
              <a:rPr lang="en-US" altLang="en-US"/>
              <a:t>In overloaded new.</a:t>
            </a:r>
          </a:p>
          <a:p>
            <a:pPr marL="342900" indent="-342900"/>
            <a:r>
              <a:rPr lang="en-US" altLang="en-US"/>
              <a:t>10 20</a:t>
            </a:r>
          </a:p>
          <a:p>
            <a:pPr marL="342900" indent="-342900"/>
            <a:r>
              <a:rPr lang="en-US" altLang="en-US"/>
              <a:t>-10 -20</a:t>
            </a:r>
          </a:p>
          <a:p>
            <a:pPr marL="342900" indent="-342900"/>
            <a:r>
              <a:rPr lang="en-US" altLang="en-US"/>
              <a:t>In overloaded delete.</a:t>
            </a:r>
          </a:p>
          <a:p>
            <a:pPr marL="342900" indent="-342900"/>
            <a:r>
              <a:rPr lang="en-US" altLang="en-US"/>
              <a:t>In overloaded delete.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mtClean="0"/>
              <a:t>daca new sau delete sunt folositi pentru alt tip de date in program, versiunile originale sunt folosite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se poate face overload pe new si delete la nivel global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se declara in afara oricarei clase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pentru new/delete definiti si global si in clasa, cel din clasa e folosit pentru elemente de tipul clasei, si in rest e folosit cel redefinit global</a:t>
            </a:r>
          </a:p>
        </p:txBody>
      </p:sp>
      <p:sp>
        <p:nvSpPr>
          <p:cNvPr id="7577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5780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4495800" y="398463"/>
            <a:ext cx="4267200" cy="600233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j-lt"/>
              </a:rPr>
              <a:t>// Global 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03000"/>
                </a:solidFill>
                <a:latin typeface="+mj-lt"/>
              </a:rPr>
              <a:t>free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loc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p2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p1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Allocation error for p1.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p2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(-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-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Allocation error for p2.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float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j-lt"/>
              </a:rPr>
              <a:t>// uses overloaded new, too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Allocation error for f.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+mj-lt"/>
              </a:rPr>
              <a:t>10.10</a:t>
            </a:r>
            <a:r>
              <a:rPr lang="en-US" sz="1600" dirty="0">
                <a:solidFill>
                  <a:srgbClr val="006600"/>
                </a:solidFill>
                <a:latin typeface="+mj-lt"/>
              </a:rPr>
              <a:t>F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p1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p1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f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latin typeface="+mj-lt"/>
              </a:rPr>
              <a:t> </a:t>
            </a:r>
          </a:p>
        </p:txBody>
      </p:sp>
      <p:sp>
        <p:nvSpPr>
          <p:cNvPr id="7680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680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76200" y="762000"/>
            <a:ext cx="4191000" cy="59150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j-lt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j-lt"/>
              </a:rPr>
              <a:t>cstdlib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dirty="0">
                <a:solidFill>
                  <a:srgbClr val="40015A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j-lt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j-lt"/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E34ADC"/>
                </a:solidFill>
                <a:latin typeface="+mj-lt"/>
              </a:rPr>
              <a:t>   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loc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lg</a:t>
            </a:r>
            <a:r>
              <a:rPr lang="en-US" sz="1600" dirty="0" err="1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};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Global new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p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malloc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size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(!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new si delete pentru array-uri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7772400" cy="533400"/>
          </a:xfrm>
        </p:spPr>
        <p:txBody>
          <a:bodyPr>
            <a:normAutofit lnSpcReduction="10000"/>
          </a:bodyPr>
          <a:lstStyle/>
          <a:p>
            <a:r>
              <a:rPr lang="en-US" altLang="en-US" smtClean="0"/>
              <a:t>facem overload de doua ori</a:t>
            </a:r>
          </a:p>
        </p:txBody>
      </p:sp>
      <p:sp>
        <p:nvSpPr>
          <p:cNvPr id="7782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782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2133600" y="2322513"/>
            <a:ext cx="5562600" cy="35274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Allocate an array of objects.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/* Perform allocation. Throw </a:t>
            </a:r>
            <a:r>
              <a:rPr lang="en-US" sz="1800" dirty="0" err="1">
                <a:solidFill>
                  <a:srgbClr val="696969"/>
                </a:solidFill>
                <a:latin typeface="+mj-lt"/>
              </a:rPr>
              <a:t>bad_alloc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 on failure.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Constructor for each element called automatically. */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pointer_to_memory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// Delete an array of objects.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/* Free memory pointed to by p.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Destructor for each element called automatically.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*/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Semigrupele</a:t>
            </a:r>
            <a:r>
              <a:rPr lang="en-US" dirty="0" smtClean="0"/>
              <a:t> 1411, 1412 </a:t>
            </a:r>
            <a:r>
              <a:rPr lang="en-US" dirty="0" err="1" smtClean="0"/>
              <a:t>si</a:t>
            </a:r>
            <a:r>
              <a:rPr lang="en-US" dirty="0" smtClean="0"/>
              <a:t> 1421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Tutore</a:t>
            </a:r>
            <a:r>
              <a:rPr lang="en-US" dirty="0" smtClean="0"/>
              <a:t>: Mares </a:t>
            </a:r>
            <a:r>
              <a:rPr lang="en-US" dirty="0" err="1" smtClean="0"/>
              <a:t>Bogdan</a:t>
            </a:r>
            <a:r>
              <a:rPr lang="en-US" dirty="0" smtClean="0"/>
              <a:t>, email: </a:t>
            </a:r>
            <a:r>
              <a:rPr lang="ro-RO" dirty="0" smtClean="0">
                <a:hlinkClick r:id="rId2"/>
              </a:rPr>
              <a:t>bmares@fmi.unibuc.ro</a:t>
            </a:r>
            <a:r>
              <a:rPr lang="en-US" dirty="0" smtClean="0"/>
              <a:t> </a:t>
            </a:r>
          </a:p>
          <a:p>
            <a:r>
              <a:rPr lang="ro-RO" dirty="0" smtClean="0"/>
              <a:t>comunicat </a:t>
            </a:r>
            <a:r>
              <a:rPr lang="ro-RO" dirty="0"/>
              <a:t>cu cei din grupele 141 si </a:t>
            </a:r>
            <a:r>
              <a:rPr lang="ro-RO" dirty="0" smtClean="0"/>
              <a:t>142</a:t>
            </a:r>
            <a:r>
              <a:rPr lang="en-US" dirty="0" smtClean="0"/>
              <a:t>1</a:t>
            </a:r>
            <a:r>
              <a:rPr lang="ro-RO" dirty="0" smtClean="0"/>
              <a:t> </a:t>
            </a:r>
            <a:r>
              <a:rPr lang="ro-RO" dirty="0"/>
              <a:t>pe email si </a:t>
            </a:r>
            <a:r>
              <a:rPr lang="ro-RO" dirty="0" err="1"/>
              <a:t>watsapp</a:t>
            </a:r>
            <a:r>
              <a:rPr lang="ro-RO" dirty="0"/>
              <a:t> (fiind o </a:t>
            </a:r>
            <a:r>
              <a:rPr lang="ro-RO" dirty="0" err="1"/>
              <a:t>interactiune</a:t>
            </a:r>
            <a:r>
              <a:rPr lang="ro-RO" dirty="0"/>
              <a:t> un pic mai rapida si mai eficienta in ultima </a:t>
            </a:r>
            <a:r>
              <a:rPr lang="ro-RO" dirty="0" err="1"/>
              <a:t>saptamana</a:t>
            </a:r>
            <a:r>
              <a:rPr lang="ro-RO" dirty="0"/>
              <a:t> in care am stat </a:t>
            </a:r>
            <a:r>
              <a:rPr lang="ro-RO" dirty="0" err="1"/>
              <a:t>acasa</a:t>
            </a:r>
            <a:r>
              <a:rPr lang="ro-RO" dirty="0"/>
              <a:t>).</a:t>
            </a:r>
          </a:p>
          <a:p>
            <a:r>
              <a:rPr lang="en-US" dirty="0" err="1" smtClean="0"/>
              <a:t>Probabil</a:t>
            </a:r>
            <a:r>
              <a:rPr lang="en-US" dirty="0" smtClean="0"/>
              <a:t> se </a:t>
            </a:r>
            <a:r>
              <a:rPr lang="en-US" dirty="0" err="1" smtClean="0"/>
              <a:t>trece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zoom/discord/</a:t>
            </a:r>
            <a:r>
              <a:rPr lang="en-US" dirty="0" err="1" smtClean="0"/>
              <a:t>skype</a:t>
            </a:r>
            <a:r>
              <a:rPr lang="ro-RO" dirty="0"/>
              <a:t/>
            </a:r>
            <a:br>
              <a:rPr lang="ro-RO" dirty="0"/>
            </a:br>
            <a:r>
              <a:rPr lang="ro-RO" dirty="0" smtClean="0"/>
              <a:t>Legat </a:t>
            </a:r>
            <a:r>
              <a:rPr lang="ro-RO" dirty="0"/>
              <a:t>de corectarea </a:t>
            </a:r>
            <a:r>
              <a:rPr lang="en-US" dirty="0" err="1" smtClean="0"/>
              <a:t>temelor</a:t>
            </a:r>
            <a:r>
              <a:rPr lang="en-US" dirty="0" smtClean="0"/>
              <a:t> </a:t>
            </a:r>
            <a:r>
              <a:rPr lang="ro-RO" dirty="0" smtClean="0"/>
              <a:t>se </a:t>
            </a:r>
            <a:r>
              <a:rPr lang="en-US" dirty="0" err="1" smtClean="0"/>
              <a:t>va</a:t>
            </a:r>
            <a:r>
              <a:rPr lang="en-US" dirty="0" smtClean="0"/>
              <a:t> face </a:t>
            </a:r>
            <a:r>
              <a:rPr lang="ro-RO" dirty="0" smtClean="0"/>
              <a:t>1 </a:t>
            </a:r>
            <a:r>
              <a:rPr lang="ro-RO" dirty="0"/>
              <a:t>la 1, prin </a:t>
            </a:r>
            <a:r>
              <a:rPr lang="ro-RO" dirty="0" err="1"/>
              <a:t>skype</a:t>
            </a:r>
            <a:r>
              <a:rPr lang="ro-RO" dirty="0"/>
              <a:t>, </a:t>
            </a:r>
            <a:r>
              <a:rPr lang="ro-RO" dirty="0" err="1"/>
              <a:t>screen</a:t>
            </a:r>
            <a:r>
              <a:rPr lang="ro-RO" dirty="0"/>
              <a:t> </a:t>
            </a:r>
            <a:r>
              <a:rPr lang="ro-RO" dirty="0" err="1"/>
              <a:t>sharing</a:t>
            </a:r>
            <a:r>
              <a:rPr lang="ro-RO" dirty="0"/>
              <a:t>.</a:t>
            </a:r>
          </a:p>
          <a:p>
            <a:endParaRPr lang="ro-RO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supraincarcarea []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trebuie sa fie functii membru, (nestatice)</a:t>
            </a:r>
          </a:p>
          <a:p>
            <a:r>
              <a:rPr lang="en-US" altLang="en-US" smtClean="0"/>
              <a:t>nu pot fi functii prieten</a:t>
            </a:r>
          </a:p>
          <a:p>
            <a:r>
              <a:rPr lang="en-US" altLang="en-US" smtClean="0"/>
              <a:t>este considerat operator binar</a:t>
            </a:r>
          </a:p>
          <a:p>
            <a:r>
              <a:rPr lang="en-US" altLang="en-US" smtClean="0"/>
              <a:t>o[3] se tranfsorma in</a:t>
            </a:r>
          </a:p>
          <a:p>
            <a:r>
              <a:rPr lang="en-US" altLang="en-US" smtClean="0"/>
              <a:t>o.operator[](3)</a:t>
            </a:r>
          </a:p>
        </p:txBody>
      </p:sp>
      <p:sp>
        <p:nvSpPr>
          <p:cNvPr id="78852" name="Rectangle 5"/>
          <p:cNvSpPr>
            <a:spLocks noChangeArrowheads="1"/>
          </p:cNvSpPr>
          <p:nvPr/>
        </p:nvSpPr>
        <p:spPr bwMode="auto">
          <a:xfrm>
            <a:off x="4343400" y="4114800"/>
            <a:ext cx="4572000" cy="1436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type class-name::operator[](int i)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{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// . . .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}</a:t>
            </a:r>
          </a:p>
        </p:txBody>
      </p:sp>
      <p:sp>
        <p:nvSpPr>
          <p:cNvPr id="7885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885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987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990600" y="1231900"/>
            <a:ext cx="6324600" cy="40259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displays 2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operatorul [] poate fi folosit si la stanga unei atribuiri (obiectul intors este atunci referinta)</a:t>
            </a:r>
          </a:p>
        </p:txBody>
      </p:sp>
      <p:sp>
        <p:nvSpPr>
          <p:cNvPr id="8089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0900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0"/>
            <a:ext cx="7772400" cy="1447800"/>
          </a:xfrm>
          <a:noFill/>
        </p:spPr>
        <p:txBody>
          <a:bodyPr/>
          <a:lstStyle/>
          <a:p>
            <a:r>
              <a:rPr lang="en-US" altLang="en-US" smtClean="0"/>
              <a:t>putem in acest fel verifica array-urile</a:t>
            </a:r>
          </a:p>
          <a:p>
            <a:r>
              <a:rPr lang="en-US" altLang="en-US" smtClean="0"/>
              <a:t>exemplul urmator</a:t>
            </a:r>
          </a:p>
        </p:txBody>
      </p:sp>
      <p:sp>
        <p:nvSpPr>
          <p:cNvPr id="8192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192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990600" y="685800"/>
            <a:ext cx="6324600" cy="4691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&amp;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displays 2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25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[] on left of 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now displays 25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294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76200" y="1027113"/>
            <a:ext cx="5562600" cy="53562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A safe array example.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</a:rPr>
              <a:t>cstdlib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j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j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k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k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&amp;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Provide range checking for </a:t>
            </a:r>
            <a:r>
              <a:rPr lang="en-US" sz="1800" dirty="0" err="1">
                <a:solidFill>
                  <a:srgbClr val="696969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&lt;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||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j-lt"/>
              </a:rPr>
              <a:t>Boundary Error</a:t>
            </a:r>
            <a:r>
              <a:rPr lang="en-US" sz="18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03000"/>
                </a:solidFill>
                <a:latin typeface="+mj-lt"/>
              </a:rPr>
              <a:t>exit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4114800" y="355600"/>
            <a:ext cx="4724400" cy="2843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  <a:defRPr/>
            </a:pPr>
            <a:r>
              <a:rPr lang="en-US" alt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altLang="en-US" sz="1600" dirty="0"/>
              <a:t> main() {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altLang="en-US" sz="1600" dirty="0" err="1"/>
              <a:t>atype</a:t>
            </a:r>
            <a:r>
              <a:rPr lang="en-US" altLang="en-US" sz="1600" dirty="0"/>
              <a:t> ob(1, 2, 3);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altLang="en-US" sz="1600" dirty="0"/>
              <a:t>ob[1]; // </a:t>
            </a:r>
            <a:r>
              <a:rPr lang="en-US" altLang="en-US" sz="1800" b="1" dirty="0">
                <a:solidFill>
                  <a:srgbClr val="800000"/>
                </a:solidFill>
                <a:latin typeface="+mj-lt"/>
              </a:rPr>
              <a:t>displays</a:t>
            </a:r>
            <a:r>
              <a:rPr lang="en-US" altLang="en-US" sz="1600" dirty="0"/>
              <a:t> 2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altLang="en-US" sz="1600" dirty="0"/>
              <a:t>" ";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ob[1] = 25; // [] appears on left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altLang="en-US" sz="1600" dirty="0"/>
              <a:t> ob[1]; // displays 25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ob[3] = 44; 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             // generates runtime error, 3 out-of-range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altLang="en-US" sz="1600" dirty="0"/>
              <a:t> 0;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supraincarcarea ()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nu creem un nou fel de a chema functii</a:t>
            </a:r>
          </a:p>
          <a:p>
            <a:r>
              <a:rPr lang="en-US" altLang="en-US" smtClean="0"/>
              <a:t>definim un mod de a chema functii cu numar arbitrar de parametrii</a:t>
            </a:r>
          </a:p>
          <a:p>
            <a:endParaRPr lang="en-US" altLang="en-US" smtClean="0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838200" y="3929063"/>
            <a:ext cx="5564188" cy="923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sz="1600" b="1"/>
              <a:t>double operator()(int a, float f, char *s);</a:t>
            </a:r>
          </a:p>
          <a:p>
            <a:pPr marL="342900" indent="-342900">
              <a:buFontTx/>
              <a:buNone/>
            </a:pPr>
            <a:r>
              <a:rPr lang="en-US" altLang="en-US" sz="1600" b="1"/>
              <a:t>O(10, 23.34, "hi");</a:t>
            </a:r>
          </a:p>
          <a:p>
            <a:pPr marL="342900" indent="-342900">
              <a:buFontTx/>
              <a:buNone/>
            </a:pPr>
            <a:r>
              <a:rPr lang="en-US" altLang="en-US" sz="1600" b="1"/>
              <a:t>                                echivalent cu O.operator()(10, 23.34, "hi");</a:t>
            </a:r>
          </a:p>
        </p:txBody>
      </p:sp>
      <p:sp>
        <p:nvSpPr>
          <p:cNvPr id="8397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397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4038600" y="962025"/>
            <a:ext cx="4800600" cy="45243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Overload + for loc.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loc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loc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 loc temp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longitude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temp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loc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7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8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// can be executed by itself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ob1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ob2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// can be used in expressions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5562600" y="4633913"/>
            <a:ext cx="1828800" cy="17668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b="1"/>
              <a:t>10 20</a:t>
            </a:r>
          </a:p>
          <a:p>
            <a:pPr marL="342900" indent="-342900">
              <a:buFontTx/>
              <a:buNone/>
            </a:pPr>
            <a:r>
              <a:rPr lang="en-US" altLang="en-US" b="1"/>
              <a:t>7 8</a:t>
            </a:r>
          </a:p>
          <a:p>
            <a:pPr marL="342900" indent="-342900">
              <a:buFontTx/>
              <a:buNone/>
            </a:pPr>
            <a:r>
              <a:rPr lang="en-US" altLang="en-US" b="1"/>
              <a:t>11 11</a:t>
            </a:r>
          </a:p>
        </p:txBody>
      </p:sp>
      <p:sp>
        <p:nvSpPr>
          <p:cNvPr id="8499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499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195263" y="838200"/>
            <a:ext cx="4071937" cy="55768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cs typeface="Arial" pitchFamily="34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cs typeface="Arial" pitchFamily="34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  <a:cs typeface="Arial" pitchFamily="34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cs typeface="Arial" pitchFamily="34" charset="0"/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E34ADC"/>
                </a:solidFill>
                <a:latin typeface="+mn-lt"/>
                <a:cs typeface="Arial" pitchFamily="34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loc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loc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cs typeface="Arial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  <a:cs typeface="Arial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cs typeface="Arial" pitchFamily="34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cs typeface="Arial" pitchFamily="34" charset="0"/>
              </a:rPr>
              <a:t>// Overload ( ) for loc.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loc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loc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this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}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3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overload pe -&gt;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operator unar</a:t>
            </a:r>
          </a:p>
          <a:p>
            <a:r>
              <a:rPr lang="en-US" altLang="en-US" smtClean="0"/>
              <a:t>obiect-&gt;element</a:t>
            </a:r>
          </a:p>
          <a:p>
            <a:pPr lvl="1"/>
            <a:r>
              <a:rPr lang="en-US" altLang="en-US" smtClean="0"/>
              <a:t>obiect genereaza apelul</a:t>
            </a:r>
          </a:p>
          <a:p>
            <a:pPr lvl="1"/>
            <a:r>
              <a:rPr lang="en-US" altLang="en-US" smtClean="0"/>
              <a:t>element trebuie sa fie accesibil</a:t>
            </a:r>
          </a:p>
          <a:p>
            <a:pPr lvl="1"/>
            <a:r>
              <a:rPr lang="en-US" altLang="en-US" smtClean="0"/>
              <a:t>intoarce un pointer catre un obiect din clasa</a:t>
            </a:r>
          </a:p>
          <a:p>
            <a:pPr lvl="1"/>
            <a:endParaRPr lang="en-US" altLang="en-US" smtClean="0"/>
          </a:p>
        </p:txBody>
      </p:sp>
      <p:sp>
        <p:nvSpPr>
          <p:cNvPr id="860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602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704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1600200" y="1143000"/>
            <a:ext cx="6400800" cy="48323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20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-&gt;()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this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same as </a:t>
            </a:r>
            <a:r>
              <a:rPr lang="en-US" sz="2000" dirty="0" err="1">
                <a:solidFill>
                  <a:srgbClr val="696969"/>
                </a:solidFill>
                <a:latin typeface="+mn-lt"/>
              </a:rPr>
              <a:t>ob.i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ob</a:t>
            </a:r>
            <a:r>
              <a:rPr lang="en-US" sz="20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supraincarcarea operatorului ,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operator binar</a:t>
            </a:r>
          </a:p>
          <a:p>
            <a:r>
              <a:rPr lang="en-US" altLang="en-US" smtClean="0"/>
              <a:t>ar trebui ignorate toate valorile mai putin a celui mai din dreapta operand</a:t>
            </a:r>
          </a:p>
          <a:p>
            <a:endParaRPr lang="en-US" altLang="en-US" smtClean="0"/>
          </a:p>
        </p:txBody>
      </p:sp>
      <p:sp>
        <p:nvSpPr>
          <p:cNvPr id="8806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806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Semigrupa</a:t>
            </a:r>
            <a:r>
              <a:rPr lang="en-US" dirty="0" smtClean="0"/>
              <a:t> 1422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Tutore</a:t>
            </a:r>
            <a:r>
              <a:rPr lang="en-US" dirty="0" smtClean="0"/>
              <a:t> </a:t>
            </a:r>
            <a:r>
              <a:rPr lang="en-US" dirty="0" err="1" smtClean="0"/>
              <a:t>laborator</a:t>
            </a:r>
            <a:r>
              <a:rPr lang="en-US" dirty="0" smtClean="0"/>
              <a:t>: </a:t>
            </a:r>
            <a:r>
              <a:rPr lang="en-US" dirty="0" err="1" smtClean="0"/>
              <a:t>Cepan</a:t>
            </a:r>
            <a:r>
              <a:rPr lang="en-US" dirty="0" smtClean="0"/>
              <a:t> </a:t>
            </a:r>
            <a:r>
              <a:rPr lang="en-US" dirty="0" err="1" smtClean="0"/>
              <a:t>Liviu</a:t>
            </a:r>
            <a:r>
              <a:rPr lang="en-US" dirty="0" smtClean="0"/>
              <a:t>, email: </a:t>
            </a:r>
            <a:r>
              <a:rPr lang="ro-RO" dirty="0" smtClean="0">
                <a:hlinkClick r:id="rId2"/>
              </a:rPr>
              <a:t>liviu.cepan@gmail.com</a:t>
            </a:r>
            <a:r>
              <a:rPr lang="en-US" dirty="0" smtClean="0"/>
              <a:t> </a:t>
            </a:r>
          </a:p>
          <a:p>
            <a:r>
              <a:rPr lang="ro-RO" dirty="0"/>
              <a:t>grup de </a:t>
            </a:r>
            <a:r>
              <a:rPr lang="ro-RO" dirty="0" err="1"/>
              <a:t>Slack</a:t>
            </a:r>
            <a:r>
              <a:rPr lang="ro-RO" dirty="0"/>
              <a:t> pentru a facilita comunicarea, </a:t>
            </a:r>
            <a:endParaRPr lang="en-US" dirty="0" smtClean="0"/>
          </a:p>
          <a:p>
            <a:r>
              <a:rPr lang="ro-RO" dirty="0" smtClean="0"/>
              <a:t>canalul </a:t>
            </a:r>
            <a:r>
              <a:rPr lang="ro-RO" dirty="0"/>
              <a:t>oficial pentru </a:t>
            </a:r>
            <a:r>
              <a:rPr lang="ro-RO" dirty="0" err="1"/>
              <a:t>anunturi</a:t>
            </a:r>
            <a:r>
              <a:rPr lang="ro-RO" dirty="0"/>
              <a:t>/resurse </a:t>
            </a:r>
            <a:r>
              <a:rPr lang="ro-RO" dirty="0" err="1"/>
              <a:t>ramane</a:t>
            </a:r>
            <a:r>
              <a:rPr lang="ro-RO" dirty="0"/>
              <a:t> email.</a:t>
            </a:r>
          </a:p>
          <a:p>
            <a:r>
              <a:rPr lang="en-US" dirty="0" err="1" smtClean="0"/>
              <a:t>Probabil</a:t>
            </a:r>
            <a:r>
              <a:rPr lang="en-US" dirty="0" smtClean="0"/>
              <a:t> </a:t>
            </a:r>
            <a:r>
              <a:rPr lang="ro-RO" dirty="0" smtClean="0"/>
              <a:t>apelarea </a:t>
            </a:r>
            <a:r>
              <a:rPr lang="ro-RO" dirty="0"/>
              <a:t>la </a:t>
            </a:r>
            <a:r>
              <a:rPr lang="ro-RO" dirty="0" err="1"/>
              <a:t>video-conferinte</a:t>
            </a:r>
            <a:r>
              <a:rPr lang="ro-RO" dirty="0"/>
              <a:t>, fie </a:t>
            </a:r>
            <a:r>
              <a:rPr lang="ro-RO" dirty="0" err="1"/>
              <a:t>one-to-one</a:t>
            </a:r>
            <a:r>
              <a:rPr lang="ro-RO" dirty="0"/>
              <a:t> sau de grup (cel mai probabil </a:t>
            </a:r>
            <a:r>
              <a:rPr lang="ro-RO" dirty="0" err="1"/>
              <a:t>Zoom</a:t>
            </a:r>
            <a:r>
              <a:rPr lang="ro-RO" dirty="0"/>
              <a:t>).</a:t>
            </a:r>
          </a:p>
          <a:p>
            <a:pPr lvl="1"/>
            <a:endParaRPr lang="ro-RO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152400" y="762000"/>
            <a:ext cx="4648200" cy="55403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          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comma for loc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loc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“;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4572000" y="831850"/>
            <a:ext cx="4419600" cy="44259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j-lt"/>
              </a:rPr>
              <a:t>// Overload + for loc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loc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temp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longitude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latitude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000000"/>
              </a:solidFill>
              <a:latin typeface="+mj-lt"/>
            </a:endParaRPr>
          </a:p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loc 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5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30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ob1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j-lt"/>
              </a:rPr>
              <a:t>// displays 1 1, the value of ob3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latin typeface="+mj-lt"/>
              </a:rPr>
              <a:t> </a:t>
            </a:r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3733800" y="3468688"/>
            <a:ext cx="1676400" cy="20177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sz="1800" b="1"/>
              <a:t>10 20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5 30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1 1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10 60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1 1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1 1</a:t>
            </a:r>
          </a:p>
        </p:txBody>
      </p:sp>
      <p:sp>
        <p:nvSpPr>
          <p:cNvPr id="8909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909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Semigrupele</a:t>
            </a:r>
            <a:r>
              <a:rPr lang="en-US" dirty="0" smtClean="0"/>
              <a:t> 1431 </a:t>
            </a:r>
            <a:r>
              <a:rPr lang="en-US" dirty="0" err="1" smtClean="0"/>
              <a:t>si</a:t>
            </a:r>
            <a:r>
              <a:rPr lang="en-US" dirty="0" smtClean="0"/>
              <a:t> 1432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Tutore</a:t>
            </a:r>
            <a:r>
              <a:rPr lang="en-US" dirty="0" smtClean="0"/>
              <a:t> </a:t>
            </a:r>
            <a:r>
              <a:rPr lang="en-US" dirty="0" err="1" smtClean="0"/>
              <a:t>laborator</a:t>
            </a:r>
            <a:r>
              <a:rPr lang="en-US" dirty="0" smtClean="0"/>
              <a:t>: </a:t>
            </a:r>
            <a:r>
              <a:rPr lang="en-US" dirty="0" err="1" smtClean="0"/>
              <a:t>Bilbie</a:t>
            </a:r>
            <a:r>
              <a:rPr lang="en-US" dirty="0" smtClean="0"/>
              <a:t> Florin e-mail: </a:t>
            </a:r>
          </a:p>
          <a:p>
            <a:endParaRPr lang="en-US" dirty="0"/>
          </a:p>
          <a:p>
            <a:r>
              <a:rPr lang="ro-RO" dirty="0"/>
              <a:t>grup de </a:t>
            </a:r>
            <a:r>
              <a:rPr lang="ro-RO" dirty="0" err="1"/>
              <a:t>slack</a:t>
            </a:r>
            <a:r>
              <a:rPr lang="ro-RO" dirty="0"/>
              <a:t> (</a:t>
            </a:r>
            <a:r>
              <a:rPr lang="ro-RO" dirty="0">
                <a:hlinkClick r:id="rId2"/>
              </a:rPr>
              <a:t>https://poo-2020.slack.com</a:t>
            </a:r>
            <a:r>
              <a:rPr lang="ro-RO" dirty="0"/>
              <a:t>) </a:t>
            </a:r>
            <a:r>
              <a:rPr lang="en-US" dirty="0" smtClean="0"/>
              <a:t>se </a:t>
            </a:r>
            <a:r>
              <a:rPr lang="en-US" dirty="0" err="1" smtClean="0"/>
              <a:t>folosea</a:t>
            </a:r>
            <a:r>
              <a:rPr lang="en-US" dirty="0" smtClean="0"/>
              <a:t> </a:t>
            </a:r>
            <a:r>
              <a:rPr lang="ro-RO" dirty="0" err="1" smtClean="0"/>
              <a:t>inainte</a:t>
            </a:r>
            <a:r>
              <a:rPr lang="ro-RO" dirty="0" smtClean="0"/>
              <a:t> </a:t>
            </a:r>
            <a:r>
              <a:rPr lang="ro-RO" dirty="0"/>
              <a:t>de suspendarea cursurilor (pentru a facilita comunicarea). Acolo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fi</a:t>
            </a:r>
            <a:r>
              <a:rPr lang="en-US" dirty="0" smtClean="0"/>
              <a:t> </a:t>
            </a:r>
            <a:r>
              <a:rPr lang="ro-RO" dirty="0" smtClean="0"/>
              <a:t>materiale </a:t>
            </a:r>
            <a:r>
              <a:rPr lang="ro-RO" dirty="0"/>
              <a:t>si </a:t>
            </a:r>
            <a:r>
              <a:rPr lang="en-US" dirty="0" smtClean="0"/>
              <a:t>se </a:t>
            </a:r>
            <a:r>
              <a:rPr lang="ro-RO" dirty="0" smtClean="0"/>
              <a:t>fac </a:t>
            </a:r>
            <a:r>
              <a:rPr lang="ro-RO" dirty="0" err="1"/>
              <a:t>anunturi</a:t>
            </a:r>
            <a:r>
              <a:rPr lang="ro-RO" dirty="0"/>
              <a:t>.</a:t>
            </a:r>
          </a:p>
          <a:p>
            <a:r>
              <a:rPr lang="ro-RO" dirty="0"/>
              <a:t>Oricine </a:t>
            </a:r>
            <a:r>
              <a:rPr lang="ro-RO" dirty="0" err="1"/>
              <a:t>isi</a:t>
            </a:r>
            <a:r>
              <a:rPr lang="ro-RO" dirty="0"/>
              <a:t> poate face </a:t>
            </a:r>
            <a:r>
              <a:rPr lang="ro-RO" dirty="0" err="1"/>
              <a:t>enrol</a:t>
            </a:r>
            <a:r>
              <a:rPr lang="ro-RO" dirty="0"/>
              <a:t> pe acest grup </a:t>
            </a:r>
            <a:r>
              <a:rPr lang="ro-RO" dirty="0" err="1"/>
              <a:t>atat</a:t>
            </a:r>
            <a:r>
              <a:rPr lang="ro-RO" dirty="0"/>
              <a:t> timp cat are o adresa @</a:t>
            </a:r>
            <a:r>
              <a:rPr lang="ro-RO" dirty="0" err="1">
                <a:hlinkClick r:id="rId3"/>
              </a:rPr>
              <a:t>fmi.unibuc.ro</a:t>
            </a:r>
            <a:r>
              <a:rPr lang="ro-RO" dirty="0"/>
              <a:t> sau @</a:t>
            </a:r>
            <a:r>
              <a:rPr lang="ro-RO" dirty="0" err="1">
                <a:hlinkClick r:id="rId4"/>
              </a:rPr>
              <a:t>my.fmi.unibuc.ro</a:t>
            </a:r>
            <a:r>
              <a:rPr lang="ro-RO" dirty="0"/>
              <a:t> (</a:t>
            </a:r>
            <a:r>
              <a:rPr lang="ro-RO" dirty="0" err="1"/>
              <a:t>fara</a:t>
            </a:r>
            <a:r>
              <a:rPr lang="ro-RO" dirty="0"/>
              <a:t> </a:t>
            </a:r>
            <a:r>
              <a:rPr lang="ro-RO" dirty="0" err="1"/>
              <a:t>invitatie</a:t>
            </a:r>
            <a:r>
              <a:rPr lang="ro-RO" dirty="0"/>
              <a:t> </a:t>
            </a:r>
            <a:r>
              <a:rPr lang="ro-RO" dirty="0" err="1"/>
              <a:t>sau</a:t>
            </a:r>
            <a:r>
              <a:rPr lang="ro-RO" dirty="0"/>
              <a:t> ceva</a:t>
            </a:r>
            <a:r>
              <a:rPr lang="ro-RO" dirty="0" smtClean="0"/>
              <a:t>).</a:t>
            </a:r>
            <a:endParaRPr lang="en-US" dirty="0" smtClean="0"/>
          </a:p>
          <a:p>
            <a:r>
              <a:rPr lang="ro-RO" dirty="0"/>
              <a:t>laboratoare/seminarii pe </a:t>
            </a:r>
            <a:r>
              <a:rPr lang="ro-RO" dirty="0" err="1"/>
              <a:t>GoToMeeting</a:t>
            </a:r>
            <a:r>
              <a:rPr lang="ro-RO" dirty="0"/>
              <a:t>/</a:t>
            </a:r>
            <a:r>
              <a:rPr lang="ro-RO" dirty="0" err="1"/>
              <a:t>Zoom</a:t>
            </a:r>
            <a:r>
              <a:rPr lang="ro-RO" dirty="0"/>
              <a:t> </a:t>
            </a:r>
          </a:p>
          <a:p>
            <a:endParaRPr lang="ro-RO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Semigrupele</a:t>
            </a:r>
            <a:r>
              <a:rPr lang="en-US" dirty="0" smtClean="0"/>
              <a:t> 1441 </a:t>
            </a:r>
            <a:r>
              <a:rPr lang="en-US" dirty="0" err="1" smtClean="0"/>
              <a:t>si</a:t>
            </a:r>
            <a:r>
              <a:rPr lang="en-US" dirty="0" smtClean="0"/>
              <a:t> 1442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Tutore</a:t>
            </a:r>
            <a:r>
              <a:rPr lang="en-US" dirty="0" smtClean="0"/>
              <a:t> de </a:t>
            </a:r>
            <a:r>
              <a:rPr lang="en-US" dirty="0" err="1" smtClean="0"/>
              <a:t>laborator</a:t>
            </a:r>
            <a:r>
              <a:rPr lang="en-US" dirty="0" smtClean="0"/>
              <a:t>: Miriam </a:t>
            </a:r>
            <a:r>
              <a:rPr lang="en-US" dirty="0" err="1" smtClean="0"/>
              <a:t>Costan</a:t>
            </a:r>
            <a:endParaRPr lang="en-US" dirty="0" smtClean="0"/>
          </a:p>
          <a:p>
            <a:r>
              <a:rPr lang="en-US" dirty="0" smtClean="0"/>
              <a:t>E-mail </a:t>
            </a:r>
            <a:r>
              <a:rPr lang="en-US" dirty="0" err="1" smtClean="0"/>
              <a:t>tutore</a:t>
            </a:r>
            <a:r>
              <a:rPr lang="en-US" dirty="0" smtClean="0"/>
              <a:t> </a:t>
            </a:r>
            <a:r>
              <a:rPr lang="en-US" dirty="0" err="1" smtClean="0"/>
              <a:t>laborator</a:t>
            </a:r>
            <a:r>
              <a:rPr lang="en-US" dirty="0" smtClean="0"/>
              <a:t>: </a:t>
            </a:r>
            <a:r>
              <a:rPr lang="ro-RO" dirty="0" smtClean="0">
                <a:hlinkClick r:id="rId2"/>
              </a:rPr>
              <a:t>miriamadriana.costan@gmail.com</a:t>
            </a:r>
            <a:endParaRPr lang="en-US" dirty="0" smtClean="0"/>
          </a:p>
          <a:p>
            <a:r>
              <a:rPr lang="en-US" dirty="0" err="1" smtClean="0"/>
              <a:t>Desfasurare</a:t>
            </a:r>
            <a:r>
              <a:rPr lang="en-US" dirty="0" smtClean="0"/>
              <a:t> </a:t>
            </a:r>
            <a:r>
              <a:rPr lang="en-US" dirty="0" err="1" smtClean="0"/>
              <a:t>laborator</a:t>
            </a:r>
            <a:r>
              <a:rPr lang="en-US" dirty="0" smtClean="0"/>
              <a:t>:</a:t>
            </a:r>
          </a:p>
          <a:p>
            <a:pPr lvl="1"/>
            <a:r>
              <a:rPr lang="ro-RO" dirty="0" smtClean="0"/>
              <a:t>1) grup de </a:t>
            </a:r>
            <a:r>
              <a:rPr lang="ro-RO" dirty="0" err="1" smtClean="0"/>
              <a:t>facebook</a:t>
            </a:r>
            <a:r>
              <a:rPr lang="ro-RO" dirty="0" smtClean="0"/>
              <a:t> comun cu grupele lui Marian </a:t>
            </a:r>
            <a:r>
              <a:rPr lang="ro-RO" dirty="0" err="1" smtClean="0"/>
              <a:t>Lupascu</a:t>
            </a:r>
            <a:r>
              <a:rPr lang="ro-RO" dirty="0" smtClean="0"/>
              <a:t>(135, 132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133</a:t>
            </a:r>
            <a:r>
              <a:rPr lang="ro-RO" dirty="0" smtClean="0"/>
              <a:t>) pe care se </a:t>
            </a:r>
            <a:r>
              <a:rPr lang="ro-RO" dirty="0" err="1" smtClean="0"/>
              <a:t>realizeaza</a:t>
            </a:r>
            <a:r>
              <a:rPr lang="ro-RO" dirty="0" smtClean="0"/>
              <a:t> postarea materialelor, </a:t>
            </a:r>
            <a:r>
              <a:rPr lang="ro-RO" dirty="0" err="1" smtClean="0"/>
              <a:t>anunturi</a:t>
            </a:r>
            <a:r>
              <a:rPr lang="ro-RO" dirty="0" smtClean="0"/>
              <a:t> si programarea laboratoarelor</a:t>
            </a:r>
          </a:p>
          <a:p>
            <a:pPr lvl="1"/>
            <a:r>
              <a:rPr lang="ro-RO" dirty="0" smtClean="0"/>
              <a:t>2) laborator online pe platforma ZOOM - </a:t>
            </a:r>
            <a:r>
              <a:rPr lang="ro-RO" dirty="0" err="1" smtClean="0"/>
              <a:t>share</a:t>
            </a:r>
            <a:r>
              <a:rPr lang="ro-RO" dirty="0" smtClean="0"/>
              <a:t> </a:t>
            </a:r>
            <a:r>
              <a:rPr lang="ro-RO" dirty="0" err="1" smtClean="0"/>
              <a:t>screen</a:t>
            </a:r>
            <a:r>
              <a:rPr lang="ro-RO" dirty="0" smtClean="0"/>
              <a:t> sa le prezint teoria apoi ii pun pe ei sa rezolve </a:t>
            </a:r>
            <a:r>
              <a:rPr lang="ro-RO" dirty="0" err="1" smtClean="0"/>
              <a:t>cerinte</a:t>
            </a:r>
            <a:r>
              <a:rPr lang="ro-RO" dirty="0" smtClean="0"/>
              <a:t> </a:t>
            </a:r>
            <a:r>
              <a:rPr lang="ro-RO" dirty="0" err="1" smtClean="0"/>
              <a:t>dand</a:t>
            </a:r>
            <a:r>
              <a:rPr lang="ro-RO" dirty="0" smtClean="0"/>
              <a:t> si ei la </a:t>
            </a:r>
            <a:r>
              <a:rPr lang="ro-RO" dirty="0" err="1" smtClean="0"/>
              <a:t>randul</a:t>
            </a:r>
            <a:r>
              <a:rPr lang="ro-RO" dirty="0" smtClean="0"/>
              <a:t> lor </a:t>
            </a:r>
            <a:r>
              <a:rPr lang="ro-RO" dirty="0" err="1" smtClean="0"/>
              <a:t>share</a:t>
            </a:r>
            <a:r>
              <a:rPr lang="ro-RO" dirty="0" smtClean="0"/>
              <a:t> </a:t>
            </a:r>
            <a:r>
              <a:rPr lang="ro-RO" dirty="0" err="1" smtClean="0"/>
              <a:t>screen</a:t>
            </a:r>
            <a:endParaRPr lang="ro-RO" dirty="0" smtClean="0"/>
          </a:p>
          <a:p>
            <a:pPr lvl="1"/>
            <a:r>
              <a:rPr lang="ro-RO" dirty="0" smtClean="0"/>
              <a:t>3) temele sunt urcate pe GIT pentru a gestiona </a:t>
            </a:r>
            <a:r>
              <a:rPr lang="ro-RO" dirty="0" err="1" smtClean="0"/>
              <a:t>deadline</a:t>
            </a:r>
            <a:r>
              <a:rPr lang="ro-RO" dirty="0" smtClean="0"/>
              <a:t> ul iar prezentarea se va face in </a:t>
            </a:r>
            <a:r>
              <a:rPr lang="ro-RO" dirty="0" err="1" smtClean="0"/>
              <a:t>meetinguri</a:t>
            </a:r>
            <a:r>
              <a:rPr lang="ro-RO" dirty="0" smtClean="0"/>
              <a:t> 1on1 tot pe platforma ZOOM</a:t>
            </a:r>
          </a:p>
          <a:p>
            <a:pPr lvl="1"/>
            <a:r>
              <a:rPr lang="ro-RO" dirty="0" smtClean="0"/>
              <a:t>4) notele/activitatea/prezenta sunt toate </a:t>
            </a:r>
            <a:r>
              <a:rPr lang="ro-RO" dirty="0" err="1" smtClean="0"/>
              <a:t>adaugate</a:t>
            </a:r>
            <a:r>
              <a:rPr lang="ro-RO" dirty="0" smtClean="0"/>
              <a:t> intr-un </a:t>
            </a:r>
            <a:r>
              <a:rPr lang="ro-RO" dirty="0" err="1" smtClean="0"/>
              <a:t>spreadsheet</a:t>
            </a:r>
            <a:r>
              <a:rPr lang="ro-RO" dirty="0" smtClean="0"/>
              <a:t> la care </a:t>
            </a:r>
            <a:r>
              <a:rPr lang="ro-RO" dirty="0" err="1" smtClean="0"/>
              <a:t>studentii</a:t>
            </a:r>
            <a:r>
              <a:rPr lang="ro-RO" dirty="0" smtClean="0"/>
              <a:t> au acces. </a:t>
            </a:r>
          </a:p>
          <a:p>
            <a:pPr lvl="1"/>
            <a:r>
              <a:rPr lang="ro-RO" dirty="0" smtClean="0"/>
              <a:t>5) comunicarea se face fie pe grupul de </a:t>
            </a:r>
            <a:r>
              <a:rPr lang="ro-RO" dirty="0" err="1" smtClean="0"/>
              <a:t>facebook</a:t>
            </a:r>
            <a:r>
              <a:rPr lang="ro-RO" dirty="0" smtClean="0"/>
              <a:t> fie pe mail</a:t>
            </a:r>
          </a:p>
          <a:p>
            <a:endParaRPr lang="en-US" dirty="0" smtClean="0"/>
          </a:p>
          <a:p>
            <a:endParaRPr lang="ro-RO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Seria</a:t>
            </a:r>
            <a:r>
              <a:rPr lang="en-US" dirty="0" smtClean="0"/>
              <a:t> 21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Tutore</a:t>
            </a:r>
            <a:r>
              <a:rPr lang="en-US" dirty="0" smtClean="0"/>
              <a:t> Marian </a:t>
            </a:r>
            <a:r>
              <a:rPr lang="en-US" dirty="0" err="1" smtClean="0"/>
              <a:t>Gusatu</a:t>
            </a:r>
            <a:r>
              <a:rPr lang="en-US" dirty="0" smtClean="0"/>
              <a:t>; email: </a:t>
            </a:r>
            <a:r>
              <a:rPr lang="ro-RO" dirty="0" smtClean="0">
                <a:hlinkClick r:id="rId2"/>
              </a:rPr>
              <a:t>marian.mgusatu@gmail.com</a:t>
            </a:r>
            <a:r>
              <a:rPr lang="en-US" dirty="0" smtClean="0"/>
              <a:t> </a:t>
            </a:r>
          </a:p>
          <a:p>
            <a:r>
              <a:rPr lang="ro-RO" dirty="0" smtClean="0"/>
              <a:t>pagina </a:t>
            </a:r>
            <a:r>
              <a:rPr lang="ro-RO" dirty="0"/>
              <a:t>pe </a:t>
            </a:r>
            <a:r>
              <a:rPr lang="ro-RO" dirty="0" err="1"/>
              <a:t>moodle</a:t>
            </a:r>
            <a:r>
              <a:rPr lang="ro-RO" dirty="0"/>
              <a:t> unde au fost </a:t>
            </a:r>
            <a:r>
              <a:rPr lang="ro-RO" dirty="0" err="1"/>
              <a:t>inrolati</a:t>
            </a:r>
            <a:r>
              <a:rPr lang="ro-RO" dirty="0"/>
              <a:t> </a:t>
            </a:r>
            <a:r>
              <a:rPr lang="ro-RO" dirty="0" err="1"/>
              <a:t>toti</a:t>
            </a:r>
            <a:r>
              <a:rPr lang="ro-RO" dirty="0"/>
              <a:t> </a:t>
            </a:r>
            <a:r>
              <a:rPr lang="ro-RO" dirty="0" err="1"/>
              <a:t>studentii</a:t>
            </a:r>
            <a:r>
              <a:rPr lang="ro-RO" dirty="0"/>
              <a:t>. </a:t>
            </a:r>
            <a:r>
              <a:rPr lang="en-US" dirty="0" err="1" smtClean="0"/>
              <a:t>Aveti</a:t>
            </a:r>
            <a:r>
              <a:rPr lang="en-US" dirty="0" smtClean="0"/>
              <a:t> </a:t>
            </a:r>
            <a:r>
              <a:rPr lang="ro-RO" dirty="0" smtClean="0"/>
              <a:t>acolo </a:t>
            </a:r>
            <a:r>
              <a:rPr lang="ro-RO" dirty="0"/>
              <a:t>regulamentul de </a:t>
            </a:r>
            <a:r>
              <a:rPr lang="ro-RO" dirty="0" err="1"/>
              <a:t>desfasurare</a:t>
            </a:r>
            <a:r>
              <a:rPr lang="ro-RO" dirty="0"/>
              <a:t>, notare, recuperare si tot ce este necesar pentru </a:t>
            </a:r>
            <a:r>
              <a:rPr lang="ro-RO" dirty="0" err="1"/>
              <a:t>studenti</a:t>
            </a:r>
            <a:r>
              <a:rPr lang="ro-RO" dirty="0" smtClean="0"/>
              <a:t>.</a:t>
            </a: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err="1" smtClean="0"/>
              <a:t>Grup</a:t>
            </a:r>
            <a:r>
              <a:rPr lang="en-US" dirty="0" smtClean="0"/>
              <a:t> Discord </a:t>
            </a:r>
            <a:r>
              <a:rPr lang="en-US" dirty="0" err="1" smtClean="0"/>
              <a:t>unde</a:t>
            </a:r>
            <a:r>
              <a:rPr lang="en-US" dirty="0" smtClean="0"/>
              <a:t> se tin </a:t>
            </a:r>
            <a:r>
              <a:rPr lang="en-US" dirty="0" err="1" smtClean="0"/>
              <a:t>laboratoarele</a:t>
            </a:r>
            <a:r>
              <a:rPr lang="en-US" dirty="0" smtClean="0"/>
              <a:t> conform </a:t>
            </a:r>
            <a:r>
              <a:rPr lang="en-US" dirty="0" err="1" smtClean="0"/>
              <a:t>orarului</a:t>
            </a:r>
            <a:r>
              <a:rPr lang="en-US" dirty="0" smtClean="0"/>
              <a:t>, </a:t>
            </a:r>
            <a:endParaRPr lang="ro-RO" dirty="0" smtClean="0"/>
          </a:p>
          <a:p>
            <a:r>
              <a:rPr lang="ro-RO" dirty="0" smtClean="0"/>
              <a:t>un </a:t>
            </a:r>
            <a:r>
              <a:rPr lang="ro-RO" dirty="0"/>
              <a:t>grup de </a:t>
            </a:r>
            <a:r>
              <a:rPr lang="ro-RO" dirty="0" err="1"/>
              <a:t>facebook</a:t>
            </a:r>
            <a:r>
              <a:rPr lang="ro-RO" dirty="0"/>
              <a:t> cu toata seria 21 unde </a:t>
            </a:r>
            <a:r>
              <a:rPr lang="en-US" dirty="0" smtClean="0"/>
              <a:t>se </a:t>
            </a:r>
            <a:r>
              <a:rPr lang="ro-RO" dirty="0" smtClean="0"/>
              <a:t>fac </a:t>
            </a:r>
            <a:r>
              <a:rPr lang="ro-RO" dirty="0" err="1"/>
              <a:t>aceleasi</a:t>
            </a:r>
            <a:r>
              <a:rPr lang="ro-RO" dirty="0"/>
              <a:t> </a:t>
            </a:r>
            <a:r>
              <a:rPr lang="ro-RO" dirty="0" err="1"/>
              <a:t>anunturi</a:t>
            </a:r>
            <a:r>
              <a:rPr lang="ro-RO" dirty="0"/>
              <a:t> ca pe </a:t>
            </a:r>
            <a:r>
              <a:rPr lang="ro-RO" dirty="0" err="1"/>
              <a:t>moodle</a:t>
            </a:r>
            <a:r>
              <a:rPr lang="ro-RO" dirty="0"/>
              <a:t> pentru a </a:t>
            </a:r>
            <a:r>
              <a:rPr lang="ro-RO" dirty="0" err="1"/>
              <a:t>imparti</a:t>
            </a:r>
            <a:r>
              <a:rPr lang="ro-RO" dirty="0"/>
              <a:t> </a:t>
            </a:r>
            <a:r>
              <a:rPr lang="ro-RO" dirty="0" err="1"/>
              <a:t>informatia</a:t>
            </a:r>
            <a:r>
              <a:rPr lang="ro-RO" dirty="0"/>
              <a:t> in mai multe locuri. </a:t>
            </a:r>
          </a:p>
          <a:p>
            <a:r>
              <a:rPr lang="ro-RO" dirty="0" err="1" smtClean="0"/>
              <a:t>Intrebarile</a:t>
            </a:r>
            <a:r>
              <a:rPr lang="ro-RO" dirty="0"/>
              <a:t> </a:t>
            </a:r>
            <a:r>
              <a:rPr lang="ro-RO" dirty="0" smtClean="0"/>
              <a:t>se </a:t>
            </a:r>
            <a:r>
              <a:rPr lang="ro-RO" dirty="0"/>
              <a:t>pot adresa </a:t>
            </a:r>
            <a:r>
              <a:rPr lang="ro-RO" dirty="0" err="1"/>
              <a:t>atat</a:t>
            </a:r>
            <a:r>
              <a:rPr lang="ro-RO" dirty="0"/>
              <a:t> pe mail cat si pe </a:t>
            </a:r>
            <a:r>
              <a:rPr lang="ro-RO" dirty="0" err="1"/>
              <a:t>moodle</a:t>
            </a:r>
            <a:r>
              <a:rPr lang="ro-RO" dirty="0"/>
              <a:t> sau grupul de </a:t>
            </a:r>
            <a:r>
              <a:rPr lang="ro-RO" dirty="0" err="1"/>
              <a:t>facebook</a:t>
            </a:r>
            <a:r>
              <a:rPr lang="ro-RO" dirty="0"/>
              <a:t> 24/7 nu doar in timpul orelor de laborator.</a:t>
            </a:r>
          </a:p>
          <a:p>
            <a:r>
              <a:rPr lang="ro-RO" dirty="0"/>
              <a:t>Daca vor fi prea multe </a:t>
            </a:r>
            <a:r>
              <a:rPr lang="ro-RO" dirty="0" err="1"/>
              <a:t>intrebari</a:t>
            </a:r>
            <a:r>
              <a:rPr lang="ro-RO" dirty="0"/>
              <a:t> si </a:t>
            </a:r>
            <a:r>
              <a:rPr lang="ro-RO" dirty="0" err="1"/>
              <a:t>interactiunea</a:t>
            </a:r>
            <a:r>
              <a:rPr lang="ro-RO" dirty="0"/>
              <a:t> de pe mail/</a:t>
            </a:r>
            <a:r>
              <a:rPr lang="ro-RO" dirty="0" err="1"/>
              <a:t>moodle</a:t>
            </a:r>
            <a:r>
              <a:rPr lang="ro-RO" dirty="0"/>
              <a:t>/</a:t>
            </a:r>
            <a:r>
              <a:rPr lang="ro-RO" dirty="0" err="1"/>
              <a:t>facebook</a:t>
            </a:r>
            <a:r>
              <a:rPr lang="ro-RO" dirty="0"/>
              <a:t> va fi ineficienta, </a:t>
            </a:r>
            <a:r>
              <a:rPr lang="en-US" dirty="0" smtClean="0"/>
              <a:t>se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ro-RO" dirty="0" smtClean="0"/>
              <a:t>realiza </a:t>
            </a:r>
            <a:r>
              <a:rPr lang="ro-RO" dirty="0"/>
              <a:t>si un grup de discord.</a:t>
            </a:r>
          </a:p>
          <a:p>
            <a:endParaRPr lang="ro-RO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parametri impliciti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modul corect de folosire este de a defini un asemenea parametru cand se subintelege valoarea implicita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daca sunt mai multe posibilitati pentru valoarea implicita e mai bine sa nu se foloseasca (lizibilitate)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cand se foloseste un param. implicit nu trebuie sa faca probleme in program</a:t>
            </a:r>
          </a:p>
        </p:txBody>
      </p:sp>
      <p:sp>
        <p:nvSpPr>
          <p:cNvPr id="4915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915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4575</TotalTime>
  <Words>4979</Words>
  <Application>Microsoft Office PowerPoint</Application>
  <PresentationFormat>On-screen Show (4:3)</PresentationFormat>
  <Paragraphs>786</Paragraphs>
  <Slides>50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Slide 1</vt:lpstr>
      <vt:lpstr>Cuprins </vt:lpstr>
      <vt:lpstr>Birocratice legat de cursul online </vt:lpstr>
      <vt:lpstr>Semigrupele 1411, 1412 si 1421</vt:lpstr>
      <vt:lpstr>Semigrupa 1422</vt:lpstr>
      <vt:lpstr>Semigrupele 1431 si 1432</vt:lpstr>
      <vt:lpstr>Semigrupele 1441 si 1442</vt:lpstr>
      <vt:lpstr>Seria 21</vt:lpstr>
      <vt:lpstr>parametri impliciti</vt:lpstr>
      <vt:lpstr>Slide 10</vt:lpstr>
      <vt:lpstr>Slide 11</vt:lpstr>
      <vt:lpstr>Ambiguitati pentru polimorfism de functii</vt:lpstr>
      <vt:lpstr>Slide 13</vt:lpstr>
      <vt:lpstr>Slide 14</vt:lpstr>
      <vt:lpstr>Slide 15</vt:lpstr>
      <vt:lpstr>Supraincarcarea operatorilor in C++</vt:lpstr>
      <vt:lpstr>functii operator membri ai clasei</vt:lpstr>
      <vt:lpstr>Slide 18</vt:lpstr>
      <vt:lpstr>Slide 19</vt:lpstr>
      <vt:lpstr>Slide 20</vt:lpstr>
      <vt:lpstr>Slide 21</vt:lpstr>
      <vt:lpstr>Formele prefix si postfix</vt:lpstr>
      <vt:lpstr>supraincarcarea +=,*=, etc.</vt:lpstr>
      <vt:lpstr>Restrictii</vt:lpstr>
      <vt:lpstr>Slide 25</vt:lpstr>
      <vt:lpstr>Supraincarcarea operatorilor ca functii prieten</vt:lpstr>
      <vt:lpstr>Slide 27</vt:lpstr>
      <vt:lpstr>Restrictii pentru operatorii definiti ca prieten</vt:lpstr>
      <vt:lpstr>functii prieten pentru operatori unari</vt:lpstr>
      <vt:lpstr>Slide 30</vt:lpstr>
      <vt:lpstr>pentru varianta postfix ++ --</vt:lpstr>
      <vt:lpstr>Diferente supraincarcarea prin membri sau prieteni</vt:lpstr>
      <vt:lpstr>Slide 33</vt:lpstr>
      <vt:lpstr>Slide 34</vt:lpstr>
      <vt:lpstr>supraincarcarea new si delete</vt:lpstr>
      <vt:lpstr>Slide 36</vt:lpstr>
      <vt:lpstr>Slide 37</vt:lpstr>
      <vt:lpstr>Slide 38</vt:lpstr>
      <vt:lpstr>new si delete pentru array-uri</vt:lpstr>
      <vt:lpstr>supraincarcarea []</vt:lpstr>
      <vt:lpstr>Slide 41</vt:lpstr>
      <vt:lpstr>Slide 42</vt:lpstr>
      <vt:lpstr>Slide 43</vt:lpstr>
      <vt:lpstr>Slide 44</vt:lpstr>
      <vt:lpstr>supraincarcarea ()</vt:lpstr>
      <vt:lpstr>Slide 46</vt:lpstr>
      <vt:lpstr>overload pe -&gt;</vt:lpstr>
      <vt:lpstr>Slide 48</vt:lpstr>
      <vt:lpstr>supraincarcarea operatorului ,</vt:lpstr>
      <vt:lpstr>Slide 50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tata</dc:creator>
  <cp:lastModifiedBy>tata</cp:lastModifiedBy>
  <cp:revision>13</cp:revision>
  <dcterms:created xsi:type="dcterms:W3CDTF">2020-03-20T09:12:52Z</dcterms:created>
  <dcterms:modified xsi:type="dcterms:W3CDTF">2020-03-23T13:28:22Z</dcterms:modified>
</cp:coreProperties>
</file>