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17" r:id="rId2"/>
  </p:sldIdLst>
  <p:sldSz cx="9144000" cy="5143500" type="screen16x9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1">
          <p15:clr>
            <a:srgbClr val="A4A3A4"/>
          </p15:clr>
        </p15:guide>
        <p15:guide id="2" orient="horz" pos="3026">
          <p15:clr>
            <a:srgbClr val="A4A3A4"/>
          </p15:clr>
        </p15:guide>
        <p15:guide id="3" orient="horz" pos="3117">
          <p15:clr>
            <a:srgbClr val="A4A3A4"/>
          </p15:clr>
        </p15:guide>
        <p15:guide id="4" orient="horz" pos="622">
          <p15:clr>
            <a:srgbClr val="A4A3A4"/>
          </p15:clr>
        </p15:guide>
        <p15:guide id="5" orient="horz" pos="2618">
          <p15:clr>
            <a:srgbClr val="A4A3A4"/>
          </p15:clr>
        </p15:guide>
        <p15:guide id="6" orient="horz" pos="2527">
          <p15:clr>
            <a:srgbClr val="A4A3A4"/>
          </p15:clr>
        </p15:guide>
        <p15:guide id="7" orient="horz" pos="2119">
          <p15:clr>
            <a:srgbClr val="A4A3A4"/>
          </p15:clr>
        </p15:guide>
        <p15:guide id="8" orient="horz" pos="2028">
          <p15:clr>
            <a:srgbClr val="A4A3A4"/>
          </p15:clr>
        </p15:guide>
        <p15:guide id="9" orient="horz" pos="1620">
          <p15:clr>
            <a:srgbClr val="A4A3A4"/>
          </p15:clr>
        </p15:guide>
        <p15:guide id="10" orient="horz" pos="1529">
          <p15:clr>
            <a:srgbClr val="A4A3A4"/>
          </p15:clr>
        </p15:guide>
        <p15:guide id="11" orient="horz" pos="1121">
          <p15:clr>
            <a:srgbClr val="A4A3A4"/>
          </p15:clr>
        </p15:guide>
        <p15:guide id="12" orient="horz" pos="1030">
          <p15:clr>
            <a:srgbClr val="A4A3A4"/>
          </p15:clr>
        </p15:guide>
        <p15:guide id="13" orient="horz" pos="486">
          <p15:clr>
            <a:srgbClr val="A4A3A4"/>
          </p15:clr>
        </p15:guide>
        <p15:guide id="14" pos="2835">
          <p15:clr>
            <a:srgbClr val="A4A3A4"/>
          </p15:clr>
        </p15:guide>
        <p15:guide id="15" pos="2925">
          <p15:clr>
            <a:srgbClr val="A4A3A4"/>
          </p15:clr>
        </p15:guide>
        <p15:guide id="16" pos="3742">
          <p15:clr>
            <a:srgbClr val="A4A3A4"/>
          </p15:clr>
        </p15:guide>
        <p15:guide id="17" pos="3833">
          <p15:clr>
            <a:srgbClr val="A4A3A4"/>
          </p15:clr>
        </p15:guide>
        <p15:guide id="18" pos="4649">
          <p15:clr>
            <a:srgbClr val="A4A3A4"/>
          </p15:clr>
        </p15:guide>
        <p15:guide id="19" pos="4740">
          <p15:clr>
            <a:srgbClr val="A4A3A4"/>
          </p15:clr>
        </p15:guide>
        <p15:guide id="20" pos="2018">
          <p15:clr>
            <a:srgbClr val="A4A3A4"/>
          </p15:clr>
        </p15:guide>
        <p15:guide id="21" pos="1927">
          <p15:clr>
            <a:srgbClr val="A4A3A4"/>
          </p15:clr>
        </p15:guide>
        <p15:guide id="22" pos="1111">
          <p15:clr>
            <a:srgbClr val="A4A3A4"/>
          </p15:clr>
        </p15:guide>
        <p15:guide id="23" pos="1020">
          <p15:clr>
            <a:srgbClr val="A4A3A4"/>
          </p15:clr>
        </p15:guide>
        <p15:guide id="24" pos="204">
          <p15:clr>
            <a:srgbClr val="A4A3A4"/>
          </p15:clr>
        </p15:guide>
        <p15:guide id="25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942" userDrawn="1">
          <p15:clr>
            <a:srgbClr val="A4A3A4"/>
          </p15:clr>
        </p15:guide>
        <p15:guide id="2" orient="horz" pos="496" userDrawn="1">
          <p15:clr>
            <a:srgbClr val="A4A3A4"/>
          </p15:clr>
        </p15:guide>
        <p15:guide id="3" pos="281" userDrawn="1">
          <p15:clr>
            <a:srgbClr val="A4A3A4"/>
          </p15:clr>
        </p15:guide>
        <p15:guide id="4" pos="399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FFD900"/>
    <a:srgbClr val="FCDECE"/>
    <a:srgbClr val="E9E6E4"/>
    <a:srgbClr val="FE0000"/>
    <a:srgbClr val="333333"/>
    <a:srgbClr val="01458E"/>
    <a:srgbClr val="FFD600"/>
    <a:srgbClr val="A40C1E"/>
    <a:srgbClr val="F9B2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92819" autoAdjust="0"/>
  </p:normalViewPr>
  <p:slideViewPr>
    <p:cSldViewPr showGuides="1">
      <p:cViewPr varScale="1">
        <p:scale>
          <a:sx n="143" d="100"/>
          <a:sy n="143" d="100"/>
        </p:scale>
        <p:origin x="594" y="114"/>
      </p:cViewPr>
      <p:guideLst>
        <p:guide orient="horz" pos="2981"/>
        <p:guide orient="horz" pos="3026"/>
        <p:guide orient="horz" pos="3117"/>
        <p:guide orient="horz" pos="622"/>
        <p:guide orient="horz" pos="2618"/>
        <p:guide orient="horz" pos="2527"/>
        <p:guide orient="horz" pos="2119"/>
        <p:guide orient="horz" pos="2028"/>
        <p:guide orient="horz" pos="1620"/>
        <p:guide orient="horz" pos="1529"/>
        <p:guide orient="horz" pos="1121"/>
        <p:guide orient="horz" pos="1030"/>
        <p:guide orient="horz" pos="486"/>
        <p:guide pos="2835"/>
        <p:guide pos="2925"/>
        <p:guide pos="3742"/>
        <p:guide pos="3833"/>
        <p:guide pos="4649"/>
        <p:guide pos="4740"/>
        <p:guide pos="2018"/>
        <p:guide pos="1927"/>
        <p:guide pos="1111"/>
        <p:guide pos="1020"/>
        <p:guide pos="204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378"/>
    </p:cViewPr>
  </p:sorterViewPr>
  <p:notesViewPr>
    <p:cSldViewPr showGuides="1">
      <p:cViewPr>
        <p:scale>
          <a:sx n="66" d="100"/>
          <a:sy n="66" d="100"/>
        </p:scale>
        <p:origin x="2646" y="-360"/>
      </p:cViewPr>
      <p:guideLst>
        <p:guide orient="horz" pos="5942"/>
        <p:guide orient="horz" pos="496"/>
        <p:guide pos="281"/>
        <p:guide pos="39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5700496" y="9432466"/>
            <a:ext cx="647786" cy="28817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r>
              <a:rPr lang="en-US" sz="800" dirty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>
                <a:solidFill>
                  <a:schemeClr val="bg2"/>
                </a:solidFill>
              </a:rPr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19654" y="194842"/>
            <a:ext cx="432081" cy="43249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5883" y="9432467"/>
            <a:ext cx="4966708" cy="28813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2012 | Title of presentation | DD. Month 2012</a:t>
            </a:r>
          </a:p>
        </p:txBody>
      </p:sp>
    </p:spTree>
    <p:extLst>
      <p:ext uri="{BB962C8B-B14F-4D97-AF65-F5344CB8AC3E}">
        <p14:creationId xmlns:p14="http://schemas.microsoft.com/office/powerpoint/2010/main" val="1667137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44500" y="787400"/>
            <a:ext cx="5907088" cy="3324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09" rIns="91422" bIns="4570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45882" y="4317303"/>
            <a:ext cx="5902742" cy="482698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5700494" y="9432466"/>
            <a:ext cx="648128" cy="28817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r>
              <a:rPr lang="en-US" sz="800" dirty="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883" y="9432467"/>
            <a:ext cx="4966708" cy="28813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2012 | Title of presentation | DD. Month 2012</a:t>
            </a:r>
          </a:p>
        </p:txBody>
      </p:sp>
    </p:spTree>
    <p:extLst>
      <p:ext uri="{BB962C8B-B14F-4D97-AF65-F5344CB8AC3E}">
        <p14:creationId xmlns:p14="http://schemas.microsoft.com/office/powerpoint/2010/main" val="46632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300"/>
      </a:spcAft>
      <a:defRPr sz="1000" kern="1200">
        <a:solidFill>
          <a:schemeClr val="tx2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spcAft>
        <a:spcPts val="30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2075" indent="-92075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79388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265113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70000" indent="-900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4A7A-0CAC-410B-BABD-53B672ECA34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92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849" y="1779587"/>
            <a:ext cx="8496301" cy="1008193"/>
          </a:xfrm>
        </p:spPr>
        <p:txBody>
          <a:bodyPr anchor="b"/>
          <a:lstStyle>
            <a:lvl1pPr>
              <a:defRPr sz="3800" b="0" cap="all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49" y="2859790"/>
            <a:ext cx="8496302" cy="1151823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  <a:lvl2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Click to add text</a:t>
            </a:r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0" y="494823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848" y="4642135"/>
            <a:ext cx="8496299" cy="1619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560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GB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0" y="985525"/>
            <a:ext cx="8496299" cy="1944689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800" cap="all" baseline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6991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GB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1" y="987425"/>
            <a:ext cx="8496299" cy="1944689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800" cap="all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170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23851" y="987424"/>
            <a:ext cx="8496300" cy="1944689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800" cap="all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122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act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3528" y="1779588"/>
            <a:ext cx="1296144" cy="22323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63689" y="3363834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763688" y="2931786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763688" y="1779588"/>
            <a:ext cx="2736304" cy="1152197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763688" y="3579857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63767" y="3795881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4644728" y="1779588"/>
            <a:ext cx="1296144" cy="22323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84889" y="3363834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84888" y="2931786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084888" y="1779588"/>
            <a:ext cx="2736304" cy="1152197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084888" y="3579857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084967" y="3795881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</p:spTree>
    <p:extLst>
      <p:ext uri="{BB962C8B-B14F-4D97-AF65-F5344CB8AC3E}">
        <p14:creationId xmlns:p14="http://schemas.microsoft.com/office/powerpoint/2010/main" val="3381170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act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3528" y="2931749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636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763688" y="365193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763688" y="293195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7636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637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4644728" y="2931749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848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84888" y="365193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084888" y="293195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0848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0849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323528" y="987530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1763689" y="213955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763688" y="170751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763688" y="98753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1763688" y="235558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763767" y="257160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4644728" y="987530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084889" y="213955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084888" y="170751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084888" y="98753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084888" y="235558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6084967" y="257160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</p:spTree>
    <p:extLst>
      <p:ext uri="{BB962C8B-B14F-4D97-AF65-F5344CB8AC3E}">
        <p14:creationId xmlns:p14="http://schemas.microsoft.com/office/powerpoint/2010/main" val="354654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323410" y="987425"/>
            <a:ext cx="8497180" cy="1944688"/>
          </a:xfrm>
        </p:spPr>
        <p:txBody>
          <a:bodyPr anchor="b"/>
          <a:lstStyle>
            <a:lvl1pPr>
              <a:defRPr sz="3800" cap="all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528" y="4732056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528" y="4516032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88797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39891"/>
            <a:ext cx="8496300" cy="108347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6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bg2"/>
                </a:solidFill>
              </a:defRPr>
            </a:lvl4pPr>
            <a:lvl5pPr marL="0" indent="0">
              <a:spcBef>
                <a:spcPts val="225"/>
              </a:spcBef>
              <a:spcAft>
                <a:spcPts val="0"/>
              </a:spcAft>
              <a:buNone/>
              <a:defRPr sz="675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</p:spTree>
    <p:extLst>
      <p:ext uri="{BB962C8B-B14F-4D97-AF65-F5344CB8AC3E}">
        <p14:creationId xmlns:p14="http://schemas.microsoft.com/office/powerpoint/2010/main" val="860491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39891"/>
            <a:ext cx="8496300" cy="108347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6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bg2"/>
                </a:solidFill>
              </a:defRPr>
            </a:lvl4pPr>
            <a:lvl5pPr marL="0" indent="0">
              <a:spcBef>
                <a:spcPts val="225"/>
              </a:spcBef>
              <a:spcAft>
                <a:spcPts val="0"/>
              </a:spcAft>
              <a:buNone/>
              <a:defRPr sz="675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</p:spTree>
    <p:extLst>
      <p:ext uri="{BB962C8B-B14F-4D97-AF65-F5344CB8AC3E}">
        <p14:creationId xmlns:p14="http://schemas.microsoft.com/office/powerpoint/2010/main" val="3815503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39891"/>
            <a:ext cx="8496300" cy="108347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6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bg2"/>
                </a:solidFill>
              </a:defRPr>
            </a:lvl4pPr>
            <a:lvl5pPr marL="0" indent="0">
              <a:spcBef>
                <a:spcPts val="225"/>
              </a:spcBef>
              <a:spcAft>
                <a:spcPts val="0"/>
              </a:spcAft>
              <a:buNone/>
              <a:defRPr sz="675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</p:spTree>
    <p:extLst>
      <p:ext uri="{BB962C8B-B14F-4D97-AF65-F5344CB8AC3E}">
        <p14:creationId xmlns:p14="http://schemas.microsoft.com/office/powerpoint/2010/main" val="508713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39891"/>
            <a:ext cx="8496300" cy="108347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6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bg2"/>
                </a:solidFill>
              </a:defRPr>
            </a:lvl4pPr>
            <a:lvl5pPr marL="0" indent="0">
              <a:spcBef>
                <a:spcPts val="225"/>
              </a:spcBef>
              <a:spcAft>
                <a:spcPts val="0"/>
              </a:spcAft>
              <a:buNone/>
              <a:defRPr sz="675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</p:spTree>
    <p:extLst>
      <p:ext uri="{BB962C8B-B14F-4D97-AF65-F5344CB8AC3E}">
        <p14:creationId xmlns:p14="http://schemas.microsoft.com/office/powerpoint/2010/main" val="1274580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 bwMode="gray">
          <a:xfrm>
            <a:off x="323850" y="987424"/>
            <a:ext cx="8496300" cy="39608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67430" y="1779588"/>
            <a:ext cx="8209140" cy="1008193"/>
          </a:xfrm>
        </p:spPr>
        <p:txBody>
          <a:bodyPr anchor="b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66871" y="2859790"/>
            <a:ext cx="8209684" cy="115216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494823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7431" y="4642135"/>
            <a:ext cx="8209140" cy="1619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9258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39891"/>
            <a:ext cx="8496300" cy="108347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6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bg2"/>
                </a:solidFill>
              </a:defRPr>
            </a:lvl4pPr>
            <a:lvl5pPr marL="0" indent="0">
              <a:spcBef>
                <a:spcPts val="225"/>
              </a:spcBef>
              <a:spcAft>
                <a:spcPts val="0"/>
              </a:spcAft>
              <a:buNone/>
              <a:defRPr sz="675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</p:spTree>
    <p:extLst>
      <p:ext uri="{BB962C8B-B14F-4D97-AF65-F5344CB8AC3E}">
        <p14:creationId xmlns:p14="http://schemas.microsoft.com/office/powerpoint/2010/main" val="2478275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39891"/>
            <a:ext cx="8496300" cy="108347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6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bg2"/>
                </a:solidFill>
              </a:defRPr>
            </a:lvl4pPr>
            <a:lvl5pPr marL="0" indent="0">
              <a:spcBef>
                <a:spcPts val="225"/>
              </a:spcBef>
              <a:spcAft>
                <a:spcPts val="0"/>
              </a:spcAft>
              <a:buNone/>
              <a:defRPr sz="675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</p:spTree>
    <p:extLst>
      <p:ext uri="{BB962C8B-B14F-4D97-AF65-F5344CB8AC3E}">
        <p14:creationId xmlns:p14="http://schemas.microsoft.com/office/powerpoint/2010/main" val="3520669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39891"/>
            <a:ext cx="8496300" cy="108347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6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bg2"/>
                </a:solidFill>
              </a:defRPr>
            </a:lvl4pPr>
            <a:lvl5pPr marL="0" indent="0">
              <a:spcBef>
                <a:spcPts val="225"/>
              </a:spcBef>
              <a:spcAft>
                <a:spcPts val="0"/>
              </a:spcAft>
              <a:buNone/>
              <a:defRPr sz="675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6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</p:spTree>
    <p:extLst>
      <p:ext uri="{BB962C8B-B14F-4D97-AF65-F5344CB8AC3E}">
        <p14:creationId xmlns:p14="http://schemas.microsoft.com/office/powerpoint/2010/main" val="3541356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"/>
          <p:cNvSpPr>
            <a:spLocks noGrp="1"/>
          </p:cNvSpPr>
          <p:nvPr userDrawn="1">
            <p:ph type="title" hasCustomPrompt="1"/>
          </p:nvPr>
        </p:nvSpPr>
        <p:spPr>
          <a:xfrm>
            <a:off x="288000" y="216000"/>
            <a:ext cx="8568000" cy="276999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algn="l">
              <a:defRPr sz="1800" b="0" cap="none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 smtClean="0"/>
              <a:t>CLICK TO EDIT MAIN TITLE</a:t>
            </a:r>
            <a:endParaRPr lang="en-US" dirty="0"/>
          </a:p>
        </p:txBody>
      </p:sp>
      <p:sp>
        <p:nvSpPr>
          <p:cNvPr id="34" name="Content"/>
          <p:cNvSpPr>
            <a:spLocks noGrp="1"/>
          </p:cNvSpPr>
          <p:nvPr>
            <p:ph sz="quarter" idx="15" hasCustomPrompt="1"/>
          </p:nvPr>
        </p:nvSpPr>
        <p:spPr>
          <a:xfrm>
            <a:off x="288000" y="1134000"/>
            <a:ext cx="8568000" cy="3240000"/>
          </a:xfrm>
          <a:prstGeom prst="rect">
            <a:avLst/>
          </a:prstGeom>
          <a:ln>
            <a:noFill/>
          </a:ln>
        </p:spPr>
        <p:txBody>
          <a:bodyPr/>
          <a:lstStyle>
            <a:lvl1pPr marL="202406" indent="-202406">
              <a:buClr>
                <a:srgbClr val="92D400"/>
              </a:buClr>
              <a:buFont typeface="Calibri" pitchFamily="34" charset="0"/>
              <a:buChar char="˃"/>
              <a:defRPr sz="1350" baseline="0">
                <a:solidFill>
                  <a:srgbClr val="989898"/>
                </a:solidFill>
                <a:latin typeface="Calibri" panose="020F0502020204030204" pitchFamily="34" charset="0"/>
              </a:defRPr>
            </a:lvl1pPr>
            <a:lvl2pPr marL="539354" indent="-196454">
              <a:buClr>
                <a:srgbClr val="92D400"/>
              </a:buClr>
              <a:buFont typeface="Calibri" pitchFamily="34" charset="0"/>
              <a:buChar char="˃"/>
              <a:defRPr sz="1200">
                <a:solidFill>
                  <a:srgbClr val="989898"/>
                </a:solidFill>
                <a:latin typeface="Calibri" panose="020F0502020204030204" pitchFamily="34" charset="0"/>
              </a:defRPr>
            </a:lvl2pPr>
            <a:lvl3pPr marL="857250" indent="-171450">
              <a:buClr>
                <a:srgbClr val="92D400"/>
              </a:buClr>
              <a:buFont typeface="Calibri" pitchFamily="34" charset="0"/>
              <a:buChar char="˃"/>
              <a:defRPr sz="1050">
                <a:solidFill>
                  <a:srgbClr val="989898"/>
                </a:solidFill>
                <a:latin typeface="Calibri" panose="020F0502020204030204" pitchFamily="34" charset="0"/>
              </a:defRPr>
            </a:lvl3pPr>
            <a:lvl4pPr marL="1200150" indent="-171450">
              <a:buClr>
                <a:srgbClr val="92D400"/>
              </a:buClr>
              <a:buFont typeface="Calibri" pitchFamily="34" charset="0"/>
              <a:buChar char="˃"/>
              <a:defRPr sz="900">
                <a:solidFill>
                  <a:srgbClr val="989898"/>
                </a:solidFill>
                <a:latin typeface="Calibri" panose="020F0502020204030204" pitchFamily="34" charset="0"/>
              </a:defRPr>
            </a:lvl4pPr>
            <a:lvl5pPr marL="1543050" indent="-171450">
              <a:buClr>
                <a:srgbClr val="92D400"/>
              </a:buClr>
              <a:buFont typeface="Calibri" pitchFamily="34" charset="0"/>
              <a:buChar char="˃"/>
              <a:defRPr sz="900">
                <a:solidFill>
                  <a:srgbClr val="989898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here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8000" y="824147"/>
            <a:ext cx="8568000" cy="1615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accent3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sz="1050" dirty="0" smtClean="0"/>
              <a:t>CHART TITLE</a:t>
            </a:r>
            <a:endParaRPr lang="en-GB" sz="1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71848" y="4681538"/>
            <a:ext cx="5040312" cy="323850"/>
          </a:xfrm>
          <a:prstGeom prst="rect">
            <a:avLst/>
          </a:prstGeom>
        </p:spPr>
        <p:txBody>
          <a:bodyPr anchor="ctr"/>
          <a:lstStyle>
            <a:lvl1pPr marL="257175" indent="-257175">
              <a:buNone/>
              <a:defRPr lang="en-GB" sz="1050" dirty="0">
                <a:solidFill>
                  <a:schemeClr val="accent3"/>
                </a:solidFill>
                <a:latin typeface="Calibri" panose="020F0502020204030204" pitchFamily="34" charset="0"/>
              </a:defRPr>
            </a:lvl1pPr>
          </a:lstStyle>
          <a:p>
            <a:pPr marL="0" lvl="0" indent="0"/>
            <a:r>
              <a:rPr lang="en-US" dirty="0" smtClean="0"/>
              <a:t>Source 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322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360000" indent="-360000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defRPr sz="1800"/>
            </a:lvl1pPr>
            <a:lvl2pPr marL="358775" indent="0">
              <a:spcAft>
                <a:spcPts val="400"/>
              </a:spcAft>
              <a:buClr>
                <a:schemeClr val="bg2"/>
              </a:buClr>
              <a:buFont typeface="+mj-lt"/>
              <a:buNone/>
              <a:defRPr sz="1800">
                <a:solidFill>
                  <a:schemeClr val="tx1"/>
                </a:solidFill>
              </a:defRPr>
            </a:lvl2pPr>
            <a:lvl3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3pPr>
            <a:lvl4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4pPr>
            <a:lvl5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5pPr>
            <a:lvl6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6pPr>
            <a:lvl7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7pPr>
            <a:lvl8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8pPr>
            <a:lvl9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6725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for pre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0" y="1779640"/>
            <a:ext cx="9144000" cy="1584220"/>
          </a:xfr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96" name="Gruppieren 95"/>
          <p:cNvGrpSpPr/>
          <p:nvPr userDrawn="1"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97" name="Gerade Verbindung 96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104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105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106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uppieren 108"/>
          <p:cNvGrpSpPr/>
          <p:nvPr userDrawn="1"/>
        </p:nvGrpSpPr>
        <p:grpSpPr bwMode="gray">
          <a:xfrm>
            <a:off x="323850" y="5236120"/>
            <a:ext cx="8496740" cy="216030"/>
            <a:chOff x="323850" y="-531550"/>
            <a:chExt cx="8496740" cy="432060"/>
          </a:xfrm>
        </p:grpSpPr>
        <p:cxnSp>
          <p:nvCxnSpPr>
            <p:cNvPr id="110" name="Gerade Verbindung 109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110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113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115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117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118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119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120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uppieren 121"/>
          <p:cNvGrpSpPr/>
          <p:nvPr userDrawn="1"/>
        </p:nvGrpSpPr>
        <p:grpSpPr bwMode="gray">
          <a:xfrm>
            <a:off x="9252650" y="771500"/>
            <a:ext cx="216030" cy="4176580"/>
            <a:chOff x="9252650" y="771500"/>
            <a:chExt cx="216030" cy="4176580"/>
          </a:xfrm>
        </p:grpSpPr>
        <p:cxnSp>
          <p:nvCxnSpPr>
            <p:cNvPr id="123" name="Gerade Verbindung 122"/>
            <p:cNvCxnSpPr/>
            <p:nvPr userDrawn="1"/>
          </p:nvCxnSpPr>
          <p:spPr bwMode="gray">
            <a:xfrm>
              <a:off x="9252650" y="9875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128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129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130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131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133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134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hteck 2"/>
          <p:cNvSpPr/>
          <p:nvPr userDrawn="1"/>
        </p:nvSpPr>
        <p:spPr bwMode="gray">
          <a:xfrm>
            <a:off x="0" y="0"/>
            <a:ext cx="9144000" cy="1681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de-DE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8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for printing docu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0" y="1995670"/>
            <a:ext cx="9144000" cy="1152160"/>
          </a:xfr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9" name="Rechteck 58"/>
          <p:cNvSpPr/>
          <p:nvPr userDrawn="1"/>
        </p:nvSpPr>
        <p:spPr bwMode="gray">
          <a:xfrm>
            <a:off x="0" y="1977684"/>
            <a:ext cx="9144000" cy="54006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0" name="Rechteck 59"/>
          <p:cNvSpPr/>
          <p:nvPr userDrawn="1"/>
        </p:nvSpPr>
        <p:spPr bwMode="gray">
          <a:xfrm>
            <a:off x="0" y="3111810"/>
            <a:ext cx="9144000" cy="54006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0" y="0"/>
            <a:ext cx="9144000" cy="17795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de-DE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174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3775"/>
            <a:ext cx="8496300" cy="144462"/>
          </a:xfrm>
        </p:spPr>
        <p:txBody>
          <a:bodyPr tIns="0" bIns="3600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bg2"/>
                </a:solidFill>
              </a:defRPr>
            </a:lvl1pPr>
            <a:lvl2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2pPr>
            <a:lvl3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3pPr>
            <a:lvl4pPr marL="0" indent="0">
              <a:spcBef>
                <a:spcPts val="300"/>
              </a:spcBef>
              <a:spcAft>
                <a:spcPts val="0"/>
              </a:spcAft>
              <a:buNone/>
              <a:defRPr sz="9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6pPr>
            <a:lvl7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7pPr>
            <a:lvl8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8pPr>
            <a:lvl9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</p:spTree>
    <p:extLst>
      <p:ext uri="{BB962C8B-B14F-4D97-AF65-F5344CB8AC3E}">
        <p14:creationId xmlns:p14="http://schemas.microsoft.com/office/powerpoint/2010/main" val="299189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4060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</p:spTree>
    <p:extLst>
      <p:ext uri="{BB962C8B-B14F-4D97-AF65-F5344CB8AC3E}">
        <p14:creationId xmlns:p14="http://schemas.microsoft.com/office/powerpoint/2010/main" val="39173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4060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323850" y="915520"/>
            <a:ext cx="417671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4644010" y="915520"/>
            <a:ext cx="417671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250440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4060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323850" y="915520"/>
            <a:ext cx="273526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3203810" y="915520"/>
            <a:ext cx="273526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6084210" y="915520"/>
            <a:ext cx="273526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573216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3851" y="195419"/>
            <a:ext cx="6120357" cy="5761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5"/>
            </p:custDataLst>
          </p:nvPr>
        </p:nvSpPr>
        <p:spPr bwMode="gray">
          <a:xfrm>
            <a:off x="323850" y="915520"/>
            <a:ext cx="8496300" cy="3816817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245708" y="195420"/>
            <a:ext cx="576079" cy="57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8"/>
          <p:cNvCxnSpPr/>
          <p:nvPr/>
        </p:nvCxnSpPr>
        <p:spPr bwMode="gray">
          <a:xfrm>
            <a:off x="8100490" y="195420"/>
            <a:ext cx="0" cy="57608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/>
          <p:cNvGrpSpPr/>
          <p:nvPr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16" name="Gerade Verbindung 15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/>
          <p:cNvGrpSpPr/>
          <p:nvPr/>
        </p:nvGrpSpPr>
        <p:grpSpPr bwMode="gray">
          <a:xfrm>
            <a:off x="323850" y="5236120"/>
            <a:ext cx="8496740" cy="216030"/>
            <a:chOff x="323850" y="-531550"/>
            <a:chExt cx="8496740" cy="432060"/>
          </a:xfrm>
        </p:grpSpPr>
        <p:cxnSp>
          <p:nvCxnSpPr>
            <p:cNvPr id="29" name="Gerade Verbindung 28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 bwMode="gray">
          <a:xfrm>
            <a:off x="9252650" y="771500"/>
            <a:ext cx="216030" cy="4176580"/>
            <a:chOff x="9252650" y="771500"/>
            <a:chExt cx="216030" cy="4176580"/>
          </a:xfrm>
        </p:grpSpPr>
        <p:cxnSp>
          <p:nvCxnSpPr>
            <p:cNvPr id="48" name="Gerade Verbindung 47"/>
            <p:cNvCxnSpPr/>
            <p:nvPr userDrawn="1"/>
          </p:nvCxnSpPr>
          <p:spPr bwMode="gray">
            <a:xfrm>
              <a:off x="9252650" y="9875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VCT_Marker_ID_4" hidden="1"/>
          <p:cNvSpPr/>
          <p:nvPr>
            <p:custDataLst>
              <p:tags r:id="rId26"/>
            </p:custDataLst>
          </p:nvPr>
        </p:nvSpPr>
        <p:spPr bwMode="gray">
          <a:xfrm>
            <a:off x="1270000" y="127000"/>
            <a:ext cx="127000" cy="12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64" name="Gruppieren 63"/>
          <p:cNvGrpSpPr/>
          <p:nvPr/>
        </p:nvGrpSpPr>
        <p:grpSpPr bwMode="gray">
          <a:xfrm>
            <a:off x="-324680" y="771500"/>
            <a:ext cx="216030" cy="4176580"/>
            <a:chOff x="9252650" y="771500"/>
            <a:chExt cx="216030" cy="4176580"/>
          </a:xfrm>
        </p:grpSpPr>
        <p:cxnSp>
          <p:nvCxnSpPr>
            <p:cNvPr id="65" name="Gerade Verbindung 64"/>
            <p:cNvCxnSpPr/>
            <p:nvPr userDrawn="1"/>
          </p:nvCxnSpPr>
          <p:spPr bwMode="gray">
            <a:xfrm>
              <a:off x="9252650" y="9875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hteck 65"/>
          <p:cNvSpPr/>
          <p:nvPr/>
        </p:nvSpPr>
        <p:spPr bwMode="gray">
          <a:xfrm>
            <a:off x="7524750" y="4948080"/>
            <a:ext cx="129584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r"/>
            <a:fld id="{FCBC2E87-33EB-478A-988F-F7C865AFDA8A}" type="slidenum">
              <a:rPr lang="en-US" sz="800" smtClean="0">
                <a:solidFill>
                  <a:schemeClr val="bg2"/>
                </a:solidFill>
                <a:latin typeface="Arial" pitchFamily="34" charset="0"/>
              </a:rPr>
              <a:t>‹#›</a:t>
            </a:fld>
            <a:endParaRPr lang="en-US" sz="800" dirty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79" name="Rechteck 13"/>
          <p:cNvSpPr/>
          <p:nvPr/>
        </p:nvSpPr>
        <p:spPr bwMode="gray">
          <a:xfrm>
            <a:off x="324390" y="4948080"/>
            <a:ext cx="705600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8" indent="0">
              <a:tabLst/>
            </a:pPr>
            <a:r>
              <a:rPr lang="en-US" sz="800" noProof="0" dirty="0" smtClean="0">
                <a:solidFill>
                  <a:schemeClr val="bg2"/>
                </a:solidFill>
                <a:latin typeface="Arial" pitchFamily="34" charset="0"/>
              </a:rPr>
              <a:t>© GfK 2016 | GfK Consumer Panel Services I Presentation prepared for Rewe | </a:t>
            </a:r>
            <a:r>
              <a:rPr lang="ro-RO" sz="800" noProof="0" dirty="0" smtClean="0">
                <a:solidFill>
                  <a:schemeClr val="bg2"/>
                </a:solidFill>
                <a:latin typeface="Arial" pitchFamily="34" charset="0"/>
              </a:rPr>
              <a:t>2016</a:t>
            </a:r>
            <a:endParaRPr lang="en-US" sz="800" noProof="0" dirty="0" smtClean="0">
              <a:solidFill>
                <a:schemeClr val="bg2"/>
              </a:solidFill>
              <a:latin typeface="Arial" pitchFamily="34" charset="0"/>
            </a:endParaRPr>
          </a:p>
        </p:txBody>
      </p:sp>
      <p:pic>
        <p:nvPicPr>
          <p:cNvPr id="2050" name="Picture 2" descr="REWE Group"/>
          <p:cNvPicPr>
            <a:picLocks noChangeAspect="1" noChangeArrowheads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82" y="333313"/>
            <a:ext cx="1368250" cy="44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1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9" r:id="rId3"/>
    <p:sldLayoutId id="2147483675" r:id="rId4"/>
    <p:sldLayoutId id="2147483677" r:id="rId5"/>
    <p:sldLayoutId id="2147483654" r:id="rId6"/>
    <p:sldLayoutId id="2147483650" r:id="rId7"/>
    <p:sldLayoutId id="2147483652" r:id="rId8"/>
    <p:sldLayoutId id="2147483678" r:id="rId9"/>
    <p:sldLayoutId id="2147483664" r:id="rId10"/>
    <p:sldLayoutId id="2147483673" r:id="rId11"/>
    <p:sldLayoutId id="2147483665" r:id="rId12"/>
    <p:sldLayoutId id="2147483668" r:id="rId13"/>
    <p:sldLayoutId id="2147483670" r:id="rId14"/>
    <p:sldLayoutId id="2147483671" r:id="rId15"/>
    <p:sldLayoutId id="2147483682" r:id="rId16"/>
    <p:sldLayoutId id="2147483683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2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itchFamily="34" charset="0"/>
        <a:buNone/>
        <a:tabLst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80975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36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54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1" y="195419"/>
            <a:ext cx="6192365" cy="576105"/>
          </a:xfrm>
        </p:spPr>
        <p:txBody>
          <a:bodyPr/>
          <a:lstStyle/>
          <a:p>
            <a:r>
              <a:rPr lang="en-GB" dirty="0" smtClean="0"/>
              <a:t>One of the largest categories got back to growth: beer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GfK Romania I 3,000 households panel</a:t>
            </a:r>
            <a:endParaRPr lang="en-GB" dirty="0"/>
          </a:p>
        </p:txBody>
      </p:sp>
      <p:sp>
        <p:nvSpPr>
          <p:cNvPr id="47" name="Rounded Rectangle 46"/>
          <p:cNvSpPr/>
          <p:nvPr/>
        </p:nvSpPr>
        <p:spPr bwMode="auto">
          <a:xfrm>
            <a:off x="1299180" y="1419827"/>
            <a:ext cx="1202531" cy="1637110"/>
          </a:xfrm>
          <a:prstGeom prst="roundRect">
            <a:avLst>
              <a:gd name="adj" fmla="val 7810"/>
            </a:avLst>
          </a:prstGeom>
          <a:solidFill>
            <a:schemeClr val="accent6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0" tIns="0" rIns="0" bIns="0" numCol="1" spcCol="0" rtlCol="0" fromWordArt="0" anchor="ctr" anchorCtr="0" forceAA="0" upright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>
                <a:solidFill>
                  <a:schemeClr val="bg1"/>
                </a:solidFill>
                <a:latin typeface="+mj-lt"/>
              </a:rPr>
              <a:t> FRESH </a:t>
            </a:r>
            <a:r>
              <a:rPr lang="en-GB" sz="1000" dirty="0" smtClean="0">
                <a:solidFill>
                  <a:schemeClr val="bg1"/>
                </a:solidFill>
                <a:latin typeface="+mj-lt"/>
              </a:rPr>
              <a:t>MEAT SAUSAGES POULTRY</a:t>
            </a:r>
            <a:endParaRPr lang="en-GB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2501711" y="1419828"/>
            <a:ext cx="579834" cy="396000"/>
          </a:xfrm>
          <a:prstGeom prst="roundRect">
            <a:avLst>
              <a:gd name="adj" fmla="val 7810"/>
            </a:avLst>
          </a:prstGeom>
          <a:solidFill>
            <a:schemeClr val="accent6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0" tIns="0" rIns="0" bIns="0" numCol="1" spcCol="0" rtlCol="0" fromWordArt="0" anchor="ctr" anchorCtr="0" forceAA="0" upright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>
                <a:solidFill>
                  <a:schemeClr val="bg1"/>
                </a:solidFill>
                <a:latin typeface="+mj-lt"/>
              </a:rPr>
              <a:t>Eggs</a:t>
            </a:r>
            <a:endParaRPr lang="en-GB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3081545" y="1419827"/>
            <a:ext cx="731044" cy="435769"/>
          </a:xfrm>
          <a:prstGeom prst="roundRect">
            <a:avLst>
              <a:gd name="adj" fmla="val 7810"/>
            </a:avLst>
          </a:prstGeom>
          <a:solidFill>
            <a:schemeClr val="accent3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0" tIns="0" rIns="0" bIns="0" numCol="1" spcCol="0" rtlCol="0" fromWordArt="0" anchor="ctr" anchorCtr="0" forceAA="0" upright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>
                <a:solidFill>
                  <a:schemeClr val="bg1"/>
                </a:solidFill>
                <a:latin typeface="+mj-lt"/>
              </a:rPr>
              <a:t>Paper ware</a:t>
            </a:r>
            <a:endParaRPr lang="en-GB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081545" y="1855596"/>
            <a:ext cx="731044" cy="369094"/>
          </a:xfrm>
          <a:prstGeom prst="roundRect">
            <a:avLst>
              <a:gd name="adj" fmla="val 7810"/>
            </a:avLst>
          </a:prstGeom>
          <a:solidFill>
            <a:srgbClr val="FFFF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0" tIns="0" rIns="0" bIns="0" numCol="1" spcCol="0" rtlCol="0" fromWordArt="0" anchor="ctr" anchorCtr="0" forceAA="0" upright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>
                <a:solidFill>
                  <a:srgbClr val="808080"/>
                </a:solidFill>
                <a:latin typeface="+mj-lt"/>
              </a:rPr>
              <a:t>Biscuits </a:t>
            </a:r>
            <a:endParaRPr lang="en-GB" sz="10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501711" y="2224690"/>
            <a:ext cx="723900" cy="559594"/>
          </a:xfrm>
          <a:prstGeom prst="roundRect">
            <a:avLst>
              <a:gd name="adj" fmla="val 7810"/>
            </a:avLst>
          </a:prstGeom>
          <a:solidFill>
            <a:srgbClr val="FFFF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0" tIns="0" rIns="0" bIns="0" numCol="1" spcCol="0" rtlCol="0" fromWordArt="0" anchor="ctr" anchorCtr="0" forceAA="0" upright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>
                <a:solidFill>
                  <a:schemeClr val="bg2"/>
                </a:solidFill>
                <a:latin typeface="+mj-lt"/>
              </a:rPr>
              <a:t>Coffee </a:t>
            </a:r>
            <a:endParaRPr lang="en-GB" sz="10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3225611" y="2224690"/>
            <a:ext cx="586978" cy="559594"/>
          </a:xfrm>
          <a:prstGeom prst="roundRect">
            <a:avLst>
              <a:gd name="adj" fmla="val 7810"/>
            </a:avLst>
          </a:prstGeom>
          <a:solidFill>
            <a:schemeClr val="accent5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0" tIns="0" rIns="0" bIns="0" numCol="1" spcCol="0" rtlCol="0" fromWordArt="0" anchor="ctr" anchorCtr="0" forceAA="0" upright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>
                <a:solidFill>
                  <a:schemeClr val="bg1"/>
                </a:solidFill>
                <a:latin typeface="+mj-lt"/>
              </a:rPr>
              <a:t>Sugar</a:t>
            </a:r>
            <a:endParaRPr lang="en-GB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2501711" y="2784283"/>
            <a:ext cx="1289347" cy="272654"/>
          </a:xfrm>
          <a:prstGeom prst="roundRect">
            <a:avLst>
              <a:gd name="adj" fmla="val 7810"/>
            </a:avLst>
          </a:prstGeom>
          <a:solidFill>
            <a:schemeClr val="accent3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0" tIns="0" rIns="0" bIns="0" numCol="1" spcCol="0" rtlCol="0" fromWordArt="0" anchor="ctr" anchorCtr="0" forceAA="0" upright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>
                <a:solidFill>
                  <a:schemeClr val="bg1"/>
                </a:solidFill>
                <a:latin typeface="+mj-lt"/>
              </a:rPr>
              <a:t>Household cleaners</a:t>
            </a:r>
            <a:endParaRPr lang="en-GB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1299180" y="3056937"/>
            <a:ext cx="1513284" cy="982265"/>
          </a:xfrm>
          <a:prstGeom prst="roundRect">
            <a:avLst>
              <a:gd name="adj" fmla="val 7810"/>
            </a:avLst>
          </a:prstGeom>
          <a:solidFill>
            <a:schemeClr val="accent6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0" tIns="0" rIns="0" bIns="0" numCol="1" spcCol="0" rtlCol="0" fromWordArt="0" anchor="ctr" anchorCtr="0" forceAA="0" upright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>
                <a:solidFill>
                  <a:schemeClr val="bg1"/>
                </a:solidFill>
                <a:latin typeface="+mj-lt"/>
              </a:rPr>
              <a:t>FRESH </a:t>
            </a:r>
            <a:endParaRPr lang="en-GB" sz="10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GB" sz="1000" dirty="0" smtClean="0">
                <a:solidFill>
                  <a:schemeClr val="bg1"/>
                </a:solidFill>
                <a:latin typeface="+mj-lt"/>
              </a:rPr>
              <a:t>VEGETABLES </a:t>
            </a:r>
          </a:p>
          <a:p>
            <a:pPr algn="ctr"/>
            <a:r>
              <a:rPr lang="en-GB" sz="1000" dirty="0" smtClean="0">
                <a:solidFill>
                  <a:schemeClr val="bg1"/>
                </a:solidFill>
                <a:latin typeface="+mj-lt"/>
              </a:rPr>
              <a:t>FRUITS</a:t>
            </a:r>
            <a:endParaRPr lang="en-GB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2812464" y="3060915"/>
            <a:ext cx="978594" cy="503634"/>
          </a:xfrm>
          <a:prstGeom prst="roundRect">
            <a:avLst>
              <a:gd name="adj" fmla="val 7810"/>
            </a:avLst>
          </a:prstGeom>
          <a:solidFill>
            <a:schemeClr val="accent6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0" tIns="0" rIns="0" bIns="0" numCol="1" spcCol="0" rtlCol="0" fromWordArt="0" anchor="ctr" anchorCtr="0" forceAA="0" upright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>
                <a:solidFill>
                  <a:schemeClr val="bg1"/>
                </a:solidFill>
                <a:latin typeface="+mj-lt"/>
              </a:rPr>
              <a:t>Dairy Products White</a:t>
            </a:r>
            <a:endParaRPr lang="en-GB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2812465" y="3560571"/>
            <a:ext cx="978594" cy="478631"/>
          </a:xfrm>
          <a:prstGeom prst="roundRect">
            <a:avLst>
              <a:gd name="adj" fmla="val 7810"/>
            </a:avLst>
          </a:prstGeom>
          <a:solidFill>
            <a:schemeClr val="accent4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0" tIns="0" rIns="0" bIns="0" numCol="1" spcCol="0" rtlCol="0" fromWordArt="0" anchor="ctr" anchorCtr="0" forceAA="0" upright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>
                <a:solidFill>
                  <a:schemeClr val="bg1"/>
                </a:solidFill>
                <a:latin typeface="+mj-lt"/>
              </a:rPr>
              <a:t>Sweets </a:t>
            </a:r>
            <a:endParaRPr lang="en-GB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3812589" y="1419827"/>
            <a:ext cx="864394" cy="1230431"/>
          </a:xfrm>
          <a:prstGeom prst="roundRect">
            <a:avLst>
              <a:gd name="adj" fmla="val 7810"/>
            </a:avLst>
          </a:prstGeom>
          <a:solidFill>
            <a:schemeClr val="accent3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0" tIns="0" rIns="0" bIns="0" numCol="1" spcCol="0" rtlCol="0" fromWordArt="0" anchor="ctr" anchorCtr="0" forceAA="0" upright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>
                <a:solidFill>
                  <a:schemeClr val="bg1"/>
                </a:solidFill>
                <a:latin typeface="+mj-lt"/>
              </a:rPr>
              <a:t>BEER</a:t>
            </a:r>
            <a:endParaRPr lang="en-GB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4676983" y="1419827"/>
            <a:ext cx="908447" cy="664369"/>
          </a:xfrm>
          <a:prstGeom prst="roundRect">
            <a:avLst>
              <a:gd name="adj" fmla="val 7810"/>
            </a:avLst>
          </a:prstGeom>
          <a:solidFill>
            <a:schemeClr val="accent4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0" tIns="0" rIns="0" bIns="0" numCol="1" spcCol="0" rtlCol="0" fromWordArt="0" anchor="ctr" anchorCtr="0" forceAA="0" upright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>
                <a:solidFill>
                  <a:schemeClr val="bg1"/>
                </a:solidFill>
                <a:latin typeface="+mj-lt"/>
              </a:rPr>
              <a:t>Breakfast &amp; Snack Time</a:t>
            </a:r>
            <a:endParaRPr lang="en-GB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4676983" y="2084196"/>
            <a:ext cx="908447" cy="636422"/>
          </a:xfrm>
          <a:prstGeom prst="roundRect">
            <a:avLst>
              <a:gd name="adj" fmla="val 7810"/>
            </a:avLst>
          </a:prstGeom>
          <a:solidFill>
            <a:schemeClr val="accent5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0" tIns="0" rIns="0" bIns="0" numCol="1" spcCol="0" rtlCol="0" fromWordArt="0" anchor="ctr" anchorCtr="0" forceAA="0" upright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>
                <a:solidFill>
                  <a:schemeClr val="bg1"/>
                </a:solidFill>
                <a:latin typeface="+mj-lt"/>
              </a:rPr>
              <a:t>Vegetable Oil</a:t>
            </a:r>
            <a:endParaRPr lang="en-GB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3812589" y="2672364"/>
            <a:ext cx="842863" cy="1366838"/>
          </a:xfrm>
          <a:prstGeom prst="roundRect">
            <a:avLst>
              <a:gd name="adj" fmla="val 7810"/>
            </a:avLst>
          </a:prstGeom>
          <a:solidFill>
            <a:schemeClr val="accent6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0" tIns="0" rIns="0" bIns="0" numCol="1" spcCol="0" rtlCol="0" fromWordArt="0" anchor="ctr" anchorCtr="0" forceAA="0" upright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>
                <a:solidFill>
                  <a:schemeClr val="bg1"/>
                </a:solidFill>
                <a:latin typeface="+mj-lt"/>
              </a:rPr>
              <a:t>Fresh Bread &amp; Sweet Pastries</a:t>
            </a:r>
            <a:endParaRPr lang="en-GB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4676983" y="2727261"/>
            <a:ext cx="908447" cy="769576"/>
          </a:xfrm>
          <a:prstGeom prst="roundRect">
            <a:avLst>
              <a:gd name="adj" fmla="val 7810"/>
            </a:avLst>
          </a:prstGeom>
          <a:solidFill>
            <a:srgbClr val="FFFF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0" tIns="0" rIns="0" bIns="0" numCol="1" spcCol="0" rtlCol="0" fromWordArt="0" anchor="ctr" anchorCtr="0" forceAA="0" upright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>
                <a:solidFill>
                  <a:schemeClr val="bg2"/>
                </a:solidFill>
                <a:latin typeface="+mj-lt"/>
              </a:rPr>
              <a:t>Frozen Food</a:t>
            </a:r>
            <a:endParaRPr lang="en-GB" sz="10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4676983" y="3538012"/>
            <a:ext cx="908447" cy="746750"/>
          </a:xfrm>
          <a:prstGeom prst="roundRect">
            <a:avLst>
              <a:gd name="adj" fmla="val 7810"/>
            </a:avLst>
          </a:prstGeom>
          <a:solidFill>
            <a:schemeClr val="accent6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0" tIns="0" rIns="0" bIns="0" numCol="1" spcCol="0" rtlCol="0" fromWordArt="0" anchor="ctr" anchorCtr="0" forceAA="0" upright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>
                <a:solidFill>
                  <a:schemeClr val="bg1"/>
                </a:solidFill>
                <a:latin typeface="+mj-lt"/>
              </a:rPr>
              <a:t>Fresh Cheese</a:t>
            </a:r>
            <a:endParaRPr lang="en-GB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BigDecline"/>
          <p:cNvSpPr>
            <a:spLocks noChangeArrowheads="1"/>
          </p:cNvSpPr>
          <p:nvPr/>
        </p:nvSpPr>
        <p:spPr bwMode="auto">
          <a:xfrm>
            <a:off x="6231006" y="1882724"/>
            <a:ext cx="357188" cy="19288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  <a:extLst/>
        </p:spPr>
        <p:txBody>
          <a:bodyPr/>
          <a:lstStyle/>
          <a:p>
            <a:endParaRPr lang="en-GB" sz="100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4" name="BigDeclineLabel"/>
          <p:cNvSpPr txBox="1"/>
          <p:nvPr/>
        </p:nvSpPr>
        <p:spPr>
          <a:xfrm>
            <a:off x="6729038" y="1868950"/>
            <a:ext cx="1800000" cy="2520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+mj-lt"/>
                <a:cs typeface="Arial" pitchFamily="34" charset="0"/>
              </a:rPr>
              <a:t>Decline more than -3%</a:t>
            </a:r>
          </a:p>
        </p:txBody>
      </p:sp>
      <p:sp>
        <p:nvSpPr>
          <p:cNvPr id="65" name="MedDecline"/>
          <p:cNvSpPr>
            <a:spLocks noChangeArrowheads="1"/>
          </p:cNvSpPr>
          <p:nvPr/>
        </p:nvSpPr>
        <p:spPr bwMode="auto">
          <a:xfrm>
            <a:off x="6231006" y="2356807"/>
            <a:ext cx="357188" cy="192881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  <a:extLst/>
        </p:spPr>
        <p:txBody>
          <a:bodyPr/>
          <a:lstStyle/>
          <a:p>
            <a:endParaRPr lang="en-GB" sz="1000">
              <a:latin typeface="+mj-lt"/>
            </a:endParaRPr>
          </a:p>
        </p:txBody>
      </p:sp>
      <p:sp>
        <p:nvSpPr>
          <p:cNvPr id="66" name="MedDeclineLabel"/>
          <p:cNvSpPr txBox="1"/>
          <p:nvPr/>
        </p:nvSpPr>
        <p:spPr>
          <a:xfrm>
            <a:off x="6729038" y="2357310"/>
            <a:ext cx="1800000" cy="2520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+mj-lt"/>
                <a:cs typeface="Arial" pitchFamily="34" charset="0"/>
              </a:rPr>
              <a:t>Decline between -3 and 0%</a:t>
            </a:r>
          </a:p>
        </p:txBody>
      </p:sp>
      <p:sp>
        <p:nvSpPr>
          <p:cNvPr id="67" name="Neutral"/>
          <p:cNvSpPr>
            <a:spLocks noChangeArrowheads="1"/>
          </p:cNvSpPr>
          <p:nvPr/>
        </p:nvSpPr>
        <p:spPr bwMode="auto">
          <a:xfrm>
            <a:off x="6231006" y="2790759"/>
            <a:ext cx="357188" cy="192881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xtLst/>
        </p:spPr>
        <p:txBody>
          <a:bodyPr/>
          <a:lstStyle/>
          <a:p>
            <a:endParaRPr lang="en-GB" sz="1000">
              <a:latin typeface="+mj-lt"/>
            </a:endParaRPr>
          </a:p>
        </p:txBody>
      </p:sp>
      <p:sp>
        <p:nvSpPr>
          <p:cNvPr id="68" name="NeutralLabel"/>
          <p:cNvSpPr txBox="1"/>
          <p:nvPr/>
        </p:nvSpPr>
        <p:spPr>
          <a:xfrm>
            <a:off x="6729038" y="2772839"/>
            <a:ext cx="1800000" cy="2520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+mj-lt"/>
                <a:cs typeface="Arial" pitchFamily="34" charset="0"/>
              </a:rPr>
              <a:t>Growth between 0 and 2%</a:t>
            </a:r>
          </a:p>
        </p:txBody>
      </p:sp>
      <p:sp>
        <p:nvSpPr>
          <p:cNvPr id="69" name="MedGrowth"/>
          <p:cNvSpPr>
            <a:spLocks noChangeArrowheads="1"/>
          </p:cNvSpPr>
          <p:nvPr/>
        </p:nvSpPr>
        <p:spPr bwMode="auto">
          <a:xfrm>
            <a:off x="6231006" y="3273537"/>
            <a:ext cx="357188" cy="19288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  <a:extLst/>
        </p:spPr>
        <p:txBody>
          <a:bodyPr/>
          <a:lstStyle/>
          <a:p>
            <a:endParaRPr lang="en-GB" sz="1000">
              <a:latin typeface="+mj-lt"/>
            </a:endParaRPr>
          </a:p>
        </p:txBody>
      </p:sp>
      <p:sp>
        <p:nvSpPr>
          <p:cNvPr id="70" name="MedGrowthLabel"/>
          <p:cNvSpPr txBox="1"/>
          <p:nvPr/>
        </p:nvSpPr>
        <p:spPr>
          <a:xfrm>
            <a:off x="6729038" y="3297960"/>
            <a:ext cx="1800000" cy="2520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+mj-lt"/>
                <a:cs typeface="Arial" pitchFamily="34" charset="0"/>
              </a:rPr>
              <a:t>Growth between 2 and 5%</a:t>
            </a:r>
          </a:p>
        </p:txBody>
      </p:sp>
      <p:sp>
        <p:nvSpPr>
          <p:cNvPr id="71" name="BigGrowth"/>
          <p:cNvSpPr>
            <a:spLocks noChangeArrowheads="1"/>
          </p:cNvSpPr>
          <p:nvPr/>
        </p:nvSpPr>
        <p:spPr bwMode="auto">
          <a:xfrm>
            <a:off x="6231006" y="3766432"/>
            <a:ext cx="357188" cy="19288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xtLst/>
        </p:spPr>
        <p:txBody>
          <a:bodyPr/>
          <a:lstStyle/>
          <a:p>
            <a:endParaRPr lang="en-GB" sz="1000">
              <a:latin typeface="+mj-lt"/>
            </a:endParaRPr>
          </a:p>
        </p:txBody>
      </p:sp>
      <p:sp>
        <p:nvSpPr>
          <p:cNvPr id="72" name="BigGrowthLabel"/>
          <p:cNvSpPr txBox="1"/>
          <p:nvPr/>
        </p:nvSpPr>
        <p:spPr>
          <a:xfrm>
            <a:off x="6729038" y="3784014"/>
            <a:ext cx="1800000" cy="2520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+mj-lt"/>
                <a:cs typeface="Arial" pitchFamily="34" charset="0"/>
              </a:rPr>
              <a:t>Growth more than 5%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366362" y="1430618"/>
            <a:ext cx="908447" cy="664369"/>
          </a:xfrm>
          <a:prstGeom prst="roundRect">
            <a:avLst>
              <a:gd name="adj" fmla="val 7810"/>
            </a:avLst>
          </a:prstGeom>
          <a:solidFill>
            <a:srgbClr val="FFFF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0" tIns="0" rIns="0" bIns="0" numCol="1" spcCol="0" rtlCol="0" fromWordArt="0" anchor="ctr" anchorCtr="0" forceAA="0" upright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>
                <a:solidFill>
                  <a:schemeClr val="bg2"/>
                </a:solidFill>
                <a:latin typeface="+mj-lt"/>
              </a:rPr>
              <a:t>CSD</a:t>
            </a:r>
            <a:endParaRPr lang="en-GB" sz="10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66362" y="2094987"/>
            <a:ext cx="908447" cy="588169"/>
          </a:xfrm>
          <a:prstGeom prst="roundRect">
            <a:avLst>
              <a:gd name="adj" fmla="val 7810"/>
            </a:avLst>
          </a:prstGeom>
          <a:solidFill>
            <a:schemeClr val="accent3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0" tIns="0" rIns="0" bIns="0" numCol="1" spcCol="0" rtlCol="0" fromWordArt="0" anchor="ctr" anchorCtr="0" forceAA="0" upright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>
                <a:solidFill>
                  <a:schemeClr val="bg1"/>
                </a:solidFill>
                <a:latin typeface="+mj-lt"/>
              </a:rPr>
              <a:t>Water</a:t>
            </a:r>
            <a:endParaRPr lang="en-GB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366362" y="2683156"/>
            <a:ext cx="908447" cy="689372"/>
          </a:xfrm>
          <a:prstGeom prst="roundRect">
            <a:avLst>
              <a:gd name="adj" fmla="val 7810"/>
            </a:avLst>
          </a:prstGeom>
          <a:solidFill>
            <a:schemeClr val="accent5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0" tIns="0" rIns="0" bIns="0" numCol="1" spcCol="0" rtlCol="0" fromWordArt="0" anchor="ctr" anchorCtr="0" forceAA="0" upright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>
                <a:solidFill>
                  <a:schemeClr val="bg1"/>
                </a:solidFill>
                <a:latin typeface="+mj-lt"/>
              </a:rPr>
              <a:t>Milk</a:t>
            </a:r>
            <a:endParaRPr lang="en-GB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366362" y="3372528"/>
            <a:ext cx="908447" cy="677465"/>
          </a:xfrm>
          <a:prstGeom prst="roundRect">
            <a:avLst>
              <a:gd name="adj" fmla="val 7810"/>
            </a:avLst>
          </a:prstGeom>
          <a:solidFill>
            <a:srgbClr val="FFFF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0" tIns="0" rIns="0" bIns="0" numCol="1" spcCol="0" rtlCol="0" fromWordArt="0" anchor="ctr" anchorCtr="0" forceAA="0" upright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>
                <a:solidFill>
                  <a:schemeClr val="bg2"/>
                </a:solidFill>
                <a:latin typeface="+mj-lt"/>
              </a:rPr>
              <a:t>Laundry Detergents</a:t>
            </a:r>
            <a:endParaRPr lang="en-GB" sz="10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2511661" y="1849821"/>
            <a:ext cx="558998" cy="374869"/>
          </a:xfrm>
          <a:prstGeom prst="roundRect">
            <a:avLst>
              <a:gd name="adj" fmla="val 7810"/>
            </a:avLst>
          </a:prstGeom>
          <a:solidFill>
            <a:schemeClr val="accent3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0" tIns="0" rIns="0" bIns="0" numCol="1" spcCol="0" rtlCol="0" fromWordArt="0" anchor="ctr" anchorCtr="0" forceAA="0" upright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>
                <a:solidFill>
                  <a:schemeClr val="bg1"/>
                </a:solidFill>
                <a:latin typeface="+mj-lt"/>
              </a:rPr>
              <a:t>Choco</a:t>
            </a:r>
            <a:endParaRPr lang="en-GB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82988" y="4061308"/>
            <a:ext cx="1296000" cy="216000"/>
          </a:xfrm>
          <a:prstGeom prst="roundRect">
            <a:avLst>
              <a:gd name="adj" fmla="val 7810"/>
            </a:avLst>
          </a:prstGeom>
          <a:solidFill>
            <a:schemeClr val="accent3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0" tIns="0" rIns="0" bIns="0" numCol="1" spcCol="0" rtlCol="0" fromWordArt="0" anchor="ctr" anchorCtr="0" forceAA="0" upright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>
                <a:solidFill>
                  <a:schemeClr val="bg1"/>
                </a:solidFill>
                <a:latin typeface="+mj-lt"/>
              </a:rPr>
              <a:t>Hair Care</a:t>
            </a:r>
            <a:endParaRPr lang="en-GB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1674115" y="4061308"/>
            <a:ext cx="1296000" cy="216000"/>
          </a:xfrm>
          <a:prstGeom prst="roundRect">
            <a:avLst>
              <a:gd name="adj" fmla="val 7810"/>
            </a:avLst>
          </a:prstGeom>
          <a:solidFill>
            <a:schemeClr val="accent4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0" tIns="0" rIns="0" bIns="0" numCol="1" spcCol="0" rtlCol="0" fromWordArt="0" anchor="ctr" anchorCtr="0" forceAA="0" upright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>
                <a:solidFill>
                  <a:schemeClr val="bg1"/>
                </a:solidFill>
                <a:latin typeface="+mj-lt"/>
              </a:rPr>
              <a:t>Sea Food</a:t>
            </a:r>
            <a:endParaRPr lang="en-GB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2993142" y="4061308"/>
            <a:ext cx="892562" cy="216000"/>
          </a:xfrm>
          <a:prstGeom prst="roundRect">
            <a:avLst>
              <a:gd name="adj" fmla="val 7810"/>
            </a:avLst>
          </a:prstGeom>
          <a:solidFill>
            <a:schemeClr val="accent5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0" tIns="0" rIns="0" bIns="0" numCol="1" spcCol="0" rtlCol="0" fromWordArt="0" anchor="ctr" anchorCtr="0" forceAA="0" upright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>
                <a:solidFill>
                  <a:schemeClr val="bg1"/>
                </a:solidFill>
                <a:latin typeface="+mj-lt"/>
              </a:rPr>
              <a:t>Yellow Fat</a:t>
            </a:r>
            <a:endParaRPr lang="en-GB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3929246" y="4061308"/>
            <a:ext cx="720000" cy="216000"/>
          </a:xfrm>
          <a:prstGeom prst="roundRect">
            <a:avLst>
              <a:gd name="adj" fmla="val 7810"/>
            </a:avLst>
          </a:prstGeom>
          <a:solidFill>
            <a:srgbClr val="FFFF00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0" tIns="0" rIns="0" bIns="0" numCol="1" spcCol="0" rtlCol="0" fromWordArt="0" anchor="ctr" anchorCtr="0" forceAA="0" upright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>
                <a:solidFill>
                  <a:schemeClr val="bg2"/>
                </a:solidFill>
                <a:latin typeface="+mj-lt"/>
              </a:rPr>
              <a:t>Baby food</a:t>
            </a:r>
            <a:endParaRPr lang="en-GB" sz="10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4" name="BigDeclineLabel"/>
          <p:cNvSpPr txBox="1"/>
          <p:nvPr/>
        </p:nvSpPr>
        <p:spPr>
          <a:xfrm>
            <a:off x="330258" y="4414541"/>
            <a:ext cx="1800000" cy="2520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latin typeface="+mj-lt"/>
                <a:cs typeface="Arial" pitchFamily="34" charset="0"/>
              </a:rPr>
              <a:t>Value [</a:t>
            </a:r>
            <a:r>
              <a:rPr lang="en-US" sz="1000" dirty="0" err="1" smtClean="0">
                <a:latin typeface="+mj-lt"/>
                <a:cs typeface="Arial" pitchFamily="34" charset="0"/>
              </a:rPr>
              <a:t>ron</a:t>
            </a:r>
            <a:r>
              <a:rPr lang="en-US" sz="1000" dirty="0" smtClean="0">
                <a:latin typeface="+mj-lt"/>
                <a:cs typeface="Arial" pitchFamily="34" charset="0"/>
              </a:rPr>
              <a:t>] 201</a:t>
            </a:r>
            <a:r>
              <a:rPr lang="ro-RO" sz="1000" dirty="0" smtClean="0">
                <a:latin typeface="+mj-lt"/>
                <a:cs typeface="Arial" pitchFamily="34" charset="0"/>
              </a:rPr>
              <a:t>5</a:t>
            </a:r>
            <a:r>
              <a:rPr lang="en-US" sz="1000" dirty="0" smtClean="0">
                <a:latin typeface="+mj-lt"/>
                <a:cs typeface="Arial" pitchFamily="34" charset="0"/>
              </a:rPr>
              <a:t> vs. 201</a:t>
            </a:r>
            <a:r>
              <a:rPr lang="ro-RO" sz="1000" dirty="0" smtClean="0">
                <a:latin typeface="+mj-lt"/>
                <a:cs typeface="Arial" pitchFamily="34" charset="0"/>
              </a:rPr>
              <a:t>4</a:t>
            </a:r>
            <a:endParaRPr lang="en-US" sz="1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42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0;0;14.25;14.09646;28.34646;28.26968;42.51968;28.26968;42.51968;28.26968;42.51968;28.26968;42.51968;28.26968;42.51968;"/>
  <p:tag name="VCT-BULLETVISIBILITY" val="G  *******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7.12.2011 15:26:33"/>
  <p:tag name="VCT-TEMPLATE" val="GfK Template for Office  2007-2010 16-9.potx"/>
  <p:tag name="VCTMASTER" val="GfK Master for PPT 2010"/>
  <p:tag name="VCTORDER" val="1"/>
</p:tagLst>
</file>

<file path=ppt/theme/theme1.xml><?xml version="1.0" encoding="utf-8"?>
<a:theme xmlns:a="http://schemas.openxmlformats.org/drawingml/2006/main" name="GfK_Template_for_Office_2007-2010_16-9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E95E0F"/>
      </a:hlink>
      <a:folHlink>
        <a:srgbClr val="00418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indent="0" algn="ctr">
          <a:spcBef>
            <a:spcPts val="300"/>
          </a:spcBef>
          <a:buFont typeface="Courier New" pitchFamily="49" charset="0"/>
          <a:buNone/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>
          <a:spcBef>
            <a:spcPts val="300"/>
          </a:spcBef>
          <a:defRPr sz="16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GfK_Template_for_Office_2007-2010_16-9</Template>
  <TotalTime>8395</TotalTime>
  <Words>108</Words>
  <Application>Microsoft Office PowerPoint</Application>
  <PresentationFormat>On-screen Show (16:9)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GfK_Template_for_Office_2007-2010_16-9</vt:lpstr>
      <vt:lpstr>One of the largest categories got back to growth: beer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[Subtitle of presentation]</dc:subject>
  <dc:creator>Luca, Gabriela (GfK Romania)</dc:creator>
  <dc:description>Optimized for MS PowerPoint 2010 (optionally can be used under MS PowerPoint 2007).</dc:description>
  <cp:lastModifiedBy>Dumitrache, Catalina (GfK)</cp:lastModifiedBy>
  <cp:revision>1824</cp:revision>
  <cp:lastPrinted>2016-03-21T08:16:42Z</cp:lastPrinted>
  <dcterms:created xsi:type="dcterms:W3CDTF">2012-09-13T06:46:10Z</dcterms:created>
  <dcterms:modified xsi:type="dcterms:W3CDTF">2016-04-05T12:09:50Z</dcterms:modified>
</cp:coreProperties>
</file>