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8" r:id="rId4"/>
    <p:sldId id="267" r:id="rId5"/>
    <p:sldId id="262" r:id="rId6"/>
    <p:sldId id="271" r:id="rId7"/>
    <p:sldId id="264" r:id="rId8"/>
    <p:sldId id="277" r:id="rId9"/>
    <p:sldId id="272" r:id="rId10"/>
    <p:sldId id="275" r:id="rId11"/>
    <p:sldId id="266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7" autoAdjust="0"/>
  </p:normalViewPr>
  <p:slideViewPr>
    <p:cSldViewPr snapToGrid="0">
      <p:cViewPr>
        <p:scale>
          <a:sx n="50" d="100"/>
          <a:sy n="50" d="100"/>
        </p:scale>
        <p:origin x="1906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647D6-BE27-43BF-B847-D65488AB80B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18F72-734F-4ADA-AE5C-AE6D9C55C99D}">
      <dgm:prSet phldrT="[Text]"/>
      <dgm:spPr/>
      <dgm:t>
        <a:bodyPr/>
        <a:lstStyle/>
        <a:p>
          <a:r>
            <a:rPr lang="en-US" dirty="0" smtClean="0"/>
            <a:t>SEGMENT BEHAVIOR</a:t>
          </a:r>
          <a:endParaRPr lang="en-US" dirty="0"/>
        </a:p>
      </dgm:t>
    </dgm:pt>
    <dgm:pt modelId="{B09B69AC-5A81-49EF-9546-F4434572C9B6}" type="parTrans" cxnId="{C4D48D37-D800-4AA5-8AC1-F48B9488A9E3}">
      <dgm:prSet/>
      <dgm:spPr/>
      <dgm:t>
        <a:bodyPr/>
        <a:lstStyle/>
        <a:p>
          <a:endParaRPr lang="en-US"/>
        </a:p>
      </dgm:t>
    </dgm:pt>
    <dgm:pt modelId="{C897677D-6AFE-49ED-98AF-562CCF47BA20}" type="sibTrans" cxnId="{C4D48D37-D800-4AA5-8AC1-F48B9488A9E3}">
      <dgm:prSet/>
      <dgm:spPr/>
      <dgm:t>
        <a:bodyPr/>
        <a:lstStyle/>
        <a:p>
          <a:endParaRPr lang="en-US"/>
        </a:p>
      </dgm:t>
    </dgm:pt>
    <dgm:pt modelId="{BED9EB3C-5DFC-413F-9CDC-8E0B3EF3CAE1}">
      <dgm:prSet phldrT="[Text]"/>
      <dgm:spPr/>
      <dgm:t>
        <a:bodyPr/>
        <a:lstStyle/>
        <a:p>
          <a:r>
            <a:rPr lang="en-US" dirty="0" smtClean="0"/>
            <a:t>Lost</a:t>
          </a:r>
          <a:endParaRPr lang="en-US" dirty="0"/>
        </a:p>
      </dgm:t>
    </dgm:pt>
    <dgm:pt modelId="{F52AABE0-E20D-448D-B074-6ACD2018F02D}" type="parTrans" cxnId="{27C47A0D-F4D0-43D4-8849-79211E8AD695}">
      <dgm:prSet/>
      <dgm:spPr/>
      <dgm:t>
        <a:bodyPr/>
        <a:lstStyle/>
        <a:p>
          <a:endParaRPr lang="en-US"/>
        </a:p>
      </dgm:t>
    </dgm:pt>
    <dgm:pt modelId="{DC3328D2-A3DE-4CDD-84D7-74C199941DF9}" type="sibTrans" cxnId="{27C47A0D-F4D0-43D4-8849-79211E8AD695}">
      <dgm:prSet/>
      <dgm:spPr/>
      <dgm:t>
        <a:bodyPr/>
        <a:lstStyle/>
        <a:p>
          <a:endParaRPr lang="en-US"/>
        </a:p>
      </dgm:t>
    </dgm:pt>
    <dgm:pt modelId="{2A385414-CC5A-49C5-B96F-211F892E4E10}">
      <dgm:prSet phldrT="[Text]"/>
      <dgm:spPr/>
      <dgm:t>
        <a:bodyPr/>
        <a:lstStyle/>
        <a:p>
          <a:r>
            <a:rPr lang="en-US" dirty="0" smtClean="0"/>
            <a:t>New customers</a:t>
          </a:r>
          <a:endParaRPr lang="en-US" dirty="0"/>
        </a:p>
      </dgm:t>
    </dgm:pt>
    <dgm:pt modelId="{45C06E96-D77E-4BE3-B927-35077EC08439}" type="parTrans" cxnId="{2E81A6A5-3D25-428B-8CFE-F24F6EA00694}">
      <dgm:prSet/>
      <dgm:spPr/>
      <dgm:t>
        <a:bodyPr/>
        <a:lstStyle/>
        <a:p>
          <a:endParaRPr lang="en-US"/>
        </a:p>
      </dgm:t>
    </dgm:pt>
    <dgm:pt modelId="{2F49F4DF-7AB6-4498-B2AD-96ED54212885}" type="sibTrans" cxnId="{2E81A6A5-3D25-428B-8CFE-F24F6EA00694}">
      <dgm:prSet/>
      <dgm:spPr/>
      <dgm:t>
        <a:bodyPr/>
        <a:lstStyle/>
        <a:p>
          <a:endParaRPr lang="en-US"/>
        </a:p>
      </dgm:t>
    </dgm:pt>
    <dgm:pt modelId="{4680565F-0DE6-4E17-8624-EC181CCD6975}">
      <dgm:prSet phldrT="[Text]"/>
      <dgm:spPr/>
      <dgm:t>
        <a:bodyPr/>
        <a:lstStyle/>
        <a:p>
          <a:r>
            <a:rPr lang="en-US" dirty="0" smtClean="0"/>
            <a:t>Champions</a:t>
          </a:r>
          <a:endParaRPr lang="en-US" dirty="0"/>
        </a:p>
      </dgm:t>
    </dgm:pt>
    <dgm:pt modelId="{3A653EC9-B193-4D1F-92B0-21ED5AD17D9A}" type="parTrans" cxnId="{12790068-BEC1-41F6-B89B-19A14D4754DD}">
      <dgm:prSet/>
      <dgm:spPr/>
      <dgm:t>
        <a:bodyPr/>
        <a:lstStyle/>
        <a:p>
          <a:endParaRPr lang="en-US"/>
        </a:p>
      </dgm:t>
    </dgm:pt>
    <dgm:pt modelId="{3F132611-F188-436C-915F-C25ED681E90E}" type="sibTrans" cxnId="{12790068-BEC1-41F6-B89B-19A14D4754DD}">
      <dgm:prSet/>
      <dgm:spPr/>
      <dgm:t>
        <a:bodyPr/>
        <a:lstStyle/>
        <a:p>
          <a:endParaRPr lang="en-US"/>
        </a:p>
      </dgm:t>
    </dgm:pt>
    <dgm:pt modelId="{CC9C9739-A938-4742-99BE-E08E75B3B66D}">
      <dgm:prSet phldrT="[Text]"/>
      <dgm:spPr/>
      <dgm:t>
        <a:bodyPr/>
        <a:lstStyle/>
        <a:p>
          <a:r>
            <a:rPr lang="en-US" dirty="0" smtClean="0"/>
            <a:t>Can’t lose</a:t>
          </a:r>
          <a:endParaRPr lang="en-US" dirty="0"/>
        </a:p>
      </dgm:t>
    </dgm:pt>
    <dgm:pt modelId="{07380BCF-AA4D-4519-96A9-88D82BB3FA23}" type="parTrans" cxnId="{7A2283EE-3549-4694-937E-12732ACE49B8}">
      <dgm:prSet/>
      <dgm:spPr/>
      <dgm:t>
        <a:bodyPr/>
        <a:lstStyle/>
        <a:p>
          <a:endParaRPr lang="en-US"/>
        </a:p>
      </dgm:t>
    </dgm:pt>
    <dgm:pt modelId="{95C6660F-AF3C-496D-976F-EC2501FD05EA}" type="sibTrans" cxnId="{7A2283EE-3549-4694-937E-12732ACE49B8}">
      <dgm:prSet/>
      <dgm:spPr/>
      <dgm:t>
        <a:bodyPr/>
        <a:lstStyle/>
        <a:p>
          <a:endParaRPr lang="en-US"/>
        </a:p>
      </dgm:t>
    </dgm:pt>
    <dgm:pt modelId="{75FACCC7-F66E-4EB7-A3F8-072DB4809077}" type="pres">
      <dgm:prSet presAssocID="{4DE647D6-BE27-43BF-B847-D65488AB80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7142B1-0B0D-4E46-9DC5-019D4812BED9}" type="pres">
      <dgm:prSet presAssocID="{DD918F72-734F-4ADA-AE5C-AE6D9C55C99D}" presName="root" presStyleCnt="0"/>
      <dgm:spPr/>
    </dgm:pt>
    <dgm:pt modelId="{5F35ED18-7422-4946-836E-C21E33BEB59F}" type="pres">
      <dgm:prSet presAssocID="{DD918F72-734F-4ADA-AE5C-AE6D9C55C99D}" presName="rootComposite" presStyleCnt="0"/>
      <dgm:spPr/>
    </dgm:pt>
    <dgm:pt modelId="{45DC7DC2-BA49-4308-B00D-E637E99D8B45}" type="pres">
      <dgm:prSet presAssocID="{DD918F72-734F-4ADA-AE5C-AE6D9C55C99D}" presName="rootText" presStyleLbl="node1" presStyleIdx="0" presStyleCnt="1"/>
      <dgm:spPr/>
    </dgm:pt>
    <dgm:pt modelId="{8B1877F2-8480-49E1-AC4B-DBBEB51A83D1}" type="pres">
      <dgm:prSet presAssocID="{DD918F72-734F-4ADA-AE5C-AE6D9C55C99D}" presName="rootConnector" presStyleLbl="node1" presStyleIdx="0" presStyleCnt="1"/>
      <dgm:spPr/>
    </dgm:pt>
    <dgm:pt modelId="{F7EEE3FE-7500-4C77-A11D-7F794A4D816C}" type="pres">
      <dgm:prSet presAssocID="{DD918F72-734F-4ADA-AE5C-AE6D9C55C99D}" presName="childShape" presStyleCnt="0"/>
      <dgm:spPr/>
    </dgm:pt>
    <dgm:pt modelId="{54D56D2E-8E12-4895-947A-9822DEE3D288}" type="pres">
      <dgm:prSet presAssocID="{F52AABE0-E20D-448D-B074-6ACD2018F02D}" presName="Name13" presStyleLbl="parChTrans1D2" presStyleIdx="0" presStyleCnt="4"/>
      <dgm:spPr/>
    </dgm:pt>
    <dgm:pt modelId="{849C331C-5049-4D42-8947-F16B9A5F1014}" type="pres">
      <dgm:prSet presAssocID="{BED9EB3C-5DFC-413F-9CDC-8E0B3EF3CAE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7531C-5A42-446B-8CD8-3115B20CBBB9}" type="pres">
      <dgm:prSet presAssocID="{45C06E96-D77E-4BE3-B927-35077EC08439}" presName="Name13" presStyleLbl="parChTrans1D2" presStyleIdx="1" presStyleCnt="4"/>
      <dgm:spPr/>
    </dgm:pt>
    <dgm:pt modelId="{FDD56BFB-BC31-4420-978A-9B6DAB1D377E}" type="pres">
      <dgm:prSet presAssocID="{2A385414-CC5A-49C5-B96F-211F892E4E10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4FCDF-1FEC-47ED-9988-DA063C0F8391}" type="pres">
      <dgm:prSet presAssocID="{3A653EC9-B193-4D1F-92B0-21ED5AD17D9A}" presName="Name13" presStyleLbl="parChTrans1D2" presStyleIdx="2" presStyleCnt="4"/>
      <dgm:spPr/>
    </dgm:pt>
    <dgm:pt modelId="{9794C38E-DDD3-43BA-ACB9-75FC2AB6946A}" type="pres">
      <dgm:prSet presAssocID="{4680565F-0DE6-4E17-8624-EC181CCD697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54FD1-341B-4C09-B7A6-41E51D47071B}" type="pres">
      <dgm:prSet presAssocID="{07380BCF-AA4D-4519-96A9-88D82BB3FA23}" presName="Name13" presStyleLbl="parChTrans1D2" presStyleIdx="3" presStyleCnt="4"/>
      <dgm:spPr/>
    </dgm:pt>
    <dgm:pt modelId="{4E72FDE9-9D0B-426F-B83B-810FB58050AA}" type="pres">
      <dgm:prSet presAssocID="{CC9C9739-A938-4742-99BE-E08E75B3B66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91459B-2C67-4C73-A7B4-AA8880578A6B}" type="presOf" srcId="{DD918F72-734F-4ADA-AE5C-AE6D9C55C99D}" destId="{8B1877F2-8480-49E1-AC4B-DBBEB51A83D1}" srcOrd="1" destOrd="0" presId="urn:microsoft.com/office/officeart/2005/8/layout/hierarchy3"/>
    <dgm:cxn modelId="{7A2283EE-3549-4694-937E-12732ACE49B8}" srcId="{DD918F72-734F-4ADA-AE5C-AE6D9C55C99D}" destId="{CC9C9739-A938-4742-99BE-E08E75B3B66D}" srcOrd="3" destOrd="0" parTransId="{07380BCF-AA4D-4519-96A9-88D82BB3FA23}" sibTransId="{95C6660F-AF3C-496D-976F-EC2501FD05EA}"/>
    <dgm:cxn modelId="{12790068-BEC1-41F6-B89B-19A14D4754DD}" srcId="{DD918F72-734F-4ADA-AE5C-AE6D9C55C99D}" destId="{4680565F-0DE6-4E17-8624-EC181CCD6975}" srcOrd="2" destOrd="0" parTransId="{3A653EC9-B193-4D1F-92B0-21ED5AD17D9A}" sibTransId="{3F132611-F188-436C-915F-C25ED681E90E}"/>
    <dgm:cxn modelId="{00245406-9396-4D15-AF4E-85F5A30BE6A2}" type="presOf" srcId="{4680565F-0DE6-4E17-8624-EC181CCD6975}" destId="{9794C38E-DDD3-43BA-ACB9-75FC2AB6946A}" srcOrd="0" destOrd="0" presId="urn:microsoft.com/office/officeart/2005/8/layout/hierarchy3"/>
    <dgm:cxn modelId="{9444B9F9-65D3-4A3F-AB82-02FD4100D1E0}" type="presOf" srcId="{45C06E96-D77E-4BE3-B927-35077EC08439}" destId="{8EA7531C-5A42-446B-8CD8-3115B20CBBB9}" srcOrd="0" destOrd="0" presId="urn:microsoft.com/office/officeart/2005/8/layout/hierarchy3"/>
    <dgm:cxn modelId="{D88E247E-0908-4B54-B5A9-3C5B02811702}" type="presOf" srcId="{4DE647D6-BE27-43BF-B847-D65488AB80B8}" destId="{75FACCC7-F66E-4EB7-A3F8-072DB4809077}" srcOrd="0" destOrd="0" presId="urn:microsoft.com/office/officeart/2005/8/layout/hierarchy3"/>
    <dgm:cxn modelId="{6F56FD25-A41B-42D8-8222-DEB1162D4A57}" type="presOf" srcId="{F52AABE0-E20D-448D-B074-6ACD2018F02D}" destId="{54D56D2E-8E12-4895-947A-9822DEE3D288}" srcOrd="0" destOrd="0" presId="urn:microsoft.com/office/officeart/2005/8/layout/hierarchy3"/>
    <dgm:cxn modelId="{1EAB5ABE-C307-4E51-BB9D-16720E450015}" type="presOf" srcId="{3A653EC9-B193-4D1F-92B0-21ED5AD17D9A}" destId="{A5D4FCDF-1FEC-47ED-9988-DA063C0F8391}" srcOrd="0" destOrd="0" presId="urn:microsoft.com/office/officeart/2005/8/layout/hierarchy3"/>
    <dgm:cxn modelId="{F22DA075-DBA4-4B38-B3BB-F9A274818FBF}" type="presOf" srcId="{2A385414-CC5A-49C5-B96F-211F892E4E10}" destId="{FDD56BFB-BC31-4420-978A-9B6DAB1D377E}" srcOrd="0" destOrd="0" presId="urn:microsoft.com/office/officeart/2005/8/layout/hierarchy3"/>
    <dgm:cxn modelId="{C4D48D37-D800-4AA5-8AC1-F48B9488A9E3}" srcId="{4DE647D6-BE27-43BF-B847-D65488AB80B8}" destId="{DD918F72-734F-4ADA-AE5C-AE6D9C55C99D}" srcOrd="0" destOrd="0" parTransId="{B09B69AC-5A81-49EF-9546-F4434572C9B6}" sibTransId="{C897677D-6AFE-49ED-98AF-562CCF47BA20}"/>
    <dgm:cxn modelId="{0F45C239-2261-4591-B5B5-3E077B36A63F}" type="presOf" srcId="{BED9EB3C-5DFC-413F-9CDC-8E0B3EF3CAE1}" destId="{849C331C-5049-4D42-8947-F16B9A5F1014}" srcOrd="0" destOrd="0" presId="urn:microsoft.com/office/officeart/2005/8/layout/hierarchy3"/>
    <dgm:cxn modelId="{27C47A0D-F4D0-43D4-8849-79211E8AD695}" srcId="{DD918F72-734F-4ADA-AE5C-AE6D9C55C99D}" destId="{BED9EB3C-5DFC-413F-9CDC-8E0B3EF3CAE1}" srcOrd="0" destOrd="0" parTransId="{F52AABE0-E20D-448D-B074-6ACD2018F02D}" sibTransId="{DC3328D2-A3DE-4CDD-84D7-74C199941DF9}"/>
    <dgm:cxn modelId="{5C0CFAC2-FD46-4E54-8EAB-5B508685C252}" type="presOf" srcId="{CC9C9739-A938-4742-99BE-E08E75B3B66D}" destId="{4E72FDE9-9D0B-426F-B83B-810FB58050AA}" srcOrd="0" destOrd="0" presId="urn:microsoft.com/office/officeart/2005/8/layout/hierarchy3"/>
    <dgm:cxn modelId="{2E81A6A5-3D25-428B-8CFE-F24F6EA00694}" srcId="{DD918F72-734F-4ADA-AE5C-AE6D9C55C99D}" destId="{2A385414-CC5A-49C5-B96F-211F892E4E10}" srcOrd="1" destOrd="0" parTransId="{45C06E96-D77E-4BE3-B927-35077EC08439}" sibTransId="{2F49F4DF-7AB6-4498-B2AD-96ED54212885}"/>
    <dgm:cxn modelId="{91FD675D-2673-435E-852B-9B7AF4CB3B45}" type="presOf" srcId="{DD918F72-734F-4ADA-AE5C-AE6D9C55C99D}" destId="{45DC7DC2-BA49-4308-B00D-E637E99D8B45}" srcOrd="0" destOrd="0" presId="urn:microsoft.com/office/officeart/2005/8/layout/hierarchy3"/>
    <dgm:cxn modelId="{88EF3CDC-94EC-49A6-96D7-29C56FE978C5}" type="presOf" srcId="{07380BCF-AA4D-4519-96A9-88D82BB3FA23}" destId="{C3A54FD1-341B-4C09-B7A6-41E51D47071B}" srcOrd="0" destOrd="0" presId="urn:microsoft.com/office/officeart/2005/8/layout/hierarchy3"/>
    <dgm:cxn modelId="{51684438-2F8C-47C8-AAFF-450BB1EA35F1}" type="presParOf" srcId="{75FACCC7-F66E-4EB7-A3F8-072DB4809077}" destId="{B37142B1-0B0D-4E46-9DC5-019D4812BED9}" srcOrd="0" destOrd="0" presId="urn:microsoft.com/office/officeart/2005/8/layout/hierarchy3"/>
    <dgm:cxn modelId="{2F6D598F-6F25-4C22-BD0E-EFB12CA7FE75}" type="presParOf" srcId="{B37142B1-0B0D-4E46-9DC5-019D4812BED9}" destId="{5F35ED18-7422-4946-836E-C21E33BEB59F}" srcOrd="0" destOrd="0" presId="urn:microsoft.com/office/officeart/2005/8/layout/hierarchy3"/>
    <dgm:cxn modelId="{C9179DEE-A579-4D3A-B0B1-3788200460A3}" type="presParOf" srcId="{5F35ED18-7422-4946-836E-C21E33BEB59F}" destId="{45DC7DC2-BA49-4308-B00D-E637E99D8B45}" srcOrd="0" destOrd="0" presId="urn:microsoft.com/office/officeart/2005/8/layout/hierarchy3"/>
    <dgm:cxn modelId="{61DC6036-F450-4806-AD8F-2A760E99D43D}" type="presParOf" srcId="{5F35ED18-7422-4946-836E-C21E33BEB59F}" destId="{8B1877F2-8480-49E1-AC4B-DBBEB51A83D1}" srcOrd="1" destOrd="0" presId="urn:microsoft.com/office/officeart/2005/8/layout/hierarchy3"/>
    <dgm:cxn modelId="{A1E2FF25-A8C7-44B5-A09D-9E07CEF88E3A}" type="presParOf" srcId="{B37142B1-0B0D-4E46-9DC5-019D4812BED9}" destId="{F7EEE3FE-7500-4C77-A11D-7F794A4D816C}" srcOrd="1" destOrd="0" presId="urn:microsoft.com/office/officeart/2005/8/layout/hierarchy3"/>
    <dgm:cxn modelId="{5CEF2FEB-F069-4A60-8429-1978A89343BE}" type="presParOf" srcId="{F7EEE3FE-7500-4C77-A11D-7F794A4D816C}" destId="{54D56D2E-8E12-4895-947A-9822DEE3D288}" srcOrd="0" destOrd="0" presId="urn:microsoft.com/office/officeart/2005/8/layout/hierarchy3"/>
    <dgm:cxn modelId="{8581F98A-ACF3-403F-B8BE-439903DDA22E}" type="presParOf" srcId="{F7EEE3FE-7500-4C77-A11D-7F794A4D816C}" destId="{849C331C-5049-4D42-8947-F16B9A5F1014}" srcOrd="1" destOrd="0" presId="urn:microsoft.com/office/officeart/2005/8/layout/hierarchy3"/>
    <dgm:cxn modelId="{663D86F4-976C-436D-A221-FD025D320EA2}" type="presParOf" srcId="{F7EEE3FE-7500-4C77-A11D-7F794A4D816C}" destId="{8EA7531C-5A42-446B-8CD8-3115B20CBBB9}" srcOrd="2" destOrd="0" presId="urn:microsoft.com/office/officeart/2005/8/layout/hierarchy3"/>
    <dgm:cxn modelId="{EEE77C69-CA79-4E2D-A1BA-0FDA78D7BB78}" type="presParOf" srcId="{F7EEE3FE-7500-4C77-A11D-7F794A4D816C}" destId="{FDD56BFB-BC31-4420-978A-9B6DAB1D377E}" srcOrd="3" destOrd="0" presId="urn:microsoft.com/office/officeart/2005/8/layout/hierarchy3"/>
    <dgm:cxn modelId="{09F8338E-6815-4699-9DB0-BA8CD5AA881B}" type="presParOf" srcId="{F7EEE3FE-7500-4C77-A11D-7F794A4D816C}" destId="{A5D4FCDF-1FEC-47ED-9988-DA063C0F8391}" srcOrd="4" destOrd="0" presId="urn:microsoft.com/office/officeart/2005/8/layout/hierarchy3"/>
    <dgm:cxn modelId="{51C4AC9D-4A7F-4972-A8D9-A18F1D55BCBB}" type="presParOf" srcId="{F7EEE3FE-7500-4C77-A11D-7F794A4D816C}" destId="{9794C38E-DDD3-43BA-ACB9-75FC2AB6946A}" srcOrd="5" destOrd="0" presId="urn:microsoft.com/office/officeart/2005/8/layout/hierarchy3"/>
    <dgm:cxn modelId="{308F1175-E588-4C3F-8D36-BF85D2761825}" type="presParOf" srcId="{F7EEE3FE-7500-4C77-A11D-7F794A4D816C}" destId="{C3A54FD1-341B-4C09-B7A6-41E51D47071B}" srcOrd="6" destOrd="0" presId="urn:microsoft.com/office/officeart/2005/8/layout/hierarchy3"/>
    <dgm:cxn modelId="{72AC9CE6-8104-49C4-B157-E430EEBD59A2}" type="presParOf" srcId="{F7EEE3FE-7500-4C77-A11D-7F794A4D816C}" destId="{4E72FDE9-9D0B-426F-B83B-810FB58050A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647D6-BE27-43BF-B847-D65488AB80B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18F72-734F-4ADA-AE5C-AE6D9C55C99D}">
      <dgm:prSet phldrT="[Text]"/>
      <dgm:spPr/>
      <dgm:t>
        <a:bodyPr/>
        <a:lstStyle/>
        <a:p>
          <a:r>
            <a:rPr lang="en-US" dirty="0" smtClean="0"/>
            <a:t>MARKETING STRATEGY</a:t>
          </a:r>
        </a:p>
      </dgm:t>
    </dgm:pt>
    <dgm:pt modelId="{B09B69AC-5A81-49EF-9546-F4434572C9B6}" type="parTrans" cxnId="{C4D48D37-D800-4AA5-8AC1-F48B9488A9E3}">
      <dgm:prSet/>
      <dgm:spPr/>
      <dgm:t>
        <a:bodyPr/>
        <a:lstStyle/>
        <a:p>
          <a:endParaRPr lang="en-US"/>
        </a:p>
      </dgm:t>
    </dgm:pt>
    <dgm:pt modelId="{C897677D-6AFE-49ED-98AF-562CCF47BA20}" type="sibTrans" cxnId="{C4D48D37-D800-4AA5-8AC1-F48B9488A9E3}">
      <dgm:prSet/>
      <dgm:spPr/>
      <dgm:t>
        <a:bodyPr/>
        <a:lstStyle/>
        <a:p>
          <a:endParaRPr lang="en-US"/>
        </a:p>
      </dgm:t>
    </dgm:pt>
    <dgm:pt modelId="{BED9EB3C-5DFC-413F-9CDC-8E0B3EF3CAE1}">
      <dgm:prSet phldrT="[Text]"/>
      <dgm:spPr/>
      <dgm:t>
        <a:bodyPr/>
        <a:lstStyle/>
        <a:p>
          <a:r>
            <a:rPr lang="en-US" dirty="0" smtClean="0"/>
            <a:t>No attempt to require</a:t>
          </a:r>
        </a:p>
      </dgm:t>
    </dgm:pt>
    <dgm:pt modelId="{F52AABE0-E20D-448D-B074-6ACD2018F02D}" type="parTrans" cxnId="{27C47A0D-F4D0-43D4-8849-79211E8AD695}">
      <dgm:prSet/>
      <dgm:spPr/>
      <dgm:t>
        <a:bodyPr/>
        <a:lstStyle/>
        <a:p>
          <a:endParaRPr lang="en-US"/>
        </a:p>
      </dgm:t>
    </dgm:pt>
    <dgm:pt modelId="{DC3328D2-A3DE-4CDD-84D7-74C199941DF9}" type="sibTrans" cxnId="{27C47A0D-F4D0-43D4-8849-79211E8AD695}">
      <dgm:prSet/>
      <dgm:spPr/>
      <dgm:t>
        <a:bodyPr/>
        <a:lstStyle/>
        <a:p>
          <a:endParaRPr lang="en-US"/>
        </a:p>
      </dgm:t>
    </dgm:pt>
    <dgm:pt modelId="{2A385414-CC5A-49C5-B96F-211F892E4E10}">
      <dgm:prSet phldrT="[Text]"/>
      <dgm:spPr/>
      <dgm:t>
        <a:bodyPr/>
        <a:lstStyle/>
        <a:p>
          <a:r>
            <a:rPr lang="en-US" dirty="0" smtClean="0"/>
            <a:t>Welcome offer</a:t>
          </a:r>
          <a:endParaRPr lang="en-US" dirty="0"/>
        </a:p>
      </dgm:t>
    </dgm:pt>
    <dgm:pt modelId="{45C06E96-D77E-4BE3-B927-35077EC08439}" type="parTrans" cxnId="{2E81A6A5-3D25-428B-8CFE-F24F6EA00694}">
      <dgm:prSet/>
      <dgm:spPr/>
      <dgm:t>
        <a:bodyPr/>
        <a:lstStyle/>
        <a:p>
          <a:endParaRPr lang="en-US"/>
        </a:p>
      </dgm:t>
    </dgm:pt>
    <dgm:pt modelId="{2F49F4DF-7AB6-4498-B2AD-96ED54212885}" type="sibTrans" cxnId="{2E81A6A5-3D25-428B-8CFE-F24F6EA00694}">
      <dgm:prSet/>
      <dgm:spPr/>
      <dgm:t>
        <a:bodyPr/>
        <a:lstStyle/>
        <a:p>
          <a:endParaRPr lang="en-US"/>
        </a:p>
      </dgm:t>
    </dgm:pt>
    <dgm:pt modelId="{4680565F-0DE6-4E17-8624-EC181CCD6975}">
      <dgm:prSet phldrT="[Text]"/>
      <dgm:spPr/>
      <dgm:t>
        <a:bodyPr/>
        <a:lstStyle/>
        <a:p>
          <a:r>
            <a:rPr lang="en-US" dirty="0" smtClean="0"/>
            <a:t>Loyalty rewards</a:t>
          </a:r>
        </a:p>
      </dgm:t>
    </dgm:pt>
    <dgm:pt modelId="{3A653EC9-B193-4D1F-92B0-21ED5AD17D9A}" type="parTrans" cxnId="{12790068-BEC1-41F6-B89B-19A14D4754DD}">
      <dgm:prSet/>
      <dgm:spPr/>
      <dgm:t>
        <a:bodyPr/>
        <a:lstStyle/>
        <a:p>
          <a:endParaRPr lang="en-US"/>
        </a:p>
      </dgm:t>
    </dgm:pt>
    <dgm:pt modelId="{3F132611-F188-436C-915F-C25ED681E90E}" type="sibTrans" cxnId="{12790068-BEC1-41F6-B89B-19A14D4754DD}">
      <dgm:prSet/>
      <dgm:spPr/>
      <dgm:t>
        <a:bodyPr/>
        <a:lstStyle/>
        <a:p>
          <a:endParaRPr lang="en-US"/>
        </a:p>
      </dgm:t>
    </dgm:pt>
    <dgm:pt modelId="{CC9C9739-A938-4742-99BE-E08E75B3B66D}">
      <dgm:prSet phldrT="[Text]"/>
      <dgm:spPr/>
      <dgm:t>
        <a:bodyPr/>
        <a:lstStyle/>
        <a:p>
          <a:r>
            <a:rPr lang="en-US" dirty="0" smtClean="0"/>
            <a:t>Aggressive incentives</a:t>
          </a:r>
        </a:p>
      </dgm:t>
    </dgm:pt>
    <dgm:pt modelId="{07380BCF-AA4D-4519-96A9-88D82BB3FA23}" type="parTrans" cxnId="{7A2283EE-3549-4694-937E-12732ACE49B8}">
      <dgm:prSet/>
      <dgm:spPr/>
      <dgm:t>
        <a:bodyPr/>
        <a:lstStyle/>
        <a:p>
          <a:endParaRPr lang="en-US"/>
        </a:p>
      </dgm:t>
    </dgm:pt>
    <dgm:pt modelId="{95C6660F-AF3C-496D-976F-EC2501FD05EA}" type="sibTrans" cxnId="{7A2283EE-3549-4694-937E-12732ACE49B8}">
      <dgm:prSet/>
      <dgm:spPr/>
      <dgm:t>
        <a:bodyPr/>
        <a:lstStyle/>
        <a:p>
          <a:endParaRPr lang="en-US"/>
        </a:p>
      </dgm:t>
    </dgm:pt>
    <dgm:pt modelId="{75FACCC7-F66E-4EB7-A3F8-072DB4809077}" type="pres">
      <dgm:prSet presAssocID="{4DE647D6-BE27-43BF-B847-D65488AB80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7142B1-0B0D-4E46-9DC5-019D4812BED9}" type="pres">
      <dgm:prSet presAssocID="{DD918F72-734F-4ADA-AE5C-AE6D9C55C99D}" presName="root" presStyleCnt="0"/>
      <dgm:spPr/>
    </dgm:pt>
    <dgm:pt modelId="{5F35ED18-7422-4946-836E-C21E33BEB59F}" type="pres">
      <dgm:prSet presAssocID="{DD918F72-734F-4ADA-AE5C-AE6D9C55C99D}" presName="rootComposite" presStyleCnt="0"/>
      <dgm:spPr/>
    </dgm:pt>
    <dgm:pt modelId="{45DC7DC2-BA49-4308-B00D-E637E99D8B45}" type="pres">
      <dgm:prSet presAssocID="{DD918F72-734F-4ADA-AE5C-AE6D9C55C99D}" presName="rootText" presStyleLbl="node1" presStyleIdx="0" presStyleCnt="1"/>
      <dgm:spPr/>
      <dgm:t>
        <a:bodyPr/>
        <a:lstStyle/>
        <a:p>
          <a:endParaRPr lang="en-US"/>
        </a:p>
      </dgm:t>
    </dgm:pt>
    <dgm:pt modelId="{8B1877F2-8480-49E1-AC4B-DBBEB51A83D1}" type="pres">
      <dgm:prSet presAssocID="{DD918F72-734F-4ADA-AE5C-AE6D9C55C99D}" presName="rootConnector" presStyleLbl="node1" presStyleIdx="0" presStyleCnt="1"/>
      <dgm:spPr/>
    </dgm:pt>
    <dgm:pt modelId="{F7EEE3FE-7500-4C77-A11D-7F794A4D816C}" type="pres">
      <dgm:prSet presAssocID="{DD918F72-734F-4ADA-AE5C-AE6D9C55C99D}" presName="childShape" presStyleCnt="0"/>
      <dgm:spPr/>
    </dgm:pt>
    <dgm:pt modelId="{54D56D2E-8E12-4895-947A-9822DEE3D288}" type="pres">
      <dgm:prSet presAssocID="{F52AABE0-E20D-448D-B074-6ACD2018F02D}" presName="Name13" presStyleLbl="parChTrans1D2" presStyleIdx="0" presStyleCnt="4"/>
      <dgm:spPr/>
    </dgm:pt>
    <dgm:pt modelId="{849C331C-5049-4D42-8947-F16B9A5F1014}" type="pres">
      <dgm:prSet presAssocID="{BED9EB3C-5DFC-413F-9CDC-8E0B3EF3CAE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7531C-5A42-446B-8CD8-3115B20CBBB9}" type="pres">
      <dgm:prSet presAssocID="{45C06E96-D77E-4BE3-B927-35077EC08439}" presName="Name13" presStyleLbl="parChTrans1D2" presStyleIdx="1" presStyleCnt="4"/>
      <dgm:spPr/>
    </dgm:pt>
    <dgm:pt modelId="{FDD56BFB-BC31-4420-978A-9B6DAB1D377E}" type="pres">
      <dgm:prSet presAssocID="{2A385414-CC5A-49C5-B96F-211F892E4E10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4FCDF-1FEC-47ED-9988-DA063C0F8391}" type="pres">
      <dgm:prSet presAssocID="{3A653EC9-B193-4D1F-92B0-21ED5AD17D9A}" presName="Name13" presStyleLbl="parChTrans1D2" presStyleIdx="2" presStyleCnt="4"/>
      <dgm:spPr/>
    </dgm:pt>
    <dgm:pt modelId="{9794C38E-DDD3-43BA-ACB9-75FC2AB6946A}" type="pres">
      <dgm:prSet presAssocID="{4680565F-0DE6-4E17-8624-EC181CCD697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54FD1-341B-4C09-B7A6-41E51D47071B}" type="pres">
      <dgm:prSet presAssocID="{07380BCF-AA4D-4519-96A9-88D82BB3FA23}" presName="Name13" presStyleLbl="parChTrans1D2" presStyleIdx="3" presStyleCnt="4"/>
      <dgm:spPr/>
    </dgm:pt>
    <dgm:pt modelId="{4E72FDE9-9D0B-426F-B83B-810FB58050AA}" type="pres">
      <dgm:prSet presAssocID="{CC9C9739-A938-4742-99BE-E08E75B3B66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EF3CDC-94EC-49A6-96D7-29C56FE978C5}" type="presOf" srcId="{07380BCF-AA4D-4519-96A9-88D82BB3FA23}" destId="{C3A54FD1-341B-4C09-B7A6-41E51D47071B}" srcOrd="0" destOrd="0" presId="urn:microsoft.com/office/officeart/2005/8/layout/hierarchy3"/>
    <dgm:cxn modelId="{D88E247E-0908-4B54-B5A9-3C5B02811702}" type="presOf" srcId="{4DE647D6-BE27-43BF-B847-D65488AB80B8}" destId="{75FACCC7-F66E-4EB7-A3F8-072DB4809077}" srcOrd="0" destOrd="0" presId="urn:microsoft.com/office/officeart/2005/8/layout/hierarchy3"/>
    <dgm:cxn modelId="{12790068-BEC1-41F6-B89B-19A14D4754DD}" srcId="{DD918F72-734F-4ADA-AE5C-AE6D9C55C99D}" destId="{4680565F-0DE6-4E17-8624-EC181CCD6975}" srcOrd="2" destOrd="0" parTransId="{3A653EC9-B193-4D1F-92B0-21ED5AD17D9A}" sibTransId="{3F132611-F188-436C-915F-C25ED681E90E}"/>
    <dgm:cxn modelId="{F22DA075-DBA4-4B38-B3BB-F9A274818FBF}" type="presOf" srcId="{2A385414-CC5A-49C5-B96F-211F892E4E10}" destId="{FDD56BFB-BC31-4420-978A-9B6DAB1D377E}" srcOrd="0" destOrd="0" presId="urn:microsoft.com/office/officeart/2005/8/layout/hierarchy3"/>
    <dgm:cxn modelId="{6F56FD25-A41B-42D8-8222-DEB1162D4A57}" type="presOf" srcId="{F52AABE0-E20D-448D-B074-6ACD2018F02D}" destId="{54D56D2E-8E12-4895-947A-9822DEE3D288}" srcOrd="0" destOrd="0" presId="urn:microsoft.com/office/officeart/2005/8/layout/hierarchy3"/>
    <dgm:cxn modelId="{2E81A6A5-3D25-428B-8CFE-F24F6EA00694}" srcId="{DD918F72-734F-4ADA-AE5C-AE6D9C55C99D}" destId="{2A385414-CC5A-49C5-B96F-211F892E4E10}" srcOrd="1" destOrd="0" parTransId="{45C06E96-D77E-4BE3-B927-35077EC08439}" sibTransId="{2F49F4DF-7AB6-4498-B2AD-96ED54212885}"/>
    <dgm:cxn modelId="{1EAB5ABE-C307-4E51-BB9D-16720E450015}" type="presOf" srcId="{3A653EC9-B193-4D1F-92B0-21ED5AD17D9A}" destId="{A5D4FCDF-1FEC-47ED-9988-DA063C0F8391}" srcOrd="0" destOrd="0" presId="urn:microsoft.com/office/officeart/2005/8/layout/hierarchy3"/>
    <dgm:cxn modelId="{00245406-9396-4D15-AF4E-85F5A30BE6A2}" type="presOf" srcId="{4680565F-0DE6-4E17-8624-EC181CCD6975}" destId="{9794C38E-DDD3-43BA-ACB9-75FC2AB6946A}" srcOrd="0" destOrd="0" presId="urn:microsoft.com/office/officeart/2005/8/layout/hierarchy3"/>
    <dgm:cxn modelId="{27C47A0D-F4D0-43D4-8849-79211E8AD695}" srcId="{DD918F72-734F-4ADA-AE5C-AE6D9C55C99D}" destId="{BED9EB3C-5DFC-413F-9CDC-8E0B3EF3CAE1}" srcOrd="0" destOrd="0" parTransId="{F52AABE0-E20D-448D-B074-6ACD2018F02D}" sibTransId="{DC3328D2-A3DE-4CDD-84D7-74C199941DF9}"/>
    <dgm:cxn modelId="{5C0CFAC2-FD46-4E54-8EAB-5B508685C252}" type="presOf" srcId="{CC9C9739-A938-4742-99BE-E08E75B3B66D}" destId="{4E72FDE9-9D0B-426F-B83B-810FB58050AA}" srcOrd="0" destOrd="0" presId="urn:microsoft.com/office/officeart/2005/8/layout/hierarchy3"/>
    <dgm:cxn modelId="{9191459B-2C67-4C73-A7B4-AA8880578A6B}" type="presOf" srcId="{DD918F72-734F-4ADA-AE5C-AE6D9C55C99D}" destId="{8B1877F2-8480-49E1-AC4B-DBBEB51A83D1}" srcOrd="1" destOrd="0" presId="urn:microsoft.com/office/officeart/2005/8/layout/hierarchy3"/>
    <dgm:cxn modelId="{7A2283EE-3549-4694-937E-12732ACE49B8}" srcId="{DD918F72-734F-4ADA-AE5C-AE6D9C55C99D}" destId="{CC9C9739-A938-4742-99BE-E08E75B3B66D}" srcOrd="3" destOrd="0" parTransId="{07380BCF-AA4D-4519-96A9-88D82BB3FA23}" sibTransId="{95C6660F-AF3C-496D-976F-EC2501FD05EA}"/>
    <dgm:cxn modelId="{0F45C239-2261-4591-B5B5-3E077B36A63F}" type="presOf" srcId="{BED9EB3C-5DFC-413F-9CDC-8E0B3EF3CAE1}" destId="{849C331C-5049-4D42-8947-F16B9A5F1014}" srcOrd="0" destOrd="0" presId="urn:microsoft.com/office/officeart/2005/8/layout/hierarchy3"/>
    <dgm:cxn modelId="{91FD675D-2673-435E-852B-9B7AF4CB3B45}" type="presOf" srcId="{DD918F72-734F-4ADA-AE5C-AE6D9C55C99D}" destId="{45DC7DC2-BA49-4308-B00D-E637E99D8B45}" srcOrd="0" destOrd="0" presId="urn:microsoft.com/office/officeart/2005/8/layout/hierarchy3"/>
    <dgm:cxn modelId="{9444B9F9-65D3-4A3F-AB82-02FD4100D1E0}" type="presOf" srcId="{45C06E96-D77E-4BE3-B927-35077EC08439}" destId="{8EA7531C-5A42-446B-8CD8-3115B20CBBB9}" srcOrd="0" destOrd="0" presId="urn:microsoft.com/office/officeart/2005/8/layout/hierarchy3"/>
    <dgm:cxn modelId="{C4D48D37-D800-4AA5-8AC1-F48B9488A9E3}" srcId="{4DE647D6-BE27-43BF-B847-D65488AB80B8}" destId="{DD918F72-734F-4ADA-AE5C-AE6D9C55C99D}" srcOrd="0" destOrd="0" parTransId="{B09B69AC-5A81-49EF-9546-F4434572C9B6}" sibTransId="{C897677D-6AFE-49ED-98AF-562CCF47BA20}"/>
    <dgm:cxn modelId="{51684438-2F8C-47C8-AAFF-450BB1EA35F1}" type="presParOf" srcId="{75FACCC7-F66E-4EB7-A3F8-072DB4809077}" destId="{B37142B1-0B0D-4E46-9DC5-019D4812BED9}" srcOrd="0" destOrd="0" presId="urn:microsoft.com/office/officeart/2005/8/layout/hierarchy3"/>
    <dgm:cxn modelId="{2F6D598F-6F25-4C22-BD0E-EFB12CA7FE75}" type="presParOf" srcId="{B37142B1-0B0D-4E46-9DC5-019D4812BED9}" destId="{5F35ED18-7422-4946-836E-C21E33BEB59F}" srcOrd="0" destOrd="0" presId="urn:microsoft.com/office/officeart/2005/8/layout/hierarchy3"/>
    <dgm:cxn modelId="{C9179DEE-A579-4D3A-B0B1-3788200460A3}" type="presParOf" srcId="{5F35ED18-7422-4946-836E-C21E33BEB59F}" destId="{45DC7DC2-BA49-4308-B00D-E637E99D8B45}" srcOrd="0" destOrd="0" presId="urn:microsoft.com/office/officeart/2005/8/layout/hierarchy3"/>
    <dgm:cxn modelId="{61DC6036-F450-4806-AD8F-2A760E99D43D}" type="presParOf" srcId="{5F35ED18-7422-4946-836E-C21E33BEB59F}" destId="{8B1877F2-8480-49E1-AC4B-DBBEB51A83D1}" srcOrd="1" destOrd="0" presId="urn:microsoft.com/office/officeart/2005/8/layout/hierarchy3"/>
    <dgm:cxn modelId="{A1E2FF25-A8C7-44B5-A09D-9E07CEF88E3A}" type="presParOf" srcId="{B37142B1-0B0D-4E46-9DC5-019D4812BED9}" destId="{F7EEE3FE-7500-4C77-A11D-7F794A4D816C}" srcOrd="1" destOrd="0" presId="urn:microsoft.com/office/officeart/2005/8/layout/hierarchy3"/>
    <dgm:cxn modelId="{5CEF2FEB-F069-4A60-8429-1978A89343BE}" type="presParOf" srcId="{F7EEE3FE-7500-4C77-A11D-7F794A4D816C}" destId="{54D56D2E-8E12-4895-947A-9822DEE3D288}" srcOrd="0" destOrd="0" presId="urn:microsoft.com/office/officeart/2005/8/layout/hierarchy3"/>
    <dgm:cxn modelId="{8581F98A-ACF3-403F-B8BE-439903DDA22E}" type="presParOf" srcId="{F7EEE3FE-7500-4C77-A11D-7F794A4D816C}" destId="{849C331C-5049-4D42-8947-F16B9A5F1014}" srcOrd="1" destOrd="0" presId="urn:microsoft.com/office/officeart/2005/8/layout/hierarchy3"/>
    <dgm:cxn modelId="{663D86F4-976C-436D-A221-FD025D320EA2}" type="presParOf" srcId="{F7EEE3FE-7500-4C77-A11D-7F794A4D816C}" destId="{8EA7531C-5A42-446B-8CD8-3115B20CBBB9}" srcOrd="2" destOrd="0" presId="urn:microsoft.com/office/officeart/2005/8/layout/hierarchy3"/>
    <dgm:cxn modelId="{EEE77C69-CA79-4E2D-A1BA-0FDA78D7BB78}" type="presParOf" srcId="{F7EEE3FE-7500-4C77-A11D-7F794A4D816C}" destId="{FDD56BFB-BC31-4420-978A-9B6DAB1D377E}" srcOrd="3" destOrd="0" presId="urn:microsoft.com/office/officeart/2005/8/layout/hierarchy3"/>
    <dgm:cxn modelId="{09F8338E-6815-4699-9DB0-BA8CD5AA881B}" type="presParOf" srcId="{F7EEE3FE-7500-4C77-A11D-7F794A4D816C}" destId="{A5D4FCDF-1FEC-47ED-9988-DA063C0F8391}" srcOrd="4" destOrd="0" presId="urn:microsoft.com/office/officeart/2005/8/layout/hierarchy3"/>
    <dgm:cxn modelId="{51C4AC9D-4A7F-4972-A8D9-A18F1D55BCBB}" type="presParOf" srcId="{F7EEE3FE-7500-4C77-A11D-7F794A4D816C}" destId="{9794C38E-DDD3-43BA-ACB9-75FC2AB6946A}" srcOrd="5" destOrd="0" presId="urn:microsoft.com/office/officeart/2005/8/layout/hierarchy3"/>
    <dgm:cxn modelId="{308F1175-E588-4C3F-8D36-BF85D2761825}" type="presParOf" srcId="{F7EEE3FE-7500-4C77-A11D-7F794A4D816C}" destId="{C3A54FD1-341B-4C09-B7A6-41E51D47071B}" srcOrd="6" destOrd="0" presId="urn:microsoft.com/office/officeart/2005/8/layout/hierarchy3"/>
    <dgm:cxn modelId="{72AC9CE6-8104-49C4-B157-E430EEBD59A2}" type="presParOf" srcId="{F7EEE3FE-7500-4C77-A11D-7F794A4D816C}" destId="{4E72FDE9-9D0B-426F-B83B-810FB58050A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C7DC2-BA49-4308-B00D-E637E99D8B45}">
      <dsp:nvSpPr>
        <dsp:cNvPr id="0" name=""/>
        <dsp:cNvSpPr/>
      </dsp:nvSpPr>
      <dsp:spPr>
        <a:xfrm>
          <a:off x="592026" y="1112"/>
          <a:ext cx="1181741" cy="590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SEGMENT BEHAVIOR</a:t>
          </a:r>
          <a:endParaRPr lang="en-US" sz="1800" kern="1200" dirty="0"/>
        </a:p>
      </dsp:txBody>
      <dsp:txXfrm>
        <a:off x="609332" y="18418"/>
        <a:ext cx="1147129" cy="556258"/>
      </dsp:txXfrm>
    </dsp:sp>
    <dsp:sp modelId="{54D56D2E-8E12-4895-947A-9822DEE3D288}">
      <dsp:nvSpPr>
        <dsp:cNvPr id="0" name=""/>
        <dsp:cNvSpPr/>
      </dsp:nvSpPr>
      <dsp:spPr>
        <a:xfrm>
          <a:off x="710200" y="591983"/>
          <a:ext cx="118174" cy="443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153"/>
              </a:lnTo>
              <a:lnTo>
                <a:pt x="118174" y="443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331C-5049-4D42-8947-F16B9A5F1014}">
      <dsp:nvSpPr>
        <dsp:cNvPr id="0" name=""/>
        <dsp:cNvSpPr/>
      </dsp:nvSpPr>
      <dsp:spPr>
        <a:xfrm>
          <a:off x="828374" y="739700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Lost</a:t>
          </a:r>
          <a:endParaRPr lang="en-US" sz="1400" kern="1200" dirty="0"/>
        </a:p>
      </dsp:txBody>
      <dsp:txXfrm>
        <a:off x="845680" y="757006"/>
        <a:ext cx="910781" cy="556258"/>
      </dsp:txXfrm>
    </dsp:sp>
    <dsp:sp modelId="{8EA7531C-5A42-446B-8CD8-3115B20CBBB9}">
      <dsp:nvSpPr>
        <dsp:cNvPr id="0" name=""/>
        <dsp:cNvSpPr/>
      </dsp:nvSpPr>
      <dsp:spPr>
        <a:xfrm>
          <a:off x="710200" y="591983"/>
          <a:ext cx="118174" cy="118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741"/>
              </a:lnTo>
              <a:lnTo>
                <a:pt x="118174" y="118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6BFB-BC31-4420-978A-9B6DAB1D377E}">
      <dsp:nvSpPr>
        <dsp:cNvPr id="0" name=""/>
        <dsp:cNvSpPr/>
      </dsp:nvSpPr>
      <dsp:spPr>
        <a:xfrm>
          <a:off x="828374" y="1478289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 customers</a:t>
          </a:r>
          <a:endParaRPr lang="en-US" sz="1400" kern="1200" dirty="0"/>
        </a:p>
      </dsp:txBody>
      <dsp:txXfrm>
        <a:off x="845680" y="1495595"/>
        <a:ext cx="910781" cy="556258"/>
      </dsp:txXfrm>
    </dsp:sp>
    <dsp:sp modelId="{A5D4FCDF-1FEC-47ED-9988-DA063C0F8391}">
      <dsp:nvSpPr>
        <dsp:cNvPr id="0" name=""/>
        <dsp:cNvSpPr/>
      </dsp:nvSpPr>
      <dsp:spPr>
        <a:xfrm>
          <a:off x="710200" y="591983"/>
          <a:ext cx="118174" cy="1920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330"/>
              </a:lnTo>
              <a:lnTo>
                <a:pt x="118174" y="19203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4C38E-DDD3-43BA-ACB9-75FC2AB6946A}">
      <dsp:nvSpPr>
        <dsp:cNvPr id="0" name=""/>
        <dsp:cNvSpPr/>
      </dsp:nvSpPr>
      <dsp:spPr>
        <a:xfrm>
          <a:off x="828374" y="2216878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Champions</a:t>
          </a:r>
          <a:endParaRPr lang="en-US" sz="1400" kern="1200" dirty="0"/>
        </a:p>
      </dsp:txBody>
      <dsp:txXfrm>
        <a:off x="845680" y="2234184"/>
        <a:ext cx="910781" cy="556258"/>
      </dsp:txXfrm>
    </dsp:sp>
    <dsp:sp modelId="{C3A54FD1-341B-4C09-B7A6-41E51D47071B}">
      <dsp:nvSpPr>
        <dsp:cNvPr id="0" name=""/>
        <dsp:cNvSpPr/>
      </dsp:nvSpPr>
      <dsp:spPr>
        <a:xfrm>
          <a:off x="710200" y="591983"/>
          <a:ext cx="118174" cy="265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919"/>
              </a:lnTo>
              <a:lnTo>
                <a:pt x="118174" y="2658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2FDE9-9D0B-426F-B83B-810FB58050AA}">
      <dsp:nvSpPr>
        <dsp:cNvPr id="0" name=""/>
        <dsp:cNvSpPr/>
      </dsp:nvSpPr>
      <dsp:spPr>
        <a:xfrm>
          <a:off x="828374" y="2955466"/>
          <a:ext cx="945393" cy="590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Can’t lose</a:t>
          </a:r>
          <a:endParaRPr lang="en-US" sz="1400" kern="1200" dirty="0"/>
        </a:p>
      </dsp:txBody>
      <dsp:txXfrm>
        <a:off x="845680" y="2972772"/>
        <a:ext cx="910781" cy="556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C7DC2-BA49-4308-B00D-E637E99D8B45}">
      <dsp:nvSpPr>
        <dsp:cNvPr id="0" name=""/>
        <dsp:cNvSpPr/>
      </dsp:nvSpPr>
      <dsp:spPr>
        <a:xfrm>
          <a:off x="741675" y="1510"/>
          <a:ext cx="1181476" cy="590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MARKETING STRATEGY</a:t>
          </a:r>
        </a:p>
      </dsp:txBody>
      <dsp:txXfrm>
        <a:off x="758977" y="18812"/>
        <a:ext cx="1146872" cy="556134"/>
      </dsp:txXfrm>
    </dsp:sp>
    <dsp:sp modelId="{54D56D2E-8E12-4895-947A-9822DEE3D288}">
      <dsp:nvSpPr>
        <dsp:cNvPr id="0" name=""/>
        <dsp:cNvSpPr/>
      </dsp:nvSpPr>
      <dsp:spPr>
        <a:xfrm>
          <a:off x="859823" y="592248"/>
          <a:ext cx="118147" cy="443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053"/>
              </a:lnTo>
              <a:lnTo>
                <a:pt x="118147" y="443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331C-5049-4D42-8947-F16B9A5F1014}">
      <dsp:nvSpPr>
        <dsp:cNvPr id="0" name=""/>
        <dsp:cNvSpPr/>
      </dsp:nvSpPr>
      <dsp:spPr>
        <a:xfrm>
          <a:off x="977970" y="739933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attempt to require</a:t>
          </a:r>
        </a:p>
      </dsp:txBody>
      <dsp:txXfrm>
        <a:off x="995272" y="757235"/>
        <a:ext cx="910576" cy="556134"/>
      </dsp:txXfrm>
    </dsp:sp>
    <dsp:sp modelId="{8EA7531C-5A42-446B-8CD8-3115B20CBBB9}">
      <dsp:nvSpPr>
        <dsp:cNvPr id="0" name=""/>
        <dsp:cNvSpPr/>
      </dsp:nvSpPr>
      <dsp:spPr>
        <a:xfrm>
          <a:off x="859823" y="592248"/>
          <a:ext cx="118147" cy="118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476"/>
              </a:lnTo>
              <a:lnTo>
                <a:pt x="118147" y="1181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6BFB-BC31-4420-978A-9B6DAB1D377E}">
      <dsp:nvSpPr>
        <dsp:cNvPr id="0" name=""/>
        <dsp:cNvSpPr/>
      </dsp:nvSpPr>
      <dsp:spPr>
        <a:xfrm>
          <a:off x="977970" y="1478355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Welcome offer</a:t>
          </a:r>
          <a:endParaRPr lang="en-US" sz="1400" kern="1200" dirty="0"/>
        </a:p>
      </dsp:txBody>
      <dsp:txXfrm>
        <a:off x="995272" y="1495657"/>
        <a:ext cx="910576" cy="556134"/>
      </dsp:txXfrm>
    </dsp:sp>
    <dsp:sp modelId="{A5D4FCDF-1FEC-47ED-9988-DA063C0F8391}">
      <dsp:nvSpPr>
        <dsp:cNvPr id="0" name=""/>
        <dsp:cNvSpPr/>
      </dsp:nvSpPr>
      <dsp:spPr>
        <a:xfrm>
          <a:off x="859823" y="592248"/>
          <a:ext cx="118147" cy="191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898"/>
              </a:lnTo>
              <a:lnTo>
                <a:pt x="118147" y="19198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4C38E-DDD3-43BA-ACB9-75FC2AB6946A}">
      <dsp:nvSpPr>
        <dsp:cNvPr id="0" name=""/>
        <dsp:cNvSpPr/>
      </dsp:nvSpPr>
      <dsp:spPr>
        <a:xfrm>
          <a:off x="977970" y="2216778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Loyalty rewards</a:t>
          </a:r>
        </a:p>
      </dsp:txBody>
      <dsp:txXfrm>
        <a:off x="995272" y="2234080"/>
        <a:ext cx="910576" cy="556134"/>
      </dsp:txXfrm>
    </dsp:sp>
    <dsp:sp modelId="{C3A54FD1-341B-4C09-B7A6-41E51D47071B}">
      <dsp:nvSpPr>
        <dsp:cNvPr id="0" name=""/>
        <dsp:cNvSpPr/>
      </dsp:nvSpPr>
      <dsp:spPr>
        <a:xfrm>
          <a:off x="859823" y="592248"/>
          <a:ext cx="118147" cy="265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321"/>
              </a:lnTo>
              <a:lnTo>
                <a:pt x="118147" y="2658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2FDE9-9D0B-426F-B83B-810FB58050AA}">
      <dsp:nvSpPr>
        <dsp:cNvPr id="0" name=""/>
        <dsp:cNvSpPr/>
      </dsp:nvSpPr>
      <dsp:spPr>
        <a:xfrm>
          <a:off x="977970" y="2955201"/>
          <a:ext cx="945180" cy="590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Aggressive incentives</a:t>
          </a:r>
        </a:p>
      </dsp:txBody>
      <dsp:txXfrm>
        <a:off x="995272" y="2972503"/>
        <a:ext cx="910576" cy="556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r>
              <a:rPr lang="en-US" baseline="0" dirty="0" smtClean="0"/>
              <a:t> of this segmentation is that if we were to put customers into a group of four, this particular grouping is such that customers in each group are closest in terms of purchase behavior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443" y="1976286"/>
            <a:ext cx="10756492" cy="23007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782" y="4768647"/>
            <a:ext cx="10776153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240121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661653"/>
            <a:ext cx="10994760" cy="4821444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290" y="591210"/>
            <a:ext cx="8121449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459" y="1569915"/>
            <a:ext cx="8150944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92" y="23437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107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405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107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405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813" y="2090651"/>
            <a:ext cx="10481187" cy="2202425"/>
          </a:xfrm>
        </p:spPr>
        <p:txBody>
          <a:bodyPr>
            <a:normAutofit/>
          </a:bodyPr>
          <a:lstStyle/>
          <a:p>
            <a:r>
              <a:rPr lang="en-US" dirty="0"/>
              <a:t>Customer Life Time Value</a:t>
            </a:r>
            <a:br>
              <a:rPr lang="en-US" dirty="0"/>
            </a:br>
            <a:r>
              <a:rPr lang="en-US" sz="3600" i="1" dirty="0"/>
              <a:t>Segmentation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766" y="4630994"/>
            <a:ext cx="10471356" cy="973391"/>
          </a:xfrm>
        </p:spPr>
        <p:txBody>
          <a:bodyPr/>
          <a:lstStyle/>
          <a:p>
            <a:r>
              <a:rPr lang="en-US" dirty="0" smtClean="0"/>
              <a:t>Alireza Alizadegan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9279364"/>
                  </p:ext>
                </p:extLst>
              </p:nvPr>
            </p:nvGraphicFramePr>
            <p:xfrm>
              <a:off x="599768" y="2427580"/>
              <a:ext cx="10995024" cy="1845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8756">
                      <a:extLst>
                        <a:ext uri="{9D8B030D-6E8A-4147-A177-3AD203B41FA5}">
                          <a16:colId xmlns:a16="http://schemas.microsoft.com/office/drawing/2014/main" val="2930441469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1056237957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945680868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63382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Train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Test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60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0.09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-0.04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272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RFM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0.24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-0.22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291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 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154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9279364"/>
                  </p:ext>
                </p:extLst>
              </p:nvPr>
            </p:nvGraphicFramePr>
            <p:xfrm>
              <a:off x="599768" y="2427580"/>
              <a:ext cx="10995024" cy="1845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8756">
                      <a:extLst>
                        <a:ext uri="{9D8B030D-6E8A-4147-A177-3AD203B41FA5}">
                          <a16:colId xmlns:a16="http://schemas.microsoft.com/office/drawing/2014/main" val="2930441469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1056237957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945680868"/>
                        </a:ext>
                      </a:extLst>
                    </a:gridCol>
                    <a:gridCol w="2748756">
                      <a:extLst>
                        <a:ext uri="{9D8B030D-6E8A-4147-A177-3AD203B41FA5}">
                          <a16:colId xmlns:a16="http://schemas.microsoft.com/office/drawing/2014/main" val="263382877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Target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Train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Test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606177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43" t="-107792" r="-100887" b="-2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43" t="-107792" r="-887" b="-2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272707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RFM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Payment</a:t>
                          </a:r>
                          <a:r>
                            <a:rPr lang="en-US" baseline="0" dirty="0" smtClean="0"/>
                            <a:t> value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43" t="-210526" r="-100887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43" t="-210526" r="-887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2911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Customer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Payment class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15455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9" y="4353123"/>
            <a:ext cx="3129214" cy="2025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031" y="4353123"/>
            <a:ext cx="3313048" cy="2128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923" y="4313588"/>
            <a:ext cx="3205628" cy="20468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7907" y="6378578"/>
            <a:ext cx="148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Monetary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1311" y="6433507"/>
            <a:ext cx="135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Recency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6111" y="6360485"/>
            <a:ext cx="162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6056" y="1736203"/>
            <a:ext cx="3159888" cy="45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months (feature)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65944" y="1736203"/>
            <a:ext cx="7616141" cy="451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months (target)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accuracy of life time value </a:t>
            </a:r>
            <a:r>
              <a:rPr lang="en-US" dirty="0" smtClean="0"/>
              <a:t>predictions</a:t>
            </a:r>
          </a:p>
          <a:p>
            <a:pPr lvl="1"/>
            <a:r>
              <a:rPr lang="en-US" dirty="0" smtClean="0"/>
              <a:t>Longer time windows</a:t>
            </a:r>
          </a:p>
          <a:p>
            <a:pPr lvl="1"/>
            <a:r>
              <a:rPr lang="en-US" dirty="0" smtClean="0"/>
              <a:t>Additional features</a:t>
            </a:r>
            <a:endParaRPr lang="en-US" dirty="0"/>
          </a:p>
          <a:p>
            <a:r>
              <a:rPr lang="en-US" dirty="0"/>
              <a:t>Predict churn rate </a:t>
            </a:r>
          </a:p>
          <a:p>
            <a:r>
              <a:rPr lang="en-US" dirty="0"/>
              <a:t>Identify products associated with negative customer sentiment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usiness intelligence wall 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>
            <a:off x="0" y="0"/>
            <a:ext cx="12194612" cy="590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90281"/>
            <a:ext cx="3979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8" y="2952206"/>
            <a:ext cx="3573686" cy="2211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29" y="2966386"/>
            <a:ext cx="3317966" cy="221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361" y="2952205"/>
            <a:ext cx="3518238" cy="22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customer life time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456440"/>
            <a:ext cx="899160" cy="899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029" y="3852268"/>
            <a:ext cx="523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Organizations rely on less than 20% of customers to generate 80% of revenue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3852268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 times more costly to acquire new customers than to maintain existing ones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74" y="2456440"/>
            <a:ext cx="1075203" cy="10752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7480" y="5927219"/>
            <a:ext cx="743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Identify and keep valuable customers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6" y="1935274"/>
            <a:ext cx="1178319" cy="1178319"/>
          </a:xfrm>
        </p:spPr>
      </p:pic>
      <p:sp>
        <p:nvSpPr>
          <p:cNvPr id="6" name="TextBox 5"/>
          <p:cNvSpPr txBox="1"/>
          <p:nvPr/>
        </p:nvSpPr>
        <p:spPr>
          <a:xfrm>
            <a:off x="599768" y="4606718"/>
            <a:ext cx="418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 and target high-value customers based on future potential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8790" y="3506203"/>
            <a:ext cx="348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SALES STRATEGY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61" y="1787654"/>
            <a:ext cx="1491457" cy="1491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7379" y="3506203"/>
            <a:ext cx="472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MARKETING STRATEGY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053976" y="4606717"/>
            <a:ext cx="4227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Develop </a:t>
            </a:r>
            <a:r>
              <a:rPr lang="en-US" sz="2800" dirty="0" smtClean="0"/>
              <a:t>segmented marketing strategy based on customer past behavior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4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E-commerce Data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Customer Segmentation 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K-means Clustering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Marketing </a:t>
            </a:r>
            <a:r>
              <a:rPr lang="en-US" dirty="0" smtClean="0"/>
              <a:t>Strategies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Life Time Value Prediction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Plan </a:t>
            </a:r>
            <a:r>
              <a:rPr lang="en-US" dirty="0"/>
              <a:t>of Action </a:t>
            </a:r>
          </a:p>
        </p:txBody>
      </p:sp>
    </p:spTree>
    <p:extLst>
      <p:ext uri="{BB962C8B-B14F-4D97-AF65-F5344CB8AC3E}">
        <p14:creationId xmlns:p14="http://schemas.microsoft.com/office/powerpoint/2010/main" val="3740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</a:t>
            </a:r>
            <a:r>
              <a:rPr lang="en-US" dirty="0" smtClean="0"/>
              <a:t>Data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878963"/>
              </p:ext>
            </p:extLst>
          </p:nvPr>
        </p:nvGraphicFramePr>
        <p:xfrm>
          <a:off x="30985" y="5171546"/>
          <a:ext cx="53903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586">
                  <a:extLst>
                    <a:ext uri="{9D8B030D-6E8A-4147-A177-3AD203B41FA5}">
                      <a16:colId xmlns:a16="http://schemas.microsoft.com/office/drawing/2014/main" val="2192039828"/>
                    </a:ext>
                  </a:extLst>
                </a:gridCol>
                <a:gridCol w="1122899">
                  <a:extLst>
                    <a:ext uri="{9D8B030D-6E8A-4147-A177-3AD203B41FA5}">
                      <a16:colId xmlns:a16="http://schemas.microsoft.com/office/drawing/2014/main" val="2853849834"/>
                    </a:ext>
                  </a:extLst>
                </a:gridCol>
                <a:gridCol w="1572273">
                  <a:extLst>
                    <a:ext uri="{9D8B030D-6E8A-4147-A177-3AD203B41FA5}">
                      <a16:colId xmlns:a16="http://schemas.microsoft.com/office/drawing/2014/main" val="1503481513"/>
                    </a:ext>
                  </a:extLst>
                </a:gridCol>
                <a:gridCol w="1347586">
                  <a:extLst>
                    <a:ext uri="{9D8B030D-6E8A-4147-A177-3AD203B41FA5}">
                      <a16:colId xmlns:a16="http://schemas.microsoft.com/office/drawing/2014/main" val="11375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7681"/>
                  </a:ext>
                </a:extLst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57674" y="3455201"/>
            <a:ext cx="1752600" cy="15414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Review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title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message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Creation 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Answer timestamp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46022" y="3002353"/>
            <a:ext cx="1968500" cy="24471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Order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*Customer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Purchas timestamp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Invoiced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Shipped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Unavailable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Approval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 courier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 customer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Estimated delivery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4472" y="1596671"/>
            <a:ext cx="1371600" cy="11791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Payment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Sequential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Installment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2977" y="5639527"/>
            <a:ext cx="1371600" cy="11791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Customer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*Customer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Unique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078972" y="3992118"/>
            <a:ext cx="1257300" cy="1360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Item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*Product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*Seller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Freight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12526" y="4179625"/>
            <a:ext cx="1206500" cy="9980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Seller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*Seller 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805861" y="1874648"/>
            <a:ext cx="1803400" cy="1722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Product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*Product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Photo quantity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Height width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0770037" y="5639528"/>
            <a:ext cx="1257300" cy="11791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100" b="1" dirty="0"/>
              <a:t>Geolocation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Latitude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Longitude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</p:txBody>
      </p: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6210274" y="4225925"/>
            <a:ext cx="33574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7" idx="2"/>
          </p:cNvCxnSpPr>
          <p:nvPr/>
        </p:nvCxnSpPr>
        <p:spPr>
          <a:xfrm flipV="1">
            <a:off x="7530272" y="2775840"/>
            <a:ext cx="0" cy="22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11" idx="2"/>
          </p:cNvCxnSpPr>
          <p:nvPr/>
        </p:nvCxnSpPr>
        <p:spPr>
          <a:xfrm flipH="1" flipV="1">
            <a:off x="9707561" y="3597235"/>
            <a:ext cx="61" cy="394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</p:cNvCxnSpPr>
          <p:nvPr/>
        </p:nvCxnSpPr>
        <p:spPr>
          <a:xfrm flipH="1">
            <a:off x="8514522" y="4672273"/>
            <a:ext cx="564450" cy="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  <a:endCxn id="9" idx="3"/>
          </p:cNvCxnSpPr>
          <p:nvPr/>
        </p:nvCxnSpPr>
        <p:spPr>
          <a:xfrm flipH="1" flipV="1">
            <a:off x="10336272" y="4672273"/>
            <a:ext cx="476254" cy="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20" idx="0"/>
          </p:cNvCxnSpPr>
          <p:nvPr/>
        </p:nvCxnSpPr>
        <p:spPr>
          <a:xfrm flipH="1">
            <a:off x="11398687" y="5177655"/>
            <a:ext cx="17089" cy="461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7530272" y="5449498"/>
            <a:ext cx="8505" cy="190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20" idx="1"/>
          </p:cNvCxnSpPr>
          <p:nvPr/>
        </p:nvCxnSpPr>
        <p:spPr>
          <a:xfrm>
            <a:off x="8224577" y="6229112"/>
            <a:ext cx="25454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49675" y="2888992"/>
            <a:ext cx="2218118" cy="884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3877" y="1529587"/>
            <a:ext cx="1792790" cy="629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985" y="4560800"/>
            <a:ext cx="44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Selection &amp; Engineering  </a:t>
            </a:r>
            <a:endParaRPr lang="en-US" b="1" dirty="0"/>
          </a:p>
        </p:txBody>
      </p:sp>
      <p:graphicFrame>
        <p:nvGraphicFramePr>
          <p:cNvPr id="33" name="Content Placeholder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947902"/>
              </p:ext>
            </p:extLst>
          </p:nvPr>
        </p:nvGraphicFramePr>
        <p:xfrm>
          <a:off x="-6618" y="6364005"/>
          <a:ext cx="58994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00">
                  <a:extLst>
                    <a:ext uri="{9D8B030D-6E8A-4147-A177-3AD203B41FA5}">
                      <a16:colId xmlns:a16="http://schemas.microsoft.com/office/drawing/2014/main" val="2192039828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53849834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1503481513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1375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Recency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Monetary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768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096" y="1683572"/>
            <a:ext cx="3397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/>
              <a:t>Cleaning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 </a:t>
            </a:r>
            <a:r>
              <a:rPr lang="en-US" dirty="0" smtClean="0"/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conversion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Unnecessary </a:t>
            </a:r>
            <a:r>
              <a:rPr lang="en-US" dirty="0" smtClean="0"/>
              <a:t>columns</a:t>
            </a:r>
            <a:endParaRPr lang="en-US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6633877" y="5578756"/>
            <a:ext cx="1792790" cy="65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utoShape 2" descr="Image result for kaggle png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AutoShape 4" descr="Image result for kaggle png transpar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kaggle png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74" y="1976785"/>
            <a:ext cx="1654000" cy="7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598621" y="5628746"/>
            <a:ext cx="2506409" cy="735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2883" y="5628746"/>
            <a:ext cx="2002" cy="6788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775" y="5628746"/>
            <a:ext cx="2823100" cy="735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06202" y="5600549"/>
            <a:ext cx="1273" cy="7634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/>
      <p:bldP spid="36" grpId="0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659"/>
            <a:ext cx="3736106" cy="2397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10" y="2802543"/>
            <a:ext cx="3936587" cy="2571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435" y="1930089"/>
            <a:ext cx="3747304" cy="2402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732" y="4332379"/>
            <a:ext cx="3579825" cy="2419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744" y="5374542"/>
            <a:ext cx="223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MARKETING </a:t>
            </a:r>
          </a:p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11" name="Plus 10"/>
          <p:cNvSpPr/>
          <p:nvPr/>
        </p:nvSpPr>
        <p:spPr>
          <a:xfrm>
            <a:off x="1722517" y="4629976"/>
            <a:ext cx="682906" cy="62892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33966" y="3660446"/>
            <a:ext cx="555585" cy="106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Strategies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430"/>
          <a:stretch/>
        </p:blipFill>
        <p:spPr>
          <a:xfrm>
            <a:off x="4529874" y="2082011"/>
            <a:ext cx="7216839" cy="363390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340089"/>
              </p:ext>
            </p:extLst>
          </p:nvPr>
        </p:nvGraphicFramePr>
        <p:xfrm>
          <a:off x="1804798" y="1584458"/>
          <a:ext cx="2365794" cy="354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960173787"/>
              </p:ext>
            </p:extLst>
          </p:nvPr>
        </p:nvGraphicFramePr>
        <p:xfrm>
          <a:off x="-481537" y="1584458"/>
          <a:ext cx="2664827" cy="354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Left Arrow 14"/>
          <p:cNvSpPr/>
          <p:nvPr/>
        </p:nvSpPr>
        <p:spPr>
          <a:xfrm>
            <a:off x="1652098" y="3185160"/>
            <a:ext cx="58129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804943" y="3185160"/>
            <a:ext cx="58129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TIME VALUE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144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Customer Life Time Value Segmentation &amp; Prediction</vt:lpstr>
      <vt:lpstr>Why customer life time value?</vt:lpstr>
      <vt:lpstr>Business Requirements</vt:lpstr>
      <vt:lpstr>Agenda  </vt:lpstr>
      <vt:lpstr>E-commerce Data &amp; Preprocessing</vt:lpstr>
      <vt:lpstr>Customer segmentation</vt:lpstr>
      <vt:lpstr>K-means Clustering </vt:lpstr>
      <vt:lpstr>Marketing Strategies </vt:lpstr>
      <vt:lpstr>LIFE TIME VALUE Prediction</vt:lpstr>
      <vt:lpstr>Regression Results </vt:lpstr>
      <vt:lpstr>Plan of Action</vt:lpstr>
      <vt:lpstr>PowerPoint Presentation</vt:lpstr>
      <vt:lpstr>Exploratory Data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2020-03-05T23:34:43Z</dcterms:modified>
</cp:coreProperties>
</file>