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1"/>
  </p:sldMasterIdLst>
  <p:notesMasterIdLst>
    <p:notesMasterId r:id="rId35"/>
  </p:notesMasterIdLst>
  <p:handoutMasterIdLst>
    <p:handoutMasterId r:id="rId36"/>
  </p:handoutMasterIdLst>
  <p:sldIdLst>
    <p:sldId id="455" r:id="rId2"/>
    <p:sldId id="552" r:id="rId3"/>
    <p:sldId id="574" r:id="rId4"/>
    <p:sldId id="557" r:id="rId5"/>
    <p:sldId id="580" r:id="rId6"/>
    <p:sldId id="581" r:id="rId7"/>
    <p:sldId id="575" r:id="rId8"/>
    <p:sldId id="454" r:id="rId9"/>
    <p:sldId id="547" r:id="rId10"/>
    <p:sldId id="577" r:id="rId11"/>
    <p:sldId id="589" r:id="rId12"/>
    <p:sldId id="538" r:id="rId13"/>
    <p:sldId id="591" r:id="rId14"/>
    <p:sldId id="592" r:id="rId15"/>
    <p:sldId id="582" r:id="rId16"/>
    <p:sldId id="593" r:id="rId17"/>
    <p:sldId id="594" r:id="rId18"/>
    <p:sldId id="595" r:id="rId19"/>
    <p:sldId id="583" r:id="rId20"/>
    <p:sldId id="596" r:id="rId21"/>
    <p:sldId id="584" r:id="rId22"/>
    <p:sldId id="585" r:id="rId23"/>
    <p:sldId id="586" r:id="rId24"/>
    <p:sldId id="587" r:id="rId25"/>
    <p:sldId id="588" r:id="rId26"/>
    <p:sldId id="590" r:id="rId27"/>
    <p:sldId id="549" r:id="rId28"/>
    <p:sldId id="567" r:id="rId29"/>
    <p:sldId id="568" r:id="rId30"/>
    <p:sldId id="569" r:id="rId31"/>
    <p:sldId id="579" r:id="rId32"/>
    <p:sldId id="571" r:id="rId33"/>
    <p:sldId id="553" r:id="rId3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McGuire" initials="AMc" lastIdx="0" clrIdx="0"/>
  <p:cmAuthor id="7" name="Forest, Lucie" initials="FL" lastIdx="1" clrIdx="7"/>
  <p:cmAuthor id="1" name="D'Astous, Mireille (ASC/CSA)" initials="MDA" lastIdx="11" clrIdx="1"/>
  <p:cmAuthor id="8" name="Forest, Lucie (ASC/CSA)" initials="FL(" lastIdx="1" clrIdx="8">
    <p:extLst>
      <p:ext uri="{19B8F6BF-5375-455C-9EA6-DF929625EA0E}">
        <p15:presenceInfo xmlns:p15="http://schemas.microsoft.com/office/powerpoint/2012/main" userId="S-1-5-21-777207634-1046229261-281947949-31479" providerId="AD"/>
      </p:ext>
    </p:extLst>
  </p:cmAuthor>
  <p:cmAuthor id="2" name="Faubert, Guillaume (ASC/CSA)" initials="GF" lastIdx="13" clrIdx="2"/>
  <p:cmAuthor id="9" name="Rana, Zaid Ahmad (ASC/CSA)" initials="RZA(" lastIdx="2" clrIdx="9">
    <p:extLst>
      <p:ext uri="{19B8F6BF-5375-455C-9EA6-DF929625EA0E}">
        <p15:presenceInfo xmlns:p15="http://schemas.microsoft.com/office/powerpoint/2012/main" userId="S-1-5-21-777207634-1046229261-281947949-50118" providerId="AD"/>
      </p:ext>
    </p:extLst>
  </p:cmAuthor>
  <p:cmAuthor id="3" name="Côté-Bigras, Roxanne (ASC/CSA)" initials="RCB" lastIdx="5" clrIdx="3"/>
  <p:cmAuthor id="4" name="Forest, Lucie (ASC/CSA)" initials="LF" lastIdx="1" clrIdx="4"/>
  <p:cmAuthor id="5" name="Lebeuf, Martin (ASC/CSA)" initials="LM(" lastIdx="7" clrIdx="5"/>
  <p:cmAuthor id="6" name="Dubé, Myriam" initials="DM" lastIdx="1" clrIdx="6">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6E"/>
    <a:srgbClr val="00A589"/>
    <a:srgbClr val="DDECFB"/>
    <a:srgbClr val="0F3C64"/>
    <a:srgbClr val="134B83"/>
    <a:srgbClr val="D5D5DB"/>
    <a:srgbClr val="006699"/>
    <a:srgbClr val="000000"/>
    <a:srgbClr val="57596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58803" autoAdjust="0"/>
  </p:normalViewPr>
  <p:slideViewPr>
    <p:cSldViewPr snapToGrid="0" snapToObjects="1">
      <p:cViewPr varScale="1">
        <p:scale>
          <a:sx n="68" d="100"/>
          <a:sy n="68" d="100"/>
        </p:scale>
        <p:origin x="2388"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4453C3E-6502-5E4A-B6AF-C418203F3D8F}" type="datetimeFigureOut">
              <a:rPr lang="en-US" smtClean="0"/>
              <a:pPr/>
              <a:t>8/24/2019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166EA6D-3561-7042-95C6-F9E1370BF210}" type="slidenum">
              <a:rPr lang="en-US" smtClean="0"/>
              <a:pPr/>
              <a:t>‹#›</a:t>
            </a:fld>
            <a:endParaRPr lang="en-US"/>
          </a:p>
        </p:txBody>
      </p:sp>
    </p:spTree>
    <p:extLst>
      <p:ext uri="{BB962C8B-B14F-4D97-AF65-F5344CB8AC3E}">
        <p14:creationId xmlns:p14="http://schemas.microsoft.com/office/powerpoint/2010/main" val="1486579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06B0859-B20A-434A-9719-D7A4B3294205}" type="datetimeFigureOut">
              <a:rPr lang="en-US" smtClean="0"/>
              <a:pPr/>
              <a:t>8/24/2019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B846ECC-77B3-5044-BE0A-4E718B2AEBBD}" type="slidenum">
              <a:rPr lang="en-US" smtClean="0"/>
              <a:pPr/>
              <a:t>‹#›</a:t>
            </a:fld>
            <a:endParaRPr lang="en-US"/>
          </a:p>
        </p:txBody>
      </p:sp>
    </p:spTree>
    <p:extLst>
      <p:ext uri="{BB962C8B-B14F-4D97-AF65-F5344CB8AC3E}">
        <p14:creationId xmlns:p14="http://schemas.microsoft.com/office/powerpoint/2010/main" val="19346434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DB846ECC-77B3-5044-BE0A-4E718B2AEBBD}" type="slidenum">
              <a:rPr lang="en-US" smtClean="0"/>
              <a:pPr/>
              <a:t>1</a:t>
            </a:fld>
            <a:endParaRPr lang="en-US"/>
          </a:p>
        </p:txBody>
      </p:sp>
    </p:spTree>
    <p:extLst>
      <p:ext uri="{BB962C8B-B14F-4D97-AF65-F5344CB8AC3E}">
        <p14:creationId xmlns:p14="http://schemas.microsoft.com/office/powerpoint/2010/main" val="117713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smtClean="0">
                <a:solidFill>
                  <a:srgbClr val="FF0000"/>
                </a:solidFill>
              </a:rPr>
              <a:t>For attitude</a:t>
            </a:r>
            <a:r>
              <a:rPr lang="en-CA" b="0" i="0" baseline="0" dirty="0" smtClean="0">
                <a:solidFill>
                  <a:srgbClr val="FF0000"/>
                </a:solidFill>
              </a:rPr>
              <a:t> determination on the solar panel side, photodiodes are used for determining the sun vector. Additionally, temperature sensors are used to provide more accuracy with the photodiodes.</a:t>
            </a:r>
          </a:p>
          <a:p>
            <a:endParaRPr lang="en-CA" b="0" i="0" baseline="0" dirty="0" smtClean="0">
              <a:solidFill>
                <a:srgbClr val="FF0000"/>
              </a:solidFill>
            </a:endParaRPr>
          </a:p>
          <a:p>
            <a:r>
              <a:rPr lang="en-CA" b="0" i="0" baseline="0" dirty="0" smtClean="0">
                <a:solidFill>
                  <a:srgbClr val="FF0000"/>
                </a:solidFill>
              </a:rPr>
              <a:t>Rough tests showed that the </a:t>
            </a:r>
            <a:r>
              <a:rPr lang="en-CA" b="0" i="0" baseline="0" dirty="0" err="1" smtClean="0">
                <a:solidFill>
                  <a:srgbClr val="FF0000"/>
                </a:solidFill>
              </a:rPr>
              <a:t>proposesed</a:t>
            </a:r>
            <a:r>
              <a:rPr lang="en-CA" b="0" i="0" baseline="0" dirty="0" smtClean="0">
                <a:solidFill>
                  <a:srgbClr val="FF0000"/>
                </a:solidFill>
              </a:rPr>
              <a:t> attitude determination strategy work, but further testing </a:t>
            </a:r>
            <a:r>
              <a:rPr lang="en-CA" b="0" i="0" baseline="0" smtClean="0">
                <a:solidFill>
                  <a:srgbClr val="FF0000"/>
                </a:solidFill>
              </a:rPr>
              <a:t>is required.</a:t>
            </a:r>
            <a:endParaRPr lang="en-CA" b="0" i="0" dirty="0">
              <a:solidFill>
                <a:srgbClr val="FF0000"/>
              </a:solidFill>
            </a:endParaRPr>
          </a:p>
        </p:txBody>
      </p:sp>
      <p:sp>
        <p:nvSpPr>
          <p:cNvPr id="4" name="Slide Number Placeholder 3"/>
          <p:cNvSpPr>
            <a:spLocks noGrp="1"/>
          </p:cNvSpPr>
          <p:nvPr>
            <p:ph type="sldNum" sz="quarter" idx="10"/>
          </p:nvPr>
        </p:nvSpPr>
        <p:spPr/>
        <p:txBody>
          <a:bodyPr/>
          <a:lstStyle/>
          <a:p>
            <a:fld id="{DB846ECC-77B3-5044-BE0A-4E718B2AEBBD}" type="slidenum">
              <a:rPr lang="en-US" smtClean="0"/>
              <a:pPr/>
              <a:t>27</a:t>
            </a:fld>
            <a:endParaRPr lang="en-US" dirty="0"/>
          </a:p>
        </p:txBody>
      </p:sp>
    </p:spTree>
    <p:extLst>
      <p:ext uri="{BB962C8B-B14F-4D97-AF65-F5344CB8AC3E}">
        <p14:creationId xmlns:p14="http://schemas.microsoft.com/office/powerpoint/2010/main" val="200898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solar panels provide bypass interfaces to the OBC USB, OBC JTAG, EPS USB, internal</a:t>
            </a:r>
            <a:r>
              <a:rPr lang="en-US" baseline="0" dirty="0" smtClean="0"/>
              <a:t> accelerometers for vibration testing</a:t>
            </a:r>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31</a:t>
            </a:fld>
            <a:endParaRPr lang="en-US"/>
          </a:p>
        </p:txBody>
      </p:sp>
    </p:spTree>
    <p:extLst>
      <p:ext uri="{BB962C8B-B14F-4D97-AF65-F5344CB8AC3E}">
        <p14:creationId xmlns:p14="http://schemas.microsoft.com/office/powerpoint/2010/main" val="385493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i="1" dirty="0">
              <a:solidFill>
                <a:srgbClr val="FF0000"/>
              </a:solidFill>
            </a:endParaRPr>
          </a:p>
        </p:txBody>
      </p:sp>
      <p:sp>
        <p:nvSpPr>
          <p:cNvPr id="4" name="Slide Number Placeholder 3"/>
          <p:cNvSpPr>
            <a:spLocks noGrp="1"/>
          </p:cNvSpPr>
          <p:nvPr>
            <p:ph type="sldNum" sz="quarter" idx="10"/>
          </p:nvPr>
        </p:nvSpPr>
        <p:spPr/>
        <p:txBody>
          <a:bodyPr/>
          <a:lstStyle/>
          <a:p>
            <a:fld id="{DB846ECC-77B3-5044-BE0A-4E718B2AEBBD}" type="slidenum">
              <a:rPr lang="en-US" smtClean="0"/>
              <a:pPr/>
              <a:t>3</a:t>
            </a:fld>
            <a:endParaRPr lang="en-US" dirty="0"/>
          </a:p>
        </p:txBody>
      </p:sp>
    </p:spTree>
    <p:extLst>
      <p:ext uri="{BB962C8B-B14F-4D97-AF65-F5344CB8AC3E}">
        <p14:creationId xmlns:p14="http://schemas.microsoft.com/office/powerpoint/2010/main" val="194748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Antenna release</a:t>
            </a:r>
            <a:r>
              <a:rPr lang="en-US" baseline="0" dirty="0" smtClean="0"/>
              <a:t> on the solar panels</a:t>
            </a:r>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10</a:t>
            </a:fld>
            <a:endParaRPr lang="en-US"/>
          </a:p>
        </p:txBody>
      </p:sp>
    </p:spTree>
    <p:extLst>
      <p:ext uri="{BB962C8B-B14F-4D97-AF65-F5344CB8AC3E}">
        <p14:creationId xmlns:p14="http://schemas.microsoft.com/office/powerpoint/2010/main" val="90002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Solar cells are laid out, and the Endurosat has built-in MPPT.</a:t>
            </a:r>
          </a:p>
          <a:p>
            <a:endParaRPr lang="en-US" baseline="0" dirty="0" smtClean="0"/>
          </a:p>
          <a:p>
            <a:r>
              <a:rPr lang="en-US" baseline="0" dirty="0" smtClean="0"/>
              <a:t>Battery procurement is via Endurosat in their EPS.</a:t>
            </a:r>
          </a:p>
          <a:p>
            <a:endParaRPr lang="en-US" baseline="0" dirty="0" smtClean="0"/>
          </a:p>
          <a:p>
            <a:r>
              <a:rPr lang="en-US" baseline="0" dirty="0" smtClean="0"/>
              <a:t>Orbit analysis already done, look at that in the documents.</a:t>
            </a:r>
          </a:p>
          <a:p>
            <a:r>
              <a:rPr lang="en-US" baseline="0" dirty="0" smtClean="0"/>
              <a:t>-Does it have a 20% margin..?</a:t>
            </a:r>
          </a:p>
          <a:p>
            <a:endParaRPr lang="en-US" baseline="0" dirty="0" smtClean="0"/>
          </a:p>
          <a:p>
            <a:r>
              <a:rPr lang="en-US" baseline="0" dirty="0" smtClean="0"/>
              <a:t>Didn’t do interconnect stuff.</a:t>
            </a:r>
          </a:p>
          <a:p>
            <a:endParaRPr lang="en-US" baseline="0" dirty="0" smtClean="0"/>
          </a:p>
          <a:p>
            <a:r>
              <a:rPr lang="en-US" baseline="0" dirty="0" smtClean="0"/>
              <a:t>Did some test specifications for the solar panels.</a:t>
            </a:r>
            <a:endParaRPr lang="en-US" dirty="0" smtClean="0"/>
          </a:p>
        </p:txBody>
      </p:sp>
      <p:sp>
        <p:nvSpPr>
          <p:cNvPr id="4" name="Slide Number Placeholder 3"/>
          <p:cNvSpPr>
            <a:spLocks noGrp="1"/>
          </p:cNvSpPr>
          <p:nvPr>
            <p:ph type="sldNum" sz="quarter" idx="10"/>
          </p:nvPr>
        </p:nvSpPr>
        <p:spPr/>
        <p:txBody>
          <a:bodyPr/>
          <a:lstStyle/>
          <a:p>
            <a:fld id="{DB846ECC-77B3-5044-BE0A-4E718B2AEBBD}" type="slidenum">
              <a:rPr lang="en-US" smtClean="0"/>
              <a:pPr/>
              <a:t>12</a:t>
            </a:fld>
            <a:endParaRPr lang="en-US"/>
          </a:p>
        </p:txBody>
      </p:sp>
    </p:spTree>
    <p:extLst>
      <p:ext uri="{BB962C8B-B14F-4D97-AF65-F5344CB8AC3E}">
        <p14:creationId xmlns:p14="http://schemas.microsoft.com/office/powerpoint/2010/main" val="212139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13</a:t>
            </a:fld>
            <a:endParaRPr lang="en-US"/>
          </a:p>
        </p:txBody>
      </p:sp>
    </p:spTree>
    <p:extLst>
      <p:ext uri="{BB962C8B-B14F-4D97-AF65-F5344CB8AC3E}">
        <p14:creationId xmlns:p14="http://schemas.microsoft.com/office/powerpoint/2010/main" val="2598272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15</a:t>
            </a:fld>
            <a:endParaRPr lang="en-US"/>
          </a:p>
        </p:txBody>
      </p:sp>
    </p:spTree>
    <p:extLst>
      <p:ext uri="{BB962C8B-B14F-4D97-AF65-F5344CB8AC3E}">
        <p14:creationId xmlns:p14="http://schemas.microsoft.com/office/powerpoint/2010/main" val="55431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16</a:t>
            </a:fld>
            <a:endParaRPr lang="en-US"/>
          </a:p>
        </p:txBody>
      </p:sp>
    </p:spTree>
    <p:extLst>
      <p:ext uri="{BB962C8B-B14F-4D97-AF65-F5344CB8AC3E}">
        <p14:creationId xmlns:p14="http://schemas.microsoft.com/office/powerpoint/2010/main" val="80265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17</a:t>
            </a:fld>
            <a:endParaRPr lang="en-US"/>
          </a:p>
        </p:txBody>
      </p:sp>
    </p:spTree>
    <p:extLst>
      <p:ext uri="{BB962C8B-B14F-4D97-AF65-F5344CB8AC3E}">
        <p14:creationId xmlns:p14="http://schemas.microsoft.com/office/powerpoint/2010/main" val="172195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46ECC-77B3-5044-BE0A-4E718B2AEBBD}" type="slidenum">
              <a:rPr lang="en-US" smtClean="0"/>
              <a:pPr/>
              <a:t>19</a:t>
            </a:fld>
            <a:endParaRPr lang="en-US"/>
          </a:p>
        </p:txBody>
      </p:sp>
    </p:spTree>
    <p:extLst>
      <p:ext uri="{BB962C8B-B14F-4D97-AF65-F5344CB8AC3E}">
        <p14:creationId xmlns:p14="http://schemas.microsoft.com/office/powerpoint/2010/main" val="1771117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xec Title EN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935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u 1 / Content 1">
    <p:spTree>
      <p:nvGrpSpPr>
        <p:cNvPr id="1" name=""/>
        <p:cNvGrpSpPr/>
        <p:nvPr/>
      </p:nvGrpSpPr>
      <p:grpSpPr>
        <a:xfrm>
          <a:off x="0" y="0"/>
          <a:ext cx="0" cy="0"/>
          <a:chOff x="0" y="0"/>
          <a:chExt cx="0" cy="0"/>
        </a:xfrm>
      </p:grpSpPr>
      <p:sp>
        <p:nvSpPr>
          <p:cNvPr id="2" name="Title 1"/>
          <p:cNvSpPr>
            <a:spLocks noGrp="1"/>
          </p:cNvSpPr>
          <p:nvPr>
            <p:ph type="title"/>
          </p:nvPr>
        </p:nvSpPr>
        <p:spPr>
          <a:xfrm>
            <a:off x="0" y="-12879"/>
            <a:ext cx="9144000" cy="1316736"/>
          </a:xfrm>
        </p:spPr>
        <p:txBody>
          <a:bodyPr/>
          <a:lstStyle/>
          <a:p>
            <a:r>
              <a:rPr lang="en-US" dirty="0"/>
              <a:t>Click to edit Master title style</a:t>
            </a:r>
          </a:p>
        </p:txBody>
      </p:sp>
      <p:sp>
        <p:nvSpPr>
          <p:cNvPr id="7" name="Content Placeholder 6"/>
          <p:cNvSpPr>
            <a:spLocks noGrp="1"/>
          </p:cNvSpPr>
          <p:nvPr>
            <p:ph sz="quarter" idx="12"/>
          </p:nvPr>
        </p:nvSpPr>
        <p:spPr>
          <a:xfrm>
            <a:off x="228600" y="1485898"/>
            <a:ext cx="8686800" cy="5029200"/>
          </a:xfrm>
          <a:prstGeom prst="rect">
            <a:avLst/>
          </a:prstGeom>
        </p:spPr>
        <p:txBody>
          <a:bodyPr>
            <a:normAutofit/>
          </a:bodyPr>
          <a:lstStyle>
            <a:lvl1pPr marL="228600" indent="-228600">
              <a:spcBef>
                <a:spcPts val="0"/>
              </a:spcBef>
              <a:spcAft>
                <a:spcPts val="1200"/>
              </a:spcAft>
              <a:defRPr>
                <a:latin typeface="+mj-lt"/>
              </a:defRPr>
            </a:lvl1pPr>
            <a:lvl2pPr marL="571500" indent="-228600">
              <a:spcBef>
                <a:spcPts val="0"/>
              </a:spcBef>
              <a:spcAft>
                <a:spcPts val="1200"/>
              </a:spcAft>
              <a:defRPr>
                <a:latin typeface="+mj-lt"/>
              </a:defRPr>
            </a:lvl2pPr>
            <a:lvl3pPr marL="857250" indent="-228600">
              <a:spcBef>
                <a:spcPts val="0"/>
              </a:spcBef>
              <a:spcAft>
                <a:spcPts val="1200"/>
              </a:spcAft>
              <a:defRPr>
                <a:latin typeface="+mj-lt"/>
              </a:defRPr>
            </a:lvl3pPr>
            <a:lvl4pPr marL="1200150" indent="-228600">
              <a:spcBef>
                <a:spcPts val="0"/>
              </a:spcBef>
              <a:spcAft>
                <a:spcPts val="1200"/>
              </a:spcAft>
              <a:defRPr>
                <a:latin typeface="+mj-lt"/>
              </a:defRPr>
            </a:lvl4pPr>
            <a:lvl5pPr marL="1485900" indent="-228600">
              <a:spcBef>
                <a:spcPts val="0"/>
              </a:spcBef>
              <a:spcAft>
                <a:spcPts val="1200"/>
              </a:spcAft>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3"/>
          <p:cNvSpPr>
            <a:spLocks noGrp="1"/>
          </p:cNvSpPr>
          <p:nvPr>
            <p:ph type="sldNum" sz="quarter" idx="11"/>
          </p:nvPr>
        </p:nvSpPr>
        <p:spPr>
          <a:xfrm>
            <a:off x="0" y="6577583"/>
            <a:ext cx="530352" cy="265176"/>
          </a:xfrm>
          <a:prstGeom prst="rect">
            <a:avLst/>
          </a:prstGeom>
        </p:spPr>
        <p:txBody>
          <a:bodyPr/>
          <a:lstStyle>
            <a:lvl1pPr>
              <a:defRPr sz="800">
                <a:solidFill>
                  <a:schemeClr val="tx1"/>
                </a:solidFill>
                <a:latin typeface="+mj-lt"/>
              </a:defRPr>
            </a:lvl1pPr>
          </a:lstStyle>
          <a:p>
            <a:fld id="{1353CB71-703C-495B-86EC-238C102AF19B}" type="slidenum">
              <a:rPr lang="en-US" smtClean="0"/>
              <a:pPr/>
              <a:t>‹#›</a:t>
            </a:fld>
            <a:r>
              <a:rPr lang="en-US" dirty="0"/>
              <a:t>   |</a:t>
            </a:r>
          </a:p>
        </p:txBody>
      </p:sp>
      <p:sp>
        <p:nvSpPr>
          <p:cNvPr id="21" name="Slide Number Placeholder 3"/>
          <p:cNvSpPr txBox="1">
            <a:spLocks/>
          </p:cNvSpPr>
          <p:nvPr userDrawn="1"/>
        </p:nvSpPr>
        <p:spPr>
          <a:xfrm>
            <a:off x="548834" y="6577583"/>
            <a:ext cx="1097280" cy="265176"/>
          </a:xfrm>
          <a:prstGeom prst="rect">
            <a:avLst/>
          </a:prstGeom>
          <a:solidFill>
            <a:schemeClr val="bg1"/>
          </a:solidFill>
        </p:spPr>
        <p:txBody>
          <a:bodyPr lIns="0" tIns="91440" bIns="91440" anchor="t"/>
          <a:lstStyle>
            <a:defPPr>
              <a:defRPr lang="en-US"/>
            </a:defPPr>
            <a:lvl1pPr marL="0" algn="l" defTabSz="4572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DD/MM/YYYY</a:t>
            </a:r>
          </a:p>
        </p:txBody>
      </p:sp>
      <p:sp>
        <p:nvSpPr>
          <p:cNvPr id="22" name="Slide Number Placeholder 3"/>
          <p:cNvSpPr txBox="1">
            <a:spLocks/>
          </p:cNvSpPr>
          <p:nvPr userDrawn="1"/>
        </p:nvSpPr>
        <p:spPr>
          <a:xfrm>
            <a:off x="0" y="6577583"/>
            <a:ext cx="527474" cy="265176"/>
          </a:xfrm>
          <a:prstGeom prst="rect">
            <a:avLst/>
          </a:prstGeom>
          <a:solidFill>
            <a:schemeClr val="bg1"/>
          </a:solidFill>
        </p:spPr>
        <p:txBody>
          <a:bodyPr tIns="91440" bIns="91440" anchor="t"/>
          <a:lstStyle>
            <a:defPPr>
              <a:defRPr lang="en-US"/>
            </a:defPPr>
            <a:lvl1pPr marL="0" algn="r" defTabSz="457200" rtl="0" eaLnBrk="1" latinLnBrk="0" hangingPunct="1">
              <a:lnSpc>
                <a:spcPct val="100000"/>
              </a:lnSpc>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353CB71-703C-495B-86EC-238C102AF19B}" type="slidenum">
              <a:rPr lang="en-US" smtClean="0"/>
              <a:pPr/>
              <a:t>‹#›</a:t>
            </a:fld>
            <a:r>
              <a:rPr lang="en-US"/>
              <a:t>   |</a:t>
            </a:r>
            <a:endParaRPr lang="en-US" dirty="0"/>
          </a:p>
        </p:txBody>
      </p:sp>
    </p:spTree>
    <p:extLst>
      <p:ext uri="{BB962C8B-B14F-4D97-AF65-F5344CB8AC3E}">
        <p14:creationId xmlns:p14="http://schemas.microsoft.com/office/powerpoint/2010/main" val="13194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u 2 / Content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525538" y="0"/>
            <a:ext cx="7618461" cy="1143000"/>
          </a:xfrm>
        </p:spPr>
        <p:txBody>
          <a:bodyPr/>
          <a:lstStyle>
            <a:lvl1pPr>
              <a:defRPr>
                <a:solidFill>
                  <a:schemeClr val="tx1"/>
                </a:solidFill>
                <a:latin typeface="+mj-lt"/>
              </a:defRPr>
            </a:lvl1pPr>
          </a:lstStyle>
          <a:p>
            <a:r>
              <a:rPr lang="en-US" dirty="0"/>
              <a:t>Click to edit Master title style</a:t>
            </a:r>
          </a:p>
        </p:txBody>
      </p:sp>
      <p:sp>
        <p:nvSpPr>
          <p:cNvPr id="6" name="Content Placeholder 6"/>
          <p:cNvSpPr>
            <a:spLocks noGrp="1"/>
          </p:cNvSpPr>
          <p:nvPr>
            <p:ph sz="quarter" idx="12"/>
          </p:nvPr>
        </p:nvSpPr>
        <p:spPr>
          <a:xfrm>
            <a:off x="1524000" y="1295400"/>
            <a:ext cx="7467600" cy="5219700"/>
          </a:xfrm>
          <a:prstGeom prst="rect">
            <a:avLst/>
          </a:prstGeom>
        </p:spPr>
        <p:txBody>
          <a:bodyPr>
            <a:normAutofit/>
          </a:bodyPr>
          <a:lstStyle>
            <a:lvl1pPr marL="228600" indent="-228600">
              <a:spcBef>
                <a:spcPts val="0"/>
              </a:spcBef>
              <a:spcAft>
                <a:spcPts val="1200"/>
              </a:spcAft>
              <a:defRPr>
                <a:latin typeface="+mj-lt"/>
              </a:defRPr>
            </a:lvl1pPr>
            <a:lvl2pPr marL="628650" indent="-285750">
              <a:spcBef>
                <a:spcPts val="0"/>
              </a:spcBef>
              <a:spcAft>
                <a:spcPts val="1200"/>
              </a:spcAft>
              <a:defRPr>
                <a:latin typeface="+mj-lt"/>
              </a:defRPr>
            </a:lvl2pPr>
            <a:lvl3pPr marL="971550" indent="-228600">
              <a:spcBef>
                <a:spcPts val="0"/>
              </a:spcBef>
              <a:spcAft>
                <a:spcPts val="1200"/>
              </a:spcAft>
              <a:defRPr>
                <a:latin typeface="+mj-lt"/>
              </a:defRPr>
            </a:lvl3pPr>
            <a:lvl4pPr marL="1314450" indent="-228600">
              <a:spcBef>
                <a:spcPts val="0"/>
              </a:spcBef>
              <a:spcAft>
                <a:spcPts val="1200"/>
              </a:spcAft>
              <a:defRPr>
                <a:latin typeface="+mj-lt"/>
              </a:defRPr>
            </a:lvl4pPr>
            <a:lvl5pPr marL="1600200" indent="-228600">
              <a:spcBef>
                <a:spcPts val="0"/>
              </a:spcBef>
              <a:spcAft>
                <a:spcPts val="1200"/>
              </a:spcAft>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1371600" y="1097281"/>
            <a:ext cx="7772400" cy="45719"/>
          </a:xfrm>
          <a:prstGeom prst="rect">
            <a:avLst/>
          </a:prstGeom>
          <a:gradFill flip="none" rotWithShape="1">
            <a:gsLst>
              <a:gs pos="0">
                <a:schemeClr val="bg1"/>
              </a:gs>
              <a:gs pos="72000">
                <a:schemeClr val="tx1"/>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txBox="1">
            <a:spLocks/>
          </p:cNvSpPr>
          <p:nvPr userDrawn="1"/>
        </p:nvSpPr>
        <p:spPr>
          <a:xfrm>
            <a:off x="2075882" y="6577583"/>
            <a:ext cx="1097280" cy="265176"/>
          </a:xfrm>
          <a:prstGeom prst="rect">
            <a:avLst/>
          </a:prstGeom>
        </p:spPr>
        <p:txBody>
          <a:bodyPr lIns="0" tIns="91440" bIns="91440" anchor="t"/>
          <a:lstStyle>
            <a:defPPr>
              <a:defRPr lang="en-US"/>
            </a:defPPr>
            <a:lvl1pPr marL="0" algn="l" defTabSz="4572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dd</a:t>
            </a:r>
            <a:r>
              <a:rPr lang="en-US" dirty="0"/>
              <a:t>/mm/</a:t>
            </a:r>
            <a:r>
              <a:rPr lang="en-US" dirty="0" err="1"/>
              <a:t>yyyy</a:t>
            </a:r>
            <a:endParaRPr lang="en-US" dirty="0"/>
          </a:p>
        </p:txBody>
      </p:sp>
    </p:spTree>
    <p:extLst>
      <p:ext uri="{BB962C8B-B14F-4D97-AF65-F5344CB8AC3E}">
        <p14:creationId xmlns:p14="http://schemas.microsoft.com/office/powerpoint/2010/main" val="232122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5" name="Picture 4" descr="6099_Powerpoint_page5.jpg"/>
          <p:cNvPicPr>
            <a:picLocks noChangeAspect="1"/>
          </p:cNvPicPr>
          <p:nvPr userDrawn="1"/>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112876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6391_ASC_PPT-INT-Horiz_3.jpg"/>
          <p:cNvPicPr>
            <a:picLocks noChangeAspect="1"/>
          </p:cNvPicPr>
          <p:nvPr userDrawn="1"/>
        </p:nvPicPr>
        <p:blipFill>
          <a:blip r:embed="rId6"/>
          <a:stretch>
            <a:fillRect/>
          </a:stretch>
        </p:blipFill>
        <p:spPr>
          <a:xfrm>
            <a:off x="0" y="0"/>
            <a:ext cx="9144000" cy="685800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0" y="0"/>
            <a:ext cx="9144000" cy="1316736"/>
          </a:xfrm>
          <a:prstGeom prst="rect">
            <a:avLst/>
          </a:prstGeom>
        </p:spPr>
        <p:txBody>
          <a:bodyPr vert="horz" lIns="91440" tIns="45720" rIns="91440" bIns="45720" rtlCol="0" anchor="ctr">
            <a:normAutofit/>
          </a:bodyPr>
          <a:lstStyle/>
          <a:p>
            <a:r>
              <a:rPr lang="en-US" dirty="0"/>
              <a:t>Click to edit Master title style</a:t>
            </a:r>
          </a:p>
        </p:txBody>
      </p:sp>
      <p:sp>
        <p:nvSpPr>
          <p:cNvPr id="10" name="Slide Number Placeholder 3"/>
          <p:cNvSpPr>
            <a:spLocks noGrp="1"/>
          </p:cNvSpPr>
          <p:nvPr>
            <p:ph type="sldNum" sz="quarter" idx="4"/>
          </p:nvPr>
        </p:nvSpPr>
        <p:spPr>
          <a:xfrm>
            <a:off x="0" y="6577583"/>
            <a:ext cx="527474" cy="265176"/>
          </a:xfrm>
          <a:prstGeom prst="rect">
            <a:avLst/>
          </a:prstGeom>
          <a:ln>
            <a:solidFill>
              <a:schemeClr val="bg1"/>
            </a:solidFill>
          </a:ln>
        </p:spPr>
        <p:txBody>
          <a:bodyPr tIns="91440" bIns="91440" anchor="t"/>
          <a:lstStyle>
            <a:lvl1pPr algn="r">
              <a:lnSpc>
                <a:spcPct val="100000"/>
              </a:lnSpc>
              <a:defRPr sz="8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1353CB71-703C-495B-86EC-238C102AF19B}" type="slidenum">
              <a:rPr lang="en-US" smtClean="0"/>
              <a:pPr/>
              <a:t>‹#›</a:t>
            </a:fld>
            <a:r>
              <a:rPr lang="en-US" dirty="0"/>
              <a:t>   |</a:t>
            </a:r>
          </a:p>
        </p:txBody>
      </p:sp>
      <p:sp>
        <p:nvSpPr>
          <p:cNvPr id="11" name="Slide Number Placeholder 3"/>
          <p:cNvSpPr txBox="1">
            <a:spLocks/>
          </p:cNvSpPr>
          <p:nvPr userDrawn="1"/>
        </p:nvSpPr>
        <p:spPr>
          <a:xfrm>
            <a:off x="548834" y="6577583"/>
            <a:ext cx="1097280" cy="265176"/>
          </a:xfrm>
          <a:prstGeom prst="rect">
            <a:avLst/>
          </a:prstGeom>
          <a:ln>
            <a:solidFill>
              <a:schemeClr val="bg1"/>
            </a:solidFill>
          </a:ln>
        </p:spPr>
        <p:txBody>
          <a:bodyPr lIns="0" tIns="91440" bIns="91440" anchor="t"/>
          <a:lstStyle>
            <a:defPPr>
              <a:defRPr lang="en-US"/>
            </a:defPPr>
            <a:lvl1pPr marL="0" algn="l" defTabSz="457200" rtl="0" eaLnBrk="1" latinLnBrk="0" hangingPunct="1">
              <a:defRPr sz="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dd</a:t>
            </a:r>
            <a:r>
              <a:rPr lang="en-US" dirty="0"/>
              <a:t>/mm/</a:t>
            </a:r>
            <a:r>
              <a:rPr lang="en-US" dirty="0" err="1"/>
              <a:t>yyyy</a:t>
            </a:r>
            <a:endParaRPr lang="en-US" dirty="0"/>
          </a:p>
        </p:txBody>
      </p:sp>
    </p:spTree>
    <p:extLst>
      <p:ext uri="{BB962C8B-B14F-4D97-AF65-F5344CB8AC3E}">
        <p14:creationId xmlns:p14="http://schemas.microsoft.com/office/powerpoint/2010/main" val="2388206820"/>
      </p:ext>
    </p:extLst>
  </p:cSld>
  <p:clrMap bg1="lt1" tx1="dk1" bg2="lt2" tx2="dk2" accent1="accent1" accent2="accent2" accent3="accent3" accent4="accent4" accent5="accent5" accent6="accent6" hlink="hlink" folHlink="folHlink"/>
  <p:sldLayoutIdLst>
    <p:sldLayoutId id="2147483730" r:id="rId1"/>
    <p:sldLayoutId id="2147483714" r:id="rId2"/>
    <p:sldLayoutId id="2147483707" r:id="rId3"/>
    <p:sldLayoutId id="2147483713" r:id="rId4"/>
  </p:sldLayoutIdLst>
  <p:hf hdr="0" ftr="0" dt="0"/>
  <p:txStyles>
    <p:titleStyle>
      <a:lvl1pPr algn="ctr" defTabSz="914400" rtl="0" eaLnBrk="1" latinLnBrk="0" hangingPunct="1">
        <a:spcBef>
          <a:spcPct val="0"/>
        </a:spcBef>
        <a:buNone/>
        <a:defRPr sz="2400" b="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HelveticaNeueLT Std Med"/>
          <a:ea typeface="+mn-ea"/>
          <a:cs typeface="+mn-cs"/>
        </a:defRPr>
      </a:lvl1pPr>
      <a:lvl2pPr marL="742950" indent="-285750" algn="l" defTabSz="914400" rtl="0" eaLnBrk="1" latinLnBrk="0" hangingPunct="1">
        <a:spcBef>
          <a:spcPct val="20000"/>
        </a:spcBef>
        <a:buSzPct val="70000"/>
        <a:buFont typeface="Wingdings" panose="05000000000000000000" pitchFamily="2" charset="2"/>
        <a:buChar char="§"/>
        <a:defRPr sz="2400" kern="1200">
          <a:solidFill>
            <a:schemeClr val="tx1"/>
          </a:solidFill>
          <a:latin typeface="HelveticaNeueLT Std Med"/>
          <a:ea typeface="+mn-ea"/>
          <a:cs typeface="+mn-cs"/>
        </a:defRPr>
      </a:lvl2pPr>
      <a:lvl3pPr marL="1143000" indent="-228600" algn="l" defTabSz="914400" rtl="0" eaLnBrk="1" latinLnBrk="0" hangingPunct="1">
        <a:spcBef>
          <a:spcPct val="20000"/>
        </a:spcBef>
        <a:buSzPct val="70000"/>
        <a:buFontTx/>
        <a:buChar char="–"/>
        <a:defRPr sz="2400" kern="1200">
          <a:solidFill>
            <a:schemeClr val="tx1"/>
          </a:solidFill>
          <a:latin typeface="HelveticaNeueLT Std Med"/>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NeueLT Std Med"/>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NeueLT Std Med"/>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0816" y="1554325"/>
            <a:ext cx="5147157" cy="3825492"/>
          </a:xfrm>
          <a:prstGeom prst="rect">
            <a:avLst/>
          </a:prstGeom>
          <a:noFill/>
        </p:spPr>
        <p:txBody>
          <a:bodyPr wrap="square" rtlCol="0" anchor="ctr">
            <a:normAutofit/>
          </a:bodyPr>
          <a:lstStyle/>
          <a:p>
            <a:pPr algn="ctr">
              <a:lnSpc>
                <a:spcPct val="110000"/>
              </a:lnSpc>
              <a:spcAft>
                <a:spcPts val="1800"/>
              </a:spcAft>
            </a:pPr>
            <a:r>
              <a:rPr lang="en-CA" sz="2400" dirty="0"/>
              <a:t>Preliminary Design Review </a:t>
            </a:r>
          </a:p>
          <a:p>
            <a:pPr algn="ctr">
              <a:lnSpc>
                <a:spcPct val="110000"/>
              </a:lnSpc>
              <a:spcAft>
                <a:spcPts val="1800"/>
              </a:spcAft>
            </a:pPr>
            <a:r>
              <a:rPr lang="en-CA" sz="2400" dirty="0"/>
              <a:t>XXX Team</a:t>
            </a:r>
          </a:p>
          <a:p>
            <a:pPr algn="ctr">
              <a:lnSpc>
                <a:spcPct val="110000"/>
              </a:lnSpc>
              <a:spcAft>
                <a:spcPts val="1800"/>
              </a:spcAft>
            </a:pPr>
            <a:r>
              <a:rPr lang="en-CA" sz="2400" dirty="0"/>
              <a:t>CCP-XXX-PDR-XXXX</a:t>
            </a:r>
          </a:p>
          <a:p>
            <a:pPr algn="ctr">
              <a:lnSpc>
                <a:spcPct val="110000"/>
              </a:lnSpc>
              <a:spcAft>
                <a:spcPts val="1800"/>
              </a:spcAft>
            </a:pPr>
            <a:endParaRPr lang="en-CA" sz="1600" noProof="0" dirty="0">
              <a:solidFill>
                <a:schemeClr val="tx1">
                  <a:lumMod val="60000"/>
                  <a:lumOff val="40000"/>
                </a:schemeClr>
              </a:solidFill>
            </a:endParaRPr>
          </a:p>
        </p:txBody>
      </p:sp>
    </p:spTree>
    <p:extLst>
      <p:ext uri="{BB962C8B-B14F-4D97-AF65-F5344CB8AC3E}">
        <p14:creationId xmlns:p14="http://schemas.microsoft.com/office/powerpoint/2010/main" val="220961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Mechanical System</a:t>
            </a:r>
            <a:endParaRPr lang="en-US" strike="sngStrike" dirty="0"/>
          </a:p>
        </p:txBody>
      </p:sp>
      <p:sp>
        <p:nvSpPr>
          <p:cNvPr id="5" name="Content Placeholder 4"/>
          <p:cNvSpPr>
            <a:spLocks noGrp="1"/>
          </p:cNvSpPr>
          <p:nvPr>
            <p:ph sz="quarter" idx="12"/>
          </p:nvPr>
        </p:nvSpPr>
        <p:spPr>
          <a:xfrm>
            <a:off x="228600" y="1485898"/>
            <a:ext cx="8686800" cy="5141044"/>
          </a:xfrm>
        </p:spPr>
        <p:txBody>
          <a:bodyPr>
            <a:normAutofit/>
          </a:bodyPr>
          <a:lstStyle/>
          <a:p>
            <a:pPr marL="0" indent="0">
              <a:lnSpc>
                <a:spcPct val="120000"/>
              </a:lnSpc>
              <a:spcAft>
                <a:spcPts val="600"/>
              </a:spcAft>
              <a:buNone/>
            </a:pPr>
            <a:endParaRPr lang="en-CA" sz="1800" dirty="0"/>
          </a:p>
          <a:p>
            <a:pPr>
              <a:lnSpc>
                <a:spcPct val="120000"/>
              </a:lnSpc>
            </a:pPr>
            <a:endParaRPr lang="en-US" sz="2000" i="1" dirty="0"/>
          </a:p>
        </p:txBody>
      </p:sp>
      <p:sp>
        <p:nvSpPr>
          <p:cNvPr id="3" name="TextBox 2">
            <a:extLst>
              <a:ext uri="{FF2B5EF4-FFF2-40B4-BE49-F238E27FC236}">
                <a16:creationId xmlns="" xmlns:a16="http://schemas.microsoft.com/office/drawing/2014/main" id="{74D831EA-3FD1-4C53-93EA-8161E7A46F24}"/>
              </a:ext>
            </a:extLst>
          </p:cNvPr>
          <p:cNvSpPr txBox="1"/>
          <p:nvPr/>
        </p:nvSpPr>
        <p:spPr>
          <a:xfrm>
            <a:off x="340242" y="1538546"/>
            <a:ext cx="8399721" cy="39549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CA" dirty="0" smtClean="0">
                <a:solidFill>
                  <a:schemeClr val="tx2"/>
                </a:solidFill>
              </a:rPr>
              <a:t>~15 Slides</a:t>
            </a:r>
            <a:endParaRPr lang="en-CA" dirty="0">
              <a:solidFill>
                <a:schemeClr val="tx2"/>
              </a:solidFill>
            </a:endParaRPr>
          </a:p>
          <a:p>
            <a:pPr marL="285750" indent="-285750">
              <a:spcAft>
                <a:spcPts val="600"/>
              </a:spcAft>
              <a:buFont typeface="Arial" panose="020B0604020202020204" pitchFamily="34" charset="0"/>
              <a:buChar char="•"/>
            </a:pPr>
            <a:r>
              <a:rPr lang="en-CA" dirty="0" smtClean="0">
                <a:solidFill>
                  <a:schemeClr val="tx2"/>
                </a:solidFill>
              </a:rPr>
              <a:t>Complete mechanical layout with rework access strategy</a:t>
            </a:r>
          </a:p>
          <a:p>
            <a:pPr marL="285750" indent="-285750">
              <a:spcAft>
                <a:spcPts val="600"/>
              </a:spcAft>
              <a:buFont typeface="Arial" panose="020B0604020202020204" pitchFamily="34" charset="0"/>
              <a:buChar char="•"/>
            </a:pPr>
            <a:r>
              <a:rPr lang="en-CA" dirty="0" smtClean="0">
                <a:solidFill>
                  <a:schemeClr val="tx2"/>
                </a:solidFill>
              </a:rPr>
              <a:t>The </a:t>
            </a:r>
            <a:r>
              <a:rPr lang="en-CA" dirty="0">
                <a:solidFill>
                  <a:schemeClr val="tx2"/>
                </a:solidFill>
              </a:rPr>
              <a:t>design for the </a:t>
            </a:r>
            <a:r>
              <a:rPr lang="en-CA" dirty="0" err="1" smtClean="0">
                <a:solidFill>
                  <a:schemeClr val="tx2"/>
                </a:solidFill>
              </a:rPr>
              <a:t>deployables</a:t>
            </a:r>
            <a:r>
              <a:rPr lang="en-CA" dirty="0" smtClean="0">
                <a:solidFill>
                  <a:schemeClr val="tx2"/>
                </a:solidFill>
              </a:rPr>
              <a:t> and mechanism </a:t>
            </a:r>
            <a:r>
              <a:rPr lang="en-CA" dirty="0">
                <a:solidFill>
                  <a:schemeClr val="tx2"/>
                </a:solidFill>
              </a:rPr>
              <a:t>for the antennas and payload including dimensions, mass and test plan</a:t>
            </a:r>
          </a:p>
          <a:p>
            <a:pPr marL="285750" indent="-285750">
              <a:spcAft>
                <a:spcPts val="600"/>
              </a:spcAft>
              <a:buFont typeface="Arial" panose="020B0604020202020204" pitchFamily="34" charset="0"/>
              <a:buChar char="•"/>
            </a:pPr>
            <a:r>
              <a:rPr lang="en-CA" dirty="0" smtClean="0">
                <a:solidFill>
                  <a:schemeClr val="tx2"/>
                </a:solidFill>
              </a:rPr>
              <a:t>A </a:t>
            </a:r>
            <a:r>
              <a:rPr lang="en-CA" dirty="0">
                <a:solidFill>
                  <a:schemeClr val="tx2"/>
                </a:solidFill>
              </a:rPr>
              <a:t>mass budget </a:t>
            </a:r>
            <a:r>
              <a:rPr lang="en-CA" dirty="0" smtClean="0">
                <a:solidFill>
                  <a:schemeClr val="tx2"/>
                </a:solidFill>
              </a:rPr>
              <a:t>(accounting also for nuts, bolts, connectors, etc.) that </a:t>
            </a:r>
            <a:r>
              <a:rPr lang="en-CA" dirty="0">
                <a:solidFill>
                  <a:schemeClr val="tx2"/>
                </a:solidFill>
              </a:rPr>
              <a:t>demonstrates at least 20% </a:t>
            </a:r>
            <a:r>
              <a:rPr lang="en-CA" dirty="0" smtClean="0">
                <a:solidFill>
                  <a:schemeClr val="tx2"/>
                </a:solidFill>
              </a:rPr>
              <a:t>margin </a:t>
            </a:r>
            <a:endParaRPr lang="en-CA" dirty="0">
              <a:solidFill>
                <a:schemeClr val="tx2"/>
              </a:solidFill>
            </a:endParaRPr>
          </a:p>
          <a:p>
            <a:pPr marL="285750" indent="-285750">
              <a:spcAft>
                <a:spcPts val="600"/>
              </a:spcAft>
              <a:buFont typeface="Arial" panose="020B0604020202020204" pitchFamily="34" charset="0"/>
              <a:buChar char="•"/>
            </a:pPr>
            <a:r>
              <a:rPr lang="en-CA" dirty="0" smtClean="0">
                <a:solidFill>
                  <a:schemeClr val="tx2"/>
                </a:solidFill>
              </a:rPr>
              <a:t>The </a:t>
            </a:r>
            <a:r>
              <a:rPr lang="en-CA" dirty="0">
                <a:solidFill>
                  <a:schemeClr val="tx2"/>
                </a:solidFill>
              </a:rPr>
              <a:t>first draft of Bill of Material is prepared. Although metallic material is not required to be included in BOM for CubeSat of less than 5 kg, it is recommended that they are also listed.</a:t>
            </a:r>
          </a:p>
          <a:p>
            <a:pPr marL="285750" indent="-285750">
              <a:spcAft>
                <a:spcPts val="600"/>
              </a:spcAft>
              <a:buFont typeface="Arial" panose="020B0604020202020204" pitchFamily="34" charset="0"/>
              <a:buChar char="•"/>
            </a:pPr>
            <a:r>
              <a:rPr lang="en-CA" dirty="0" smtClean="0">
                <a:solidFill>
                  <a:schemeClr val="tx2"/>
                </a:solidFill>
              </a:rPr>
              <a:t>Propose </a:t>
            </a:r>
            <a:r>
              <a:rPr lang="en-CA" dirty="0">
                <a:solidFill>
                  <a:schemeClr val="tx2"/>
                </a:solidFill>
              </a:rPr>
              <a:t>a design of MGSE (mechanical ground support equipment</a:t>
            </a:r>
            <a:r>
              <a:rPr lang="en-CA" dirty="0" smtClean="0">
                <a:solidFill>
                  <a:schemeClr val="tx2"/>
                </a:solidFill>
              </a:rPr>
              <a:t>)</a:t>
            </a:r>
          </a:p>
          <a:p>
            <a:pPr marL="285750" indent="-285750">
              <a:spcAft>
                <a:spcPts val="600"/>
              </a:spcAft>
              <a:buFont typeface="Arial" panose="020B0604020202020204" pitchFamily="34" charset="0"/>
              <a:buChar char="•"/>
            </a:pPr>
            <a:r>
              <a:rPr lang="en-CA" dirty="0" smtClean="0">
                <a:solidFill>
                  <a:schemeClr val="tx2"/>
                </a:solidFill>
              </a:rPr>
              <a:t>Initial thermal analysis should be presented </a:t>
            </a:r>
            <a:endParaRPr lang="en-CA" dirty="0">
              <a:solidFill>
                <a:schemeClr val="tx2"/>
              </a:solidFill>
            </a:endParaRP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05003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2"/>
          </p:nvPr>
        </p:nvSpPr>
        <p:spPr/>
        <p:txBody>
          <a:bodyPr/>
          <a:lstStyle/>
          <a:p>
            <a:endParaRPr lang="en-US"/>
          </a:p>
        </p:txBody>
      </p:sp>
      <p:sp>
        <p:nvSpPr>
          <p:cNvPr id="4" name="Slide Number Placeholder 3"/>
          <p:cNvSpPr>
            <a:spLocks noGrp="1"/>
          </p:cNvSpPr>
          <p:nvPr>
            <p:ph type="sldNum" sz="quarter" idx="11"/>
          </p:nvPr>
        </p:nvSpPr>
        <p:spPr/>
        <p:txBody>
          <a:bodyPr/>
          <a:lstStyle/>
          <a:p>
            <a:fld id="{1353CB71-703C-495B-86EC-238C102AF19B}" type="slidenum">
              <a:rPr lang="en-US" smtClean="0"/>
              <a:pPr/>
              <a:t>11</a:t>
            </a:fld>
            <a:r>
              <a:rPr lang="en-US" smtClean="0"/>
              <a:t>   |</a:t>
            </a:r>
            <a:endParaRPr lang="en-US" dirty="0"/>
          </a:p>
        </p:txBody>
      </p:sp>
    </p:spTree>
    <p:extLst>
      <p:ext uri="{BB962C8B-B14F-4D97-AF65-F5344CB8AC3E}">
        <p14:creationId xmlns:p14="http://schemas.microsoft.com/office/powerpoint/2010/main" val="389611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Electrical Power System</a:t>
            </a:r>
            <a:endParaRPr lang="en-US" strike="sngStrike" dirty="0"/>
          </a:p>
        </p:txBody>
      </p:sp>
      <p:sp>
        <p:nvSpPr>
          <p:cNvPr id="5" name="Content Placeholder 4"/>
          <p:cNvSpPr>
            <a:spLocks noGrp="1"/>
          </p:cNvSpPr>
          <p:nvPr>
            <p:ph sz="quarter" idx="12"/>
          </p:nvPr>
        </p:nvSpPr>
        <p:spPr>
          <a:xfrm>
            <a:off x="228600" y="1485898"/>
            <a:ext cx="8686800" cy="5141044"/>
          </a:xfrm>
        </p:spPr>
        <p:txBody>
          <a:bodyPr>
            <a:normAutofit/>
          </a:bodyPr>
          <a:lstStyle/>
          <a:p>
            <a:pPr marL="0" indent="0">
              <a:lnSpc>
                <a:spcPct val="120000"/>
              </a:lnSpc>
              <a:spcAft>
                <a:spcPts val="600"/>
              </a:spcAft>
              <a:buNone/>
            </a:pPr>
            <a:endParaRPr lang="en-CA" sz="1800" dirty="0"/>
          </a:p>
          <a:p>
            <a:pPr>
              <a:lnSpc>
                <a:spcPct val="120000"/>
              </a:lnSpc>
            </a:pPr>
            <a:endParaRPr lang="en-US" sz="2000" i="1" dirty="0"/>
          </a:p>
        </p:txBody>
      </p:sp>
      <p:sp>
        <p:nvSpPr>
          <p:cNvPr id="3" name="TextBox 2">
            <a:extLst>
              <a:ext uri="{FF2B5EF4-FFF2-40B4-BE49-F238E27FC236}">
                <a16:creationId xmlns="" xmlns:a16="http://schemas.microsoft.com/office/drawing/2014/main" id="{74D831EA-3FD1-4C53-93EA-8161E7A46F24}"/>
              </a:ext>
            </a:extLst>
          </p:cNvPr>
          <p:cNvSpPr txBox="1"/>
          <p:nvPr/>
        </p:nvSpPr>
        <p:spPr>
          <a:xfrm>
            <a:off x="372138" y="1454000"/>
            <a:ext cx="8399721" cy="395492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CA" dirty="0" smtClean="0">
                <a:solidFill>
                  <a:schemeClr val="tx2"/>
                </a:solidFill>
              </a:rPr>
              <a:t>~20 </a:t>
            </a:r>
            <a:r>
              <a:rPr lang="en-CA" dirty="0">
                <a:solidFill>
                  <a:schemeClr val="tx2"/>
                </a:solidFill>
              </a:rPr>
              <a:t>Slides</a:t>
            </a:r>
          </a:p>
          <a:p>
            <a:pPr marL="285750" indent="-285750">
              <a:spcAft>
                <a:spcPts val="600"/>
              </a:spcAft>
              <a:buFont typeface="Arial" panose="020B0604020202020204" pitchFamily="34" charset="0"/>
              <a:buChar char="•"/>
            </a:pPr>
            <a:r>
              <a:rPr lang="en-CA" dirty="0" smtClean="0">
                <a:solidFill>
                  <a:schemeClr val="tx2"/>
                </a:solidFill>
              </a:rPr>
              <a:t>The </a:t>
            </a:r>
            <a:r>
              <a:rPr lang="en-CA" dirty="0">
                <a:solidFill>
                  <a:schemeClr val="tx2"/>
                </a:solidFill>
              </a:rPr>
              <a:t>design of the power subsystems including the inhibits, 30-minute timer, Remove Before Flight (RBF) pin, </a:t>
            </a:r>
            <a:r>
              <a:rPr lang="en-CA" dirty="0" smtClean="0">
                <a:solidFill>
                  <a:schemeClr val="tx2"/>
                </a:solidFill>
              </a:rPr>
              <a:t>preliminary grounding </a:t>
            </a:r>
            <a:r>
              <a:rPr lang="en-CA" dirty="0">
                <a:solidFill>
                  <a:schemeClr val="tx2"/>
                </a:solidFill>
              </a:rPr>
              <a:t>diagram.</a:t>
            </a:r>
          </a:p>
          <a:p>
            <a:pPr marL="285750" indent="-285750">
              <a:spcAft>
                <a:spcPts val="600"/>
              </a:spcAft>
              <a:buFont typeface="Arial" panose="020B0604020202020204" pitchFamily="34" charset="0"/>
              <a:buChar char="•"/>
            </a:pPr>
            <a:r>
              <a:rPr lang="en-CA" dirty="0" smtClean="0">
                <a:solidFill>
                  <a:schemeClr val="tx2"/>
                </a:solidFill>
              </a:rPr>
              <a:t>The </a:t>
            </a:r>
            <a:r>
              <a:rPr lang="en-CA" dirty="0">
                <a:solidFill>
                  <a:schemeClr val="tx2"/>
                </a:solidFill>
              </a:rPr>
              <a:t>power generation subsystems including the solar cell layout and power tracking strategy.</a:t>
            </a:r>
          </a:p>
          <a:p>
            <a:pPr marL="285750" indent="-285750">
              <a:spcAft>
                <a:spcPts val="600"/>
              </a:spcAft>
              <a:buFont typeface="Arial" panose="020B0604020202020204" pitchFamily="34" charset="0"/>
              <a:buChar char="•"/>
            </a:pPr>
            <a:r>
              <a:rPr lang="en-CA" dirty="0" smtClean="0">
                <a:solidFill>
                  <a:schemeClr val="tx2"/>
                </a:solidFill>
              </a:rPr>
              <a:t>Discuss battery procurement and test plan </a:t>
            </a:r>
          </a:p>
          <a:p>
            <a:pPr marL="285750" indent="-285750">
              <a:spcAft>
                <a:spcPts val="600"/>
              </a:spcAft>
              <a:buFont typeface="Arial" panose="020B0604020202020204" pitchFamily="34" charset="0"/>
              <a:buChar char="•"/>
            </a:pPr>
            <a:r>
              <a:rPr lang="en-CA" dirty="0" smtClean="0">
                <a:solidFill>
                  <a:schemeClr val="tx2"/>
                </a:solidFill>
              </a:rPr>
              <a:t>Orbit power generation analysis</a:t>
            </a:r>
          </a:p>
          <a:p>
            <a:pPr marL="285750" indent="-285750">
              <a:spcAft>
                <a:spcPts val="600"/>
              </a:spcAft>
              <a:buFont typeface="Arial" panose="020B0604020202020204" pitchFamily="34" charset="0"/>
              <a:buChar char="•"/>
            </a:pPr>
            <a:r>
              <a:rPr lang="en-CA" dirty="0" smtClean="0">
                <a:solidFill>
                  <a:schemeClr val="tx2"/>
                </a:solidFill>
              </a:rPr>
              <a:t>The </a:t>
            </a:r>
            <a:r>
              <a:rPr lang="en-CA" dirty="0">
                <a:solidFill>
                  <a:schemeClr val="tx2"/>
                </a:solidFill>
              </a:rPr>
              <a:t>power budget that demonstrates at least 20% margin</a:t>
            </a:r>
          </a:p>
          <a:p>
            <a:pPr marL="285750" indent="-285750">
              <a:spcAft>
                <a:spcPts val="600"/>
              </a:spcAft>
              <a:buFont typeface="Arial" panose="020B0604020202020204" pitchFamily="34" charset="0"/>
              <a:buChar char="•"/>
            </a:pPr>
            <a:r>
              <a:rPr lang="en-CA" dirty="0" smtClean="0">
                <a:solidFill>
                  <a:schemeClr val="tx2"/>
                </a:solidFill>
              </a:rPr>
              <a:t>The </a:t>
            </a:r>
            <a:r>
              <a:rPr lang="en-CA" dirty="0">
                <a:solidFill>
                  <a:schemeClr val="tx2"/>
                </a:solidFill>
              </a:rPr>
              <a:t>interconnect diagrams of all circuit boards</a:t>
            </a:r>
          </a:p>
          <a:p>
            <a:pPr marL="285750" indent="-285750">
              <a:spcAft>
                <a:spcPts val="600"/>
              </a:spcAft>
              <a:buFont typeface="Arial" panose="020B0604020202020204" pitchFamily="34" charset="0"/>
              <a:buChar char="•"/>
            </a:pPr>
            <a:r>
              <a:rPr lang="en-CA" dirty="0" smtClean="0">
                <a:solidFill>
                  <a:schemeClr val="tx2"/>
                </a:solidFill>
              </a:rPr>
              <a:t>Develop </a:t>
            </a:r>
            <a:r>
              <a:rPr lang="en-CA" dirty="0">
                <a:solidFill>
                  <a:schemeClr val="tx2"/>
                </a:solidFill>
              </a:rPr>
              <a:t>the test plan and test specifications of the electrical </a:t>
            </a:r>
            <a:r>
              <a:rPr lang="en-CA" dirty="0" smtClean="0">
                <a:solidFill>
                  <a:schemeClr val="tx2"/>
                </a:solidFill>
              </a:rPr>
              <a:t>subsystems</a:t>
            </a:r>
            <a:endParaRPr lang="en-CA" dirty="0">
              <a:solidFill>
                <a:schemeClr val="tx2"/>
              </a:solidFill>
            </a:endParaRPr>
          </a:p>
        </p:txBody>
      </p:sp>
    </p:spTree>
    <p:extLst>
      <p:ext uri="{BB962C8B-B14F-4D97-AF65-F5344CB8AC3E}">
        <p14:creationId xmlns:p14="http://schemas.microsoft.com/office/powerpoint/2010/main" val="86945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Design of power </a:t>
            </a:r>
            <a:r>
              <a:rPr lang="en-US" dirty="0" smtClean="0"/>
              <a:t>system - Inhibits</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13</a:t>
            </a:fld>
            <a:r>
              <a:rPr lang="en-US" smtClean="0"/>
              <a:t>   |</a:t>
            </a:r>
            <a:endParaRPr lang="en-US" dirty="0"/>
          </a:p>
        </p:txBody>
      </p:sp>
      <p:sp>
        <p:nvSpPr>
          <p:cNvPr id="7" name="Content Placeholder 6"/>
          <p:cNvSpPr>
            <a:spLocks noGrp="1"/>
          </p:cNvSpPr>
          <p:nvPr>
            <p:ph sz="quarter" idx="12"/>
          </p:nvPr>
        </p:nvSpPr>
        <p:spPr/>
        <p:txBody>
          <a:bodyPr>
            <a:normAutofit/>
          </a:bodyPr>
          <a:lstStyle/>
          <a:p>
            <a:r>
              <a:rPr lang="en-US" dirty="0" smtClean="0"/>
              <a:t>The kill switch inhibits function similarly to the RBF switch.</a:t>
            </a:r>
          </a:p>
          <a:p>
            <a:r>
              <a:rPr lang="en-US" dirty="0" smtClean="0"/>
              <a:t>The Endurosat EPS provides dedicated connectors for kill switches 1 and 2.</a:t>
            </a:r>
          </a:p>
          <a:p>
            <a:r>
              <a:rPr lang="en-US" dirty="0" smtClean="0"/>
              <a:t>The Endurosat EPS will power up the Cubesat when at least 1 of 2 kill switches is released (along with the RBF switch removed).</a:t>
            </a:r>
          </a:p>
          <a:p>
            <a:r>
              <a:rPr lang="en-US" dirty="0" smtClean="0"/>
              <a:t>The 30-minute delay required for ISS deployments will be handled by a timer circuit that will be activated by the kill switches.</a:t>
            </a:r>
            <a:endParaRPr lang="en-US" dirty="0"/>
          </a:p>
        </p:txBody>
      </p:sp>
    </p:spTree>
    <p:extLst>
      <p:ext uri="{BB962C8B-B14F-4D97-AF65-F5344CB8AC3E}">
        <p14:creationId xmlns:p14="http://schemas.microsoft.com/office/powerpoint/2010/main" val="58317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Design of power system - Inhibits</a:t>
            </a:r>
          </a:p>
        </p:txBody>
      </p:sp>
      <p:sp>
        <p:nvSpPr>
          <p:cNvPr id="3" name="Content Placeholder 2"/>
          <p:cNvSpPr>
            <a:spLocks noGrp="1"/>
          </p:cNvSpPr>
          <p:nvPr>
            <p:ph sz="quarter" idx="12"/>
          </p:nvPr>
        </p:nvSpPr>
        <p:spPr/>
        <p:txBody>
          <a:bodyPr/>
          <a:lstStyle/>
          <a:p>
            <a:r>
              <a:rPr lang="en-US" dirty="0" smtClean="0"/>
              <a:t>Once 30 minutes have elapsed, the circuit will then allow the EPS to power up via its kill switch connectors.</a:t>
            </a:r>
          </a:p>
          <a:p>
            <a:r>
              <a:rPr lang="en-US" dirty="0" smtClean="0"/>
              <a:t>If the JMP1 pins are inserted on the solar panel (and thus the EPS as well), the 30-minute timer should be disabled. This allows the Cubesat to be quickly powered up or down for testing via the RBF </a:t>
            </a:r>
            <a:r>
              <a:rPr lang="en-US" smtClean="0"/>
              <a:t>switch.</a:t>
            </a:r>
            <a:endParaRPr lang="en-US" dirty="0" smtClean="0"/>
          </a:p>
        </p:txBody>
      </p:sp>
      <p:sp>
        <p:nvSpPr>
          <p:cNvPr id="4" name="Slide Number Placeholder 3"/>
          <p:cNvSpPr>
            <a:spLocks noGrp="1"/>
          </p:cNvSpPr>
          <p:nvPr>
            <p:ph type="sldNum" sz="quarter" idx="11"/>
          </p:nvPr>
        </p:nvSpPr>
        <p:spPr/>
        <p:txBody>
          <a:bodyPr/>
          <a:lstStyle/>
          <a:p>
            <a:fld id="{1353CB71-703C-495B-86EC-238C102AF19B}" type="slidenum">
              <a:rPr lang="en-US" smtClean="0"/>
              <a:pPr/>
              <a:t>14</a:t>
            </a:fld>
            <a:r>
              <a:rPr lang="en-US" smtClean="0"/>
              <a:t>   |</a:t>
            </a:r>
            <a:endParaRPr lang="en-US" dirty="0"/>
          </a:p>
        </p:txBody>
      </p:sp>
    </p:spTree>
    <p:extLst>
      <p:ext uri="{BB962C8B-B14F-4D97-AF65-F5344CB8AC3E}">
        <p14:creationId xmlns:p14="http://schemas.microsoft.com/office/powerpoint/2010/main" val="245057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Design of power system </a:t>
            </a:r>
            <a:r>
              <a:rPr lang="en-US" dirty="0" smtClean="0"/>
              <a:t>– 30-minute timer</a:t>
            </a:r>
            <a:endParaRPr lang="en-US" dirty="0"/>
          </a:p>
        </p:txBody>
      </p:sp>
      <p:sp>
        <p:nvSpPr>
          <p:cNvPr id="3" name="Content Placeholder 2"/>
          <p:cNvSpPr>
            <a:spLocks noGrp="1"/>
          </p:cNvSpPr>
          <p:nvPr>
            <p:ph sz="quarter" idx="12"/>
          </p:nvPr>
        </p:nvSpPr>
        <p:spPr/>
        <p:txBody>
          <a:bodyPr>
            <a:normAutofit lnSpcReduction="10000"/>
          </a:bodyPr>
          <a:lstStyle/>
          <a:p>
            <a:r>
              <a:rPr lang="en-US" dirty="0" smtClean="0"/>
              <a:t>The 30-minute timer will be an intermediate step between the kill switches and the EPS kill switch connectors.</a:t>
            </a:r>
          </a:p>
          <a:p>
            <a:r>
              <a:rPr lang="en-US" dirty="0" smtClean="0"/>
              <a:t>Upon kill-switch release, the 30-minute timer will begin.</a:t>
            </a:r>
          </a:p>
          <a:p>
            <a:r>
              <a:rPr lang="en-US" dirty="0" smtClean="0"/>
              <a:t>After 30 minutes have elapsed, there will be a ‘closed circuit’ between the two respective pins of the kill-switch connectors.</a:t>
            </a:r>
          </a:p>
          <a:p>
            <a:r>
              <a:rPr lang="en-US" dirty="0" smtClean="0"/>
              <a:t>Once this closed circuit is formed, if the RBF switch has been removed, then the Cubesat will be able to power on.</a:t>
            </a:r>
          </a:p>
        </p:txBody>
      </p:sp>
      <p:sp>
        <p:nvSpPr>
          <p:cNvPr id="4" name="Slide Number Placeholder 3"/>
          <p:cNvSpPr>
            <a:spLocks noGrp="1"/>
          </p:cNvSpPr>
          <p:nvPr>
            <p:ph type="sldNum" sz="quarter" idx="11"/>
          </p:nvPr>
        </p:nvSpPr>
        <p:spPr/>
        <p:txBody>
          <a:bodyPr/>
          <a:lstStyle/>
          <a:p>
            <a:fld id="{1353CB71-703C-495B-86EC-238C102AF19B}" type="slidenum">
              <a:rPr lang="en-US" smtClean="0"/>
              <a:pPr/>
              <a:t>15</a:t>
            </a:fld>
            <a:r>
              <a:rPr lang="en-US" smtClean="0"/>
              <a:t>   |</a:t>
            </a:r>
            <a:endParaRPr lang="en-US" dirty="0"/>
          </a:p>
        </p:txBody>
      </p:sp>
    </p:spTree>
    <p:extLst>
      <p:ext uri="{BB962C8B-B14F-4D97-AF65-F5344CB8AC3E}">
        <p14:creationId xmlns:p14="http://schemas.microsoft.com/office/powerpoint/2010/main" val="18440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Design of power system </a:t>
            </a:r>
            <a:r>
              <a:rPr lang="en-US" dirty="0" smtClean="0"/>
              <a:t>- RBF</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16</a:t>
            </a:fld>
            <a:r>
              <a:rPr lang="en-US" smtClean="0"/>
              <a:t>   |</a:t>
            </a:r>
            <a:endParaRPr lang="en-US" dirty="0"/>
          </a:p>
        </p:txBody>
      </p:sp>
      <p:sp>
        <p:nvSpPr>
          <p:cNvPr id="6" name="Content Placeholder 5"/>
          <p:cNvSpPr>
            <a:spLocks noGrp="1"/>
          </p:cNvSpPr>
          <p:nvPr>
            <p:ph sz="quarter" idx="12"/>
          </p:nvPr>
        </p:nvSpPr>
        <p:spPr/>
        <p:txBody>
          <a:bodyPr>
            <a:normAutofit fontScale="92500" lnSpcReduction="10000"/>
          </a:bodyPr>
          <a:lstStyle/>
          <a:p>
            <a:r>
              <a:rPr lang="en-US" dirty="0" smtClean="0"/>
              <a:t>The RBF switch is an audio-jack connector, creating a closed circuit when inserted.</a:t>
            </a:r>
          </a:p>
          <a:p>
            <a:r>
              <a:rPr lang="en-US" dirty="0" smtClean="0"/>
              <a:t>This switch will interface directly with the Endurosat EPS, via its dedicated RBF switch connector. It will not interface with the 30-minute timer.</a:t>
            </a:r>
          </a:p>
          <a:p>
            <a:r>
              <a:rPr lang="en-US" dirty="0" smtClean="0"/>
              <a:t>The functionality of the RBF switch will differ when the JMP1 connector is used. This will disable the self-locking functionality of the EPS, and will power down the Cubesat when the RBF pin is inserted. If JMP1 is not used, inserting the RBF pin WILL NOT power down the Cubesat.</a:t>
            </a:r>
            <a:endParaRPr lang="en-US" dirty="0"/>
          </a:p>
        </p:txBody>
      </p:sp>
    </p:spTree>
    <p:extLst>
      <p:ext uri="{BB962C8B-B14F-4D97-AF65-F5344CB8AC3E}">
        <p14:creationId xmlns:p14="http://schemas.microsoft.com/office/powerpoint/2010/main" val="427551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Design of power system </a:t>
            </a:r>
            <a:r>
              <a:rPr lang="en-US" dirty="0" smtClean="0"/>
              <a:t>– Jumper pins</a:t>
            </a:r>
            <a:endParaRPr lang="en-US" dirty="0"/>
          </a:p>
        </p:txBody>
      </p:sp>
      <p:sp>
        <p:nvSpPr>
          <p:cNvPr id="3" name="Content Placeholder 2"/>
          <p:cNvSpPr>
            <a:spLocks noGrp="1"/>
          </p:cNvSpPr>
          <p:nvPr>
            <p:ph sz="quarter" idx="12"/>
          </p:nvPr>
        </p:nvSpPr>
        <p:spPr/>
        <p:txBody>
          <a:bodyPr/>
          <a:lstStyle/>
          <a:p>
            <a:r>
              <a:rPr lang="en-US" dirty="0" smtClean="0"/>
              <a:t>The JMP1 and JMP2 connectors of the Endurosat EPS will be exposed via connectors on the solar panels, and provide additional functionality.</a:t>
            </a:r>
          </a:p>
          <a:p>
            <a:r>
              <a:rPr lang="en-US" dirty="0" smtClean="0"/>
              <a:t>The JMP1 connector will – when a closed circuit between the pins is formed – disable the self-locking functionality of the EPS, allowing it the Cubesat to power off when the RBF pin is inserted (whereas if JMP1 is not connected, it will not power off if the RBF pin is inserted).</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17</a:t>
            </a:fld>
            <a:r>
              <a:rPr lang="en-US" smtClean="0"/>
              <a:t>   |</a:t>
            </a:r>
            <a:endParaRPr lang="en-US" dirty="0"/>
          </a:p>
        </p:txBody>
      </p:sp>
    </p:spTree>
    <p:extLst>
      <p:ext uri="{BB962C8B-B14F-4D97-AF65-F5344CB8AC3E}">
        <p14:creationId xmlns:p14="http://schemas.microsoft.com/office/powerpoint/2010/main" val="80828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Design of power system - Jumper pins</a:t>
            </a:r>
          </a:p>
        </p:txBody>
      </p:sp>
      <p:sp>
        <p:nvSpPr>
          <p:cNvPr id="3" name="Content Placeholder 2"/>
          <p:cNvSpPr>
            <a:spLocks noGrp="1"/>
          </p:cNvSpPr>
          <p:nvPr>
            <p:ph sz="quarter" idx="12"/>
          </p:nvPr>
        </p:nvSpPr>
        <p:spPr/>
        <p:txBody>
          <a:bodyPr/>
          <a:lstStyle/>
          <a:p>
            <a:r>
              <a:rPr lang="en-US" dirty="0" smtClean="0"/>
              <a:t>The JMP2 connector – when a closed circuit is formed between the pins – will allow for the batteries of the EPS to be charged via the EPS USB connector.</a:t>
            </a:r>
          </a:p>
          <a:p>
            <a:r>
              <a:rPr lang="en-US" dirty="0" smtClean="0"/>
              <a:t>The EPS USB connector is exposed via the solar panels, and can be used for monitoring and control of the EPS, and charging the batteries when the JMP2 pins are connected together.</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18</a:t>
            </a:fld>
            <a:r>
              <a:rPr lang="en-US" smtClean="0"/>
              <a:t>   |</a:t>
            </a:r>
            <a:endParaRPr lang="en-US" dirty="0"/>
          </a:p>
        </p:txBody>
      </p:sp>
    </p:spTree>
    <p:extLst>
      <p:ext uri="{BB962C8B-B14F-4D97-AF65-F5344CB8AC3E}">
        <p14:creationId xmlns:p14="http://schemas.microsoft.com/office/powerpoint/2010/main" val="21762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a:t>
            </a:r>
            <a:r>
              <a:rPr lang="en-US" dirty="0" smtClean="0"/>
              <a:t>– Power generation subsystems – Solar cell layout</a:t>
            </a:r>
            <a:endParaRPr lang="en-US" dirty="0"/>
          </a:p>
        </p:txBody>
      </p:sp>
      <p:sp>
        <p:nvSpPr>
          <p:cNvPr id="3" name="Content Placeholder 2"/>
          <p:cNvSpPr>
            <a:spLocks noGrp="1"/>
          </p:cNvSpPr>
          <p:nvPr>
            <p:ph sz="quarter" idx="12"/>
          </p:nvPr>
        </p:nvSpPr>
        <p:spPr>
          <a:xfrm>
            <a:off x="228600" y="1485898"/>
            <a:ext cx="4990514" cy="4900834"/>
          </a:xfrm>
        </p:spPr>
        <p:txBody>
          <a:bodyPr>
            <a:normAutofit/>
          </a:bodyPr>
          <a:lstStyle/>
          <a:p>
            <a:r>
              <a:rPr lang="en-US" dirty="0" smtClean="0"/>
              <a:t>The solar cells selected are AZUR SPACE 3G30A solar cell assemblies.</a:t>
            </a:r>
          </a:p>
          <a:p>
            <a:r>
              <a:rPr lang="en-US" dirty="0" smtClean="0"/>
              <a:t>4 solar cells will be used per panel, and with a collection of 4 panels, a total of 16 solar cells will be used.</a:t>
            </a:r>
          </a:p>
        </p:txBody>
      </p:sp>
      <p:sp>
        <p:nvSpPr>
          <p:cNvPr id="4" name="Slide Number Placeholder 3"/>
          <p:cNvSpPr>
            <a:spLocks noGrp="1"/>
          </p:cNvSpPr>
          <p:nvPr>
            <p:ph type="sldNum" sz="quarter" idx="11"/>
          </p:nvPr>
        </p:nvSpPr>
        <p:spPr/>
        <p:txBody>
          <a:bodyPr/>
          <a:lstStyle/>
          <a:p>
            <a:fld id="{1353CB71-703C-495B-86EC-238C102AF19B}" type="slidenum">
              <a:rPr lang="en-US" smtClean="0"/>
              <a:pPr/>
              <a:t>19</a:t>
            </a:fld>
            <a:r>
              <a:rPr lang="en-US" smtClean="0"/>
              <a: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868" y="1485898"/>
            <a:ext cx="3768132" cy="4396154"/>
          </a:xfrm>
          <a:prstGeom prst="rect">
            <a:avLst/>
          </a:prstGeom>
        </p:spPr>
      </p:pic>
    </p:spTree>
    <p:extLst>
      <p:ext uri="{BB962C8B-B14F-4D97-AF65-F5344CB8AC3E}">
        <p14:creationId xmlns:p14="http://schemas.microsoft.com/office/powerpoint/2010/main" val="13107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Pathway </a:t>
            </a:r>
            <a:r>
              <a:rPr lang="en-CA" dirty="0" smtClean="0"/>
              <a:t>to PDR</a:t>
            </a:r>
            <a:endParaRPr lang="en-CA" dirty="0"/>
          </a:p>
        </p:txBody>
      </p:sp>
      <p:sp>
        <p:nvSpPr>
          <p:cNvPr id="3" name="Content Placeholder 2"/>
          <p:cNvSpPr>
            <a:spLocks noGrp="1"/>
          </p:cNvSpPr>
          <p:nvPr>
            <p:ph sz="quarter" idx="12"/>
          </p:nvPr>
        </p:nvSpPr>
        <p:spPr/>
        <p:txBody>
          <a:bodyPr>
            <a:normAutofit lnSpcReduction="10000"/>
          </a:bodyPr>
          <a:lstStyle/>
          <a:p>
            <a:pPr marL="0" indent="0">
              <a:lnSpc>
                <a:spcPct val="110000"/>
              </a:lnSpc>
              <a:buNone/>
            </a:pPr>
            <a:r>
              <a:rPr lang="en-US" sz="1900" dirty="0"/>
              <a:t>Following the </a:t>
            </a:r>
            <a:r>
              <a:rPr lang="en-US" sz="1900" dirty="0" smtClean="0"/>
              <a:t>MCR and based on feedback, </a:t>
            </a:r>
            <a:r>
              <a:rPr lang="en-US" sz="1900" dirty="0"/>
              <a:t>the CSA recommends each team to complete the following </a:t>
            </a:r>
            <a:r>
              <a:rPr lang="en-US" sz="1900" b="1" dirty="0"/>
              <a:t>optional steps </a:t>
            </a:r>
            <a:r>
              <a:rPr lang="en-US" sz="1900" dirty="0" smtClean="0"/>
              <a:t>before the start of the preliminary design phase:</a:t>
            </a:r>
            <a:endParaRPr lang="en-US" sz="1900" dirty="0"/>
          </a:p>
          <a:p>
            <a:pPr lvl="1">
              <a:lnSpc>
                <a:spcPct val="110000"/>
              </a:lnSpc>
            </a:pPr>
            <a:r>
              <a:rPr lang="en-US" sz="1800" dirty="0" smtClean="0"/>
              <a:t>Conduct </a:t>
            </a:r>
            <a:r>
              <a:rPr lang="en-US" sz="1800" dirty="0"/>
              <a:t>an internal </a:t>
            </a:r>
            <a:r>
              <a:rPr lang="en-US" sz="1800" b="1" dirty="0" smtClean="0"/>
              <a:t>Mission Requirements Review (MRR)</a:t>
            </a:r>
            <a:r>
              <a:rPr lang="en-US" sz="1800" dirty="0" smtClean="0"/>
              <a:t> and </a:t>
            </a:r>
            <a:r>
              <a:rPr lang="en-US" sz="1800" b="1" dirty="0" smtClean="0"/>
              <a:t>System </a:t>
            </a:r>
            <a:r>
              <a:rPr lang="en-US" sz="1800" b="1" dirty="0"/>
              <a:t>Requirements Review (SRR) </a:t>
            </a:r>
            <a:r>
              <a:rPr lang="en-US" sz="1800" dirty="0"/>
              <a:t>to </a:t>
            </a:r>
            <a:r>
              <a:rPr lang="en-US" sz="1800" dirty="0" smtClean="0"/>
              <a:t>validate the CubeSat mission concept and objectives with all team members.</a:t>
            </a:r>
          </a:p>
          <a:p>
            <a:pPr lvl="1">
              <a:lnSpc>
                <a:spcPct val="110000"/>
              </a:lnSpc>
            </a:pPr>
            <a:r>
              <a:rPr lang="en-US" sz="1800" dirty="0" smtClean="0"/>
              <a:t>Validation process should include feasibility, complexity, and constraints (schedule, budget and manpower).</a:t>
            </a:r>
          </a:p>
          <a:p>
            <a:pPr lvl="1">
              <a:lnSpc>
                <a:spcPct val="110000"/>
              </a:lnSpc>
            </a:pPr>
            <a:r>
              <a:rPr lang="en-US" sz="1800" dirty="0"/>
              <a:t>Validation should also include an agreement by the team on the verification and compliance matrix that specifies how each requirement will be demonstrated and at which phase of the project.</a:t>
            </a:r>
          </a:p>
          <a:p>
            <a:pPr lvl="1">
              <a:lnSpc>
                <a:spcPct val="110000"/>
              </a:lnSpc>
            </a:pPr>
            <a:r>
              <a:rPr lang="en-US" sz="1800" dirty="0" smtClean="0"/>
              <a:t>Update the programmatic and technical risk matrix and determine the mitigation strategy. </a:t>
            </a:r>
          </a:p>
          <a:p>
            <a:pPr marL="342900" lvl="1" indent="0">
              <a:lnSpc>
                <a:spcPct val="110000"/>
              </a:lnSpc>
              <a:buNone/>
            </a:pPr>
            <a:endParaRPr lang="en-US" sz="1800" dirty="0"/>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CA"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a:t>
            </a:fld>
            <a:r>
              <a:rPr lang="en-US"/>
              <a:t>   |</a:t>
            </a:r>
            <a:endParaRPr lang="en-US" dirty="0"/>
          </a:p>
        </p:txBody>
      </p:sp>
    </p:spTree>
    <p:extLst>
      <p:ext uri="{BB962C8B-B14F-4D97-AF65-F5344CB8AC3E}">
        <p14:creationId xmlns:p14="http://schemas.microsoft.com/office/powerpoint/2010/main" val="292115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 Power generation subsystems</a:t>
            </a:r>
          </a:p>
        </p:txBody>
      </p:sp>
      <p:sp>
        <p:nvSpPr>
          <p:cNvPr id="3" name="Content Placeholder 2"/>
          <p:cNvSpPr>
            <a:spLocks noGrp="1"/>
          </p:cNvSpPr>
          <p:nvPr>
            <p:ph sz="quarter" idx="12"/>
          </p:nvPr>
        </p:nvSpPr>
        <p:spPr/>
        <p:txBody>
          <a:bodyPr/>
          <a:lstStyle/>
          <a:p>
            <a:r>
              <a:rPr lang="en-US" dirty="0" smtClean="0"/>
              <a:t>Each solar cell provides ~1.2W of power at about 1367W/m^2 of intensity when perpendicular to the cell surface. Thus each panel may provide a maximum of ~4.8W.</a:t>
            </a:r>
          </a:p>
          <a:p>
            <a:r>
              <a:rPr lang="en-US" dirty="0" smtClean="0"/>
              <a:t>The Endurosat EPS provides Maximum Power Point Tracking (MPPT) via dedicated solar panel connectors.</a:t>
            </a:r>
          </a:p>
          <a:p>
            <a:r>
              <a:rPr lang="en-US" dirty="0" smtClean="0"/>
              <a:t>The Endurosat EPS also provides monitoring and status readouts of each solar panel connected via its USB connector.</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20</a:t>
            </a:fld>
            <a:r>
              <a:rPr lang="en-US" smtClean="0"/>
              <a:t>   |</a:t>
            </a:r>
            <a:endParaRPr lang="en-US" dirty="0"/>
          </a:p>
        </p:txBody>
      </p:sp>
    </p:spTree>
    <p:extLst>
      <p:ext uri="{BB962C8B-B14F-4D97-AF65-F5344CB8AC3E}">
        <p14:creationId xmlns:p14="http://schemas.microsoft.com/office/powerpoint/2010/main" val="1938073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a:t>
            </a:r>
            <a:r>
              <a:rPr lang="en-US" dirty="0" smtClean="0"/>
              <a:t>– Battery procurement and test plan</a:t>
            </a:r>
            <a:endParaRPr lang="en-US" dirty="0"/>
          </a:p>
        </p:txBody>
      </p:sp>
      <p:sp>
        <p:nvSpPr>
          <p:cNvPr id="3" name="Content Placeholder 2"/>
          <p:cNvSpPr>
            <a:spLocks noGrp="1"/>
          </p:cNvSpPr>
          <p:nvPr>
            <p:ph sz="quarter" idx="12"/>
          </p:nvPr>
        </p:nvSpPr>
        <p:spPr/>
        <p:txBody>
          <a:bodyPr/>
          <a:lstStyle/>
          <a:p>
            <a:r>
              <a:rPr lang="en-CA" dirty="0" smtClean="0">
                <a:solidFill>
                  <a:schemeClr val="tx2"/>
                </a:solidFill>
              </a:rPr>
              <a:t>The Cubesat batteries are integrated within the Endurosat EPS.</a:t>
            </a:r>
          </a:p>
          <a:p>
            <a:r>
              <a:rPr lang="en-CA" dirty="0" smtClean="0">
                <a:solidFill>
                  <a:schemeClr val="tx2"/>
                </a:solidFill>
              </a:rPr>
              <a:t>Purchasing dialogue with Endurosat will need to start in order to procure the EPS.</a:t>
            </a:r>
          </a:p>
          <a:p>
            <a:r>
              <a:rPr lang="en-CA" dirty="0" smtClean="0">
                <a:solidFill>
                  <a:schemeClr val="tx2"/>
                </a:solidFill>
              </a:rPr>
              <a:t>No tests plans as of yet (or are they in the documents? Just leave this blank anyways). Can see if Endurosat tests them for us, or we can check battery life and such, etc.</a:t>
            </a:r>
            <a:endParaRPr lang="en-CA" dirty="0">
              <a:solidFill>
                <a:schemeClr val="tx2"/>
              </a:solidFill>
            </a:endParaRPr>
          </a:p>
          <a:p>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21</a:t>
            </a:fld>
            <a:r>
              <a:rPr lang="en-US" smtClean="0"/>
              <a:t>   |</a:t>
            </a:r>
            <a:endParaRPr lang="en-US" dirty="0"/>
          </a:p>
        </p:txBody>
      </p:sp>
    </p:spTree>
    <p:extLst>
      <p:ext uri="{BB962C8B-B14F-4D97-AF65-F5344CB8AC3E}">
        <p14:creationId xmlns:p14="http://schemas.microsoft.com/office/powerpoint/2010/main" val="204471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a:t>
            </a:r>
            <a:r>
              <a:rPr lang="en-US" dirty="0" smtClean="0"/>
              <a:t>– Orbit power generation analysis</a:t>
            </a:r>
            <a:endParaRPr lang="en-US" dirty="0"/>
          </a:p>
        </p:txBody>
      </p:sp>
      <p:sp>
        <p:nvSpPr>
          <p:cNvPr id="3" name="Content Placeholder 2"/>
          <p:cNvSpPr>
            <a:spLocks noGrp="1"/>
          </p:cNvSpPr>
          <p:nvPr>
            <p:ph sz="quarter" idx="12"/>
          </p:nvPr>
        </p:nvSpPr>
        <p:spPr/>
        <p:txBody>
          <a:bodyPr/>
          <a:lstStyle/>
          <a:p>
            <a:r>
              <a:rPr lang="en-CA" dirty="0">
                <a:solidFill>
                  <a:schemeClr val="tx2"/>
                </a:solidFill>
              </a:rPr>
              <a:t>Orbit power generation </a:t>
            </a:r>
            <a:r>
              <a:rPr lang="en-CA" dirty="0" smtClean="0">
                <a:solidFill>
                  <a:schemeClr val="tx2"/>
                </a:solidFill>
              </a:rPr>
              <a:t>analysis</a:t>
            </a:r>
          </a:p>
          <a:p>
            <a:endParaRPr lang="en-CA" dirty="0">
              <a:solidFill>
                <a:schemeClr val="tx2"/>
              </a:solidFill>
            </a:endParaRPr>
          </a:p>
          <a:p>
            <a:r>
              <a:rPr lang="en-CA" dirty="0" smtClean="0">
                <a:solidFill>
                  <a:schemeClr val="tx2"/>
                </a:solidFill>
              </a:rPr>
              <a:t>All of this was already done in the </a:t>
            </a:r>
            <a:r>
              <a:rPr lang="en-CA" dirty="0" err="1" smtClean="0">
                <a:solidFill>
                  <a:schemeClr val="tx2"/>
                </a:solidFill>
              </a:rPr>
              <a:t>Github</a:t>
            </a:r>
            <a:r>
              <a:rPr lang="en-CA" dirty="0" smtClean="0">
                <a:solidFill>
                  <a:schemeClr val="tx2"/>
                </a:solidFill>
              </a:rPr>
              <a:t> docs</a:t>
            </a:r>
            <a:endParaRPr lang="en-CA" dirty="0" smtClean="0">
              <a:solidFill>
                <a:schemeClr val="tx2"/>
              </a:solidFill>
            </a:endParaRPr>
          </a:p>
          <a:p>
            <a:endParaRPr lang="en-CA" dirty="0">
              <a:solidFill>
                <a:schemeClr val="tx2"/>
              </a:solidFill>
            </a:endParaRPr>
          </a:p>
          <a:p>
            <a:r>
              <a:rPr lang="en-CA" dirty="0" smtClean="0">
                <a:solidFill>
                  <a:schemeClr val="tx2"/>
                </a:solidFill>
              </a:rPr>
              <a:t>Can post the table in here.</a:t>
            </a:r>
            <a:endParaRPr lang="en-CA" dirty="0">
              <a:solidFill>
                <a:schemeClr val="tx2"/>
              </a:solidFill>
            </a:endParaRPr>
          </a:p>
          <a:p>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22</a:t>
            </a:fld>
            <a:r>
              <a:rPr lang="en-US" smtClean="0"/>
              <a:t>   |</a:t>
            </a:r>
            <a:endParaRPr lang="en-US" dirty="0"/>
          </a:p>
        </p:txBody>
      </p:sp>
    </p:spTree>
    <p:extLst>
      <p:ext uri="{BB962C8B-B14F-4D97-AF65-F5344CB8AC3E}">
        <p14:creationId xmlns:p14="http://schemas.microsoft.com/office/powerpoint/2010/main" val="313093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a:t>
            </a:r>
            <a:r>
              <a:rPr lang="en-US" dirty="0" smtClean="0"/>
              <a:t>– 20% margin</a:t>
            </a:r>
            <a:endParaRPr lang="en-US" dirty="0"/>
          </a:p>
        </p:txBody>
      </p:sp>
      <p:sp>
        <p:nvSpPr>
          <p:cNvPr id="3" name="Content Placeholder 2"/>
          <p:cNvSpPr>
            <a:spLocks noGrp="1"/>
          </p:cNvSpPr>
          <p:nvPr>
            <p:ph sz="quarter" idx="12"/>
          </p:nvPr>
        </p:nvSpPr>
        <p:spPr/>
        <p:txBody>
          <a:bodyPr/>
          <a:lstStyle/>
          <a:p>
            <a:r>
              <a:rPr lang="en-CA" dirty="0">
                <a:solidFill>
                  <a:schemeClr val="tx2"/>
                </a:solidFill>
              </a:rPr>
              <a:t>The power budget that demonstrates at least 20% </a:t>
            </a:r>
            <a:r>
              <a:rPr lang="en-CA" dirty="0" smtClean="0">
                <a:solidFill>
                  <a:schemeClr val="tx2"/>
                </a:solidFill>
              </a:rPr>
              <a:t>margin</a:t>
            </a:r>
          </a:p>
          <a:p>
            <a:endParaRPr lang="en-CA" dirty="0">
              <a:solidFill>
                <a:schemeClr val="tx2"/>
              </a:solidFill>
            </a:endParaRPr>
          </a:p>
          <a:p>
            <a:r>
              <a:rPr lang="en-CA" dirty="0" smtClean="0">
                <a:solidFill>
                  <a:schemeClr val="tx2"/>
                </a:solidFill>
              </a:rPr>
              <a:t>This should also be in the </a:t>
            </a:r>
            <a:r>
              <a:rPr lang="en-CA" dirty="0" err="1" smtClean="0">
                <a:solidFill>
                  <a:schemeClr val="tx2"/>
                </a:solidFill>
              </a:rPr>
              <a:t>Github</a:t>
            </a:r>
            <a:r>
              <a:rPr lang="en-CA" dirty="0" smtClean="0">
                <a:solidFill>
                  <a:schemeClr val="tx2"/>
                </a:solidFill>
              </a:rPr>
              <a:t> docs</a:t>
            </a:r>
            <a:endParaRPr lang="en-CA" dirty="0" smtClean="0">
              <a:solidFill>
                <a:schemeClr val="tx2"/>
              </a:solidFill>
            </a:endParaRPr>
          </a:p>
          <a:p>
            <a:endParaRPr lang="en-CA" dirty="0">
              <a:solidFill>
                <a:schemeClr val="tx2"/>
              </a:solidFill>
            </a:endParaRPr>
          </a:p>
          <a:p>
            <a:r>
              <a:rPr lang="en-CA" dirty="0" smtClean="0">
                <a:solidFill>
                  <a:schemeClr val="tx2"/>
                </a:solidFill>
              </a:rPr>
              <a:t>Worst case, we produce 0W. Nominal case (1 panel illuminated directly is 4.8W. Best case with 2 faces showing, is about 6.5W.</a:t>
            </a:r>
            <a:endParaRPr lang="en-CA" dirty="0">
              <a:solidFill>
                <a:schemeClr val="tx2"/>
              </a:solidFill>
            </a:endParaRPr>
          </a:p>
          <a:p>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23</a:t>
            </a:fld>
            <a:r>
              <a:rPr lang="en-US" smtClean="0"/>
              <a:t>   |</a:t>
            </a:r>
            <a:endParaRPr lang="en-US" dirty="0"/>
          </a:p>
        </p:txBody>
      </p:sp>
    </p:spTree>
    <p:extLst>
      <p:ext uri="{BB962C8B-B14F-4D97-AF65-F5344CB8AC3E}">
        <p14:creationId xmlns:p14="http://schemas.microsoft.com/office/powerpoint/2010/main" val="3898630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a:t>
            </a:r>
            <a:r>
              <a:rPr lang="en-US" dirty="0" smtClean="0"/>
              <a:t>– Circuit board interconnect diagram</a:t>
            </a:r>
            <a:endParaRPr lang="en-US" dirty="0"/>
          </a:p>
        </p:txBody>
      </p:sp>
      <p:sp>
        <p:nvSpPr>
          <p:cNvPr id="3" name="Content Placeholder 2"/>
          <p:cNvSpPr>
            <a:spLocks noGrp="1"/>
          </p:cNvSpPr>
          <p:nvPr>
            <p:ph sz="quarter" idx="12"/>
          </p:nvPr>
        </p:nvSpPr>
        <p:spPr/>
        <p:txBody>
          <a:bodyPr/>
          <a:lstStyle/>
          <a:p>
            <a:r>
              <a:rPr lang="en-US" dirty="0" smtClean="0"/>
              <a:t>This is the interfaces document</a:t>
            </a:r>
          </a:p>
          <a:p>
            <a:endParaRPr lang="en-US" dirty="0"/>
          </a:p>
          <a:p>
            <a:r>
              <a:rPr lang="en-CA" dirty="0">
                <a:solidFill>
                  <a:schemeClr val="tx2"/>
                </a:solidFill>
              </a:rPr>
              <a:t>The interconnect diagrams of all circuit boards</a:t>
            </a:r>
          </a:p>
          <a:p>
            <a:r>
              <a:rPr lang="en-US" dirty="0" smtClean="0"/>
              <a:t>[Interfaces document mostly finished]</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24</a:t>
            </a:fld>
            <a:r>
              <a:rPr lang="en-US" smtClean="0"/>
              <a:t>   |</a:t>
            </a:r>
            <a:endParaRPr lang="en-US" dirty="0"/>
          </a:p>
        </p:txBody>
      </p:sp>
    </p:spTree>
    <p:extLst>
      <p:ext uri="{BB962C8B-B14F-4D97-AF65-F5344CB8AC3E}">
        <p14:creationId xmlns:p14="http://schemas.microsoft.com/office/powerpoint/2010/main" val="8164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EPS </a:t>
            </a:r>
            <a:r>
              <a:rPr lang="en-US" dirty="0" smtClean="0"/>
              <a:t>– Test plan and test specifications</a:t>
            </a:r>
            <a:endParaRPr lang="en-US" dirty="0"/>
          </a:p>
        </p:txBody>
      </p:sp>
      <p:sp>
        <p:nvSpPr>
          <p:cNvPr id="3" name="Content Placeholder 2"/>
          <p:cNvSpPr>
            <a:spLocks noGrp="1"/>
          </p:cNvSpPr>
          <p:nvPr>
            <p:ph sz="quarter" idx="12"/>
          </p:nvPr>
        </p:nvSpPr>
        <p:spPr/>
        <p:txBody>
          <a:bodyPr>
            <a:normAutofit fontScale="92500" lnSpcReduction="10000"/>
          </a:bodyPr>
          <a:lstStyle/>
          <a:p>
            <a:r>
              <a:rPr lang="en-CA" dirty="0">
                <a:solidFill>
                  <a:schemeClr val="tx2"/>
                </a:solidFill>
              </a:rPr>
              <a:t>Develop the test plan and test specifications of the electrical subsystems</a:t>
            </a:r>
          </a:p>
          <a:p>
            <a:endParaRPr lang="en-US" dirty="0" smtClean="0"/>
          </a:p>
          <a:p>
            <a:r>
              <a:rPr lang="en-US" dirty="0" smtClean="0"/>
              <a:t>Testing plans in place for the solar panels as they are built. Their final tests are ensuring sensor circuits work as expected, and that it produces the specified max power under a known intensity.</a:t>
            </a:r>
          </a:p>
          <a:p>
            <a:r>
              <a:rPr lang="en-US" dirty="0" smtClean="0"/>
              <a:t>Other tests should include EPS/OBC USB bypass, EPS jumpers, self-lock disable, and charging. Also include accelerometers, since all of these are on the solar panels.</a:t>
            </a:r>
            <a:endParaRPr lang="en-US"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25</a:t>
            </a:fld>
            <a:r>
              <a:rPr lang="en-US" smtClean="0"/>
              <a:t>   |</a:t>
            </a:r>
            <a:endParaRPr lang="en-US" dirty="0"/>
          </a:p>
        </p:txBody>
      </p:sp>
    </p:spTree>
    <p:extLst>
      <p:ext uri="{BB962C8B-B14F-4D97-AF65-F5344CB8AC3E}">
        <p14:creationId xmlns:p14="http://schemas.microsoft.com/office/powerpoint/2010/main" val="43188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2"/>
          </p:nvPr>
        </p:nvSpPr>
        <p:spPr/>
        <p:txBody>
          <a:bodyPr/>
          <a:lstStyle/>
          <a:p>
            <a:endParaRPr lang="en-US"/>
          </a:p>
        </p:txBody>
      </p:sp>
      <p:sp>
        <p:nvSpPr>
          <p:cNvPr id="4" name="Slide Number Placeholder 3"/>
          <p:cNvSpPr>
            <a:spLocks noGrp="1"/>
          </p:cNvSpPr>
          <p:nvPr>
            <p:ph type="sldNum" sz="quarter" idx="11"/>
          </p:nvPr>
        </p:nvSpPr>
        <p:spPr/>
        <p:txBody>
          <a:bodyPr/>
          <a:lstStyle/>
          <a:p>
            <a:fld id="{1353CB71-703C-495B-86EC-238C102AF19B}" type="slidenum">
              <a:rPr lang="en-US" smtClean="0"/>
              <a:pPr/>
              <a:t>26</a:t>
            </a:fld>
            <a:r>
              <a:rPr lang="en-US" smtClean="0"/>
              <a:t>   |</a:t>
            </a:r>
            <a:endParaRPr lang="en-US" dirty="0"/>
          </a:p>
        </p:txBody>
      </p:sp>
    </p:spTree>
    <p:extLst>
      <p:ext uri="{BB962C8B-B14F-4D97-AF65-F5344CB8AC3E}">
        <p14:creationId xmlns:p14="http://schemas.microsoft.com/office/powerpoint/2010/main" val="1053961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Attitude Determination and Control </a:t>
            </a:r>
            <a:r>
              <a:rPr lang="en-US" dirty="0" smtClean="0"/>
              <a:t>System</a:t>
            </a:r>
            <a:endParaRPr lang="en-CA" dirty="0"/>
          </a:p>
        </p:txBody>
      </p:sp>
      <p:sp>
        <p:nvSpPr>
          <p:cNvPr id="3" name="Content Placeholder 2"/>
          <p:cNvSpPr>
            <a:spLocks noGrp="1"/>
          </p:cNvSpPr>
          <p:nvPr>
            <p:ph sz="quarter" idx="12"/>
          </p:nvPr>
        </p:nvSpPr>
        <p:spPr>
          <a:xfrm>
            <a:off x="244098" y="1384925"/>
            <a:ext cx="8686800" cy="5264450"/>
          </a:xfrm>
        </p:spPr>
        <p:txBody>
          <a:bodyPr>
            <a:noAutofit/>
          </a:bodyPr>
          <a:lstStyle/>
          <a:p>
            <a:pPr marL="285750" lvl="1" indent="-285750">
              <a:buSzTx/>
              <a:buFont typeface="Arial" panose="020B0604020202020204" pitchFamily="34" charset="0"/>
              <a:buChar char="•"/>
            </a:pPr>
            <a:endParaRPr lang="en-US" sz="1800" dirty="0"/>
          </a:p>
          <a:p>
            <a:pPr marL="285750" lvl="1" indent="-285750">
              <a:buSzTx/>
              <a:buFont typeface="Arial" panose="020B0604020202020204" pitchFamily="34" charset="0"/>
              <a:buChar char="•"/>
            </a:pPr>
            <a:endParaRPr lang="en-CA" sz="1800" dirty="0"/>
          </a:p>
          <a:p>
            <a:pPr marL="0" lvl="1" indent="0">
              <a:buSzTx/>
              <a:buNone/>
            </a:pPr>
            <a:endParaRPr lang="en-CA" sz="1600" dirty="0"/>
          </a:p>
          <a:p>
            <a:pPr marL="0" lvl="1" indent="0">
              <a:buSzTx/>
              <a:buNone/>
            </a:pPr>
            <a:endParaRPr lang="en-US" sz="1600" b="1" dirty="0"/>
          </a:p>
          <a:p>
            <a:pPr marL="285750" lvl="1" indent="-285750">
              <a:buSzTx/>
            </a:pPr>
            <a:endParaRPr lang="en-US" sz="1600" b="1" dirty="0"/>
          </a:p>
        </p:txBody>
      </p:sp>
      <p:sp>
        <p:nvSpPr>
          <p:cNvPr id="4" name="TextBox 3">
            <a:extLst>
              <a:ext uri="{FF2B5EF4-FFF2-40B4-BE49-F238E27FC236}">
                <a16:creationId xmlns="" xmlns:a16="http://schemas.microsoft.com/office/drawing/2014/main" id="{3C9BE728-88BC-4716-839F-7096E44D9A20}"/>
              </a:ext>
            </a:extLst>
          </p:cNvPr>
          <p:cNvSpPr txBox="1"/>
          <p:nvPr/>
        </p:nvSpPr>
        <p:spPr>
          <a:xfrm>
            <a:off x="95242" y="1499191"/>
            <a:ext cx="8686800" cy="352404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~15 slides</a:t>
            </a:r>
          </a:p>
          <a:p>
            <a:pPr marL="285750" indent="-285750">
              <a:spcAft>
                <a:spcPts val="600"/>
              </a:spcAft>
              <a:buFont typeface="Arial" panose="020B0604020202020204" pitchFamily="34" charset="0"/>
              <a:buChar char="•"/>
            </a:pPr>
            <a:r>
              <a:rPr lang="en-US" dirty="0" smtClean="0"/>
              <a:t>Derivation of nominal attitude configuration (nadir pointing, 3-axis stabilized, etc.) based on mission requirement.</a:t>
            </a:r>
          </a:p>
          <a:p>
            <a:pPr marL="285750" indent="-285750">
              <a:spcAft>
                <a:spcPts val="600"/>
              </a:spcAft>
              <a:buFont typeface="Arial" panose="020B0604020202020204" pitchFamily="34" charset="0"/>
              <a:buChar char="•"/>
            </a:pPr>
            <a:r>
              <a:rPr lang="en-US" dirty="0" smtClean="0"/>
              <a:t>Derivation of attitude knowledge and attitude control requirement.</a:t>
            </a:r>
          </a:p>
          <a:p>
            <a:pPr marL="285750" indent="-285750">
              <a:spcAft>
                <a:spcPts val="600"/>
              </a:spcAft>
              <a:buFont typeface="Arial" panose="020B0604020202020204" pitchFamily="34" charset="0"/>
              <a:buChar char="•"/>
            </a:pPr>
            <a:r>
              <a:rPr lang="en-US" dirty="0" smtClean="0"/>
              <a:t>Proposed ADCS </a:t>
            </a:r>
            <a:r>
              <a:rPr lang="en-CA" dirty="0"/>
              <a:t>hardware suite (sun sensors, magnetometer, magnetorquer, reaction wheels</a:t>
            </a:r>
            <a:r>
              <a:rPr lang="en-CA" dirty="0" smtClean="0"/>
              <a:t>);</a:t>
            </a:r>
            <a:endParaRPr lang="en-CA" dirty="0"/>
          </a:p>
          <a:p>
            <a:pPr marL="285750" indent="-285750">
              <a:spcAft>
                <a:spcPts val="600"/>
              </a:spcAft>
              <a:buFont typeface="Arial" panose="020B0604020202020204" pitchFamily="34" charset="0"/>
              <a:buChar char="•"/>
            </a:pPr>
            <a:r>
              <a:rPr lang="en-US" dirty="0"/>
              <a:t>Preliminary assessment of the performance of the proposed attitude control strategy.</a:t>
            </a:r>
          </a:p>
          <a:p>
            <a:r>
              <a:rPr lang="en-CA" dirty="0"/>
              <a:t>	</a:t>
            </a:r>
          </a:p>
          <a:p>
            <a:endParaRPr lang="en-US" dirty="0"/>
          </a:p>
          <a:p>
            <a:r>
              <a:rPr lang="en-CA" dirty="0"/>
              <a:t>	</a:t>
            </a:r>
          </a:p>
        </p:txBody>
      </p:sp>
    </p:spTree>
    <p:extLst>
      <p:ext uri="{BB962C8B-B14F-4D97-AF65-F5344CB8AC3E}">
        <p14:creationId xmlns:p14="http://schemas.microsoft.com/office/powerpoint/2010/main" val="1691651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0BD3B3-5A7F-44D0-942D-1902BBE5731A}"/>
              </a:ext>
            </a:extLst>
          </p:cNvPr>
          <p:cNvSpPr>
            <a:spLocks noGrp="1"/>
          </p:cNvSpPr>
          <p:nvPr>
            <p:ph type="title"/>
          </p:nvPr>
        </p:nvSpPr>
        <p:spPr/>
        <p:txBody>
          <a:bodyPr/>
          <a:lstStyle/>
          <a:p>
            <a:r>
              <a:rPr lang="en-CA" dirty="0" smtClean="0"/>
              <a:t>Communications Systems</a:t>
            </a:r>
            <a:endParaRPr lang="en-CA" dirty="0"/>
          </a:p>
        </p:txBody>
      </p:sp>
      <p:sp>
        <p:nvSpPr>
          <p:cNvPr id="3" name="Content Placeholder 2">
            <a:extLst>
              <a:ext uri="{FF2B5EF4-FFF2-40B4-BE49-F238E27FC236}">
                <a16:creationId xmlns="" xmlns:a16="http://schemas.microsoft.com/office/drawing/2014/main" id="{8B59BBFF-A84F-4912-9B1C-44C9EE8105EF}"/>
              </a:ext>
            </a:extLst>
          </p:cNvPr>
          <p:cNvSpPr>
            <a:spLocks noGrp="1"/>
          </p:cNvSpPr>
          <p:nvPr>
            <p:ph sz="quarter" idx="12"/>
          </p:nvPr>
        </p:nvSpPr>
        <p:spPr/>
        <p:txBody>
          <a:bodyPr>
            <a:normAutofit/>
          </a:bodyPr>
          <a:lstStyle/>
          <a:p>
            <a:pPr>
              <a:spcAft>
                <a:spcPts val="600"/>
              </a:spcAft>
            </a:pPr>
            <a:r>
              <a:rPr lang="en-US" sz="1800" dirty="0" smtClean="0">
                <a:solidFill>
                  <a:schemeClr val="tx2"/>
                </a:solidFill>
              </a:rPr>
              <a:t>~15 </a:t>
            </a:r>
            <a:r>
              <a:rPr lang="en-US" sz="1800" dirty="0">
                <a:solidFill>
                  <a:schemeClr val="tx2"/>
                </a:solidFill>
              </a:rPr>
              <a:t>slides</a:t>
            </a:r>
          </a:p>
          <a:p>
            <a:pPr>
              <a:spcAft>
                <a:spcPts val="600"/>
              </a:spcAft>
            </a:pPr>
            <a:r>
              <a:rPr lang="en-US" sz="1800" dirty="0">
                <a:solidFill>
                  <a:schemeClr val="tx2"/>
                </a:solidFill>
              </a:rPr>
              <a:t>The proposed hardware, data volume for TT&amp;C and payload operation; </a:t>
            </a:r>
          </a:p>
          <a:p>
            <a:pPr>
              <a:spcAft>
                <a:spcPts val="600"/>
              </a:spcAft>
            </a:pPr>
            <a:r>
              <a:rPr lang="en-US" sz="1800" dirty="0">
                <a:solidFill>
                  <a:schemeClr val="tx2"/>
                </a:solidFill>
              </a:rPr>
              <a:t>The proposed communications protocol for uplink/downlink; </a:t>
            </a:r>
            <a:endParaRPr lang="en-US" sz="1800" dirty="0" smtClean="0">
              <a:solidFill>
                <a:schemeClr val="tx2"/>
              </a:solidFill>
            </a:endParaRPr>
          </a:p>
          <a:p>
            <a:pPr>
              <a:spcAft>
                <a:spcPts val="600"/>
              </a:spcAft>
            </a:pPr>
            <a:r>
              <a:rPr lang="en-US" sz="1800" dirty="0" smtClean="0">
                <a:solidFill>
                  <a:schemeClr val="tx2"/>
                </a:solidFill>
              </a:rPr>
              <a:t>The proposed data downlink strategy (e.g. single vs multiple GS);</a:t>
            </a:r>
            <a:endParaRPr lang="en-US" sz="1800" dirty="0">
              <a:solidFill>
                <a:schemeClr val="tx2"/>
              </a:solidFill>
            </a:endParaRPr>
          </a:p>
          <a:p>
            <a:pPr>
              <a:spcAft>
                <a:spcPts val="600"/>
              </a:spcAft>
            </a:pPr>
            <a:r>
              <a:rPr lang="en-US" sz="1800" dirty="0">
                <a:solidFill>
                  <a:schemeClr val="tx2"/>
                </a:solidFill>
              </a:rPr>
              <a:t>The link budget that demonstrates a positive margin</a:t>
            </a:r>
            <a:r>
              <a:rPr lang="en-US" sz="1800" dirty="0" smtClean="0">
                <a:solidFill>
                  <a:schemeClr val="tx2"/>
                </a:solidFill>
              </a:rPr>
              <a:t>.</a:t>
            </a:r>
          </a:p>
          <a:p>
            <a:pPr>
              <a:spcAft>
                <a:spcPts val="600"/>
              </a:spcAft>
            </a:pPr>
            <a:r>
              <a:rPr lang="en-US" sz="1800" dirty="0" smtClean="0">
                <a:solidFill>
                  <a:schemeClr val="tx2"/>
                </a:solidFill>
              </a:rPr>
              <a:t>Initial antenna radiation pattern analysis</a:t>
            </a:r>
          </a:p>
          <a:p>
            <a:pPr>
              <a:spcAft>
                <a:spcPts val="600"/>
              </a:spcAft>
            </a:pPr>
            <a:r>
              <a:rPr lang="en-US" sz="1800" dirty="0" smtClean="0">
                <a:solidFill>
                  <a:schemeClr val="tx2"/>
                </a:solidFill>
              </a:rPr>
              <a:t>Frequency licensing status</a:t>
            </a:r>
          </a:p>
          <a:p>
            <a:pPr marL="0" indent="0">
              <a:spcAft>
                <a:spcPts val="600"/>
              </a:spcAft>
              <a:buNone/>
            </a:pPr>
            <a:endParaRPr lang="en-US" sz="1800" dirty="0">
              <a:solidFill>
                <a:srgbClr val="FF0000"/>
              </a:solidFill>
            </a:endParaRPr>
          </a:p>
        </p:txBody>
      </p:sp>
      <p:sp>
        <p:nvSpPr>
          <p:cNvPr id="4" name="Slide Number Placeholder 3">
            <a:extLst>
              <a:ext uri="{FF2B5EF4-FFF2-40B4-BE49-F238E27FC236}">
                <a16:creationId xmlns="" xmlns:a16="http://schemas.microsoft.com/office/drawing/2014/main" id="{EF50ACB0-38EC-4CB1-8C3B-06B9B9B980DB}"/>
              </a:ext>
            </a:extLst>
          </p:cNvPr>
          <p:cNvSpPr>
            <a:spLocks noGrp="1"/>
          </p:cNvSpPr>
          <p:nvPr>
            <p:ph type="sldNum" sz="quarter" idx="11"/>
          </p:nvPr>
        </p:nvSpPr>
        <p:spPr/>
        <p:txBody>
          <a:bodyPr/>
          <a:lstStyle/>
          <a:p>
            <a:fld id="{1353CB71-703C-495B-86EC-238C102AF19B}" type="slidenum">
              <a:rPr lang="en-US" smtClean="0"/>
              <a:pPr/>
              <a:t>28</a:t>
            </a:fld>
            <a:r>
              <a:rPr lang="en-US"/>
              <a:t>   |</a:t>
            </a:r>
            <a:endParaRPr lang="en-US" dirty="0"/>
          </a:p>
        </p:txBody>
      </p:sp>
    </p:spTree>
    <p:extLst>
      <p:ext uri="{BB962C8B-B14F-4D97-AF65-F5344CB8AC3E}">
        <p14:creationId xmlns:p14="http://schemas.microsoft.com/office/powerpoint/2010/main" val="2625455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B9C5FC-3461-4D04-8BB2-1582E873243F}"/>
              </a:ext>
            </a:extLst>
          </p:cNvPr>
          <p:cNvSpPr>
            <a:spLocks noGrp="1"/>
          </p:cNvSpPr>
          <p:nvPr>
            <p:ph type="title"/>
          </p:nvPr>
        </p:nvSpPr>
        <p:spPr/>
        <p:txBody>
          <a:bodyPr/>
          <a:lstStyle/>
          <a:p>
            <a:r>
              <a:rPr lang="en-CA" dirty="0"/>
              <a:t>Command and Data </a:t>
            </a:r>
            <a:r>
              <a:rPr lang="en-CA" dirty="0" smtClean="0"/>
              <a:t>Handling System</a:t>
            </a:r>
            <a:endParaRPr lang="en-CA" dirty="0"/>
          </a:p>
        </p:txBody>
      </p:sp>
      <p:sp>
        <p:nvSpPr>
          <p:cNvPr id="3" name="Content Placeholder 2">
            <a:extLst>
              <a:ext uri="{FF2B5EF4-FFF2-40B4-BE49-F238E27FC236}">
                <a16:creationId xmlns="" xmlns:a16="http://schemas.microsoft.com/office/drawing/2014/main" id="{D3F308FE-038E-4B02-A20A-54C34B5E428D}"/>
              </a:ext>
            </a:extLst>
          </p:cNvPr>
          <p:cNvSpPr>
            <a:spLocks noGrp="1"/>
          </p:cNvSpPr>
          <p:nvPr>
            <p:ph sz="quarter" idx="12"/>
          </p:nvPr>
        </p:nvSpPr>
        <p:spPr/>
        <p:txBody>
          <a:bodyPr>
            <a:normAutofit/>
          </a:bodyPr>
          <a:lstStyle/>
          <a:p>
            <a:pPr>
              <a:spcAft>
                <a:spcPts val="600"/>
              </a:spcAft>
            </a:pPr>
            <a:r>
              <a:rPr lang="en-CA" sz="1800" dirty="0" smtClean="0">
                <a:solidFill>
                  <a:schemeClr val="tx2"/>
                </a:solidFill>
              </a:rPr>
              <a:t>~10 </a:t>
            </a:r>
            <a:r>
              <a:rPr lang="en-CA" sz="1800" dirty="0">
                <a:solidFill>
                  <a:schemeClr val="tx2"/>
                </a:solidFill>
              </a:rPr>
              <a:t>slides</a:t>
            </a:r>
          </a:p>
          <a:p>
            <a:pPr>
              <a:spcAft>
                <a:spcPts val="600"/>
              </a:spcAft>
            </a:pPr>
            <a:r>
              <a:rPr lang="en-CA" sz="1800" dirty="0">
                <a:solidFill>
                  <a:schemeClr val="tx2"/>
                </a:solidFill>
              </a:rPr>
              <a:t>OBC hardware configuration;</a:t>
            </a:r>
          </a:p>
          <a:p>
            <a:pPr>
              <a:spcAft>
                <a:spcPts val="600"/>
              </a:spcAft>
            </a:pPr>
            <a:r>
              <a:rPr lang="en-US" sz="1800" dirty="0">
                <a:solidFill>
                  <a:schemeClr val="tx2"/>
                </a:solidFill>
              </a:rPr>
              <a:t>Software development approach; (requirements, design, structure, logic flow, language); </a:t>
            </a:r>
          </a:p>
          <a:p>
            <a:pPr>
              <a:spcAft>
                <a:spcPts val="600"/>
              </a:spcAft>
            </a:pPr>
            <a:r>
              <a:rPr lang="en-US" sz="1800" dirty="0">
                <a:solidFill>
                  <a:schemeClr val="tx2"/>
                </a:solidFill>
              </a:rPr>
              <a:t>Estimated processing load and margin</a:t>
            </a:r>
            <a:r>
              <a:rPr lang="en-US" sz="1800" dirty="0" smtClean="0">
                <a:solidFill>
                  <a:schemeClr val="tx2"/>
                </a:solidFill>
              </a:rPr>
              <a:t>.</a:t>
            </a:r>
          </a:p>
          <a:p>
            <a:pPr>
              <a:spcAft>
                <a:spcPts val="600"/>
              </a:spcAft>
            </a:pPr>
            <a:r>
              <a:rPr lang="en-US" sz="1800" dirty="0" smtClean="0">
                <a:solidFill>
                  <a:schemeClr val="tx2"/>
                </a:solidFill>
              </a:rPr>
              <a:t>Bootloader philosophy</a:t>
            </a:r>
          </a:p>
          <a:p>
            <a:pPr>
              <a:spcAft>
                <a:spcPts val="600"/>
              </a:spcAft>
            </a:pPr>
            <a:r>
              <a:rPr lang="en-US" sz="1800" dirty="0" smtClean="0">
                <a:solidFill>
                  <a:schemeClr val="tx2"/>
                </a:solidFill>
              </a:rPr>
              <a:t>Umbilical interface design for OBC direct access during AI&amp;T phases</a:t>
            </a:r>
            <a:endParaRPr lang="en-US" sz="1800" dirty="0">
              <a:solidFill>
                <a:schemeClr val="tx2"/>
              </a:solidFill>
            </a:endParaRPr>
          </a:p>
        </p:txBody>
      </p:sp>
      <p:sp>
        <p:nvSpPr>
          <p:cNvPr id="4" name="Slide Number Placeholder 3">
            <a:extLst>
              <a:ext uri="{FF2B5EF4-FFF2-40B4-BE49-F238E27FC236}">
                <a16:creationId xmlns="" xmlns:a16="http://schemas.microsoft.com/office/drawing/2014/main" id="{F2B8C28A-B263-45CE-892D-5BB7C56B0D3A}"/>
              </a:ext>
            </a:extLst>
          </p:cNvPr>
          <p:cNvSpPr>
            <a:spLocks noGrp="1"/>
          </p:cNvSpPr>
          <p:nvPr>
            <p:ph type="sldNum" sz="quarter" idx="11"/>
          </p:nvPr>
        </p:nvSpPr>
        <p:spPr/>
        <p:txBody>
          <a:bodyPr/>
          <a:lstStyle/>
          <a:p>
            <a:fld id="{1353CB71-703C-495B-86EC-238C102AF19B}" type="slidenum">
              <a:rPr lang="en-US" smtClean="0"/>
              <a:pPr/>
              <a:t>29</a:t>
            </a:fld>
            <a:r>
              <a:rPr lang="en-US"/>
              <a:t>   |</a:t>
            </a:r>
            <a:endParaRPr lang="en-US" dirty="0"/>
          </a:p>
        </p:txBody>
      </p:sp>
    </p:spTree>
    <p:extLst>
      <p:ext uri="{BB962C8B-B14F-4D97-AF65-F5344CB8AC3E}">
        <p14:creationId xmlns:p14="http://schemas.microsoft.com/office/powerpoint/2010/main" val="3894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PDR?</a:t>
            </a:r>
            <a:endParaRPr lang="en-CA" dirty="0"/>
          </a:p>
        </p:txBody>
      </p:sp>
      <p:sp>
        <p:nvSpPr>
          <p:cNvPr id="3" name="Content Placeholder 2"/>
          <p:cNvSpPr>
            <a:spLocks noGrp="1"/>
          </p:cNvSpPr>
          <p:nvPr>
            <p:ph sz="quarter" idx="12"/>
          </p:nvPr>
        </p:nvSpPr>
        <p:spPr>
          <a:xfrm>
            <a:off x="244098" y="1336232"/>
            <a:ext cx="8686800" cy="5264450"/>
          </a:xfrm>
        </p:spPr>
        <p:txBody>
          <a:bodyPr>
            <a:noAutofit/>
          </a:bodyPr>
          <a:lstStyle/>
          <a:p>
            <a:pPr marL="342900" lvl="1" indent="-342900">
              <a:buSzTx/>
            </a:pPr>
            <a:r>
              <a:rPr lang="en-US" sz="1900" dirty="0"/>
              <a:t>PDR is the second milestone of the </a:t>
            </a:r>
            <a:r>
              <a:rPr lang="en-US" sz="1900" dirty="0" smtClean="0"/>
              <a:t>CCP</a:t>
            </a:r>
            <a:endParaRPr lang="en-US" sz="1900" dirty="0"/>
          </a:p>
          <a:p>
            <a:pPr marL="285750" lvl="1" indent="-285750">
              <a:buSzTx/>
            </a:pPr>
            <a:r>
              <a:rPr lang="en-CA" sz="1800" dirty="0" smtClean="0"/>
              <a:t>The </a:t>
            </a:r>
            <a:r>
              <a:rPr lang="en-CA" sz="1800" dirty="0"/>
              <a:t>purpose of the PDR is to demonstrate that the preliminary design meets all requirements and is feasible within the cost and schedule constraints, and that the project is ready to proceed with the detailed design</a:t>
            </a:r>
            <a:endParaRPr lang="en-US" sz="1800" dirty="0" smtClean="0"/>
          </a:p>
          <a:p>
            <a:pPr marL="571500" lvl="2" indent="-285750">
              <a:buSzTx/>
              <a:buFont typeface="Arial" panose="020B0604020202020204" pitchFamily="34" charset="0"/>
              <a:buChar char="•"/>
            </a:pPr>
            <a:endParaRPr lang="en-US" sz="1800" dirty="0"/>
          </a:p>
          <a:p>
            <a:pPr marL="0" lvl="1" indent="0">
              <a:buSzTx/>
              <a:buNone/>
            </a:pPr>
            <a:endParaRPr lang="en-CA" sz="1600" dirty="0"/>
          </a:p>
          <a:p>
            <a:pPr marL="0" lvl="1" indent="0">
              <a:buSzTx/>
              <a:buNone/>
            </a:pPr>
            <a:endParaRPr lang="en-US" sz="1600" b="1" dirty="0"/>
          </a:p>
          <a:p>
            <a:pPr marL="285750" lvl="1" indent="-285750">
              <a:buSzTx/>
            </a:pPr>
            <a:endParaRPr lang="en-US" sz="1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2792440"/>
            <a:ext cx="5067300" cy="4065560"/>
          </a:xfrm>
          <a:prstGeom prst="rect">
            <a:avLst/>
          </a:prstGeom>
        </p:spPr>
      </p:pic>
    </p:spTree>
    <p:extLst>
      <p:ext uri="{BB962C8B-B14F-4D97-AF65-F5344CB8AC3E}">
        <p14:creationId xmlns:p14="http://schemas.microsoft.com/office/powerpoint/2010/main" val="3072799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E2AF9-0579-4FBA-96B9-4ECC9469C1C1}"/>
              </a:ext>
            </a:extLst>
          </p:cNvPr>
          <p:cNvSpPr>
            <a:spLocks noGrp="1"/>
          </p:cNvSpPr>
          <p:nvPr>
            <p:ph type="title"/>
          </p:nvPr>
        </p:nvSpPr>
        <p:spPr/>
        <p:txBody>
          <a:bodyPr/>
          <a:lstStyle/>
          <a:p>
            <a:r>
              <a:rPr lang="en-CA" dirty="0"/>
              <a:t>AIT</a:t>
            </a:r>
          </a:p>
        </p:txBody>
      </p:sp>
      <p:sp>
        <p:nvSpPr>
          <p:cNvPr id="3" name="Content Placeholder 2">
            <a:extLst>
              <a:ext uri="{FF2B5EF4-FFF2-40B4-BE49-F238E27FC236}">
                <a16:creationId xmlns="" xmlns:a16="http://schemas.microsoft.com/office/drawing/2014/main" id="{24602F83-01EB-41CF-920E-CDE5BC3E1F7A}"/>
              </a:ext>
            </a:extLst>
          </p:cNvPr>
          <p:cNvSpPr>
            <a:spLocks noGrp="1"/>
          </p:cNvSpPr>
          <p:nvPr>
            <p:ph sz="quarter" idx="12"/>
          </p:nvPr>
        </p:nvSpPr>
        <p:spPr>
          <a:xfrm>
            <a:off x="228600" y="1485898"/>
            <a:ext cx="8686800" cy="5029200"/>
          </a:xfrm>
        </p:spPr>
        <p:txBody>
          <a:bodyPr>
            <a:normAutofit/>
          </a:bodyPr>
          <a:lstStyle/>
          <a:p>
            <a:pPr>
              <a:spcAft>
                <a:spcPts val="600"/>
              </a:spcAft>
            </a:pPr>
            <a:r>
              <a:rPr lang="en-CA" sz="1800" dirty="0" smtClean="0"/>
              <a:t>~10 </a:t>
            </a:r>
            <a:r>
              <a:rPr lang="en-CA" sz="1800" dirty="0"/>
              <a:t>slides</a:t>
            </a:r>
          </a:p>
          <a:p>
            <a:pPr>
              <a:spcAft>
                <a:spcPts val="600"/>
              </a:spcAft>
            </a:pPr>
            <a:r>
              <a:rPr lang="en-CA" sz="1800" dirty="0"/>
              <a:t>Propose a design of the Electric Ground Support Equipment (EGSE);</a:t>
            </a:r>
          </a:p>
          <a:p>
            <a:pPr>
              <a:spcAft>
                <a:spcPts val="600"/>
              </a:spcAft>
            </a:pPr>
            <a:r>
              <a:rPr lang="en-CA" sz="1800" dirty="0"/>
              <a:t>Propose a design of the </a:t>
            </a:r>
            <a:r>
              <a:rPr lang="en-CA" sz="1800" dirty="0" err="1"/>
              <a:t>flatsat</a:t>
            </a:r>
            <a:r>
              <a:rPr lang="en-CA" sz="1800" dirty="0"/>
              <a:t> that will </a:t>
            </a:r>
            <a:r>
              <a:rPr lang="en-CA" sz="1800" dirty="0" smtClean="0"/>
              <a:t>aid </a:t>
            </a:r>
            <a:r>
              <a:rPr lang="en-CA" sz="1800" dirty="0"/>
              <a:t>in the development of flight software and the verification of </a:t>
            </a:r>
            <a:r>
              <a:rPr lang="en-CA" sz="1800" dirty="0" smtClean="0"/>
              <a:t>operations. </a:t>
            </a:r>
            <a:r>
              <a:rPr lang="en-CA" sz="1800" dirty="0" err="1" smtClean="0"/>
              <a:t>Flatsat</a:t>
            </a:r>
            <a:r>
              <a:rPr lang="en-CA" sz="1800" dirty="0" smtClean="0"/>
              <a:t> can be used for:</a:t>
            </a:r>
          </a:p>
          <a:p>
            <a:pPr lvl="1">
              <a:spcAft>
                <a:spcPts val="600"/>
              </a:spcAft>
            </a:pPr>
            <a:r>
              <a:rPr lang="en-CA" sz="1400" dirty="0" smtClean="0"/>
              <a:t>Test </a:t>
            </a:r>
            <a:r>
              <a:rPr lang="en-CA" sz="1400" dirty="0"/>
              <a:t>and verify all hardware interfaces </a:t>
            </a:r>
          </a:p>
          <a:p>
            <a:pPr lvl="1">
              <a:spcAft>
                <a:spcPts val="600"/>
              </a:spcAft>
            </a:pPr>
            <a:r>
              <a:rPr lang="en-CA" sz="1400" dirty="0" smtClean="0"/>
              <a:t>Verify </a:t>
            </a:r>
            <a:r>
              <a:rPr lang="en-CA" sz="1400" dirty="0"/>
              <a:t>all spacecraft modes and state transitions </a:t>
            </a:r>
          </a:p>
          <a:p>
            <a:pPr lvl="1">
              <a:spcAft>
                <a:spcPts val="600"/>
              </a:spcAft>
            </a:pPr>
            <a:r>
              <a:rPr lang="en-CA" sz="1400" dirty="0" smtClean="0"/>
              <a:t>Test </a:t>
            </a:r>
            <a:r>
              <a:rPr lang="en-CA" sz="1400" dirty="0"/>
              <a:t>and verify software commands and procedures</a:t>
            </a:r>
          </a:p>
          <a:p>
            <a:pPr lvl="1">
              <a:spcAft>
                <a:spcPts val="600"/>
              </a:spcAft>
            </a:pPr>
            <a:r>
              <a:rPr lang="en-CA" sz="1400" dirty="0" smtClean="0"/>
              <a:t>Validate </a:t>
            </a:r>
            <a:r>
              <a:rPr lang="en-CA" sz="1400" dirty="0"/>
              <a:t>Mission Operations commands and procedures </a:t>
            </a:r>
          </a:p>
          <a:p>
            <a:pPr lvl="1">
              <a:spcAft>
                <a:spcPts val="600"/>
              </a:spcAft>
            </a:pPr>
            <a:r>
              <a:rPr lang="en-CA" sz="1400" dirty="0" smtClean="0"/>
              <a:t>Validate </a:t>
            </a:r>
            <a:r>
              <a:rPr lang="en-CA" sz="1400" dirty="0"/>
              <a:t>power transmission for operating modes </a:t>
            </a:r>
          </a:p>
          <a:p>
            <a:pPr lvl="1">
              <a:spcAft>
                <a:spcPts val="600"/>
              </a:spcAft>
            </a:pPr>
            <a:r>
              <a:rPr lang="en-CA" sz="1400" dirty="0" smtClean="0"/>
              <a:t>Test </a:t>
            </a:r>
            <a:r>
              <a:rPr lang="en-CA" sz="1400" dirty="0"/>
              <a:t>for </a:t>
            </a:r>
            <a:r>
              <a:rPr lang="en-CA" sz="1400" dirty="0" smtClean="0"/>
              <a:t>failure modes and recovery procedures</a:t>
            </a:r>
          </a:p>
          <a:p>
            <a:pPr lvl="1">
              <a:spcAft>
                <a:spcPts val="600"/>
              </a:spcAft>
            </a:pPr>
            <a:r>
              <a:rPr lang="en-CA" sz="1400" dirty="0"/>
              <a:t>Validate ground segment protocols and communications functionality</a:t>
            </a:r>
          </a:p>
          <a:p>
            <a:pPr marL="342900" lvl="1" indent="0">
              <a:spcAft>
                <a:spcPts val="600"/>
              </a:spcAft>
              <a:buNone/>
            </a:pPr>
            <a:endParaRPr lang="en-CA" sz="1400" dirty="0" smtClean="0"/>
          </a:p>
          <a:p>
            <a:pPr>
              <a:spcAft>
                <a:spcPts val="600"/>
              </a:spcAft>
            </a:pPr>
            <a:r>
              <a:rPr lang="en-CA" sz="1800" dirty="0" smtClean="0"/>
              <a:t>Propose CubeSat test </a:t>
            </a:r>
            <a:r>
              <a:rPr lang="en-CA" sz="1800" dirty="0"/>
              <a:t>plan including safety and handling procedure</a:t>
            </a:r>
          </a:p>
          <a:p>
            <a:pPr>
              <a:spcAft>
                <a:spcPts val="600"/>
              </a:spcAft>
            </a:pPr>
            <a:r>
              <a:rPr lang="en-CA" sz="1800" dirty="0"/>
              <a:t>Present the laboratory environment for spacecraft integration and tests</a:t>
            </a:r>
          </a:p>
          <a:p>
            <a:endParaRPr lang="en-CA" sz="1800" dirty="0"/>
          </a:p>
        </p:txBody>
      </p:sp>
      <p:sp>
        <p:nvSpPr>
          <p:cNvPr id="4" name="Slide Number Placeholder 3">
            <a:extLst>
              <a:ext uri="{FF2B5EF4-FFF2-40B4-BE49-F238E27FC236}">
                <a16:creationId xmlns="" xmlns:a16="http://schemas.microsoft.com/office/drawing/2014/main" id="{5D14D541-4128-4E5B-9F18-8C06A6B98136}"/>
              </a:ext>
            </a:extLst>
          </p:cNvPr>
          <p:cNvSpPr>
            <a:spLocks noGrp="1"/>
          </p:cNvSpPr>
          <p:nvPr>
            <p:ph type="sldNum" sz="quarter" idx="11"/>
          </p:nvPr>
        </p:nvSpPr>
        <p:spPr/>
        <p:txBody>
          <a:bodyPr/>
          <a:lstStyle/>
          <a:p>
            <a:fld id="{1353CB71-703C-495B-86EC-238C102AF19B}" type="slidenum">
              <a:rPr lang="en-US" smtClean="0"/>
              <a:pPr/>
              <a:t>30</a:t>
            </a:fld>
            <a:r>
              <a:rPr lang="en-US"/>
              <a:t>   |</a:t>
            </a:r>
            <a:endParaRPr lang="en-US" dirty="0"/>
          </a:p>
        </p:txBody>
      </p:sp>
    </p:spTree>
    <p:extLst>
      <p:ext uri="{BB962C8B-B14F-4D97-AF65-F5344CB8AC3E}">
        <p14:creationId xmlns:p14="http://schemas.microsoft.com/office/powerpoint/2010/main" val="283604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EGSE &amp; MGSE</a:t>
            </a:r>
            <a:endParaRPr lang="en-CA"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31</a:t>
            </a:fld>
            <a:r>
              <a:rPr lang="en-US"/>
              <a:t>   |</a:t>
            </a:r>
            <a:endParaRPr lang="en-US" dirty="0"/>
          </a:p>
        </p:txBody>
      </p:sp>
      <p:sp>
        <p:nvSpPr>
          <p:cNvPr id="3" name="Content Placeholder 2"/>
          <p:cNvSpPr>
            <a:spLocks noGrp="1"/>
          </p:cNvSpPr>
          <p:nvPr>
            <p:ph sz="quarter" idx="12"/>
          </p:nvPr>
        </p:nvSpPr>
        <p:spPr/>
        <p:txBody>
          <a:bodyPr>
            <a:normAutofit/>
          </a:bodyPr>
          <a:lstStyle/>
          <a:p>
            <a:pPr>
              <a:spcAft>
                <a:spcPts val="600"/>
              </a:spcAft>
            </a:pPr>
            <a:r>
              <a:rPr lang="en-CA" sz="1800" dirty="0" smtClean="0"/>
              <a:t>Both </a:t>
            </a:r>
            <a:r>
              <a:rPr lang="en-CA" sz="1800" dirty="0"/>
              <a:t>EGSE (Electrical Ground Support Equipment) and MGSE (Mechanical Ground Support Equipment) are </a:t>
            </a:r>
            <a:r>
              <a:rPr lang="en-CA" sz="1800" dirty="0" smtClean="0"/>
              <a:t>important to satellite project and early planning is recommended</a:t>
            </a:r>
          </a:p>
          <a:p>
            <a:pPr>
              <a:spcAft>
                <a:spcPts val="600"/>
              </a:spcAft>
            </a:pPr>
            <a:r>
              <a:rPr lang="en-CA" sz="1800" dirty="0" smtClean="0"/>
              <a:t>MGSE includes mechanical device (e.g. frame, hoist, hook) and container that allows secure and </a:t>
            </a:r>
            <a:r>
              <a:rPr lang="en-CA" sz="1800" dirty="0"/>
              <a:t>safe manipulation and integration of CubeSat in laboratory including transportation. Should also include protection devices for lenses and solar array </a:t>
            </a:r>
          </a:p>
          <a:p>
            <a:pPr>
              <a:spcAft>
                <a:spcPts val="600"/>
              </a:spcAft>
            </a:pPr>
            <a:r>
              <a:rPr lang="en-CA" sz="1800" dirty="0" smtClean="0"/>
              <a:t>EGSE includes electronic device (e.g. </a:t>
            </a:r>
            <a:r>
              <a:rPr lang="en-CA" sz="1800" dirty="0" err="1" smtClean="0"/>
              <a:t>multimeter</a:t>
            </a:r>
            <a:r>
              <a:rPr lang="en-CA" sz="1800" dirty="0" smtClean="0"/>
              <a:t>, probe), equipment (e.g. laptop, radio) and battery charger that allows testing or updating the CubeSat during integration, transportation, and storage stages.  </a:t>
            </a:r>
            <a:r>
              <a:rPr lang="en-CA" sz="1800" dirty="0"/>
              <a:t>Other components such as lamp and magnet to verify some of the spacecraft sensors should be included.</a:t>
            </a:r>
          </a:p>
          <a:p>
            <a:pPr lvl="1">
              <a:spcAft>
                <a:spcPts val="600"/>
              </a:spcAft>
            </a:pPr>
            <a:r>
              <a:rPr lang="en-CA" sz="1400" dirty="0" smtClean="0"/>
              <a:t>In designing the EPS and OBC, it is important to include an interface port with the EGSE</a:t>
            </a:r>
          </a:p>
          <a:p>
            <a:pPr>
              <a:spcAft>
                <a:spcPts val="600"/>
              </a:spcAft>
            </a:pPr>
            <a:r>
              <a:rPr lang="en-CA" sz="1800" dirty="0"/>
              <a:t>In some cases the Payload functionality and characterisation will require ground support equipment that should be presented at PDR.  </a:t>
            </a:r>
          </a:p>
        </p:txBody>
      </p:sp>
    </p:spTree>
    <p:extLst>
      <p:ext uri="{BB962C8B-B14F-4D97-AF65-F5344CB8AC3E}">
        <p14:creationId xmlns:p14="http://schemas.microsoft.com/office/powerpoint/2010/main" val="2410480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5EE2AF-4DB7-4551-B801-F4F7D69F337C}"/>
              </a:ext>
            </a:extLst>
          </p:cNvPr>
          <p:cNvSpPr>
            <a:spLocks noGrp="1"/>
          </p:cNvSpPr>
          <p:nvPr>
            <p:ph type="title"/>
          </p:nvPr>
        </p:nvSpPr>
        <p:spPr/>
        <p:txBody>
          <a:bodyPr/>
          <a:lstStyle/>
          <a:p>
            <a:r>
              <a:rPr lang="en-CA" dirty="0" smtClean="0"/>
              <a:t>Programmatic</a:t>
            </a:r>
            <a:endParaRPr lang="en-CA" dirty="0"/>
          </a:p>
        </p:txBody>
      </p:sp>
      <p:sp>
        <p:nvSpPr>
          <p:cNvPr id="3" name="Content Placeholder 2">
            <a:extLst>
              <a:ext uri="{FF2B5EF4-FFF2-40B4-BE49-F238E27FC236}">
                <a16:creationId xmlns="" xmlns:a16="http://schemas.microsoft.com/office/drawing/2014/main" id="{92B92969-2311-4C94-8CB2-33340CC1EAD0}"/>
              </a:ext>
            </a:extLst>
          </p:cNvPr>
          <p:cNvSpPr>
            <a:spLocks noGrp="1"/>
          </p:cNvSpPr>
          <p:nvPr>
            <p:ph sz="quarter" idx="12"/>
          </p:nvPr>
        </p:nvSpPr>
        <p:spPr/>
        <p:txBody>
          <a:bodyPr>
            <a:normAutofit/>
          </a:bodyPr>
          <a:lstStyle/>
          <a:p>
            <a:pPr>
              <a:spcAft>
                <a:spcPts val="600"/>
              </a:spcAft>
            </a:pPr>
            <a:r>
              <a:rPr lang="en-CA" sz="1800" dirty="0" smtClean="0"/>
              <a:t>~10 </a:t>
            </a:r>
            <a:r>
              <a:rPr lang="en-CA" sz="1800" dirty="0"/>
              <a:t>slides</a:t>
            </a:r>
          </a:p>
          <a:p>
            <a:pPr>
              <a:spcAft>
                <a:spcPts val="600"/>
              </a:spcAft>
            </a:pPr>
            <a:r>
              <a:rPr lang="en-CA" sz="1800" dirty="0"/>
              <a:t>Updated schedule, RAM matrix and programmatic risks;</a:t>
            </a:r>
          </a:p>
          <a:p>
            <a:pPr>
              <a:spcAft>
                <a:spcPts val="600"/>
              </a:spcAft>
            </a:pPr>
            <a:r>
              <a:rPr lang="en-CA" sz="1800" dirty="0"/>
              <a:t>Outreach conducted since MCR;</a:t>
            </a:r>
          </a:p>
          <a:p>
            <a:pPr>
              <a:spcAft>
                <a:spcPts val="600"/>
              </a:spcAft>
            </a:pPr>
            <a:r>
              <a:rPr lang="en-US" sz="1800" dirty="0" smtClean="0"/>
              <a:t>Status of first draft </a:t>
            </a:r>
            <a:r>
              <a:rPr lang="en-US" sz="1800" dirty="0"/>
              <a:t>of Safety Data </a:t>
            </a:r>
            <a:r>
              <a:rPr lang="en-US" sz="1800" dirty="0" smtClean="0"/>
              <a:t>Package </a:t>
            </a:r>
            <a:r>
              <a:rPr lang="en-US" sz="1800" dirty="0"/>
              <a:t>and BOM to CSA/</a:t>
            </a:r>
            <a:r>
              <a:rPr lang="en-US" sz="1800" dirty="0" err="1"/>
              <a:t>NanoRacks</a:t>
            </a:r>
            <a:r>
              <a:rPr lang="en-US" sz="1800" dirty="0"/>
              <a:t>; </a:t>
            </a:r>
          </a:p>
          <a:p>
            <a:pPr>
              <a:spcAft>
                <a:spcPts val="600"/>
              </a:spcAft>
            </a:pPr>
            <a:r>
              <a:rPr lang="en-CA" sz="1800" dirty="0"/>
              <a:t>Progress review of RF communications license application;</a:t>
            </a:r>
          </a:p>
          <a:p>
            <a:pPr>
              <a:spcAft>
                <a:spcPts val="600"/>
              </a:spcAft>
            </a:pPr>
            <a:r>
              <a:rPr lang="en-CA" sz="1800" dirty="0"/>
              <a:t>If applicable, progress review of RSSSA application</a:t>
            </a:r>
            <a:r>
              <a:rPr lang="en-CA" sz="1800" dirty="0" smtClean="0"/>
              <a:t>.</a:t>
            </a:r>
          </a:p>
          <a:p>
            <a:pPr>
              <a:spcAft>
                <a:spcPts val="600"/>
              </a:spcAft>
            </a:pPr>
            <a:r>
              <a:rPr lang="en-CA" sz="1800" dirty="0"/>
              <a:t>High level budget status</a:t>
            </a:r>
          </a:p>
          <a:p>
            <a:pPr marL="0" indent="0">
              <a:spcAft>
                <a:spcPts val="600"/>
              </a:spcAft>
              <a:buNone/>
            </a:pPr>
            <a:r>
              <a:rPr lang="en-CA" sz="1800" dirty="0"/>
              <a:t>	</a:t>
            </a:r>
          </a:p>
          <a:p>
            <a:endParaRPr lang="en-CA" dirty="0"/>
          </a:p>
        </p:txBody>
      </p:sp>
      <p:sp>
        <p:nvSpPr>
          <p:cNvPr id="4" name="Slide Number Placeholder 3">
            <a:extLst>
              <a:ext uri="{FF2B5EF4-FFF2-40B4-BE49-F238E27FC236}">
                <a16:creationId xmlns="" xmlns:a16="http://schemas.microsoft.com/office/drawing/2014/main" id="{5243128C-FBB9-44D0-B91D-32941136BE18}"/>
              </a:ext>
            </a:extLst>
          </p:cNvPr>
          <p:cNvSpPr>
            <a:spLocks noGrp="1"/>
          </p:cNvSpPr>
          <p:nvPr>
            <p:ph type="sldNum" sz="quarter" idx="11"/>
          </p:nvPr>
        </p:nvSpPr>
        <p:spPr/>
        <p:txBody>
          <a:bodyPr/>
          <a:lstStyle/>
          <a:p>
            <a:fld id="{1353CB71-703C-495B-86EC-238C102AF19B}" type="slidenum">
              <a:rPr lang="en-US" smtClean="0"/>
              <a:pPr/>
              <a:t>32</a:t>
            </a:fld>
            <a:r>
              <a:rPr lang="en-US"/>
              <a:t>   |</a:t>
            </a:r>
            <a:endParaRPr lang="en-US" dirty="0"/>
          </a:p>
        </p:txBody>
      </p:sp>
    </p:spTree>
    <p:extLst>
      <p:ext uri="{BB962C8B-B14F-4D97-AF65-F5344CB8AC3E}">
        <p14:creationId xmlns:p14="http://schemas.microsoft.com/office/powerpoint/2010/main" val="3021955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Risks </a:t>
            </a:r>
            <a:r>
              <a:rPr lang="en-CA" dirty="0"/>
              <a:t>Matrix</a:t>
            </a:r>
          </a:p>
        </p:txBody>
      </p:sp>
      <p:sp>
        <p:nvSpPr>
          <p:cNvPr id="4" name="Slide Number Placeholder 3"/>
          <p:cNvSpPr>
            <a:spLocks noGrp="1"/>
          </p:cNvSpPr>
          <p:nvPr>
            <p:ph type="sldNum" sz="quarter" idx="11"/>
          </p:nvPr>
        </p:nvSpPr>
        <p:spPr/>
        <p:txBody>
          <a:bodyPr/>
          <a:lstStyle/>
          <a:p>
            <a:fld id="{1353CB71-703C-495B-86EC-238C102AF19B}" type="slidenum">
              <a:rPr lang="en-US" smtClean="0"/>
              <a:pPr/>
              <a:t>33</a:t>
            </a:fld>
            <a:r>
              <a:rPr lang="en-US"/>
              <a:t>   |</a:t>
            </a:r>
            <a:endParaRPr lang="en-US" dirty="0"/>
          </a:p>
        </p:txBody>
      </p:sp>
      <p:sp>
        <p:nvSpPr>
          <p:cNvPr id="17" name="Content Placeholder 16"/>
          <p:cNvSpPr>
            <a:spLocks noGrp="1"/>
          </p:cNvSpPr>
          <p:nvPr>
            <p:ph sz="quarter" idx="12"/>
          </p:nvPr>
        </p:nvSpPr>
        <p:spPr>
          <a:xfrm>
            <a:off x="228600" y="1429788"/>
            <a:ext cx="8686800" cy="5029200"/>
          </a:xfrm>
        </p:spPr>
        <p:txBody>
          <a:bodyPr>
            <a:normAutofit/>
          </a:bodyPr>
          <a:lstStyle/>
          <a:p>
            <a:pPr>
              <a:spcAft>
                <a:spcPts val="0"/>
              </a:spcAft>
            </a:pPr>
            <a:r>
              <a:rPr lang="en-CA" sz="1800" dirty="0" smtClean="0"/>
              <a:t>Update the risk matrix since MCR </a:t>
            </a:r>
          </a:p>
          <a:p>
            <a:pPr>
              <a:spcAft>
                <a:spcPts val="0"/>
              </a:spcAft>
            </a:pPr>
            <a:r>
              <a:rPr lang="en-CA" sz="1800" dirty="0" smtClean="0"/>
              <a:t>Discuss the major risk items and mitigation strategy</a:t>
            </a:r>
            <a:endParaRPr lang="en-CA" sz="1800" dirty="0"/>
          </a:p>
        </p:txBody>
      </p:sp>
      <p:pic>
        <p:nvPicPr>
          <p:cNvPr id="19" name="Picture 18"/>
          <p:cNvPicPr>
            <a:picLocks noChangeAspect="1"/>
          </p:cNvPicPr>
          <p:nvPr/>
        </p:nvPicPr>
        <p:blipFill>
          <a:blip r:embed="rId2"/>
          <a:stretch>
            <a:fillRect/>
          </a:stretch>
        </p:blipFill>
        <p:spPr>
          <a:xfrm>
            <a:off x="265176" y="2940342"/>
            <a:ext cx="4236825" cy="3236158"/>
          </a:xfrm>
          <a:prstGeom prst="rect">
            <a:avLst/>
          </a:prstGeom>
        </p:spPr>
      </p:pic>
      <p:pic>
        <p:nvPicPr>
          <p:cNvPr id="20" name="Picture 19"/>
          <p:cNvPicPr>
            <a:picLocks noChangeAspect="1"/>
          </p:cNvPicPr>
          <p:nvPr/>
        </p:nvPicPr>
        <p:blipFill>
          <a:blip r:embed="rId3"/>
          <a:stretch>
            <a:fillRect/>
          </a:stretch>
        </p:blipFill>
        <p:spPr>
          <a:xfrm>
            <a:off x="4616257" y="2936143"/>
            <a:ext cx="4247820" cy="3244556"/>
          </a:xfrm>
          <a:prstGeom prst="rect">
            <a:avLst/>
          </a:prstGeom>
        </p:spPr>
      </p:pic>
    </p:spTree>
    <p:extLst>
      <p:ext uri="{BB962C8B-B14F-4D97-AF65-F5344CB8AC3E}">
        <p14:creationId xmlns:p14="http://schemas.microsoft.com/office/powerpoint/2010/main" val="82289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6E02C-F8B1-4AE9-8FC8-2FF23D2C4FFB}"/>
              </a:ext>
            </a:extLst>
          </p:cNvPr>
          <p:cNvSpPr>
            <a:spLocks noGrp="1"/>
          </p:cNvSpPr>
          <p:nvPr>
            <p:ph type="title"/>
          </p:nvPr>
        </p:nvSpPr>
        <p:spPr/>
        <p:txBody>
          <a:bodyPr/>
          <a:lstStyle/>
          <a:p>
            <a:r>
              <a:rPr lang="en-CA" dirty="0" smtClean="0"/>
              <a:t>Objectives</a:t>
            </a:r>
            <a:endParaRPr lang="en-CA" dirty="0"/>
          </a:p>
        </p:txBody>
      </p:sp>
      <p:sp>
        <p:nvSpPr>
          <p:cNvPr id="3" name="Content Placeholder 2">
            <a:extLst>
              <a:ext uri="{FF2B5EF4-FFF2-40B4-BE49-F238E27FC236}">
                <a16:creationId xmlns="" xmlns:a16="http://schemas.microsoft.com/office/drawing/2014/main" id="{71230108-DC1E-4DC9-BA75-D8EA54EC7F2B}"/>
              </a:ext>
            </a:extLst>
          </p:cNvPr>
          <p:cNvSpPr>
            <a:spLocks noGrp="1"/>
          </p:cNvSpPr>
          <p:nvPr>
            <p:ph sz="quarter" idx="12"/>
          </p:nvPr>
        </p:nvSpPr>
        <p:spPr>
          <a:xfrm>
            <a:off x="228600" y="1485897"/>
            <a:ext cx="8686800" cy="5091685"/>
          </a:xfrm>
        </p:spPr>
        <p:txBody>
          <a:bodyPr>
            <a:normAutofit fontScale="77500" lnSpcReduction="20000"/>
          </a:bodyPr>
          <a:lstStyle/>
          <a:p>
            <a:pPr marL="361950" lvl="2" indent="-180975">
              <a:lnSpc>
                <a:spcPct val="110000"/>
              </a:lnSpc>
              <a:spcAft>
                <a:spcPts val="600"/>
              </a:spcAft>
              <a:buSzTx/>
              <a:buFont typeface="Arial" panose="020B0604020202020204" pitchFamily="34" charset="0"/>
              <a:buChar char="•"/>
            </a:pPr>
            <a:r>
              <a:rPr lang="en-US" sz="1900" dirty="0"/>
              <a:t>Verify system and subsystem-level requirements to ensure that they are properly allocated with a verification and validation plan; ensure that flow down of functional and performance requirements are able to meet the objectives of the proposed mission, as well as conformance with safety requirements and standards established by </a:t>
            </a:r>
            <a:r>
              <a:rPr lang="en-US" sz="1900" i="1" dirty="0" err="1"/>
              <a:t>NanoRacks</a:t>
            </a:r>
            <a:r>
              <a:rPr lang="en-US" sz="1900" dirty="0"/>
              <a:t> and the </a:t>
            </a:r>
            <a:r>
              <a:rPr lang="en-US" sz="1900" i="1" dirty="0"/>
              <a:t>CCP Design Specification </a:t>
            </a:r>
            <a:r>
              <a:rPr lang="en-US" sz="1900" dirty="0"/>
              <a:t>documents.</a:t>
            </a:r>
          </a:p>
          <a:p>
            <a:pPr marL="361950" lvl="2" indent="-180975">
              <a:lnSpc>
                <a:spcPct val="110000"/>
              </a:lnSpc>
              <a:spcAft>
                <a:spcPts val="600"/>
              </a:spcAft>
              <a:buSzTx/>
              <a:buFont typeface="Arial" panose="020B0604020202020204" pitchFamily="34" charset="0"/>
              <a:buChar char="•"/>
            </a:pPr>
            <a:r>
              <a:rPr lang="en-CA" sz="1900" dirty="0" smtClean="0"/>
              <a:t>Assess </a:t>
            </a:r>
            <a:r>
              <a:rPr lang="en-CA" sz="1900" dirty="0"/>
              <a:t>proposed hardware components for each subsystem.</a:t>
            </a:r>
            <a:endParaRPr lang="en-US" sz="1900" dirty="0"/>
          </a:p>
          <a:p>
            <a:pPr marL="361950" lvl="2" indent="-180975">
              <a:lnSpc>
                <a:spcPct val="110000"/>
              </a:lnSpc>
              <a:spcAft>
                <a:spcPts val="600"/>
              </a:spcAft>
              <a:buSzTx/>
              <a:buFont typeface="Arial" panose="020B0604020202020204" pitchFamily="34" charset="0"/>
              <a:buChar char="•"/>
            </a:pPr>
            <a:r>
              <a:rPr lang="en-US" sz="1900" dirty="0" smtClean="0"/>
              <a:t>Preliminary </a:t>
            </a:r>
            <a:r>
              <a:rPr lang="en-US" sz="1900" dirty="0"/>
              <a:t>designs and analyses of a 2U</a:t>
            </a:r>
            <a:r>
              <a:rPr lang="en-CA" sz="1900" dirty="0"/>
              <a:t>/3U mechanical bus (chassis</a:t>
            </a:r>
            <a:r>
              <a:rPr lang="en-CA" sz="1900" dirty="0" smtClean="0"/>
              <a:t>) showing </a:t>
            </a:r>
            <a:r>
              <a:rPr lang="en-CA" sz="1900" dirty="0"/>
              <a:t>a detailed layout including all </a:t>
            </a:r>
            <a:r>
              <a:rPr lang="en-CA" sz="1900" dirty="0" smtClean="0"/>
              <a:t>subsystems</a:t>
            </a:r>
          </a:p>
          <a:p>
            <a:pPr marL="361950" lvl="2" indent="-180975">
              <a:lnSpc>
                <a:spcPct val="110000"/>
              </a:lnSpc>
              <a:spcAft>
                <a:spcPts val="600"/>
              </a:spcAft>
              <a:buSzTx/>
              <a:buFont typeface="Arial" panose="020B0604020202020204" pitchFamily="34" charset="0"/>
              <a:buChar char="•"/>
            </a:pPr>
            <a:r>
              <a:rPr lang="en-CA" sz="1900" dirty="0" smtClean="0"/>
              <a:t>Preliminary design of the </a:t>
            </a:r>
            <a:r>
              <a:rPr lang="en-CA" sz="1900" dirty="0"/>
              <a:t>electrical and power system, cabling/harnesses, </a:t>
            </a:r>
            <a:r>
              <a:rPr lang="en-CA" sz="1900" dirty="0" smtClean="0"/>
              <a:t>grounding diagram, attitude </a:t>
            </a:r>
            <a:r>
              <a:rPr lang="en-CA" sz="1900" dirty="0"/>
              <a:t>control system configuration and control strategy, </a:t>
            </a:r>
            <a:r>
              <a:rPr lang="en-CA" sz="1900" dirty="0" smtClean="0"/>
              <a:t>RF communications, and flight </a:t>
            </a:r>
            <a:r>
              <a:rPr lang="en-CA" sz="1900" dirty="0"/>
              <a:t>software development </a:t>
            </a:r>
            <a:r>
              <a:rPr lang="en-CA" sz="1900" dirty="0" smtClean="0"/>
              <a:t>approach</a:t>
            </a:r>
          </a:p>
          <a:p>
            <a:pPr marL="361950" lvl="2" indent="-180975">
              <a:lnSpc>
                <a:spcPct val="110000"/>
              </a:lnSpc>
              <a:spcAft>
                <a:spcPts val="600"/>
              </a:spcAft>
              <a:buSzTx/>
              <a:buFont typeface="Arial" panose="020B0604020202020204" pitchFamily="34" charset="0"/>
              <a:buChar char="•"/>
            </a:pPr>
            <a:r>
              <a:rPr lang="en-CA" sz="1900" dirty="0"/>
              <a:t>Advanced design of the payload (mechanical, electrical) including detailed ICD and requirements</a:t>
            </a:r>
          </a:p>
          <a:p>
            <a:pPr marL="361950" lvl="2" indent="-180975">
              <a:lnSpc>
                <a:spcPct val="110000"/>
              </a:lnSpc>
              <a:spcAft>
                <a:spcPts val="600"/>
              </a:spcAft>
              <a:buSzTx/>
              <a:buFont typeface="Arial" panose="020B0604020202020204" pitchFamily="34" charset="0"/>
              <a:buChar char="•"/>
            </a:pPr>
            <a:r>
              <a:rPr lang="en-CA" sz="1900" dirty="0"/>
              <a:t>Preliminary design of the ground segment</a:t>
            </a:r>
          </a:p>
          <a:p>
            <a:pPr marL="361950" lvl="2" indent="-180975">
              <a:lnSpc>
                <a:spcPct val="110000"/>
              </a:lnSpc>
              <a:spcAft>
                <a:spcPts val="600"/>
              </a:spcAft>
              <a:buSzTx/>
              <a:buFont typeface="Arial" panose="020B0604020202020204" pitchFamily="34" charset="0"/>
              <a:buChar char="•"/>
            </a:pPr>
            <a:r>
              <a:rPr lang="en-CA" sz="1900" dirty="0" smtClean="0"/>
              <a:t>Preliminary </a:t>
            </a:r>
            <a:r>
              <a:rPr lang="en-CA" sz="1900" dirty="0"/>
              <a:t>AIT plan with test specifications and a </a:t>
            </a:r>
            <a:r>
              <a:rPr lang="en-CA" sz="1900" dirty="0" smtClean="0"/>
              <a:t>draft </a:t>
            </a:r>
            <a:r>
              <a:rPr lang="en-CA" sz="1900" dirty="0"/>
              <a:t>mission operations plan;</a:t>
            </a:r>
          </a:p>
          <a:p>
            <a:pPr marL="361950" lvl="2" indent="-180975">
              <a:lnSpc>
                <a:spcPct val="110000"/>
              </a:lnSpc>
              <a:spcAft>
                <a:spcPts val="600"/>
              </a:spcAft>
              <a:buSzTx/>
              <a:buFont typeface="Arial" panose="020B0604020202020204" pitchFamily="34" charset="0"/>
              <a:buChar char="•"/>
            </a:pPr>
            <a:r>
              <a:rPr lang="en-CA" sz="1900" dirty="0" smtClean="0"/>
              <a:t>Pathway </a:t>
            </a:r>
            <a:r>
              <a:rPr lang="en-CA" sz="1900" dirty="0"/>
              <a:t>forward to CDR: updated schedule, budget and programmatic </a:t>
            </a:r>
            <a:r>
              <a:rPr lang="en-CA" sz="1900" dirty="0" smtClean="0"/>
              <a:t>risks.</a:t>
            </a:r>
          </a:p>
          <a:p>
            <a:pPr marL="361950" lvl="2" indent="-180975">
              <a:lnSpc>
                <a:spcPct val="110000"/>
              </a:lnSpc>
              <a:spcAft>
                <a:spcPts val="600"/>
              </a:spcAft>
              <a:buSzTx/>
              <a:buFont typeface="Arial" panose="020B0604020202020204" pitchFamily="34" charset="0"/>
              <a:buChar char="•"/>
            </a:pPr>
            <a:r>
              <a:rPr lang="en-CA" sz="1900" dirty="0" smtClean="0"/>
              <a:t>Propose </a:t>
            </a:r>
            <a:r>
              <a:rPr lang="en-CA" sz="1900" dirty="0"/>
              <a:t>a </a:t>
            </a:r>
            <a:r>
              <a:rPr lang="en-CA" sz="1900" dirty="0" err="1"/>
              <a:t>flatsat</a:t>
            </a:r>
            <a:r>
              <a:rPr lang="en-CA" sz="1900" dirty="0"/>
              <a:t> model and preliminary design development of the Mechanical Ground Support Equipment (MGSE) and the Electrical Ground Support Equipment (EGSE)</a:t>
            </a:r>
            <a:endParaRPr lang="en-US" sz="1900" dirty="0"/>
          </a:p>
          <a:p>
            <a:endParaRPr lang="en-CA" dirty="0"/>
          </a:p>
        </p:txBody>
      </p:sp>
      <p:sp>
        <p:nvSpPr>
          <p:cNvPr id="4" name="Slide Number Placeholder 3">
            <a:extLst>
              <a:ext uri="{FF2B5EF4-FFF2-40B4-BE49-F238E27FC236}">
                <a16:creationId xmlns="" xmlns:a16="http://schemas.microsoft.com/office/drawing/2014/main" id="{30112F85-254D-4104-A8C7-5F72B783CF67}"/>
              </a:ext>
            </a:extLst>
          </p:cNvPr>
          <p:cNvSpPr>
            <a:spLocks noGrp="1"/>
          </p:cNvSpPr>
          <p:nvPr>
            <p:ph type="sldNum" sz="quarter" idx="11"/>
          </p:nvPr>
        </p:nvSpPr>
        <p:spPr/>
        <p:txBody>
          <a:bodyPr/>
          <a:lstStyle/>
          <a:p>
            <a:fld id="{1353CB71-703C-495B-86EC-238C102AF19B}" type="slidenum">
              <a:rPr lang="en-US" smtClean="0"/>
              <a:pPr/>
              <a:t>4</a:t>
            </a:fld>
            <a:r>
              <a:rPr lang="en-US"/>
              <a:t>   |</a:t>
            </a:r>
            <a:endParaRPr lang="en-US" dirty="0"/>
          </a:p>
        </p:txBody>
      </p:sp>
    </p:spTree>
    <p:extLst>
      <p:ext uri="{BB962C8B-B14F-4D97-AF65-F5344CB8AC3E}">
        <p14:creationId xmlns:p14="http://schemas.microsoft.com/office/powerpoint/2010/main" val="306543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6E02C-F8B1-4AE9-8FC8-2FF23D2C4FFB}"/>
              </a:ext>
            </a:extLst>
          </p:cNvPr>
          <p:cNvSpPr>
            <a:spLocks noGrp="1"/>
          </p:cNvSpPr>
          <p:nvPr>
            <p:ph type="title"/>
          </p:nvPr>
        </p:nvSpPr>
        <p:spPr/>
        <p:txBody>
          <a:bodyPr/>
          <a:lstStyle/>
          <a:p>
            <a:r>
              <a:rPr lang="en-CA" dirty="0" smtClean="0"/>
              <a:t>ICD</a:t>
            </a:r>
            <a:endParaRPr lang="en-CA" dirty="0"/>
          </a:p>
        </p:txBody>
      </p:sp>
      <p:sp>
        <p:nvSpPr>
          <p:cNvPr id="3" name="Content Placeholder 2">
            <a:extLst>
              <a:ext uri="{FF2B5EF4-FFF2-40B4-BE49-F238E27FC236}">
                <a16:creationId xmlns="" xmlns:a16="http://schemas.microsoft.com/office/drawing/2014/main" id="{71230108-DC1E-4DC9-BA75-D8EA54EC7F2B}"/>
              </a:ext>
            </a:extLst>
          </p:cNvPr>
          <p:cNvSpPr>
            <a:spLocks noGrp="1"/>
          </p:cNvSpPr>
          <p:nvPr>
            <p:ph sz="quarter" idx="12"/>
          </p:nvPr>
        </p:nvSpPr>
        <p:spPr>
          <a:xfrm>
            <a:off x="228600" y="1485897"/>
            <a:ext cx="8686800" cy="5091685"/>
          </a:xfrm>
        </p:spPr>
        <p:txBody>
          <a:bodyPr>
            <a:normAutofit/>
          </a:bodyPr>
          <a:lstStyle/>
          <a:p>
            <a:pPr marL="361950" lvl="2" indent="-180975">
              <a:lnSpc>
                <a:spcPct val="110000"/>
              </a:lnSpc>
              <a:spcAft>
                <a:spcPts val="600"/>
              </a:spcAft>
              <a:buSzTx/>
              <a:buFont typeface="Arial" panose="020B0604020202020204" pitchFamily="34" charset="0"/>
              <a:buChar char="•"/>
            </a:pPr>
            <a:r>
              <a:rPr lang="en-CA" sz="1900" dirty="0" smtClean="0"/>
              <a:t>Properly prepared Interface Control Documents (ICD) is critical for a successful satellite project.</a:t>
            </a:r>
          </a:p>
          <a:p>
            <a:pPr marL="361950" lvl="2" indent="-180975">
              <a:lnSpc>
                <a:spcPct val="110000"/>
              </a:lnSpc>
              <a:spcAft>
                <a:spcPts val="600"/>
              </a:spcAft>
              <a:buSzTx/>
              <a:buFont typeface="Arial" panose="020B0604020202020204" pitchFamily="34" charset="0"/>
              <a:buChar char="•"/>
            </a:pPr>
            <a:r>
              <a:rPr lang="en-CA" sz="1900" dirty="0" smtClean="0"/>
              <a:t>It is recommended to have a System ICD as well as an ICD for each satellite component. </a:t>
            </a:r>
          </a:p>
          <a:p>
            <a:pPr marL="361950" lvl="2" indent="-180975">
              <a:lnSpc>
                <a:spcPct val="110000"/>
              </a:lnSpc>
              <a:spcAft>
                <a:spcPts val="600"/>
              </a:spcAft>
              <a:buSzTx/>
              <a:buFont typeface="Arial" panose="020B0604020202020204" pitchFamily="34" charset="0"/>
              <a:buChar char="•"/>
            </a:pPr>
            <a:r>
              <a:rPr lang="en-CA" sz="1900" dirty="0" smtClean="0"/>
              <a:t>Examples of System ICD and component ICD are uploaded in GC Collab. Please use that as templates and modify accordingly </a:t>
            </a:r>
          </a:p>
          <a:p>
            <a:pPr marL="361950" lvl="2" indent="-180975">
              <a:lnSpc>
                <a:spcPct val="110000"/>
              </a:lnSpc>
              <a:spcAft>
                <a:spcPts val="600"/>
              </a:spcAft>
              <a:buSzTx/>
              <a:buFont typeface="Arial" panose="020B0604020202020204" pitchFamily="34" charset="0"/>
              <a:buChar char="•"/>
            </a:pPr>
            <a:r>
              <a:rPr lang="en-CA" sz="1900" dirty="0"/>
              <a:t>A</a:t>
            </a:r>
            <a:r>
              <a:rPr lang="en-CA" sz="1900" dirty="0" smtClean="0"/>
              <a:t> component ICD should include information on mechanical, electrical, and signal interface such that every member of the team (electrical, mechanical, systems, software) can find the information necessary to complete his part </a:t>
            </a:r>
            <a:r>
              <a:rPr lang="en-CA" sz="1900" smtClean="0"/>
              <a:t>of design</a:t>
            </a:r>
            <a:endParaRPr lang="en-CA" sz="1900" dirty="0" smtClean="0"/>
          </a:p>
          <a:p>
            <a:pPr marL="704850" lvl="3" indent="-180975">
              <a:lnSpc>
                <a:spcPct val="110000"/>
              </a:lnSpc>
              <a:spcAft>
                <a:spcPts val="600"/>
              </a:spcAft>
            </a:pPr>
            <a:r>
              <a:rPr lang="en-CA" sz="1500" dirty="0" smtClean="0"/>
              <a:t>For example, it is not only the electrical engineer that is interested to know more about the EPS board. </a:t>
            </a:r>
          </a:p>
          <a:p>
            <a:pPr marL="704850" lvl="3" indent="-180975">
              <a:lnSpc>
                <a:spcPct val="110000"/>
              </a:lnSpc>
              <a:spcAft>
                <a:spcPts val="600"/>
              </a:spcAft>
            </a:pPr>
            <a:r>
              <a:rPr lang="en-CA" sz="1500" dirty="0" smtClean="0"/>
              <a:t>The mechanical engineer needs to know the dimensions, the mass, and the mounting holes.</a:t>
            </a:r>
          </a:p>
          <a:p>
            <a:pPr marL="704850" lvl="3" indent="-180975">
              <a:lnSpc>
                <a:spcPct val="110000"/>
              </a:lnSpc>
              <a:spcAft>
                <a:spcPts val="600"/>
              </a:spcAft>
            </a:pPr>
            <a:r>
              <a:rPr lang="en-CA" sz="1500" dirty="0" smtClean="0"/>
              <a:t>The software engineer needs to know the pin layout  </a:t>
            </a:r>
          </a:p>
          <a:p>
            <a:pPr marL="704850" lvl="3" indent="-180975">
              <a:lnSpc>
                <a:spcPct val="110000"/>
              </a:lnSpc>
              <a:spcAft>
                <a:spcPts val="600"/>
              </a:spcAft>
            </a:pPr>
            <a:endParaRPr lang="en-US" sz="1500" dirty="0"/>
          </a:p>
          <a:p>
            <a:endParaRPr lang="en-CA" dirty="0"/>
          </a:p>
        </p:txBody>
      </p:sp>
      <p:sp>
        <p:nvSpPr>
          <p:cNvPr id="4" name="Slide Number Placeholder 3">
            <a:extLst>
              <a:ext uri="{FF2B5EF4-FFF2-40B4-BE49-F238E27FC236}">
                <a16:creationId xmlns="" xmlns:a16="http://schemas.microsoft.com/office/drawing/2014/main" id="{30112F85-254D-4104-A8C7-5F72B783CF67}"/>
              </a:ext>
            </a:extLst>
          </p:cNvPr>
          <p:cNvSpPr>
            <a:spLocks noGrp="1"/>
          </p:cNvSpPr>
          <p:nvPr>
            <p:ph type="sldNum" sz="quarter" idx="11"/>
          </p:nvPr>
        </p:nvSpPr>
        <p:spPr/>
        <p:txBody>
          <a:bodyPr/>
          <a:lstStyle/>
          <a:p>
            <a:fld id="{1353CB71-703C-495B-86EC-238C102AF19B}" type="slidenum">
              <a:rPr lang="en-US" smtClean="0"/>
              <a:pPr/>
              <a:t>5</a:t>
            </a:fld>
            <a:r>
              <a:rPr lang="en-US"/>
              <a:t>   |</a:t>
            </a:r>
            <a:endParaRPr lang="en-US" dirty="0"/>
          </a:p>
        </p:txBody>
      </p:sp>
    </p:spTree>
    <p:extLst>
      <p:ext uri="{BB962C8B-B14F-4D97-AF65-F5344CB8AC3E}">
        <p14:creationId xmlns:p14="http://schemas.microsoft.com/office/powerpoint/2010/main" val="154170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5EE2AF-4DB7-4551-B801-F4F7D69F337C}"/>
              </a:ext>
            </a:extLst>
          </p:cNvPr>
          <p:cNvSpPr>
            <a:spLocks noGrp="1"/>
          </p:cNvSpPr>
          <p:nvPr>
            <p:ph type="title"/>
          </p:nvPr>
        </p:nvSpPr>
        <p:spPr/>
        <p:txBody>
          <a:bodyPr/>
          <a:lstStyle/>
          <a:p>
            <a:r>
              <a:rPr lang="en-CA" dirty="0" smtClean="0"/>
              <a:t>PDR Deliverable &amp; Schedule</a:t>
            </a:r>
            <a:endParaRPr lang="en-CA" dirty="0"/>
          </a:p>
        </p:txBody>
      </p:sp>
      <p:sp>
        <p:nvSpPr>
          <p:cNvPr id="3" name="Content Placeholder 2">
            <a:extLst>
              <a:ext uri="{FF2B5EF4-FFF2-40B4-BE49-F238E27FC236}">
                <a16:creationId xmlns="" xmlns:a16="http://schemas.microsoft.com/office/drawing/2014/main" id="{92B92969-2311-4C94-8CB2-33340CC1EAD0}"/>
              </a:ext>
            </a:extLst>
          </p:cNvPr>
          <p:cNvSpPr>
            <a:spLocks noGrp="1"/>
          </p:cNvSpPr>
          <p:nvPr>
            <p:ph sz="quarter" idx="12"/>
          </p:nvPr>
        </p:nvSpPr>
        <p:spPr/>
        <p:txBody>
          <a:bodyPr>
            <a:normAutofit/>
          </a:bodyPr>
          <a:lstStyle/>
          <a:p>
            <a:pPr>
              <a:spcAft>
                <a:spcPts val="600"/>
              </a:spcAft>
            </a:pPr>
            <a:r>
              <a:rPr lang="en-CA" sz="1800" dirty="0" smtClean="0"/>
              <a:t>Considering that </a:t>
            </a:r>
            <a:r>
              <a:rPr lang="en-CA" sz="1800" dirty="0" err="1" smtClean="0"/>
              <a:t>NanoRacks</a:t>
            </a:r>
            <a:r>
              <a:rPr lang="en-CA" sz="1800" dirty="0" smtClean="0"/>
              <a:t> will participate in PDR, CSA requests ALL teams respect the schedule listed below. </a:t>
            </a:r>
          </a:p>
          <a:p>
            <a:pPr marL="0" indent="0">
              <a:spcAft>
                <a:spcPts val="600"/>
              </a:spcAft>
              <a:buNone/>
            </a:pPr>
            <a:r>
              <a:rPr lang="en-CA" sz="1800" dirty="0"/>
              <a:t>	</a:t>
            </a:r>
          </a:p>
          <a:p>
            <a:endParaRPr lang="en-CA" dirty="0"/>
          </a:p>
        </p:txBody>
      </p:sp>
      <p:sp>
        <p:nvSpPr>
          <p:cNvPr id="4" name="Slide Number Placeholder 3">
            <a:extLst>
              <a:ext uri="{FF2B5EF4-FFF2-40B4-BE49-F238E27FC236}">
                <a16:creationId xmlns="" xmlns:a16="http://schemas.microsoft.com/office/drawing/2014/main" id="{5243128C-FBB9-44D0-B91D-32941136BE18}"/>
              </a:ext>
            </a:extLst>
          </p:cNvPr>
          <p:cNvSpPr>
            <a:spLocks noGrp="1"/>
          </p:cNvSpPr>
          <p:nvPr>
            <p:ph type="sldNum" sz="quarter" idx="11"/>
          </p:nvPr>
        </p:nvSpPr>
        <p:spPr/>
        <p:txBody>
          <a:bodyPr/>
          <a:lstStyle/>
          <a:p>
            <a:fld id="{1353CB71-703C-495B-86EC-238C102AF19B}" type="slidenum">
              <a:rPr lang="en-US" smtClean="0"/>
              <a:pPr/>
              <a:t>6</a:t>
            </a:fld>
            <a:r>
              <a:rPr lang="en-US"/>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67159314"/>
              </p:ext>
            </p:extLst>
          </p:nvPr>
        </p:nvGraphicFramePr>
        <p:xfrm>
          <a:off x="504662" y="2249080"/>
          <a:ext cx="8303436" cy="1569720"/>
        </p:xfrm>
        <a:graphic>
          <a:graphicData uri="http://schemas.openxmlformats.org/drawingml/2006/table">
            <a:tbl>
              <a:tblPr firstRow="1" bandRow="1">
                <a:tableStyleId>{5C22544A-7EE6-4342-B048-85BDC9FD1C3A}</a:tableStyleId>
              </a:tblPr>
              <a:tblGrid>
                <a:gridCol w="1580189">
                  <a:extLst>
                    <a:ext uri="{9D8B030D-6E8A-4147-A177-3AD203B41FA5}">
                      <a16:colId xmlns="" xmlns:a16="http://schemas.microsoft.com/office/drawing/2014/main" val="3228824770"/>
                    </a:ext>
                  </a:extLst>
                </a:gridCol>
                <a:gridCol w="6723247">
                  <a:extLst>
                    <a:ext uri="{9D8B030D-6E8A-4147-A177-3AD203B41FA5}">
                      <a16:colId xmlns="" xmlns:a16="http://schemas.microsoft.com/office/drawing/2014/main" val="1556798180"/>
                    </a:ext>
                  </a:extLst>
                </a:gridCol>
              </a:tblGrid>
              <a:tr h="370840">
                <a:tc>
                  <a:txBody>
                    <a:bodyPr/>
                    <a:lstStyle/>
                    <a:p>
                      <a:r>
                        <a:rPr lang="en-CA" sz="1200" dirty="0" smtClean="0"/>
                        <a:t>Time</a:t>
                      </a:r>
                      <a:endParaRPr lang="en-CA" sz="1200" dirty="0"/>
                    </a:p>
                  </a:txBody>
                  <a:tcPr/>
                </a:tc>
                <a:tc>
                  <a:txBody>
                    <a:bodyPr/>
                    <a:lstStyle/>
                    <a:p>
                      <a:r>
                        <a:rPr lang="en-CA" sz="1200" dirty="0" smtClean="0"/>
                        <a:t>Deliverables</a:t>
                      </a:r>
                      <a:endParaRPr lang="en-CA" sz="1200" dirty="0"/>
                    </a:p>
                  </a:txBody>
                  <a:tcPr/>
                </a:tc>
                <a:extLst>
                  <a:ext uri="{0D108BD9-81ED-4DB2-BD59-A6C34878D82A}">
                    <a16:rowId xmlns="" xmlns:a16="http://schemas.microsoft.com/office/drawing/2014/main" val="1608998500"/>
                  </a:ext>
                </a:extLst>
              </a:tr>
              <a:tr h="370840">
                <a:tc>
                  <a:txBody>
                    <a:bodyPr/>
                    <a:lstStyle/>
                    <a:p>
                      <a:r>
                        <a:rPr lang="en-CA" sz="1200" dirty="0" smtClean="0"/>
                        <a:t>PDR – 3 Weeks</a:t>
                      </a:r>
                      <a:endParaRPr lang="en-CA" sz="1200" dirty="0"/>
                    </a:p>
                  </a:txBody>
                  <a:tcPr/>
                </a:tc>
                <a:tc>
                  <a:txBody>
                    <a:bodyPr/>
                    <a:lstStyle/>
                    <a:p>
                      <a:r>
                        <a:rPr lang="en-CA" sz="1200" dirty="0" smtClean="0"/>
                        <a:t>MRD (final), SRD (final),  PDR </a:t>
                      </a:r>
                      <a:r>
                        <a:rPr lang="en-CA" sz="1200" dirty="0" err="1" smtClean="0"/>
                        <a:t>powerpoint</a:t>
                      </a:r>
                      <a:r>
                        <a:rPr lang="en-CA" sz="1200" dirty="0" smtClean="0"/>
                        <a:t> (draft), ICD (draft), BOM (1</a:t>
                      </a:r>
                      <a:r>
                        <a:rPr lang="en-CA" sz="1200" baseline="30000" dirty="0" smtClean="0"/>
                        <a:t>st</a:t>
                      </a:r>
                      <a:r>
                        <a:rPr lang="en-CA" sz="1200" dirty="0" smtClean="0"/>
                        <a:t> draft) and SDP (1</a:t>
                      </a:r>
                      <a:r>
                        <a:rPr lang="en-CA" sz="1200" baseline="30000" dirty="0" smtClean="0"/>
                        <a:t>st</a:t>
                      </a:r>
                      <a:r>
                        <a:rPr lang="en-CA" sz="1200" dirty="0" smtClean="0"/>
                        <a:t> draft)</a:t>
                      </a:r>
                      <a:endParaRPr lang="en-CA" sz="1200" dirty="0"/>
                    </a:p>
                  </a:txBody>
                  <a:tcPr/>
                </a:tc>
                <a:extLst>
                  <a:ext uri="{0D108BD9-81ED-4DB2-BD59-A6C34878D82A}">
                    <a16:rowId xmlns="" xmlns:a16="http://schemas.microsoft.com/office/drawing/2014/main" val="779736387"/>
                  </a:ext>
                </a:extLst>
              </a:tr>
              <a:tr h="370840">
                <a:tc>
                  <a:txBody>
                    <a:bodyPr/>
                    <a:lstStyle/>
                    <a:p>
                      <a:r>
                        <a:rPr lang="en-CA" sz="1200" dirty="0" smtClean="0"/>
                        <a:t>PDR</a:t>
                      </a:r>
                      <a:endParaRPr lang="en-CA" sz="1200" dirty="0"/>
                    </a:p>
                  </a:txBody>
                  <a:tcPr/>
                </a:tc>
                <a:tc>
                  <a:txBody>
                    <a:bodyPr/>
                    <a:lstStyle/>
                    <a:p>
                      <a:r>
                        <a:rPr lang="en-CA" sz="1200" dirty="0" smtClean="0"/>
                        <a:t>PDR </a:t>
                      </a:r>
                      <a:r>
                        <a:rPr lang="en-CA" sz="1200" dirty="0" err="1" smtClean="0"/>
                        <a:t>Powerpoint</a:t>
                      </a:r>
                      <a:endParaRPr lang="en-CA" sz="1200" dirty="0"/>
                    </a:p>
                  </a:txBody>
                  <a:tcPr/>
                </a:tc>
                <a:extLst>
                  <a:ext uri="{0D108BD9-81ED-4DB2-BD59-A6C34878D82A}">
                    <a16:rowId xmlns="" xmlns:a16="http://schemas.microsoft.com/office/drawing/2014/main" val="109343106"/>
                  </a:ext>
                </a:extLst>
              </a:tr>
              <a:tr h="370840">
                <a:tc>
                  <a:txBody>
                    <a:bodyPr/>
                    <a:lstStyle/>
                    <a:p>
                      <a:r>
                        <a:rPr lang="en-CA" sz="1200" dirty="0" smtClean="0"/>
                        <a:t>PDR + 3 Weeks</a:t>
                      </a:r>
                      <a:endParaRPr lang="en-CA" sz="1200" dirty="0"/>
                    </a:p>
                  </a:txBody>
                  <a:tcPr/>
                </a:tc>
                <a:tc>
                  <a:txBody>
                    <a:bodyPr/>
                    <a:lstStyle/>
                    <a:p>
                      <a:r>
                        <a:rPr lang="en-CA" sz="1200" dirty="0" smtClean="0"/>
                        <a:t>Revised</a:t>
                      </a:r>
                      <a:r>
                        <a:rPr lang="en-CA" sz="1200" baseline="0" dirty="0" smtClean="0"/>
                        <a:t> 1</a:t>
                      </a:r>
                      <a:r>
                        <a:rPr lang="en-CA" sz="1200" baseline="30000" dirty="0" smtClean="0"/>
                        <a:t>st</a:t>
                      </a:r>
                      <a:r>
                        <a:rPr lang="en-CA" sz="1200" baseline="0" dirty="0" smtClean="0"/>
                        <a:t> draft of BOM and SDP </a:t>
                      </a:r>
                      <a:endParaRPr lang="en-CA" sz="1200" dirty="0"/>
                    </a:p>
                  </a:txBody>
                  <a:tcPr/>
                </a:tc>
                <a:extLst>
                  <a:ext uri="{0D108BD9-81ED-4DB2-BD59-A6C34878D82A}">
                    <a16:rowId xmlns="" xmlns:a16="http://schemas.microsoft.com/office/drawing/2014/main" val="38381615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56962804"/>
              </p:ext>
            </p:extLst>
          </p:nvPr>
        </p:nvGraphicFramePr>
        <p:xfrm>
          <a:off x="845976" y="3933680"/>
          <a:ext cx="7452048" cy="2603592"/>
        </p:xfrm>
        <a:graphic>
          <a:graphicData uri="http://schemas.openxmlformats.org/drawingml/2006/table">
            <a:tbl>
              <a:tblPr firstRow="1" bandRow="1">
                <a:tableStyleId>{F5AB1C69-6EDB-4FF4-983F-18BD219EF322}</a:tableStyleId>
              </a:tblPr>
              <a:tblGrid>
                <a:gridCol w="5613918">
                  <a:extLst>
                    <a:ext uri="{9D8B030D-6E8A-4147-A177-3AD203B41FA5}">
                      <a16:colId xmlns="" xmlns:a16="http://schemas.microsoft.com/office/drawing/2014/main" val="2925105266"/>
                    </a:ext>
                  </a:extLst>
                </a:gridCol>
                <a:gridCol w="1838130">
                  <a:extLst>
                    <a:ext uri="{9D8B030D-6E8A-4147-A177-3AD203B41FA5}">
                      <a16:colId xmlns="" xmlns:a16="http://schemas.microsoft.com/office/drawing/2014/main" val="2226923237"/>
                    </a:ext>
                  </a:extLst>
                </a:gridCol>
              </a:tblGrid>
              <a:tr h="325449">
                <a:tc>
                  <a:txBody>
                    <a:bodyPr/>
                    <a:lstStyle/>
                    <a:p>
                      <a:r>
                        <a:rPr lang="en-CA" sz="1200" kern="1200" dirty="0" smtClean="0"/>
                        <a:t>Document</a:t>
                      </a:r>
                      <a:endParaRPr lang="en-CA" sz="1200" b="1" kern="1200" dirty="0">
                        <a:solidFill>
                          <a:schemeClr val="lt1"/>
                        </a:solidFill>
                        <a:latin typeface="+mn-lt"/>
                        <a:ea typeface="+mn-ea"/>
                        <a:cs typeface="+mn-cs"/>
                      </a:endParaRPr>
                    </a:p>
                  </a:txBody>
                  <a:tcPr/>
                </a:tc>
                <a:tc>
                  <a:txBody>
                    <a:bodyPr/>
                    <a:lstStyle/>
                    <a:p>
                      <a:r>
                        <a:rPr lang="en-CA" sz="1200" kern="1200" dirty="0" smtClean="0"/>
                        <a:t>Acronym</a:t>
                      </a:r>
                      <a:endParaRPr lang="en-CA" sz="1200" b="1" kern="1200" dirty="0">
                        <a:solidFill>
                          <a:schemeClr val="lt1"/>
                        </a:solidFill>
                        <a:latin typeface="+mn-lt"/>
                        <a:ea typeface="+mn-ea"/>
                        <a:cs typeface="+mn-cs"/>
                      </a:endParaRPr>
                    </a:p>
                  </a:txBody>
                  <a:tcPr/>
                </a:tc>
                <a:extLst>
                  <a:ext uri="{0D108BD9-81ED-4DB2-BD59-A6C34878D82A}">
                    <a16:rowId xmlns="" xmlns:a16="http://schemas.microsoft.com/office/drawing/2014/main" val="1148893672"/>
                  </a:ext>
                </a:extLst>
              </a:tr>
              <a:tr h="325449">
                <a:tc>
                  <a:txBody>
                    <a:bodyPr/>
                    <a:lstStyle/>
                    <a:p>
                      <a:r>
                        <a:rPr lang="en-CA" sz="1200" dirty="0" smtClean="0"/>
                        <a:t>Mission Requirement Document</a:t>
                      </a:r>
                      <a:endParaRPr lang="en-CA" sz="1200" dirty="0"/>
                    </a:p>
                  </a:txBody>
                  <a:tcPr/>
                </a:tc>
                <a:tc>
                  <a:txBody>
                    <a:bodyPr/>
                    <a:lstStyle/>
                    <a:p>
                      <a:r>
                        <a:rPr lang="en-CA" sz="1200" dirty="0" smtClean="0"/>
                        <a:t>MRD</a:t>
                      </a:r>
                      <a:endParaRPr lang="en-CA" sz="1200" dirty="0"/>
                    </a:p>
                  </a:txBody>
                  <a:tcPr/>
                </a:tc>
                <a:extLst>
                  <a:ext uri="{0D108BD9-81ED-4DB2-BD59-A6C34878D82A}">
                    <a16:rowId xmlns="" xmlns:a16="http://schemas.microsoft.com/office/drawing/2014/main" val="4144776293"/>
                  </a:ext>
                </a:extLst>
              </a:tr>
              <a:tr h="325449">
                <a:tc>
                  <a:txBody>
                    <a:bodyPr/>
                    <a:lstStyle/>
                    <a:p>
                      <a:r>
                        <a:rPr lang="en-CA" sz="1200" dirty="0" smtClean="0"/>
                        <a:t>Systems Requirement Document</a:t>
                      </a:r>
                      <a:endParaRPr lang="en-CA" sz="1200" dirty="0"/>
                    </a:p>
                  </a:txBody>
                  <a:tcPr/>
                </a:tc>
                <a:tc>
                  <a:txBody>
                    <a:bodyPr/>
                    <a:lstStyle/>
                    <a:p>
                      <a:r>
                        <a:rPr lang="en-CA" sz="1200" dirty="0" smtClean="0"/>
                        <a:t>SRD</a:t>
                      </a:r>
                      <a:endParaRPr lang="en-CA" sz="1200" dirty="0"/>
                    </a:p>
                  </a:txBody>
                  <a:tcPr/>
                </a:tc>
                <a:extLst>
                  <a:ext uri="{0D108BD9-81ED-4DB2-BD59-A6C34878D82A}">
                    <a16:rowId xmlns="" xmlns:a16="http://schemas.microsoft.com/office/drawing/2014/main" val="2506131009"/>
                  </a:ext>
                </a:extLst>
              </a:tr>
              <a:tr h="325449">
                <a:tc>
                  <a:txBody>
                    <a:bodyPr/>
                    <a:lstStyle/>
                    <a:p>
                      <a:r>
                        <a:rPr lang="en-CA" sz="1200" dirty="0" smtClean="0"/>
                        <a:t>Bill</a:t>
                      </a:r>
                      <a:r>
                        <a:rPr lang="en-CA" sz="1200" baseline="0" dirty="0" smtClean="0"/>
                        <a:t> of Materials</a:t>
                      </a:r>
                      <a:endParaRPr lang="en-CA" sz="1200" dirty="0"/>
                    </a:p>
                  </a:txBody>
                  <a:tcPr/>
                </a:tc>
                <a:tc>
                  <a:txBody>
                    <a:bodyPr/>
                    <a:lstStyle/>
                    <a:p>
                      <a:r>
                        <a:rPr lang="en-CA" sz="1200" dirty="0" smtClean="0"/>
                        <a:t>BOM</a:t>
                      </a:r>
                      <a:endParaRPr lang="en-CA" sz="1200" dirty="0"/>
                    </a:p>
                  </a:txBody>
                  <a:tcPr/>
                </a:tc>
                <a:extLst>
                  <a:ext uri="{0D108BD9-81ED-4DB2-BD59-A6C34878D82A}">
                    <a16:rowId xmlns="" xmlns:a16="http://schemas.microsoft.com/office/drawing/2014/main" val="1325830438"/>
                  </a:ext>
                </a:extLst>
              </a:tr>
              <a:tr h="325449">
                <a:tc>
                  <a:txBody>
                    <a:bodyPr/>
                    <a:lstStyle/>
                    <a:p>
                      <a:r>
                        <a:rPr lang="en-CA" sz="1200" dirty="0" smtClean="0"/>
                        <a:t>Safety</a:t>
                      </a:r>
                      <a:r>
                        <a:rPr lang="en-CA" sz="1200" baseline="0" dirty="0" smtClean="0"/>
                        <a:t> Data Package</a:t>
                      </a:r>
                      <a:endParaRPr lang="en-CA" sz="1200" dirty="0"/>
                    </a:p>
                  </a:txBody>
                  <a:tcPr/>
                </a:tc>
                <a:tc>
                  <a:txBody>
                    <a:bodyPr/>
                    <a:lstStyle/>
                    <a:p>
                      <a:r>
                        <a:rPr lang="en-CA" sz="1200" dirty="0" smtClean="0"/>
                        <a:t>SDP</a:t>
                      </a:r>
                      <a:endParaRPr lang="en-CA" sz="1200" dirty="0"/>
                    </a:p>
                  </a:txBody>
                  <a:tcPr/>
                </a:tc>
                <a:extLst>
                  <a:ext uri="{0D108BD9-81ED-4DB2-BD59-A6C34878D82A}">
                    <a16:rowId xmlns="" xmlns:a16="http://schemas.microsoft.com/office/drawing/2014/main" val="3881679088"/>
                  </a:ext>
                </a:extLst>
              </a:tr>
              <a:tr h="325449">
                <a:tc>
                  <a:txBody>
                    <a:bodyPr/>
                    <a:lstStyle/>
                    <a:p>
                      <a:r>
                        <a:rPr lang="en-CA" sz="1200" dirty="0" smtClean="0"/>
                        <a:t>Interface Control Document</a:t>
                      </a:r>
                      <a:endParaRPr lang="en-CA" sz="1200" dirty="0"/>
                    </a:p>
                  </a:txBody>
                  <a:tcPr/>
                </a:tc>
                <a:tc>
                  <a:txBody>
                    <a:bodyPr/>
                    <a:lstStyle/>
                    <a:p>
                      <a:r>
                        <a:rPr lang="en-CA" sz="1200" dirty="0" smtClean="0"/>
                        <a:t>ICD</a:t>
                      </a:r>
                      <a:endParaRPr lang="en-CA" sz="1200" dirty="0"/>
                    </a:p>
                  </a:txBody>
                  <a:tcPr/>
                </a:tc>
                <a:extLst>
                  <a:ext uri="{0D108BD9-81ED-4DB2-BD59-A6C34878D82A}">
                    <a16:rowId xmlns="" xmlns:a16="http://schemas.microsoft.com/office/drawing/2014/main" val="559139340"/>
                  </a:ext>
                </a:extLst>
              </a:tr>
              <a:tr h="325449">
                <a:tc>
                  <a:txBody>
                    <a:bodyPr/>
                    <a:lstStyle/>
                    <a:p>
                      <a:endParaRPr lang="en-CA" sz="1200" dirty="0"/>
                    </a:p>
                  </a:txBody>
                  <a:tcPr/>
                </a:tc>
                <a:tc>
                  <a:txBody>
                    <a:bodyPr/>
                    <a:lstStyle/>
                    <a:p>
                      <a:endParaRPr lang="en-CA" sz="1200" dirty="0"/>
                    </a:p>
                  </a:txBody>
                  <a:tcPr/>
                </a:tc>
                <a:extLst>
                  <a:ext uri="{0D108BD9-81ED-4DB2-BD59-A6C34878D82A}">
                    <a16:rowId xmlns="" xmlns:a16="http://schemas.microsoft.com/office/drawing/2014/main" val="3694938788"/>
                  </a:ext>
                </a:extLst>
              </a:tr>
              <a:tr h="325449">
                <a:tc>
                  <a:txBody>
                    <a:bodyPr/>
                    <a:lstStyle/>
                    <a:p>
                      <a:endParaRPr lang="en-CA" sz="1200" dirty="0"/>
                    </a:p>
                  </a:txBody>
                  <a:tcPr/>
                </a:tc>
                <a:tc>
                  <a:txBody>
                    <a:bodyPr/>
                    <a:lstStyle/>
                    <a:p>
                      <a:endParaRPr lang="en-CA" sz="1200" dirty="0"/>
                    </a:p>
                  </a:txBody>
                  <a:tcPr/>
                </a:tc>
                <a:extLst>
                  <a:ext uri="{0D108BD9-81ED-4DB2-BD59-A6C34878D82A}">
                    <a16:rowId xmlns="" xmlns:a16="http://schemas.microsoft.com/office/drawing/2014/main" val="3790478462"/>
                  </a:ext>
                </a:extLst>
              </a:tr>
            </a:tbl>
          </a:graphicData>
        </a:graphic>
      </p:graphicFrame>
    </p:spTree>
    <p:extLst>
      <p:ext uri="{BB962C8B-B14F-4D97-AF65-F5344CB8AC3E}">
        <p14:creationId xmlns:p14="http://schemas.microsoft.com/office/powerpoint/2010/main" val="417284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Proposed PDR Format</a:t>
            </a:r>
            <a:endParaRPr lang="en-CA" dirty="0"/>
          </a:p>
        </p:txBody>
      </p:sp>
      <p:sp>
        <p:nvSpPr>
          <p:cNvPr id="3" name="Content Placeholder 2"/>
          <p:cNvSpPr>
            <a:spLocks noGrp="1"/>
          </p:cNvSpPr>
          <p:nvPr>
            <p:ph sz="quarter" idx="12"/>
          </p:nvPr>
        </p:nvSpPr>
        <p:spPr>
          <a:xfrm>
            <a:off x="228600" y="1419119"/>
            <a:ext cx="8686800" cy="5233607"/>
          </a:xfrm>
        </p:spPr>
        <p:txBody>
          <a:bodyPr>
            <a:normAutofit fontScale="92500"/>
          </a:bodyPr>
          <a:lstStyle/>
          <a:p>
            <a:pPr>
              <a:lnSpc>
                <a:spcPct val="110000"/>
              </a:lnSpc>
              <a:spcAft>
                <a:spcPts val="600"/>
              </a:spcAft>
            </a:pPr>
            <a:r>
              <a:rPr lang="en-US" sz="1900" dirty="0" smtClean="0"/>
              <a:t>It will be by regions with 3 to 6 teams per region.</a:t>
            </a:r>
          </a:p>
          <a:p>
            <a:pPr>
              <a:lnSpc>
                <a:spcPct val="110000"/>
              </a:lnSpc>
              <a:spcAft>
                <a:spcPts val="600"/>
              </a:spcAft>
            </a:pPr>
            <a:r>
              <a:rPr lang="en-US" sz="1900" dirty="0" smtClean="0"/>
              <a:t>Allocated time: 4 hours per team per PDR, including questions</a:t>
            </a:r>
          </a:p>
          <a:p>
            <a:pPr>
              <a:lnSpc>
                <a:spcPct val="110000"/>
              </a:lnSpc>
              <a:spcAft>
                <a:spcPts val="600"/>
              </a:spcAft>
            </a:pPr>
            <a:r>
              <a:rPr lang="en-US" sz="1900" dirty="0" smtClean="0"/>
              <a:t>At PDR, each team should first present the key mission and systems requirements.</a:t>
            </a:r>
          </a:p>
          <a:p>
            <a:pPr>
              <a:lnSpc>
                <a:spcPct val="110000"/>
              </a:lnSpc>
              <a:spcAft>
                <a:spcPts val="600"/>
              </a:spcAft>
            </a:pPr>
            <a:r>
              <a:rPr lang="en-US" sz="1900" dirty="0" smtClean="0"/>
              <a:t>From the systems requirements, demonstrate the flow down to the subsystems requirements level </a:t>
            </a:r>
          </a:p>
          <a:p>
            <a:pPr>
              <a:lnSpc>
                <a:spcPct val="110000"/>
              </a:lnSpc>
              <a:spcAft>
                <a:spcPts val="600"/>
              </a:spcAft>
            </a:pPr>
            <a:r>
              <a:rPr lang="en-US" sz="1900" dirty="0" smtClean="0"/>
              <a:t>Present the preliminary design of each subsystems</a:t>
            </a:r>
          </a:p>
          <a:p>
            <a:pPr>
              <a:lnSpc>
                <a:spcPct val="110000"/>
              </a:lnSpc>
              <a:spcAft>
                <a:spcPts val="600"/>
              </a:spcAft>
            </a:pPr>
            <a:r>
              <a:rPr lang="en-US" sz="1900" dirty="0" smtClean="0"/>
              <a:t>CSA team provides feedback to each team:</a:t>
            </a:r>
          </a:p>
          <a:p>
            <a:pPr lvl="1">
              <a:lnSpc>
                <a:spcPct val="110000"/>
              </a:lnSpc>
              <a:spcAft>
                <a:spcPts val="600"/>
              </a:spcAft>
            </a:pPr>
            <a:r>
              <a:rPr lang="en-US" sz="1500" dirty="0"/>
              <a:t>Request for Actions (RFAs) for minor issues that may or may not affect requirements </a:t>
            </a:r>
          </a:p>
          <a:p>
            <a:pPr lvl="1">
              <a:lnSpc>
                <a:spcPct val="110000"/>
              </a:lnSpc>
              <a:spcAft>
                <a:spcPts val="600"/>
              </a:spcAft>
            </a:pPr>
            <a:r>
              <a:rPr lang="en-US" sz="1500" dirty="0"/>
              <a:t>Review Item Discrepancies (</a:t>
            </a:r>
            <a:r>
              <a:rPr lang="en-US" sz="1500" dirty="0" smtClean="0"/>
              <a:t>RID) for </a:t>
            </a:r>
            <a:r>
              <a:rPr lang="en-US" sz="1500" dirty="0"/>
              <a:t>major issues directly affecting a requirement</a:t>
            </a:r>
          </a:p>
          <a:p>
            <a:pPr lvl="1">
              <a:lnSpc>
                <a:spcPct val="110000"/>
              </a:lnSpc>
              <a:spcAft>
                <a:spcPts val="600"/>
              </a:spcAft>
            </a:pPr>
            <a:r>
              <a:rPr lang="en-US" sz="1500" dirty="0"/>
              <a:t>Written feedback for each individual PDR</a:t>
            </a:r>
          </a:p>
          <a:p>
            <a:pPr>
              <a:lnSpc>
                <a:spcPct val="110000"/>
              </a:lnSpc>
              <a:spcAft>
                <a:spcPts val="600"/>
              </a:spcAft>
            </a:pPr>
            <a:r>
              <a:rPr lang="en-US" sz="1800" dirty="0" smtClean="0"/>
              <a:t>The first draft of Safety Data Package and BOM will be submitted to </a:t>
            </a:r>
            <a:r>
              <a:rPr lang="en-US" sz="1800" dirty="0" err="1" smtClean="0"/>
              <a:t>NanoRacks</a:t>
            </a:r>
            <a:r>
              <a:rPr lang="en-US" sz="1800" dirty="0"/>
              <a:t> </a:t>
            </a:r>
            <a:r>
              <a:rPr lang="en-US" sz="1800" dirty="0" smtClean="0"/>
              <a:t>after PDR</a:t>
            </a:r>
          </a:p>
          <a:p>
            <a:pPr>
              <a:lnSpc>
                <a:spcPct val="110000"/>
              </a:lnSpc>
              <a:spcAft>
                <a:spcPts val="600"/>
              </a:spcAft>
            </a:pPr>
            <a:r>
              <a:rPr lang="en-US" sz="1800" dirty="0" smtClean="0">
                <a:solidFill>
                  <a:srgbClr val="FF0000"/>
                </a:solidFill>
              </a:rPr>
              <a:t>ON TIME DELIVERY OF DOCUMENTS AND POWERPOINT PRIOR TO PDR IS ESSENTIAL FOR SUCCESSFUL PDR</a:t>
            </a:r>
          </a:p>
          <a:p>
            <a:pPr marL="342900" lvl="1" indent="0">
              <a:lnSpc>
                <a:spcPct val="110000"/>
              </a:lnSpc>
              <a:buNone/>
            </a:pPr>
            <a:endParaRPr lang="en-US" sz="1800" dirty="0"/>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CA" dirty="0"/>
          </a:p>
        </p:txBody>
      </p:sp>
      <p:sp>
        <p:nvSpPr>
          <p:cNvPr id="4" name="Slide Number Placeholder 3"/>
          <p:cNvSpPr>
            <a:spLocks noGrp="1"/>
          </p:cNvSpPr>
          <p:nvPr>
            <p:ph type="sldNum" sz="quarter" idx="11"/>
          </p:nvPr>
        </p:nvSpPr>
        <p:spPr/>
        <p:txBody>
          <a:bodyPr/>
          <a:lstStyle/>
          <a:p>
            <a:fld id="{1353CB71-703C-495B-86EC-238C102AF19B}" type="slidenum">
              <a:rPr lang="en-US" smtClean="0"/>
              <a:pPr/>
              <a:t>7</a:t>
            </a:fld>
            <a:r>
              <a:rPr lang="en-US"/>
              <a:t>   |</a:t>
            </a:r>
            <a:endParaRPr lang="en-US" dirty="0"/>
          </a:p>
        </p:txBody>
      </p:sp>
    </p:spTree>
    <p:extLst>
      <p:ext uri="{BB962C8B-B14F-4D97-AF65-F5344CB8AC3E}">
        <p14:creationId xmlns:p14="http://schemas.microsoft.com/office/powerpoint/2010/main" val="402618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Mission Overview &amp; Payload</a:t>
            </a:r>
            <a:endParaRPr lang="en-US" strike="sngStrike" dirty="0"/>
          </a:p>
        </p:txBody>
      </p:sp>
      <p:sp>
        <p:nvSpPr>
          <p:cNvPr id="5" name="Content Placeholder 4"/>
          <p:cNvSpPr>
            <a:spLocks noGrp="1"/>
          </p:cNvSpPr>
          <p:nvPr>
            <p:ph sz="quarter" idx="12"/>
          </p:nvPr>
        </p:nvSpPr>
        <p:spPr>
          <a:xfrm>
            <a:off x="228600" y="1485898"/>
            <a:ext cx="8686800" cy="5141044"/>
          </a:xfrm>
        </p:spPr>
        <p:txBody>
          <a:bodyPr>
            <a:normAutofit/>
          </a:bodyPr>
          <a:lstStyle/>
          <a:p>
            <a:pPr>
              <a:lnSpc>
                <a:spcPct val="120000"/>
              </a:lnSpc>
              <a:spcAft>
                <a:spcPts val="600"/>
              </a:spcAft>
            </a:pPr>
            <a:r>
              <a:rPr lang="en-CA" sz="1800" dirty="0" smtClean="0"/>
              <a:t>~10 </a:t>
            </a:r>
            <a:r>
              <a:rPr lang="en-CA" sz="1800" dirty="0"/>
              <a:t>slides </a:t>
            </a:r>
          </a:p>
          <a:p>
            <a:pPr>
              <a:lnSpc>
                <a:spcPct val="120000"/>
              </a:lnSpc>
              <a:spcAft>
                <a:spcPts val="600"/>
              </a:spcAft>
            </a:pPr>
            <a:r>
              <a:rPr lang="en-CA" sz="1800" dirty="0" smtClean="0"/>
              <a:t>Present the overall mission objectives and hence mission requirements</a:t>
            </a:r>
          </a:p>
          <a:p>
            <a:pPr lvl="1">
              <a:lnSpc>
                <a:spcPct val="120000"/>
              </a:lnSpc>
              <a:spcAft>
                <a:spcPts val="600"/>
              </a:spcAft>
            </a:pPr>
            <a:r>
              <a:rPr lang="en-CA" sz="1400" dirty="0" smtClean="0"/>
              <a:t>Explain </a:t>
            </a:r>
            <a:r>
              <a:rPr lang="en-CA" sz="1400" dirty="0"/>
              <a:t>briefly the science background, </a:t>
            </a:r>
            <a:r>
              <a:rPr lang="en-CA" sz="1400" dirty="0" smtClean="0"/>
              <a:t>expected mission outcome, success criteria </a:t>
            </a:r>
          </a:p>
          <a:p>
            <a:pPr>
              <a:lnSpc>
                <a:spcPct val="120000"/>
              </a:lnSpc>
              <a:spcAft>
                <a:spcPts val="600"/>
              </a:spcAft>
            </a:pPr>
            <a:r>
              <a:rPr lang="en-CA" sz="1800" dirty="0"/>
              <a:t>Describe payload design and integration to the spacecraft bus;</a:t>
            </a:r>
          </a:p>
          <a:p>
            <a:pPr>
              <a:lnSpc>
                <a:spcPct val="120000"/>
              </a:lnSpc>
              <a:spcAft>
                <a:spcPts val="600"/>
              </a:spcAft>
            </a:pPr>
            <a:r>
              <a:rPr lang="en-CA" sz="1800" dirty="0"/>
              <a:t>Describe payload </a:t>
            </a:r>
            <a:r>
              <a:rPr lang="en-CA" sz="1800" dirty="0" smtClean="0"/>
              <a:t>development and test plan;</a:t>
            </a:r>
            <a:endParaRPr lang="en-CA" sz="1800" dirty="0"/>
          </a:p>
          <a:p>
            <a:pPr>
              <a:lnSpc>
                <a:spcPct val="120000"/>
              </a:lnSpc>
              <a:spcAft>
                <a:spcPts val="600"/>
              </a:spcAft>
            </a:pPr>
            <a:r>
              <a:rPr lang="en-CA" sz="1800" dirty="0" smtClean="0"/>
              <a:t>Describe the concept </a:t>
            </a:r>
            <a:r>
              <a:rPr lang="en-CA" sz="1800" dirty="0"/>
              <a:t>of </a:t>
            </a:r>
            <a:r>
              <a:rPr lang="en-CA" sz="1800" dirty="0" smtClean="0"/>
              <a:t>operations:</a:t>
            </a:r>
            <a:endParaRPr lang="en-CA" sz="1800" dirty="0"/>
          </a:p>
          <a:p>
            <a:pPr lvl="1">
              <a:lnSpc>
                <a:spcPct val="120000"/>
              </a:lnSpc>
              <a:spcAft>
                <a:spcPts val="600"/>
              </a:spcAft>
            </a:pPr>
            <a:r>
              <a:rPr lang="en-CA" sz="1400" dirty="0"/>
              <a:t>Ground operations strategy (number of G/S, number of daily passes, etc</a:t>
            </a:r>
            <a:r>
              <a:rPr lang="en-CA" sz="1400" dirty="0" smtClean="0"/>
              <a:t>.)</a:t>
            </a:r>
          </a:p>
          <a:p>
            <a:pPr lvl="1">
              <a:lnSpc>
                <a:spcPct val="120000"/>
              </a:lnSpc>
              <a:spcAft>
                <a:spcPts val="600"/>
              </a:spcAft>
            </a:pPr>
            <a:r>
              <a:rPr lang="en-CA" sz="1400" dirty="0"/>
              <a:t>Data generation and analysis  </a:t>
            </a:r>
          </a:p>
          <a:p>
            <a:pPr lvl="1">
              <a:lnSpc>
                <a:spcPct val="120000"/>
              </a:lnSpc>
              <a:spcAft>
                <a:spcPts val="600"/>
              </a:spcAft>
            </a:pPr>
            <a:r>
              <a:rPr lang="en-CA" sz="1400" dirty="0"/>
              <a:t>Spacecraft modes and state transitions</a:t>
            </a:r>
          </a:p>
          <a:p>
            <a:pPr lvl="1">
              <a:lnSpc>
                <a:spcPct val="120000"/>
              </a:lnSpc>
              <a:spcAft>
                <a:spcPts val="600"/>
              </a:spcAft>
            </a:pPr>
            <a:r>
              <a:rPr lang="en-CA" sz="1400" dirty="0" smtClean="0"/>
              <a:t>Payload operations </a:t>
            </a:r>
            <a:endParaRPr lang="en-CA" sz="1400" dirty="0"/>
          </a:p>
          <a:p>
            <a:pPr marL="0" indent="0">
              <a:lnSpc>
                <a:spcPct val="120000"/>
              </a:lnSpc>
              <a:spcAft>
                <a:spcPts val="600"/>
              </a:spcAft>
              <a:buNone/>
            </a:pPr>
            <a:r>
              <a:rPr lang="en-CA" sz="1800" dirty="0"/>
              <a:t> </a:t>
            </a:r>
          </a:p>
          <a:p>
            <a:pPr>
              <a:lnSpc>
                <a:spcPct val="120000"/>
              </a:lnSpc>
            </a:pPr>
            <a:endParaRPr lang="en-US" sz="2000" i="1" dirty="0"/>
          </a:p>
        </p:txBody>
      </p:sp>
    </p:spTree>
    <p:extLst>
      <p:ext uri="{BB962C8B-B14F-4D97-AF65-F5344CB8AC3E}">
        <p14:creationId xmlns:p14="http://schemas.microsoft.com/office/powerpoint/2010/main" val="216175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Systems Engineering</a:t>
            </a:r>
            <a:endParaRPr lang="en-US" strike="sngStrike" dirty="0"/>
          </a:p>
        </p:txBody>
      </p:sp>
      <p:sp>
        <p:nvSpPr>
          <p:cNvPr id="5" name="Content Placeholder 4"/>
          <p:cNvSpPr>
            <a:spLocks noGrp="1"/>
          </p:cNvSpPr>
          <p:nvPr>
            <p:ph sz="quarter" idx="12"/>
          </p:nvPr>
        </p:nvSpPr>
        <p:spPr>
          <a:xfrm>
            <a:off x="228600" y="1485898"/>
            <a:ext cx="8686800" cy="5141044"/>
          </a:xfrm>
        </p:spPr>
        <p:txBody>
          <a:bodyPr>
            <a:normAutofit/>
          </a:bodyPr>
          <a:lstStyle/>
          <a:p>
            <a:pPr>
              <a:lnSpc>
                <a:spcPct val="120000"/>
              </a:lnSpc>
              <a:spcAft>
                <a:spcPts val="600"/>
              </a:spcAft>
            </a:pPr>
            <a:r>
              <a:rPr lang="en-CA" sz="1800" dirty="0" smtClean="0"/>
              <a:t>~15 </a:t>
            </a:r>
            <a:r>
              <a:rPr lang="en-CA" sz="1800" dirty="0"/>
              <a:t>slides</a:t>
            </a:r>
          </a:p>
          <a:p>
            <a:pPr>
              <a:lnSpc>
                <a:spcPct val="120000"/>
              </a:lnSpc>
              <a:spcAft>
                <a:spcPts val="600"/>
              </a:spcAft>
            </a:pPr>
            <a:r>
              <a:rPr lang="en-CA" sz="1800" dirty="0">
                <a:solidFill>
                  <a:schemeClr val="tx2"/>
                </a:solidFill>
              </a:rPr>
              <a:t>Showcase the satellite’s internal hardware </a:t>
            </a:r>
            <a:r>
              <a:rPr lang="en-CA" sz="1800" dirty="0" smtClean="0">
                <a:solidFill>
                  <a:schemeClr val="tx2"/>
                </a:solidFill>
              </a:rPr>
              <a:t>layout including rework access</a:t>
            </a:r>
            <a:endParaRPr lang="en-CA" sz="1800" dirty="0">
              <a:solidFill>
                <a:schemeClr val="tx2"/>
              </a:solidFill>
            </a:endParaRPr>
          </a:p>
          <a:p>
            <a:pPr>
              <a:lnSpc>
                <a:spcPct val="120000"/>
              </a:lnSpc>
              <a:spcAft>
                <a:spcPts val="600"/>
              </a:spcAft>
            </a:pPr>
            <a:r>
              <a:rPr lang="en-CA" sz="1800" dirty="0" smtClean="0">
                <a:solidFill>
                  <a:schemeClr val="tx2"/>
                </a:solidFill>
              </a:rPr>
              <a:t>Updated </a:t>
            </a:r>
            <a:r>
              <a:rPr lang="en-CA" sz="1800" dirty="0">
                <a:solidFill>
                  <a:schemeClr val="tx2"/>
                </a:solidFill>
              </a:rPr>
              <a:t>systems requirement document up to the subsystems level</a:t>
            </a:r>
          </a:p>
          <a:p>
            <a:pPr>
              <a:lnSpc>
                <a:spcPct val="120000"/>
              </a:lnSpc>
              <a:spcAft>
                <a:spcPts val="600"/>
              </a:spcAft>
            </a:pPr>
            <a:r>
              <a:rPr lang="en-CA" sz="1800" dirty="0" smtClean="0">
                <a:solidFill>
                  <a:schemeClr val="tx2"/>
                </a:solidFill>
              </a:rPr>
              <a:t>Identification </a:t>
            </a:r>
            <a:r>
              <a:rPr lang="en-CA" sz="1800" dirty="0">
                <a:solidFill>
                  <a:schemeClr val="tx2"/>
                </a:solidFill>
              </a:rPr>
              <a:t>and assessment of single-point failure modes</a:t>
            </a:r>
          </a:p>
          <a:p>
            <a:pPr>
              <a:lnSpc>
                <a:spcPct val="120000"/>
              </a:lnSpc>
              <a:spcAft>
                <a:spcPts val="600"/>
              </a:spcAft>
            </a:pPr>
            <a:r>
              <a:rPr lang="en-CA" sz="1800" dirty="0" smtClean="0">
                <a:solidFill>
                  <a:schemeClr val="tx2"/>
                </a:solidFill>
              </a:rPr>
              <a:t>First </a:t>
            </a:r>
            <a:r>
              <a:rPr lang="en-CA" sz="1800" dirty="0">
                <a:solidFill>
                  <a:schemeClr val="tx2"/>
                </a:solidFill>
              </a:rPr>
              <a:t>iteration of the requirements at unit level</a:t>
            </a:r>
          </a:p>
          <a:p>
            <a:pPr>
              <a:lnSpc>
                <a:spcPct val="120000"/>
              </a:lnSpc>
              <a:spcAft>
                <a:spcPts val="600"/>
              </a:spcAft>
            </a:pPr>
            <a:r>
              <a:rPr lang="en-CA" sz="1800" dirty="0" smtClean="0">
                <a:solidFill>
                  <a:schemeClr val="tx2"/>
                </a:solidFill>
              </a:rPr>
              <a:t>First </a:t>
            </a:r>
            <a:r>
              <a:rPr lang="en-CA" sz="1800" dirty="0">
                <a:solidFill>
                  <a:schemeClr val="tx2"/>
                </a:solidFill>
              </a:rPr>
              <a:t>iteration of the CubeSat Interface Control Document (ICD) that includes the power, mechanical, communications, ACS, and on-board processing </a:t>
            </a:r>
            <a:r>
              <a:rPr lang="en-CA" sz="1800" dirty="0" smtClean="0">
                <a:solidFill>
                  <a:schemeClr val="tx2"/>
                </a:solidFill>
              </a:rPr>
              <a:t>subsystems</a:t>
            </a:r>
          </a:p>
          <a:p>
            <a:pPr lvl="1">
              <a:lnSpc>
                <a:spcPct val="120000"/>
              </a:lnSpc>
              <a:spcAft>
                <a:spcPts val="600"/>
              </a:spcAft>
            </a:pPr>
            <a:r>
              <a:rPr lang="en-CA" sz="1400" dirty="0" smtClean="0">
                <a:solidFill>
                  <a:schemeClr val="tx2"/>
                </a:solidFill>
              </a:rPr>
              <a:t>Examples of ICD from a previous CSA/JAXA project are uploaded in GC Collab</a:t>
            </a:r>
            <a:endParaRPr lang="en-CA" sz="1400" dirty="0">
              <a:solidFill>
                <a:schemeClr val="tx2"/>
              </a:solidFill>
            </a:endParaRPr>
          </a:p>
          <a:p>
            <a:pPr>
              <a:lnSpc>
                <a:spcPct val="120000"/>
              </a:lnSpc>
              <a:spcAft>
                <a:spcPts val="600"/>
              </a:spcAft>
            </a:pPr>
            <a:r>
              <a:rPr lang="en-CA" sz="1800" dirty="0" smtClean="0">
                <a:solidFill>
                  <a:schemeClr val="tx2"/>
                </a:solidFill>
              </a:rPr>
              <a:t>Verification and Compliance Matrix</a:t>
            </a:r>
            <a:endParaRPr lang="en-CA" sz="1800" dirty="0">
              <a:solidFill>
                <a:schemeClr val="tx2"/>
              </a:solidFill>
            </a:endParaRPr>
          </a:p>
          <a:p>
            <a:pPr>
              <a:lnSpc>
                <a:spcPct val="120000"/>
              </a:lnSpc>
              <a:spcAft>
                <a:spcPts val="600"/>
              </a:spcAft>
            </a:pPr>
            <a:endParaRPr lang="en-CA" sz="1800" dirty="0"/>
          </a:p>
          <a:p>
            <a:pPr marL="0" indent="0">
              <a:lnSpc>
                <a:spcPct val="120000"/>
              </a:lnSpc>
              <a:spcAft>
                <a:spcPts val="600"/>
              </a:spcAft>
              <a:buNone/>
            </a:pPr>
            <a:r>
              <a:rPr lang="en-CA" sz="1800" dirty="0"/>
              <a:t> </a:t>
            </a:r>
          </a:p>
          <a:p>
            <a:pPr>
              <a:lnSpc>
                <a:spcPct val="120000"/>
              </a:lnSpc>
            </a:pPr>
            <a:endParaRPr lang="en-US" sz="2000" i="1" dirty="0"/>
          </a:p>
        </p:txBody>
      </p:sp>
    </p:spTree>
    <p:extLst>
      <p:ext uri="{BB962C8B-B14F-4D97-AF65-F5344CB8AC3E}">
        <p14:creationId xmlns:p14="http://schemas.microsoft.com/office/powerpoint/2010/main" val="11481912"/>
      </p:ext>
    </p:extLst>
  </p:cSld>
  <p:clrMapOvr>
    <a:masterClrMapping/>
  </p:clrMapOvr>
</p:sld>
</file>

<file path=ppt/theme/theme1.xml><?xml version="1.0" encoding="utf-8"?>
<a:theme xmlns:a="http://schemas.openxmlformats.org/drawingml/2006/main" name="ASC / CSA">
  <a:themeElements>
    <a:clrScheme name="CSA Template">
      <a:dk1>
        <a:srgbClr val="575968"/>
      </a:dk1>
      <a:lt1>
        <a:srgbClr val="FFFFFF"/>
      </a:lt1>
      <a:dk2>
        <a:srgbClr val="071C31"/>
      </a:dk2>
      <a:lt2>
        <a:srgbClr val="D5D5DB"/>
      </a:lt2>
      <a:accent1>
        <a:srgbClr val="1A8096"/>
      </a:accent1>
      <a:accent2>
        <a:srgbClr val="FF9900"/>
      </a:accent2>
      <a:accent3>
        <a:srgbClr val="00A589"/>
      </a:accent3>
      <a:accent4>
        <a:srgbClr val="7027B4"/>
      </a:accent4>
      <a:accent5>
        <a:srgbClr val="155494"/>
      </a:accent5>
      <a:accent6>
        <a:srgbClr val="A50021"/>
      </a:accent6>
      <a:hlink>
        <a:srgbClr val="1D8AA2"/>
      </a:hlink>
      <a:folHlink>
        <a:srgbClr val="1D8AA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32477</TotalTime>
  <Words>2678</Words>
  <Application>Microsoft Office PowerPoint</Application>
  <PresentationFormat>On-screen Show (4:3)</PresentationFormat>
  <Paragraphs>285</Paragraphs>
  <Slides>33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HelveticaNeueLT Std Med</vt:lpstr>
      <vt:lpstr>Verdana</vt:lpstr>
      <vt:lpstr>Wingdings</vt:lpstr>
      <vt:lpstr>ASC / CSA</vt:lpstr>
      <vt:lpstr>PowerPoint Presentation</vt:lpstr>
      <vt:lpstr>Pathway to PDR</vt:lpstr>
      <vt:lpstr>What is PDR?</vt:lpstr>
      <vt:lpstr>Objectives</vt:lpstr>
      <vt:lpstr>ICD</vt:lpstr>
      <vt:lpstr>PDR Deliverable &amp; Schedule</vt:lpstr>
      <vt:lpstr>Proposed PDR Format</vt:lpstr>
      <vt:lpstr>Mission Overview &amp; Payload</vt:lpstr>
      <vt:lpstr>Systems Engineering</vt:lpstr>
      <vt:lpstr>Mechanical System</vt:lpstr>
      <vt:lpstr>PowerPoint Presentation</vt:lpstr>
      <vt:lpstr>Electrical Power System</vt:lpstr>
      <vt:lpstr>EPS – Design of power system - Inhibits</vt:lpstr>
      <vt:lpstr>EPS – Design of power system - Inhibits</vt:lpstr>
      <vt:lpstr>EPS – Design of power system – 30-minute timer</vt:lpstr>
      <vt:lpstr>EPS – Design of power system - RBF</vt:lpstr>
      <vt:lpstr>EPS – Design of power system – Jumper pins</vt:lpstr>
      <vt:lpstr>EPS – Design of power system - Jumper pins</vt:lpstr>
      <vt:lpstr>EPS – Power generation subsystems – Solar cell layout</vt:lpstr>
      <vt:lpstr>EPS – Power generation subsystems</vt:lpstr>
      <vt:lpstr>EPS – Battery procurement and test plan</vt:lpstr>
      <vt:lpstr>EPS – Orbit power generation analysis</vt:lpstr>
      <vt:lpstr>EPS – 20% margin</vt:lpstr>
      <vt:lpstr>EPS – Circuit board interconnect diagram</vt:lpstr>
      <vt:lpstr>EPS – Test plan and test specifications</vt:lpstr>
      <vt:lpstr>PowerPoint Presentation</vt:lpstr>
      <vt:lpstr>Attitude Determination and Control System</vt:lpstr>
      <vt:lpstr>Communications Systems</vt:lpstr>
      <vt:lpstr>Command and Data Handling System</vt:lpstr>
      <vt:lpstr>AIT</vt:lpstr>
      <vt:lpstr>EGSE &amp; MGSE</vt:lpstr>
      <vt:lpstr>Programmatic</vt:lpstr>
      <vt:lpstr>Risks Matrix</vt:lpstr>
    </vt:vector>
  </TitlesOfParts>
  <Company>Have a swell day!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dc:creator>
  <cp:lastModifiedBy>Steven Amey</cp:lastModifiedBy>
  <cp:revision>1267</cp:revision>
  <cp:lastPrinted>2019-01-17T19:13:43Z</cp:lastPrinted>
  <dcterms:created xsi:type="dcterms:W3CDTF">2015-09-22T12:26:16Z</dcterms:created>
  <dcterms:modified xsi:type="dcterms:W3CDTF">2019-08-24T15:36:22Z</dcterms:modified>
</cp:coreProperties>
</file>