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Oswald" panose="020B0604020202020204" charset="0"/>
      <p:regular r:id="rId10"/>
      <p:bold r:id="rId11"/>
    </p:embeddedFont>
    <p:embeddedFont>
      <p:font typeface="Average" panose="020B060402020202020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340"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46d313a0e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46d313a0e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46d313a0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46d313a0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a:t>
            </a:r>
            <a:endParaRPr/>
          </a:p>
          <a:p>
            <a:pPr marL="457200" lvl="0" indent="-298450" algn="l" rtl="0">
              <a:spcBef>
                <a:spcPts val="0"/>
              </a:spcBef>
              <a:spcAft>
                <a:spcPts val="0"/>
              </a:spcAft>
              <a:buSzPts val="1100"/>
              <a:buChar char="-"/>
            </a:pPr>
            <a:r>
              <a:rPr lang="en"/>
              <a:t>The generation of power for the cubesat is vital to the mission, lack of power means the cubesat will not survive.</a:t>
            </a:r>
            <a:endParaRPr/>
          </a:p>
          <a:p>
            <a:pPr marL="457200" lvl="0" indent="-298450" algn="l" rtl="0">
              <a:spcBef>
                <a:spcPts val="0"/>
              </a:spcBef>
              <a:spcAft>
                <a:spcPts val="0"/>
              </a:spcAft>
              <a:buSzPts val="1100"/>
              <a:buChar char="-"/>
            </a:pPr>
            <a:r>
              <a:rPr lang="en"/>
              <a:t>To generate sufficient power, solar panels are to be mounted on the four “long” sides and ideally will keep these sides facing the sun while spinning in the ideal “barbeque roll”</a:t>
            </a:r>
            <a:endParaRPr/>
          </a:p>
          <a:p>
            <a:pPr marL="457200" lvl="0" indent="-298450" algn="l" rtl="0">
              <a:spcBef>
                <a:spcPts val="0"/>
              </a:spcBef>
              <a:spcAft>
                <a:spcPts val="0"/>
              </a:spcAft>
              <a:buSzPts val="1100"/>
              <a:buChar char="-"/>
            </a:pPr>
            <a:r>
              <a:rPr lang="en"/>
              <a:t>With this ideal orbit, the power generated would be 6.4 W per orbit (best case - having two panels facing the sun at 45 degrees each), and scenarios were conducted that found the worst case would be 0 W (with the camera facing the sun) There are multiple cases in between that were used for modelling</a:t>
            </a:r>
            <a:endParaRPr>
              <a:highlight>
                <a:srgbClr val="FFFF00"/>
              </a:highlight>
            </a:endParaRPr>
          </a:p>
          <a:p>
            <a:pPr marL="457200" lvl="0" indent="-298450" algn="l" rtl="0">
              <a:spcBef>
                <a:spcPts val="0"/>
              </a:spcBef>
              <a:spcAft>
                <a:spcPts val="0"/>
              </a:spcAft>
              <a:buSzPts val="1100"/>
              <a:buChar char="-"/>
            </a:pPr>
            <a:r>
              <a:rPr lang="en"/>
              <a:t>It should be mentioned that it is not possible for the EPS team to generate 6.5 W per orbit so teams should keep this in mind when designing their systems ** And this uses high amounts of attitude control so it is most likely not possible anyway</a:t>
            </a:r>
            <a:endParaRPr/>
          </a:p>
          <a:p>
            <a:pPr marL="457200" lvl="0" indent="-298450" algn="l" rtl="0">
              <a:spcBef>
                <a:spcPts val="0"/>
              </a:spcBef>
              <a:spcAft>
                <a:spcPts val="0"/>
              </a:spcAft>
              <a:buSzPts val="1100"/>
              <a:buChar char="-"/>
            </a:pPr>
            <a:r>
              <a:rPr lang="en"/>
              <a:t>The specific brand of solar panel has not been decided as there are many types with minor adjustments and the best option has not been determined. This is not of major importance as the mass/size and generation efficiency does not change much between brands.</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6e602840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6e602840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a:t>
            </a:r>
            <a:endParaRPr/>
          </a:p>
          <a:p>
            <a:pPr marL="457200" lvl="0" indent="-298450" algn="l" rtl="0">
              <a:spcBef>
                <a:spcPts val="0"/>
              </a:spcBef>
              <a:spcAft>
                <a:spcPts val="0"/>
              </a:spcAft>
              <a:buSzPts val="1100"/>
              <a:buChar char="-"/>
            </a:pPr>
            <a:r>
              <a:rPr lang="en"/>
              <a:t>The benefit of the design of the power system is there is room/mass available to carry a battery, or even more</a:t>
            </a:r>
            <a:endParaRPr/>
          </a:p>
          <a:p>
            <a:pPr marL="457200" lvl="0" indent="-298450" algn="l" rtl="0">
              <a:spcBef>
                <a:spcPts val="0"/>
              </a:spcBef>
              <a:spcAft>
                <a:spcPts val="0"/>
              </a:spcAft>
              <a:buSzPts val="1100"/>
              <a:buChar char="-"/>
            </a:pPr>
            <a:r>
              <a:rPr lang="en"/>
              <a:t>The batteries will allow the power system to supply more power than it can generate for a short duration. </a:t>
            </a:r>
            <a:endParaRPr/>
          </a:p>
          <a:p>
            <a:pPr marL="457200" lvl="0" indent="-298450" algn="l" rtl="0">
              <a:spcBef>
                <a:spcPts val="0"/>
              </a:spcBef>
              <a:spcAft>
                <a:spcPts val="0"/>
              </a:spcAft>
              <a:buSzPts val="1100"/>
              <a:buChar char="-"/>
            </a:pPr>
            <a:r>
              <a:rPr lang="en"/>
              <a:t>It should also noted that not all orbits can be used to transmit data or take pictures (high uses of power) if the batteries need to be charged, as it is not good for their lifespan to drain more than 70% of their capacity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46e602840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46e602840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 </a:t>
            </a:r>
            <a:endParaRPr/>
          </a:p>
          <a:p>
            <a:pPr marL="457200" lvl="0" indent="-298450" algn="l" rtl="0">
              <a:spcBef>
                <a:spcPts val="0"/>
              </a:spcBef>
              <a:spcAft>
                <a:spcPts val="0"/>
              </a:spcAft>
              <a:buSzPts val="1100"/>
              <a:buChar cha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6e602840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6e602840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are working on a model to compare different assumptions for the orientation of the cubesat and how this dictates the power generated by the solar panels. For example, in nominal mode the power consumed is constant throughout the orbit, so looking at using ADCS to keep the panels in the peak sunlight position we can this maximum amount of generation vs not using ADCS and assuming the natural rotation of the cubesat would put the panels in peak sunlight only half of the time.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6e602840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6e602840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Notes:</a:t>
            </a:r>
            <a:endParaRPr/>
          </a:p>
          <a:p>
            <a:pPr marL="457200" lvl="0" indent="-298450" algn="l" rtl="0">
              <a:spcBef>
                <a:spcPts val="0"/>
              </a:spcBef>
              <a:spcAft>
                <a:spcPts val="0"/>
              </a:spcAft>
              <a:buSzPts val="1100"/>
              <a:buChar char="-"/>
            </a:pPr>
            <a:r>
              <a:rPr lang="en"/>
              <a:t>This power budget is an iterative process that is constantly changing as teams provide more detailed information about the power they require.</a:t>
            </a:r>
            <a:endParaRPr/>
          </a:p>
          <a:p>
            <a:pPr marL="457200" lvl="0" indent="-298450" algn="l" rtl="0">
              <a:spcBef>
                <a:spcPts val="0"/>
              </a:spcBef>
              <a:spcAft>
                <a:spcPts val="0"/>
              </a:spcAft>
              <a:buSzPts val="1100"/>
              <a:buChar char="-"/>
            </a:pPr>
            <a:r>
              <a:rPr lang="en"/>
              <a:t>The information required by the EPS team is not just a wattage, but also the time required to be on and at what voltage or amperage. The time on required is vital as some teams require more wattage than the solar panels can generate, but they only need to be on for a short duration. </a:t>
            </a:r>
            <a:endParaRPr/>
          </a:p>
          <a:p>
            <a:pPr marL="457200" lvl="0" indent="-298450" algn="l" rtl="0">
              <a:spcBef>
                <a:spcPts val="0"/>
              </a:spcBef>
              <a:spcAft>
                <a:spcPts val="0"/>
              </a:spcAft>
              <a:buSzPts val="1100"/>
              <a:buChar char="-"/>
            </a:pPr>
            <a:r>
              <a:rPr lang="en"/>
              <a:t>If there are any errors in the power budget please let us know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Electrical Power System</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Opportunity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body" idx="1"/>
          </p:nvPr>
        </p:nvSpPr>
        <p:spPr>
          <a:xfrm>
            <a:off x="311700" y="624175"/>
            <a:ext cx="8520600" cy="39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rPr>
              <a:t>Power Conditioning, Monitoring and Distribution - EPS Board</a:t>
            </a:r>
            <a:endParaRPr sz="2000">
              <a:solidFill>
                <a:schemeClr val="dk1"/>
              </a:solidFill>
            </a:endParaRPr>
          </a:p>
          <a:p>
            <a:pPr marL="0" lvl="0" indent="0" algn="l" rtl="0">
              <a:spcBef>
                <a:spcPts val="1600"/>
              </a:spcBef>
              <a:spcAft>
                <a:spcPts val="0"/>
              </a:spcAft>
              <a:buNone/>
            </a:pPr>
            <a:r>
              <a:rPr lang="en" sz="2000">
                <a:solidFill>
                  <a:schemeClr val="dk1"/>
                </a:solidFill>
              </a:rPr>
              <a:t>Power Generation - Solar Panels</a:t>
            </a:r>
            <a:endParaRPr sz="2000">
              <a:solidFill>
                <a:schemeClr val="dk1"/>
              </a:solidFill>
            </a:endParaRPr>
          </a:p>
          <a:p>
            <a:pPr marL="0" lvl="0" indent="0" algn="l" rtl="0">
              <a:spcBef>
                <a:spcPts val="1600"/>
              </a:spcBef>
              <a:spcAft>
                <a:spcPts val="0"/>
              </a:spcAft>
              <a:buNone/>
            </a:pPr>
            <a:r>
              <a:rPr lang="en" sz="2000">
                <a:solidFill>
                  <a:schemeClr val="dk1"/>
                </a:solidFill>
              </a:rPr>
              <a:t>Power Storage - Batteries</a:t>
            </a:r>
            <a:endParaRPr sz="2000">
              <a:solidFill>
                <a:schemeClr val="dk1"/>
              </a:solidFill>
            </a:endParaRPr>
          </a:p>
          <a:p>
            <a:pPr marL="0" lvl="0" indent="0" algn="l" rtl="0">
              <a:spcBef>
                <a:spcPts val="1600"/>
              </a:spcBef>
              <a:spcAft>
                <a:spcPts val="1600"/>
              </a:spcAft>
              <a:buNone/>
            </a:pPr>
            <a:endParaRPr sz="2000">
              <a:solidFill>
                <a:schemeClr val="dk1"/>
              </a:solidFill>
            </a:endParaRPr>
          </a:p>
        </p:txBody>
      </p:sp>
      <p:pic>
        <p:nvPicPr>
          <p:cNvPr id="66" name="Google Shape;66;p14"/>
          <p:cNvPicPr preferRelativeResize="0"/>
          <p:nvPr/>
        </p:nvPicPr>
        <p:blipFill>
          <a:blip r:embed="rId3">
            <a:alphaModFix/>
          </a:blip>
          <a:stretch>
            <a:fillRect/>
          </a:stretch>
        </p:blipFill>
        <p:spPr>
          <a:xfrm>
            <a:off x="4264475" y="1430600"/>
            <a:ext cx="4567826" cy="31382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body" idx="1"/>
          </p:nvPr>
        </p:nvSpPr>
        <p:spPr>
          <a:xfrm>
            <a:off x="311700" y="1092650"/>
            <a:ext cx="8520600" cy="2646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a:solidFill>
                  <a:schemeClr val="dk1"/>
                </a:solidFill>
              </a:rPr>
              <a:t>Solar Panels Mounted on 4 sides </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Limited Power Generated</a:t>
            </a:r>
            <a:endParaRPr sz="2000">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Best Case: 6.5 W </a:t>
            </a:r>
            <a:endParaRPr sz="2000">
              <a:solidFill>
                <a:schemeClr val="dk1"/>
              </a:solidFill>
            </a:endParaRPr>
          </a:p>
          <a:p>
            <a:pPr marL="914400" lvl="1" indent="-355600" algn="l" rtl="0">
              <a:spcBef>
                <a:spcPts val="0"/>
              </a:spcBef>
              <a:spcAft>
                <a:spcPts val="0"/>
              </a:spcAft>
              <a:buClr>
                <a:schemeClr val="dk1"/>
              </a:buClr>
              <a:buSzPts val="2000"/>
              <a:buChar char="-"/>
            </a:pPr>
            <a:r>
              <a:rPr lang="en" sz="2000">
                <a:solidFill>
                  <a:schemeClr val="dk1"/>
                </a:solidFill>
              </a:rPr>
              <a:t>Worst Case: 0 W</a:t>
            </a:r>
            <a:endParaRPr sz="2000">
              <a:solidFill>
                <a:schemeClr val="dk1"/>
              </a:solidFill>
            </a:endParaRPr>
          </a:p>
          <a:p>
            <a:pPr marL="457200" lvl="0" indent="-355600" algn="l" rtl="0">
              <a:spcBef>
                <a:spcPts val="0"/>
              </a:spcBef>
              <a:spcAft>
                <a:spcPts val="0"/>
              </a:spcAft>
              <a:buClr>
                <a:schemeClr val="dk1"/>
              </a:buClr>
              <a:buSzPts val="2000"/>
              <a:buChar char="-"/>
            </a:pPr>
            <a:r>
              <a:rPr lang="en" sz="2000">
                <a:solidFill>
                  <a:schemeClr val="dk1"/>
                </a:solidFill>
              </a:rPr>
              <a:t>Specific Solar panels to be decided</a:t>
            </a:r>
            <a:endParaRPr sz="2000">
              <a:solidFill>
                <a:schemeClr val="dk1"/>
              </a:solidFill>
            </a:endParaRPr>
          </a:p>
          <a:p>
            <a:pPr marL="0" lvl="0" indent="0" algn="l" rtl="0">
              <a:spcBef>
                <a:spcPts val="1600"/>
              </a:spcBef>
              <a:spcAft>
                <a:spcPts val="1600"/>
              </a:spcAft>
              <a:buNone/>
            </a:pPr>
            <a:endParaRPr sz="2000">
              <a:solidFill>
                <a:schemeClr val="dk1"/>
              </a:solidFill>
            </a:endParaRPr>
          </a:p>
        </p:txBody>
      </p:sp>
      <p:pic>
        <p:nvPicPr>
          <p:cNvPr id="72" name="Google Shape;72;p15"/>
          <p:cNvPicPr preferRelativeResize="0"/>
          <p:nvPr/>
        </p:nvPicPr>
        <p:blipFill>
          <a:blip r:embed="rId3">
            <a:alphaModFix/>
          </a:blip>
          <a:stretch>
            <a:fillRect/>
          </a:stretch>
        </p:blipFill>
        <p:spPr>
          <a:xfrm>
            <a:off x="6476750" y="286400"/>
            <a:ext cx="2477775" cy="2192825"/>
          </a:xfrm>
          <a:prstGeom prst="rect">
            <a:avLst/>
          </a:prstGeom>
          <a:noFill/>
          <a:ln>
            <a:noFill/>
          </a:ln>
        </p:spPr>
      </p:pic>
      <p:sp>
        <p:nvSpPr>
          <p:cNvPr id="73" name="Google Shape;73;p15"/>
          <p:cNvSpPr txBox="1">
            <a:spLocks noGrp="1"/>
          </p:cNvSpPr>
          <p:nvPr>
            <p:ph type="ctrTitle" idx="4294967295"/>
          </p:nvPr>
        </p:nvSpPr>
        <p:spPr>
          <a:xfrm>
            <a:off x="311700" y="411050"/>
            <a:ext cx="7801500" cy="68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Generation of Power </a:t>
            </a:r>
            <a:endParaRPr/>
          </a:p>
        </p:txBody>
      </p:sp>
      <p:pic>
        <p:nvPicPr>
          <p:cNvPr id="74" name="Google Shape;74;p15"/>
          <p:cNvPicPr preferRelativeResize="0"/>
          <p:nvPr/>
        </p:nvPicPr>
        <p:blipFill>
          <a:blip r:embed="rId4">
            <a:alphaModFix/>
          </a:blip>
          <a:stretch>
            <a:fillRect/>
          </a:stretch>
        </p:blipFill>
        <p:spPr>
          <a:xfrm>
            <a:off x="5150799" y="2430849"/>
            <a:ext cx="2762965" cy="2499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Power Storage - Batteries</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Batteries provide supplementary power</a:t>
            </a:r>
            <a:endParaRPr/>
          </a:p>
          <a:p>
            <a:pPr marL="457200" lvl="0" indent="-342900" algn="l" rtl="0">
              <a:spcBef>
                <a:spcPts val="0"/>
              </a:spcBef>
              <a:spcAft>
                <a:spcPts val="0"/>
              </a:spcAft>
              <a:buSzPts val="1800"/>
              <a:buChar char="-"/>
            </a:pPr>
            <a:r>
              <a:rPr lang="en"/>
              <a:t>There may be orbits where high power actions cannot be completed if batteries need charging</a:t>
            </a:r>
            <a:endParaRPr/>
          </a:p>
          <a:p>
            <a:pPr marL="457200" lvl="0" indent="-342900" algn="l" rtl="0">
              <a:spcBef>
                <a:spcPts val="0"/>
              </a:spcBef>
              <a:spcAft>
                <a:spcPts val="0"/>
              </a:spcAft>
              <a:buSzPts val="1800"/>
              <a:buChar char="-"/>
            </a:pPr>
            <a:r>
              <a:rPr lang="en"/>
              <a:t>Depth of discharge: typically at 30% in LEO</a:t>
            </a:r>
            <a:endParaRPr/>
          </a:p>
          <a:p>
            <a:pPr marL="457200" lvl="0" indent="-342900" algn="l" rtl="0">
              <a:spcBef>
                <a:spcPts val="0"/>
              </a:spcBef>
              <a:spcAft>
                <a:spcPts val="0"/>
              </a:spcAft>
              <a:buSzPts val="1800"/>
              <a:buChar char="-"/>
            </a:pPr>
            <a:r>
              <a:rPr lang="en"/>
              <a:t>4.5Wh needed for the orbit (1.6Wh in eclipse)</a:t>
            </a:r>
            <a:endParaRPr/>
          </a:p>
          <a:p>
            <a:pPr marL="457200" lvl="0" indent="-342900" algn="l" rtl="0">
              <a:spcBef>
                <a:spcPts val="0"/>
              </a:spcBef>
              <a:spcAft>
                <a:spcPts val="0"/>
              </a:spcAft>
              <a:buSzPts val="1800"/>
              <a:buChar char="-"/>
            </a:pPr>
            <a:r>
              <a:rPr lang="en"/>
              <a:t>5300 cycles per year</a:t>
            </a:r>
            <a:endParaRPr/>
          </a:p>
          <a:p>
            <a:pPr marL="457200" lvl="0" indent="-342900" algn="l" rtl="0">
              <a:spcBef>
                <a:spcPts val="0"/>
              </a:spcBef>
              <a:spcAft>
                <a:spcPts val="0"/>
              </a:spcAft>
              <a:buSzPts val="1800"/>
              <a:buChar char="-"/>
            </a:pPr>
            <a:r>
              <a:rPr lang="en"/>
              <a:t>5500 cycles:</a:t>
            </a:r>
            <a:endParaRPr/>
          </a:p>
          <a:p>
            <a:pPr marL="914400" lvl="1" indent="-317500" algn="l" rtl="0">
              <a:spcBef>
                <a:spcPts val="0"/>
              </a:spcBef>
              <a:spcAft>
                <a:spcPts val="0"/>
              </a:spcAft>
              <a:buSzPts val="1400"/>
              <a:buChar char="-"/>
            </a:pPr>
            <a:r>
              <a:rPr lang="en"/>
              <a:t>with 50% capacity loss and 30% DOD</a:t>
            </a:r>
            <a:endParaRPr/>
          </a:p>
        </p:txBody>
      </p:sp>
      <p:pic>
        <p:nvPicPr>
          <p:cNvPr id="81" name="Google Shape;81;p16"/>
          <p:cNvPicPr preferRelativeResize="0"/>
          <p:nvPr/>
        </p:nvPicPr>
        <p:blipFill>
          <a:blip r:embed="rId3">
            <a:alphaModFix/>
          </a:blip>
          <a:stretch>
            <a:fillRect/>
          </a:stretch>
        </p:blipFill>
        <p:spPr>
          <a:xfrm>
            <a:off x="7495625" y="213325"/>
            <a:ext cx="1336675" cy="1288025"/>
          </a:xfrm>
          <a:prstGeom prst="rect">
            <a:avLst/>
          </a:prstGeom>
          <a:noFill/>
          <a:ln>
            <a:noFill/>
          </a:ln>
        </p:spPr>
      </p:pic>
      <p:pic>
        <p:nvPicPr>
          <p:cNvPr id="82" name="Google Shape;82;p16"/>
          <p:cNvPicPr preferRelativeResize="0"/>
          <p:nvPr/>
        </p:nvPicPr>
        <p:blipFill>
          <a:blip r:embed="rId4">
            <a:alphaModFix/>
          </a:blip>
          <a:stretch>
            <a:fillRect/>
          </a:stretch>
        </p:blipFill>
        <p:spPr>
          <a:xfrm>
            <a:off x="5104375" y="2832800"/>
            <a:ext cx="3727927" cy="2035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Interaction Map</a:t>
            </a:r>
            <a:endParaRPr/>
          </a:p>
        </p:txBody>
      </p:sp>
      <p:pic>
        <p:nvPicPr>
          <p:cNvPr id="88" name="Google Shape;88;p17"/>
          <p:cNvPicPr preferRelativeResize="0"/>
          <p:nvPr/>
        </p:nvPicPr>
        <p:blipFill>
          <a:blip r:embed="rId3">
            <a:alphaModFix/>
          </a:blip>
          <a:stretch>
            <a:fillRect/>
          </a:stretch>
        </p:blipFill>
        <p:spPr>
          <a:xfrm>
            <a:off x="1211800" y="1170150"/>
            <a:ext cx="6720376" cy="3644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Power Modelling</a:t>
            </a:r>
            <a:endParaRPr/>
          </a:p>
        </p:txBody>
      </p:sp>
      <p:pic>
        <p:nvPicPr>
          <p:cNvPr id="94" name="Google Shape;94;p18"/>
          <p:cNvPicPr preferRelativeResize="0"/>
          <p:nvPr/>
        </p:nvPicPr>
        <p:blipFill>
          <a:blip r:embed="rId3">
            <a:alphaModFix/>
          </a:blip>
          <a:stretch>
            <a:fillRect/>
          </a:stretch>
        </p:blipFill>
        <p:spPr>
          <a:xfrm>
            <a:off x="152400" y="1401800"/>
            <a:ext cx="4325625" cy="2339875"/>
          </a:xfrm>
          <a:prstGeom prst="rect">
            <a:avLst/>
          </a:prstGeom>
          <a:noFill/>
          <a:ln>
            <a:noFill/>
          </a:ln>
        </p:spPr>
      </p:pic>
      <p:pic>
        <p:nvPicPr>
          <p:cNvPr id="95" name="Google Shape;95;p18"/>
          <p:cNvPicPr preferRelativeResize="0"/>
          <p:nvPr/>
        </p:nvPicPr>
        <p:blipFill>
          <a:blip r:embed="rId4">
            <a:alphaModFix/>
          </a:blip>
          <a:stretch>
            <a:fillRect/>
          </a:stretch>
        </p:blipFill>
        <p:spPr>
          <a:xfrm>
            <a:off x="4572000" y="180350"/>
            <a:ext cx="4361175" cy="2391409"/>
          </a:xfrm>
          <a:prstGeom prst="rect">
            <a:avLst/>
          </a:prstGeom>
          <a:noFill/>
          <a:ln>
            <a:noFill/>
          </a:ln>
        </p:spPr>
      </p:pic>
      <p:pic>
        <p:nvPicPr>
          <p:cNvPr id="96" name="Google Shape;96;p18"/>
          <p:cNvPicPr preferRelativeResize="0"/>
          <p:nvPr/>
        </p:nvPicPr>
        <p:blipFill>
          <a:blip r:embed="rId5">
            <a:alphaModFix/>
          </a:blip>
          <a:stretch>
            <a:fillRect/>
          </a:stretch>
        </p:blipFill>
        <p:spPr>
          <a:xfrm>
            <a:off x="4572000" y="2668700"/>
            <a:ext cx="4361175" cy="22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Power Budget</a:t>
            </a:r>
            <a:endParaRPr/>
          </a:p>
        </p:txBody>
      </p:sp>
      <p:pic>
        <p:nvPicPr>
          <p:cNvPr id="102" name="Google Shape;102;p19"/>
          <p:cNvPicPr preferRelativeResize="0"/>
          <p:nvPr/>
        </p:nvPicPr>
        <p:blipFill>
          <a:blip r:embed="rId3">
            <a:alphaModFix/>
          </a:blip>
          <a:stretch>
            <a:fillRect/>
          </a:stretch>
        </p:blipFill>
        <p:spPr>
          <a:xfrm>
            <a:off x="1179300" y="1093925"/>
            <a:ext cx="6785426" cy="3480951"/>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On-screen Show (16:9)</PresentationFormat>
  <Paragraphs>38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Oswald</vt:lpstr>
      <vt:lpstr>Arial</vt:lpstr>
      <vt:lpstr>Average</vt:lpstr>
      <vt:lpstr>Slate</vt:lpstr>
      <vt:lpstr>Electrical Power System</vt:lpstr>
      <vt:lpstr>PowerPoint Presentation</vt:lpstr>
      <vt:lpstr>Generation of Power </vt:lpstr>
      <vt:lpstr>Power Storage - Batteries</vt:lpstr>
      <vt:lpstr>Interaction Map</vt:lpstr>
      <vt:lpstr>Power Modelling</vt:lpstr>
      <vt:lpstr>Power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Power System</dc:title>
  <dc:creator>Carlee Armstrong</dc:creator>
  <cp:lastModifiedBy>Carlee Armstrong</cp:lastModifiedBy>
  <cp:revision>2</cp:revision>
  <dcterms:modified xsi:type="dcterms:W3CDTF">2018-11-16T13:24:23Z</dcterms:modified>
</cp:coreProperties>
</file>