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24" d="100"/>
          <a:sy n="24" d="100"/>
        </p:scale>
        <p:origin x="14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4F95D-8DC6-4C0C-8634-00E69B4272F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221535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4F95D-8DC6-4C0C-8634-00E69B4272F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219598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4F95D-8DC6-4C0C-8634-00E69B4272F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153435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4F95D-8DC6-4C0C-8634-00E69B4272F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415785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F4F95D-8DC6-4C0C-8634-00E69B4272F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282746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F4F95D-8DC6-4C0C-8634-00E69B4272F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171336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F4F95D-8DC6-4C0C-8634-00E69B4272F4}" type="datetimeFigureOut">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336836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F4F95D-8DC6-4C0C-8634-00E69B4272F4}" type="datetimeFigureOut">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333148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4F95D-8DC6-4C0C-8634-00E69B4272F4}" type="datetimeFigureOut">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420141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AEF4F95D-8DC6-4C0C-8634-00E69B4272F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155146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AEF4F95D-8DC6-4C0C-8634-00E69B4272F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D05B-7C7A-4025-BE3B-EBF9C7933584}" type="slidenum">
              <a:rPr lang="en-US" smtClean="0"/>
              <a:t>‹#›</a:t>
            </a:fld>
            <a:endParaRPr lang="en-US"/>
          </a:p>
        </p:txBody>
      </p:sp>
    </p:spTree>
    <p:extLst>
      <p:ext uri="{BB962C8B-B14F-4D97-AF65-F5344CB8AC3E}">
        <p14:creationId xmlns:p14="http://schemas.microsoft.com/office/powerpoint/2010/main" val="61959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EF4F95D-8DC6-4C0C-8634-00E69B4272F4}" type="datetimeFigureOut">
              <a:rPr lang="en-US" smtClean="0"/>
              <a:t>8/19/2019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450D05B-7C7A-4025-BE3B-EBF9C7933584}" type="slidenum">
              <a:rPr lang="en-US" smtClean="0"/>
              <a:t>‹#›</a:t>
            </a:fld>
            <a:endParaRPr lang="en-US"/>
          </a:p>
        </p:txBody>
      </p:sp>
    </p:spTree>
    <p:extLst>
      <p:ext uri="{BB962C8B-B14F-4D97-AF65-F5344CB8AC3E}">
        <p14:creationId xmlns:p14="http://schemas.microsoft.com/office/powerpoint/2010/main" val="2953084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66" name="Straight Connector 165"/>
          <p:cNvCxnSpPr/>
          <p:nvPr/>
        </p:nvCxnSpPr>
        <p:spPr>
          <a:xfrm flipH="1" flipV="1">
            <a:off x="14778557" y="31235651"/>
            <a:ext cx="983566" cy="121"/>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13914911" y="31244503"/>
            <a:ext cx="983566" cy="121"/>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flipV="1">
            <a:off x="14811733" y="26010895"/>
            <a:ext cx="983566" cy="121"/>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0"/>
            <a:ext cx="43891200" cy="6082748"/>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42757" y="1713720"/>
            <a:ext cx="6824486" cy="2743206"/>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9770" y="1905807"/>
            <a:ext cx="9467107" cy="2496317"/>
          </a:xfrm>
          <a:prstGeom prst="rect">
            <a:avLst/>
          </a:prstGeom>
        </p:spPr>
      </p:pic>
      <p:sp>
        <p:nvSpPr>
          <p:cNvPr id="14" name="Title 1"/>
          <p:cNvSpPr txBox="1">
            <a:spLocks/>
          </p:cNvSpPr>
          <p:nvPr/>
        </p:nvSpPr>
        <p:spPr>
          <a:xfrm>
            <a:off x="13383449" y="1125986"/>
            <a:ext cx="17124302" cy="1914359"/>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6600" dirty="0" smtClean="0">
                <a:solidFill>
                  <a:schemeClr val="bg1">
                    <a:lumMod val="85000"/>
                  </a:schemeClr>
                </a:solidFill>
                <a:latin typeface="Arial Black" panose="020B0A04020102020204" pitchFamily="34" charset="0"/>
              </a:rPr>
              <a:t>Western Cubesat Project</a:t>
            </a:r>
            <a:endParaRPr lang="en-US" sz="6600" dirty="0">
              <a:solidFill>
                <a:schemeClr val="bg1">
                  <a:lumMod val="85000"/>
                </a:schemeClr>
              </a:solidFill>
              <a:latin typeface="Arial Black" panose="020B0A04020102020204" pitchFamily="34" charset="0"/>
            </a:endParaRPr>
          </a:p>
        </p:txBody>
      </p:sp>
      <p:sp>
        <p:nvSpPr>
          <p:cNvPr id="15" name="Title 1"/>
          <p:cNvSpPr txBox="1">
            <a:spLocks/>
          </p:cNvSpPr>
          <p:nvPr/>
        </p:nvSpPr>
        <p:spPr>
          <a:xfrm>
            <a:off x="13427427" y="2806154"/>
            <a:ext cx="17124302" cy="1914359"/>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11000" dirty="0" smtClean="0">
                <a:solidFill>
                  <a:schemeClr val="bg1">
                    <a:lumMod val="85000"/>
                  </a:schemeClr>
                </a:solidFill>
                <a:latin typeface="Arial Black" panose="020B0A04020102020204" pitchFamily="34" charset="0"/>
              </a:rPr>
              <a:t>Cubesat </a:t>
            </a:r>
            <a:r>
              <a:rPr lang="en-US" sz="11000" dirty="0" smtClean="0">
                <a:solidFill>
                  <a:schemeClr val="bg1">
                    <a:lumMod val="85000"/>
                  </a:schemeClr>
                </a:solidFill>
                <a:latin typeface="Arial Black" panose="020B0A04020102020204" pitchFamily="34" charset="0"/>
              </a:rPr>
              <a:t>Solar Panels</a:t>
            </a:r>
            <a:endParaRPr lang="en-US" sz="11000" dirty="0">
              <a:solidFill>
                <a:schemeClr val="bg1">
                  <a:lumMod val="85000"/>
                </a:schemeClr>
              </a:solidFill>
              <a:latin typeface="Arial Black" panose="020B0A04020102020204" pitchFamily="34" charset="0"/>
            </a:endParaRPr>
          </a:p>
        </p:txBody>
      </p:sp>
      <p:grpSp>
        <p:nvGrpSpPr>
          <p:cNvPr id="37" name="Group 36"/>
          <p:cNvGrpSpPr/>
          <p:nvPr/>
        </p:nvGrpSpPr>
        <p:grpSpPr>
          <a:xfrm>
            <a:off x="292597" y="6521904"/>
            <a:ext cx="13998479" cy="7022021"/>
            <a:chOff x="350279" y="6685357"/>
            <a:chExt cx="13998479" cy="7022021"/>
          </a:xfrm>
        </p:grpSpPr>
        <p:sp>
          <p:nvSpPr>
            <p:cNvPr id="18" name="Freeform 17"/>
            <p:cNvSpPr/>
            <p:nvPr/>
          </p:nvSpPr>
          <p:spPr>
            <a:xfrm>
              <a:off x="350279" y="6685357"/>
              <a:ext cx="13976808" cy="1445742"/>
            </a:xfrm>
            <a:custGeom>
              <a:avLst/>
              <a:gdLst>
                <a:gd name="connsiteX0" fmla="*/ 0 w 13057632"/>
                <a:gd name="connsiteY0" fmla="*/ 184516 h 1107075"/>
                <a:gd name="connsiteX1" fmla="*/ 184516 w 13057632"/>
                <a:gd name="connsiteY1" fmla="*/ 0 h 1107075"/>
                <a:gd name="connsiteX2" fmla="*/ 12873116 w 13057632"/>
                <a:gd name="connsiteY2" fmla="*/ 0 h 1107075"/>
                <a:gd name="connsiteX3" fmla="*/ 13057632 w 13057632"/>
                <a:gd name="connsiteY3" fmla="*/ 184516 h 1107075"/>
                <a:gd name="connsiteX4" fmla="*/ 13057632 w 13057632"/>
                <a:gd name="connsiteY4" fmla="*/ 922559 h 1107075"/>
                <a:gd name="connsiteX5" fmla="*/ 12873116 w 13057632"/>
                <a:gd name="connsiteY5" fmla="*/ 1107075 h 1107075"/>
                <a:gd name="connsiteX6" fmla="*/ 184516 w 13057632"/>
                <a:gd name="connsiteY6" fmla="*/ 1107075 h 1107075"/>
                <a:gd name="connsiteX7" fmla="*/ 0 w 13057632"/>
                <a:gd name="connsiteY7" fmla="*/ 922559 h 1107075"/>
                <a:gd name="connsiteX8" fmla="*/ 0 w 13057632"/>
                <a:gd name="connsiteY8" fmla="*/ 184516 h 110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57632" h="1107075">
                  <a:moveTo>
                    <a:pt x="13057632" y="184517"/>
                  </a:moveTo>
                  <a:cubicBezTo>
                    <a:pt x="13057632" y="82612"/>
                    <a:pt x="12975021" y="1"/>
                    <a:pt x="12873116" y="1"/>
                  </a:cubicBezTo>
                  <a:lnTo>
                    <a:pt x="184516" y="1"/>
                  </a:lnTo>
                  <a:cubicBezTo>
                    <a:pt x="82611" y="1"/>
                    <a:pt x="0" y="82612"/>
                    <a:pt x="0" y="184517"/>
                  </a:cubicBezTo>
                  <a:lnTo>
                    <a:pt x="0" y="922558"/>
                  </a:lnTo>
                  <a:cubicBezTo>
                    <a:pt x="0" y="1024463"/>
                    <a:pt x="82611" y="1107074"/>
                    <a:pt x="184516" y="1107074"/>
                  </a:cubicBezTo>
                  <a:lnTo>
                    <a:pt x="12873116" y="1107074"/>
                  </a:lnTo>
                  <a:cubicBezTo>
                    <a:pt x="12975021" y="1107074"/>
                    <a:pt x="13057632" y="1024463"/>
                    <a:pt x="13057632" y="922558"/>
                  </a:cubicBezTo>
                  <a:lnTo>
                    <a:pt x="13057632" y="184517"/>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9323" tIns="389324" rIns="389323" bIns="389324" numCol="1" spcCol="1270" anchor="ctr" anchorCtr="0">
              <a:noAutofit/>
            </a:bodyPr>
            <a:lstStyle/>
            <a:p>
              <a:pPr lvl="0" algn="ctr" defTabSz="3911600">
                <a:lnSpc>
                  <a:spcPct val="90000"/>
                </a:lnSpc>
                <a:spcBef>
                  <a:spcPct val="0"/>
                </a:spcBef>
                <a:spcAft>
                  <a:spcPct val="35000"/>
                </a:spcAft>
              </a:pPr>
              <a:r>
                <a:rPr lang="en-US" sz="8800" kern="1200" dirty="0" smtClean="0"/>
                <a:t>Introduction</a:t>
              </a:r>
              <a:endParaRPr lang="en-US" sz="8800" kern="1200" dirty="0"/>
            </a:p>
          </p:txBody>
        </p:sp>
        <p:sp>
          <p:nvSpPr>
            <p:cNvPr id="36" name="Rounded Rectangle 35"/>
            <p:cNvSpPr/>
            <p:nvPr/>
          </p:nvSpPr>
          <p:spPr>
            <a:xfrm>
              <a:off x="371951" y="8131097"/>
              <a:ext cx="13976807" cy="5576281"/>
            </a:xfrm>
            <a:prstGeom prst="roundRect">
              <a:avLst>
                <a:gd name="adj" fmla="val 616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sp>
        <p:nvSpPr>
          <p:cNvPr id="38" name="TextBox 37"/>
          <p:cNvSpPr txBox="1"/>
          <p:nvPr/>
        </p:nvSpPr>
        <p:spPr>
          <a:xfrm>
            <a:off x="849085" y="8733709"/>
            <a:ext cx="12964885" cy="4973669"/>
          </a:xfrm>
          <a:prstGeom prst="rect">
            <a:avLst/>
          </a:prstGeom>
          <a:noFill/>
        </p:spPr>
        <p:txBody>
          <a:bodyPr wrap="square" rtlCol="0">
            <a:spAutoFit/>
          </a:bodyPr>
          <a:lstStyle/>
          <a:p>
            <a:pPr defTabSz="1377950">
              <a:spcBef>
                <a:spcPct val="0"/>
              </a:spcBef>
              <a:spcAft>
                <a:spcPct val="35000"/>
              </a:spcAft>
            </a:pPr>
            <a:r>
              <a:rPr lang="en-US" sz="3200" dirty="0">
                <a:solidFill>
                  <a:schemeClr val="bg1"/>
                </a:solidFill>
              </a:rPr>
              <a:t>Power generation is a vital part of any spacecraft, and for many – including </a:t>
            </a:r>
            <a:r>
              <a:rPr lang="en-US" sz="3200" dirty="0" smtClean="0">
                <a:solidFill>
                  <a:schemeClr val="bg1"/>
                </a:solidFill>
              </a:rPr>
              <a:t>CubeSats </a:t>
            </a:r>
            <a:r>
              <a:rPr lang="en-US" sz="3200" dirty="0">
                <a:solidFill>
                  <a:schemeClr val="bg1"/>
                </a:solidFill>
              </a:rPr>
              <a:t>– this requirement is often met through the use of solar panels</a:t>
            </a:r>
            <a:r>
              <a:rPr lang="en-US" sz="3200" dirty="0" smtClean="0">
                <a:solidFill>
                  <a:schemeClr val="bg1"/>
                </a:solidFill>
              </a:rPr>
              <a:t>. </a:t>
            </a:r>
            <a:r>
              <a:rPr lang="en-US" sz="3200" dirty="0">
                <a:solidFill>
                  <a:schemeClr val="bg1"/>
                </a:solidFill>
              </a:rPr>
              <a:t>However for </a:t>
            </a:r>
            <a:r>
              <a:rPr lang="en-US" sz="3200" dirty="0" smtClean="0">
                <a:solidFill>
                  <a:schemeClr val="bg1"/>
                </a:solidFill>
              </a:rPr>
              <a:t>CubeSats</a:t>
            </a:r>
            <a:r>
              <a:rPr lang="en-US" sz="3200" dirty="0">
                <a:solidFill>
                  <a:schemeClr val="bg1"/>
                </a:solidFill>
              </a:rPr>
              <a:t>, it is often the case that they are required to do much more as they usually make up a significant portion of the exposed surfaces. This results in several features of the </a:t>
            </a:r>
            <a:r>
              <a:rPr lang="en-US" sz="3200" dirty="0" smtClean="0">
                <a:solidFill>
                  <a:schemeClr val="bg1"/>
                </a:solidFill>
              </a:rPr>
              <a:t>CubeSat </a:t>
            </a:r>
            <a:r>
              <a:rPr lang="en-US" sz="3200" dirty="0">
                <a:solidFill>
                  <a:schemeClr val="bg1"/>
                </a:solidFill>
              </a:rPr>
              <a:t>needing to use and share space on the solar </a:t>
            </a:r>
            <a:r>
              <a:rPr lang="en-US" sz="3200" dirty="0" smtClean="0">
                <a:solidFill>
                  <a:schemeClr val="bg1"/>
                </a:solidFill>
              </a:rPr>
              <a:t>panels. In addition, the assembly process of a CubeSat's solar panels involves a number of steps which must be performed with care. All of this results in making the design and assembly of a CubeSat’s solar panels a complex process.</a:t>
            </a:r>
            <a:endParaRPr lang="en-US" sz="3200" dirty="0">
              <a:solidFill>
                <a:schemeClr val="bg1"/>
              </a:solidFill>
            </a:endParaRPr>
          </a:p>
          <a:p>
            <a:endParaRPr lang="en-US" dirty="0"/>
          </a:p>
        </p:txBody>
      </p:sp>
      <p:grpSp>
        <p:nvGrpSpPr>
          <p:cNvPr id="98" name="Group 97"/>
          <p:cNvGrpSpPr/>
          <p:nvPr/>
        </p:nvGrpSpPr>
        <p:grpSpPr>
          <a:xfrm>
            <a:off x="29532693" y="6521904"/>
            <a:ext cx="14114308" cy="20811789"/>
            <a:chOff x="15002614" y="6521904"/>
            <a:chExt cx="14114308" cy="20811789"/>
          </a:xfrm>
        </p:grpSpPr>
        <p:grpSp>
          <p:nvGrpSpPr>
            <p:cNvPr id="96" name="Group 95"/>
            <p:cNvGrpSpPr/>
            <p:nvPr/>
          </p:nvGrpSpPr>
          <p:grpSpPr>
            <a:xfrm>
              <a:off x="15002614" y="6521904"/>
              <a:ext cx="14114308" cy="20811789"/>
              <a:chOff x="14919531" y="6521904"/>
              <a:chExt cx="14114308" cy="20811789"/>
            </a:xfrm>
          </p:grpSpPr>
          <p:grpSp>
            <p:nvGrpSpPr>
              <p:cNvPr id="21" name="Group 20"/>
              <p:cNvGrpSpPr/>
              <p:nvPr/>
            </p:nvGrpSpPr>
            <p:grpSpPr>
              <a:xfrm>
                <a:off x="14919531" y="6521904"/>
                <a:ext cx="13976807" cy="18475603"/>
                <a:chOff x="1614161" y="10082182"/>
                <a:chExt cx="13976807" cy="16872816"/>
              </a:xfrm>
            </p:grpSpPr>
            <p:grpSp>
              <p:nvGrpSpPr>
                <p:cNvPr id="23" name="Group 22"/>
                <p:cNvGrpSpPr/>
                <p:nvPr/>
              </p:nvGrpSpPr>
              <p:grpSpPr>
                <a:xfrm>
                  <a:off x="1614161" y="10082182"/>
                  <a:ext cx="13976807" cy="1344942"/>
                  <a:chOff x="-349418" y="89417"/>
                  <a:chExt cx="11745216" cy="1206939"/>
                </a:xfrm>
              </p:grpSpPr>
              <p:sp>
                <p:nvSpPr>
                  <p:cNvPr id="29" name="Rounded Rectangle 28"/>
                  <p:cNvSpPr/>
                  <p:nvPr/>
                </p:nvSpPr>
                <p:spPr>
                  <a:xfrm rot="10800000" flipV="1">
                    <a:off x="-349418" y="89417"/>
                    <a:ext cx="11745216" cy="1197571"/>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sp>
              <p:sp>
                <p:nvSpPr>
                  <p:cNvPr id="30" name="Rounded Rectangle 4"/>
                  <p:cNvSpPr/>
                  <p:nvPr/>
                </p:nvSpPr>
                <p:spPr>
                  <a:xfrm>
                    <a:off x="58461" y="215707"/>
                    <a:ext cx="10855878" cy="1080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35280" tIns="335280" rIns="335280" bIns="335280" numCol="1" spcCol="1270" anchor="ctr" anchorCtr="0">
                    <a:noAutofit/>
                  </a:bodyPr>
                  <a:lstStyle/>
                  <a:p>
                    <a:pPr lvl="0" algn="ctr" defTabSz="3911600">
                      <a:lnSpc>
                        <a:spcPct val="90000"/>
                      </a:lnSpc>
                      <a:spcBef>
                        <a:spcPct val="0"/>
                      </a:spcBef>
                      <a:spcAft>
                        <a:spcPct val="35000"/>
                      </a:spcAft>
                    </a:pPr>
                    <a:r>
                      <a:rPr lang="en-US" sz="8800" kern="1200" dirty="0" smtClean="0"/>
                      <a:t>Panel </a:t>
                    </a:r>
                    <a:r>
                      <a:rPr lang="en-US" sz="8800" kern="1200" dirty="0" smtClean="0"/>
                      <a:t>Variants</a:t>
                    </a:r>
                    <a:endParaRPr lang="en-US" sz="8800" kern="1200" dirty="0"/>
                  </a:p>
                </p:txBody>
              </p:sp>
            </p:grpSp>
            <p:grpSp>
              <p:nvGrpSpPr>
                <p:cNvPr id="25" name="Group 24"/>
                <p:cNvGrpSpPr/>
                <p:nvPr/>
              </p:nvGrpSpPr>
              <p:grpSpPr>
                <a:xfrm>
                  <a:off x="1614161" y="11446981"/>
                  <a:ext cx="13976807" cy="15508017"/>
                  <a:chOff x="-322237" y="1355111"/>
                  <a:chExt cx="11745216" cy="6901330"/>
                </a:xfrm>
              </p:grpSpPr>
              <p:sp>
                <p:nvSpPr>
                  <p:cNvPr id="27" name="Rounded Rectangle 26"/>
                  <p:cNvSpPr/>
                  <p:nvPr/>
                </p:nvSpPr>
                <p:spPr>
                  <a:xfrm>
                    <a:off x="-322237" y="1355111"/>
                    <a:ext cx="11745216" cy="1320985"/>
                  </a:xfrm>
                  <a:prstGeom prst="roundRect">
                    <a:avLst>
                      <a:gd name="adj" fmla="val 616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en-US" dirty="0"/>
                  </a:p>
                </p:txBody>
              </p:sp>
              <p:sp>
                <p:nvSpPr>
                  <p:cNvPr id="28" name="Rounded Rectangle 4"/>
                  <p:cNvSpPr/>
                  <p:nvPr/>
                </p:nvSpPr>
                <p:spPr>
                  <a:xfrm>
                    <a:off x="376025" y="1408902"/>
                    <a:ext cx="10243774" cy="6847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smtClean="0"/>
                  </a:p>
                  <a:p>
                    <a:endParaRPr lang="en-US" sz="3100" dirty="0" smtClean="0"/>
                  </a:p>
                </p:txBody>
              </p:sp>
            </p:grpSp>
          </p:grpSp>
          <p:grpSp>
            <p:nvGrpSpPr>
              <p:cNvPr id="95" name="Group 94"/>
              <p:cNvGrpSpPr/>
              <p:nvPr/>
            </p:nvGrpSpPr>
            <p:grpSpPr>
              <a:xfrm>
                <a:off x="16397035" y="11608918"/>
                <a:ext cx="12636804" cy="15724775"/>
                <a:chOff x="16397035" y="11608918"/>
                <a:chExt cx="12636804" cy="15724775"/>
              </a:xfrm>
            </p:grpSpPr>
            <p:grpSp>
              <p:nvGrpSpPr>
                <p:cNvPr id="79" name="Group 78"/>
                <p:cNvGrpSpPr/>
                <p:nvPr/>
              </p:nvGrpSpPr>
              <p:grpSpPr>
                <a:xfrm>
                  <a:off x="16397035" y="11608918"/>
                  <a:ext cx="12554494" cy="7340774"/>
                  <a:chOff x="16397035" y="11608918"/>
                  <a:chExt cx="12554494" cy="7340774"/>
                </a:xfrm>
              </p:grpSpPr>
              <p:grpSp>
                <p:nvGrpSpPr>
                  <p:cNvPr id="71" name="Group 70"/>
                  <p:cNvGrpSpPr/>
                  <p:nvPr/>
                </p:nvGrpSpPr>
                <p:grpSpPr>
                  <a:xfrm>
                    <a:off x="16397035" y="11608918"/>
                    <a:ext cx="12554494" cy="7340774"/>
                    <a:chOff x="2086226" y="18386922"/>
                    <a:chExt cx="12251125" cy="7461106"/>
                  </a:xfrm>
                </p:grpSpPr>
                <p:grpSp>
                  <p:nvGrpSpPr>
                    <p:cNvPr id="72" name="Group 71"/>
                    <p:cNvGrpSpPr/>
                    <p:nvPr/>
                  </p:nvGrpSpPr>
                  <p:grpSpPr>
                    <a:xfrm>
                      <a:off x="2086226" y="18386922"/>
                      <a:ext cx="12251125" cy="7461106"/>
                      <a:chOff x="2086226" y="18386921"/>
                      <a:chExt cx="12251125" cy="6640929"/>
                    </a:xfrm>
                  </p:grpSpPr>
                  <p:sp>
                    <p:nvSpPr>
                      <p:cNvPr id="75" name="Rounded Rectangle 74"/>
                      <p:cNvSpPr/>
                      <p:nvPr/>
                    </p:nvSpPr>
                    <p:spPr>
                      <a:xfrm>
                        <a:off x="2086226" y="18386921"/>
                        <a:ext cx="12251125" cy="6640929"/>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6" name="TextBox 75"/>
                      <p:cNvSpPr txBox="1"/>
                      <p:nvPr/>
                    </p:nvSpPr>
                    <p:spPr>
                      <a:xfrm>
                        <a:off x="2086226" y="18748573"/>
                        <a:ext cx="11756570" cy="640399"/>
                      </a:xfrm>
                      <a:prstGeom prst="rect">
                        <a:avLst/>
                      </a:prstGeom>
                      <a:noFill/>
                    </p:spPr>
                    <p:txBody>
                      <a:bodyPr wrap="square" rtlCol="0">
                        <a:spAutoFit/>
                      </a:bodyPr>
                      <a:lstStyle/>
                      <a:p>
                        <a:pPr algn="ctr"/>
                        <a:r>
                          <a:rPr lang="en-US" sz="4000" b="1" u="sng" dirty="0" smtClean="0">
                            <a:solidFill>
                              <a:schemeClr val="bg1"/>
                            </a:solidFill>
                          </a:rPr>
                          <a:t>RBF and EPS </a:t>
                        </a:r>
                        <a:r>
                          <a:rPr lang="en-US" sz="4000" b="1" u="sng" dirty="0" smtClean="0">
                            <a:solidFill>
                              <a:schemeClr val="bg1"/>
                            </a:solidFill>
                          </a:rPr>
                          <a:t>Bypass</a:t>
                        </a:r>
                        <a:endParaRPr lang="en-US" sz="4000" b="1" u="sng" dirty="0">
                          <a:solidFill>
                            <a:schemeClr val="bg1"/>
                          </a:solidFill>
                        </a:endParaRPr>
                      </a:p>
                    </p:txBody>
                  </p:sp>
                  <p:sp>
                    <p:nvSpPr>
                      <p:cNvPr id="77" name="TextBox 76"/>
                      <p:cNvSpPr txBox="1"/>
                      <p:nvPr/>
                    </p:nvSpPr>
                    <p:spPr>
                      <a:xfrm>
                        <a:off x="2656428" y="19564136"/>
                        <a:ext cx="11276332" cy="974520"/>
                      </a:xfrm>
                      <a:prstGeom prst="rect">
                        <a:avLst/>
                      </a:prstGeom>
                      <a:noFill/>
                    </p:spPr>
                    <p:txBody>
                      <a:bodyPr wrap="square" rtlCol="0">
                        <a:spAutoFit/>
                      </a:bodyPr>
                      <a:lstStyle/>
                      <a:p>
                        <a:r>
                          <a:rPr lang="en-US" sz="3200" dirty="0" smtClean="0">
                            <a:solidFill>
                              <a:schemeClr val="bg1"/>
                            </a:solidFill>
                          </a:rPr>
                          <a:t>This panel hosts the Remove-Before-Flight (RBF) switch, and a bypass to the Electrical Power system.</a:t>
                        </a:r>
                        <a:endParaRPr lang="en-US" sz="3200" dirty="0">
                          <a:solidFill>
                            <a:schemeClr val="bg1"/>
                          </a:solidFill>
                        </a:endParaRPr>
                      </a:p>
                    </p:txBody>
                  </p:sp>
                </p:grpSp>
                <p:sp>
                  <p:nvSpPr>
                    <p:cNvPr id="74" name="TextBox 73"/>
                    <p:cNvSpPr txBox="1"/>
                    <p:nvPr/>
                  </p:nvSpPr>
                  <p:spPr>
                    <a:xfrm>
                      <a:off x="8268613" y="22103874"/>
                      <a:ext cx="5515765" cy="594361"/>
                    </a:xfrm>
                    <a:prstGeom prst="rect">
                      <a:avLst/>
                    </a:prstGeom>
                    <a:noFill/>
                  </p:spPr>
                  <p:txBody>
                    <a:bodyPr wrap="square" rtlCol="0">
                      <a:spAutoFit/>
                    </a:bodyPr>
                    <a:lstStyle/>
                    <a:p>
                      <a:endParaRPr lang="en-US" sz="3200" dirty="0">
                        <a:solidFill>
                          <a:schemeClr val="bg1"/>
                        </a:solidFill>
                      </a:endParaRPr>
                    </a:p>
                  </p:txBody>
                </p:sp>
              </p:grpSp>
              <p:pic>
                <p:nvPicPr>
                  <p:cNvPr id="78" name="Picture 77"/>
                  <p:cNvPicPr>
                    <a:picLocks noChangeAspect="1"/>
                  </p:cNvPicPr>
                  <p:nvPr/>
                </p:nvPicPr>
                <p:blipFill rotWithShape="1">
                  <a:blip r:embed="rId4">
                    <a:extLst>
                      <a:ext uri="{28A0092B-C50C-407E-A947-70E740481C1C}">
                        <a14:useLocalDpi xmlns:a14="http://schemas.microsoft.com/office/drawing/2010/main" val="0"/>
                      </a:ext>
                    </a:extLst>
                  </a:blip>
                  <a:srcRect t="24078"/>
                  <a:stretch/>
                </p:blipFill>
                <p:spPr>
                  <a:xfrm>
                    <a:off x="16981357" y="14119767"/>
                    <a:ext cx="11440814" cy="4432436"/>
                  </a:xfrm>
                  <a:prstGeom prst="roundRect">
                    <a:avLst/>
                  </a:prstGeom>
                </p:spPr>
              </p:pic>
            </p:grpSp>
            <p:grpSp>
              <p:nvGrpSpPr>
                <p:cNvPr id="83" name="Group 82"/>
                <p:cNvGrpSpPr/>
                <p:nvPr/>
              </p:nvGrpSpPr>
              <p:grpSpPr>
                <a:xfrm>
                  <a:off x="16437334" y="19211068"/>
                  <a:ext cx="12525788" cy="3693881"/>
                  <a:chOff x="2114241" y="18386921"/>
                  <a:chExt cx="12223112" cy="3341719"/>
                </a:xfrm>
              </p:grpSpPr>
              <p:sp>
                <p:nvSpPr>
                  <p:cNvPr id="85" name="Rounded Rectangle 84"/>
                  <p:cNvSpPr/>
                  <p:nvPr/>
                </p:nvSpPr>
                <p:spPr>
                  <a:xfrm>
                    <a:off x="2114241" y="18386921"/>
                    <a:ext cx="12223112" cy="3341719"/>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6" name="TextBox 85"/>
                  <p:cNvSpPr txBox="1"/>
                  <p:nvPr/>
                </p:nvSpPr>
                <p:spPr>
                  <a:xfrm>
                    <a:off x="2645119" y="18602670"/>
                    <a:ext cx="11352304" cy="640399"/>
                  </a:xfrm>
                  <a:prstGeom prst="rect">
                    <a:avLst/>
                  </a:prstGeom>
                  <a:noFill/>
                </p:spPr>
                <p:txBody>
                  <a:bodyPr wrap="square" rtlCol="0">
                    <a:spAutoFit/>
                  </a:bodyPr>
                  <a:lstStyle/>
                  <a:p>
                    <a:pPr algn="ctr"/>
                    <a:r>
                      <a:rPr lang="en-US" sz="4000" b="1" u="sng" dirty="0" smtClean="0">
                        <a:solidFill>
                          <a:schemeClr val="bg1"/>
                        </a:solidFill>
                      </a:rPr>
                      <a:t>JTAG and OBC </a:t>
                    </a:r>
                    <a:r>
                      <a:rPr lang="en-US" sz="4000" b="1" u="sng" dirty="0" smtClean="0">
                        <a:solidFill>
                          <a:schemeClr val="bg1"/>
                        </a:solidFill>
                      </a:rPr>
                      <a:t>Bypass</a:t>
                    </a:r>
                    <a:endParaRPr lang="en-US" sz="4000" b="1" u="sng" dirty="0">
                      <a:solidFill>
                        <a:schemeClr val="bg1"/>
                      </a:solidFill>
                    </a:endParaRPr>
                  </a:p>
                </p:txBody>
              </p:sp>
              <p:sp>
                <p:nvSpPr>
                  <p:cNvPr id="87" name="TextBox 86"/>
                  <p:cNvSpPr txBox="1"/>
                  <p:nvPr/>
                </p:nvSpPr>
                <p:spPr>
                  <a:xfrm>
                    <a:off x="2645118" y="19478576"/>
                    <a:ext cx="11505230" cy="1865509"/>
                  </a:xfrm>
                  <a:prstGeom prst="rect">
                    <a:avLst/>
                  </a:prstGeom>
                  <a:noFill/>
                </p:spPr>
                <p:txBody>
                  <a:bodyPr wrap="square" rtlCol="0">
                    <a:spAutoFit/>
                  </a:bodyPr>
                  <a:lstStyle/>
                  <a:p>
                    <a:r>
                      <a:rPr lang="en-US" sz="3200" dirty="0" smtClean="0">
                        <a:solidFill>
                          <a:schemeClr val="bg1"/>
                        </a:solidFill>
                      </a:rPr>
                      <a:t>This panel provides an interface to the JTAG pins of the Onboard Computer (OBC), which is used to program it. It also provides a second bypass to another interface on the OBC, which is used for general control and debugging purposes.</a:t>
                    </a:r>
                    <a:endParaRPr lang="en-US" sz="3200" dirty="0">
                      <a:solidFill>
                        <a:schemeClr val="bg1"/>
                      </a:solidFill>
                    </a:endParaRPr>
                  </a:p>
                </p:txBody>
              </p:sp>
            </p:grpSp>
            <p:grpSp>
              <p:nvGrpSpPr>
                <p:cNvPr id="88" name="Group 87"/>
                <p:cNvGrpSpPr/>
                <p:nvPr/>
              </p:nvGrpSpPr>
              <p:grpSpPr>
                <a:xfrm>
                  <a:off x="16437334" y="23119540"/>
                  <a:ext cx="12596505" cy="4214153"/>
                  <a:chOff x="2125552" y="18415003"/>
                  <a:chExt cx="12292120" cy="4283232"/>
                </a:xfrm>
              </p:grpSpPr>
              <p:grpSp>
                <p:nvGrpSpPr>
                  <p:cNvPr id="89" name="Group 88"/>
                  <p:cNvGrpSpPr/>
                  <p:nvPr/>
                </p:nvGrpSpPr>
                <p:grpSpPr>
                  <a:xfrm>
                    <a:off x="2125552" y="18415003"/>
                    <a:ext cx="12292120" cy="3253624"/>
                    <a:chOff x="2125552" y="18411917"/>
                    <a:chExt cx="12292120" cy="2895963"/>
                  </a:xfrm>
                </p:grpSpPr>
                <p:sp>
                  <p:nvSpPr>
                    <p:cNvPr id="91" name="Rounded Rectangle 90"/>
                    <p:cNvSpPr/>
                    <p:nvPr/>
                  </p:nvSpPr>
                  <p:spPr>
                    <a:xfrm>
                      <a:off x="2125552" y="18411917"/>
                      <a:ext cx="12292120" cy="2895963"/>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2" name="TextBox 91"/>
                    <p:cNvSpPr txBox="1"/>
                    <p:nvPr/>
                  </p:nvSpPr>
                  <p:spPr>
                    <a:xfrm>
                      <a:off x="2656430" y="18647752"/>
                      <a:ext cx="11352303" cy="661685"/>
                    </a:xfrm>
                    <a:prstGeom prst="rect">
                      <a:avLst/>
                    </a:prstGeom>
                    <a:noFill/>
                  </p:spPr>
                  <p:txBody>
                    <a:bodyPr wrap="square" rtlCol="0">
                      <a:spAutoFit/>
                    </a:bodyPr>
                    <a:lstStyle/>
                    <a:p>
                      <a:pPr algn="ctr"/>
                      <a:r>
                        <a:rPr lang="en-US" sz="4000" b="1" u="sng" dirty="0" smtClean="0">
                          <a:solidFill>
                            <a:schemeClr val="bg1"/>
                          </a:solidFill>
                        </a:rPr>
                        <a:t>Accelerometer </a:t>
                      </a:r>
                      <a:r>
                        <a:rPr lang="en-US" sz="4000" b="1" u="sng" dirty="0" smtClean="0">
                          <a:solidFill>
                            <a:schemeClr val="bg1"/>
                          </a:solidFill>
                        </a:rPr>
                        <a:t>Bypass</a:t>
                      </a:r>
                      <a:endParaRPr lang="en-US" sz="4000" b="1" u="sng" dirty="0">
                        <a:solidFill>
                          <a:schemeClr val="bg1"/>
                        </a:solidFill>
                      </a:endParaRPr>
                    </a:p>
                  </p:txBody>
                </p:sp>
                <p:sp>
                  <p:nvSpPr>
                    <p:cNvPr id="93" name="TextBox 92"/>
                    <p:cNvSpPr txBox="1"/>
                    <p:nvPr/>
                  </p:nvSpPr>
                  <p:spPr>
                    <a:xfrm>
                      <a:off x="2656428" y="19352363"/>
                      <a:ext cx="11627063" cy="1420014"/>
                    </a:xfrm>
                    <a:prstGeom prst="rect">
                      <a:avLst/>
                    </a:prstGeom>
                    <a:noFill/>
                  </p:spPr>
                  <p:txBody>
                    <a:bodyPr wrap="square" rtlCol="0">
                      <a:spAutoFit/>
                    </a:bodyPr>
                    <a:lstStyle/>
                    <a:p>
                      <a:r>
                        <a:rPr lang="en-US" sz="3200" dirty="0" smtClean="0">
                          <a:solidFill>
                            <a:schemeClr val="bg1"/>
                          </a:solidFill>
                        </a:rPr>
                        <a:t>The Accelerometer bypass panel provides access to the internal accelerometers. These accelerometers are used in the vibration testing of the CubeSat.</a:t>
                      </a:r>
                      <a:endParaRPr lang="en-US" sz="3200" dirty="0">
                        <a:solidFill>
                          <a:schemeClr val="bg1"/>
                        </a:solidFill>
                      </a:endParaRPr>
                    </a:p>
                  </p:txBody>
                </p:sp>
              </p:grpSp>
              <p:sp>
                <p:nvSpPr>
                  <p:cNvPr id="90" name="TextBox 89"/>
                  <p:cNvSpPr txBox="1"/>
                  <p:nvPr/>
                </p:nvSpPr>
                <p:spPr>
                  <a:xfrm>
                    <a:off x="8268613" y="22103874"/>
                    <a:ext cx="5515765" cy="594361"/>
                  </a:xfrm>
                  <a:prstGeom prst="rect">
                    <a:avLst/>
                  </a:prstGeom>
                  <a:noFill/>
                </p:spPr>
                <p:txBody>
                  <a:bodyPr wrap="square" rtlCol="0">
                    <a:spAutoFit/>
                  </a:bodyPr>
                  <a:lstStyle/>
                  <a:p>
                    <a:endParaRPr lang="en-US" sz="3200" dirty="0">
                      <a:solidFill>
                        <a:schemeClr val="bg1"/>
                      </a:solidFill>
                    </a:endParaRPr>
                  </a:p>
                </p:txBody>
              </p:sp>
            </p:grpSp>
          </p:grpSp>
        </p:grpSp>
        <p:sp>
          <p:nvSpPr>
            <p:cNvPr id="70" name="TextBox 69"/>
            <p:cNvSpPr txBox="1"/>
            <p:nvPr/>
          </p:nvSpPr>
          <p:spPr>
            <a:xfrm>
              <a:off x="15389237" y="8428276"/>
              <a:ext cx="12535647" cy="2062103"/>
            </a:xfrm>
            <a:prstGeom prst="rect">
              <a:avLst/>
            </a:prstGeom>
            <a:noFill/>
          </p:spPr>
          <p:txBody>
            <a:bodyPr wrap="square" rtlCol="0">
              <a:spAutoFit/>
            </a:bodyPr>
            <a:lstStyle/>
            <a:p>
              <a:r>
                <a:rPr lang="en-US" sz="3200" dirty="0" smtClean="0">
                  <a:solidFill>
                    <a:schemeClr val="bg1"/>
                  </a:solidFill>
                </a:rPr>
                <a:t>Each solar panel holds its own unique components in order to provide the various required features, along with a set of components common to all of them. As such, there are multiple panel variants to provide all of the required functionality.</a:t>
              </a:r>
              <a:endParaRPr lang="en-US" sz="3200" dirty="0">
                <a:solidFill>
                  <a:schemeClr val="bg1"/>
                </a:solidFill>
              </a:endParaRPr>
            </a:p>
          </p:txBody>
        </p:sp>
      </p:grpSp>
      <p:grpSp>
        <p:nvGrpSpPr>
          <p:cNvPr id="151" name="Group 150"/>
          <p:cNvGrpSpPr/>
          <p:nvPr/>
        </p:nvGrpSpPr>
        <p:grpSpPr>
          <a:xfrm>
            <a:off x="268705" y="13841429"/>
            <a:ext cx="28450491" cy="18801786"/>
            <a:chOff x="268705" y="13841429"/>
            <a:chExt cx="28450491" cy="18801786"/>
          </a:xfrm>
        </p:grpSpPr>
        <p:sp>
          <p:nvSpPr>
            <p:cNvPr id="143" name="Rounded Rectangle 142"/>
            <p:cNvSpPr/>
            <p:nvPr/>
          </p:nvSpPr>
          <p:spPr>
            <a:xfrm>
              <a:off x="15299592" y="22340508"/>
              <a:ext cx="13419604" cy="7340774"/>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nvGrpSpPr>
            <p:cNvPr id="150" name="Group 149"/>
            <p:cNvGrpSpPr/>
            <p:nvPr/>
          </p:nvGrpSpPr>
          <p:grpSpPr>
            <a:xfrm>
              <a:off x="268705" y="13841429"/>
              <a:ext cx="28450491" cy="18801786"/>
              <a:chOff x="268705" y="13841429"/>
              <a:chExt cx="28450491" cy="18801786"/>
            </a:xfrm>
          </p:grpSpPr>
          <p:grpSp>
            <p:nvGrpSpPr>
              <p:cNvPr id="106" name="Group 105"/>
              <p:cNvGrpSpPr/>
              <p:nvPr/>
            </p:nvGrpSpPr>
            <p:grpSpPr>
              <a:xfrm>
                <a:off x="268705" y="13841429"/>
                <a:ext cx="28450491" cy="18801786"/>
                <a:chOff x="15008168" y="6521904"/>
                <a:chExt cx="28450491" cy="18801786"/>
              </a:xfrm>
            </p:grpSpPr>
            <p:grpSp>
              <p:nvGrpSpPr>
                <p:cNvPr id="100" name="Group 99"/>
                <p:cNvGrpSpPr/>
                <p:nvPr/>
              </p:nvGrpSpPr>
              <p:grpSpPr>
                <a:xfrm>
                  <a:off x="15008168" y="6521904"/>
                  <a:ext cx="13998479" cy="18801786"/>
                  <a:chOff x="316207" y="13838642"/>
                  <a:chExt cx="13998479" cy="18801786"/>
                </a:xfrm>
              </p:grpSpPr>
              <p:grpSp>
                <p:nvGrpSpPr>
                  <p:cNvPr id="94" name="Group 93"/>
                  <p:cNvGrpSpPr/>
                  <p:nvPr/>
                </p:nvGrpSpPr>
                <p:grpSpPr>
                  <a:xfrm>
                    <a:off x="316207" y="13838642"/>
                    <a:ext cx="13998479" cy="11190280"/>
                    <a:chOff x="316207" y="13838642"/>
                    <a:chExt cx="13998479" cy="11190280"/>
                  </a:xfrm>
                </p:grpSpPr>
                <p:grpSp>
                  <p:nvGrpSpPr>
                    <p:cNvPr id="43" name="Group 42"/>
                    <p:cNvGrpSpPr/>
                    <p:nvPr/>
                  </p:nvGrpSpPr>
                  <p:grpSpPr>
                    <a:xfrm>
                      <a:off x="316207" y="13838642"/>
                      <a:ext cx="13998479" cy="3618783"/>
                      <a:chOff x="350279" y="14309988"/>
                      <a:chExt cx="13998479" cy="3618783"/>
                    </a:xfrm>
                  </p:grpSpPr>
                  <p:grpSp>
                    <p:nvGrpSpPr>
                      <p:cNvPr id="39" name="Group 38"/>
                      <p:cNvGrpSpPr/>
                      <p:nvPr/>
                    </p:nvGrpSpPr>
                    <p:grpSpPr>
                      <a:xfrm>
                        <a:off x="350279" y="14309988"/>
                        <a:ext cx="13998479" cy="3618783"/>
                        <a:chOff x="350279" y="6685357"/>
                        <a:chExt cx="13998479" cy="3618783"/>
                      </a:xfrm>
                    </p:grpSpPr>
                    <p:sp>
                      <p:nvSpPr>
                        <p:cNvPr id="40" name="Freeform 39"/>
                        <p:cNvSpPr/>
                        <p:nvPr/>
                      </p:nvSpPr>
                      <p:spPr>
                        <a:xfrm>
                          <a:off x="350279" y="6685357"/>
                          <a:ext cx="13976808" cy="1445742"/>
                        </a:xfrm>
                        <a:custGeom>
                          <a:avLst/>
                          <a:gdLst>
                            <a:gd name="connsiteX0" fmla="*/ 0 w 13057632"/>
                            <a:gd name="connsiteY0" fmla="*/ 184516 h 1107075"/>
                            <a:gd name="connsiteX1" fmla="*/ 184516 w 13057632"/>
                            <a:gd name="connsiteY1" fmla="*/ 0 h 1107075"/>
                            <a:gd name="connsiteX2" fmla="*/ 12873116 w 13057632"/>
                            <a:gd name="connsiteY2" fmla="*/ 0 h 1107075"/>
                            <a:gd name="connsiteX3" fmla="*/ 13057632 w 13057632"/>
                            <a:gd name="connsiteY3" fmla="*/ 184516 h 1107075"/>
                            <a:gd name="connsiteX4" fmla="*/ 13057632 w 13057632"/>
                            <a:gd name="connsiteY4" fmla="*/ 922559 h 1107075"/>
                            <a:gd name="connsiteX5" fmla="*/ 12873116 w 13057632"/>
                            <a:gd name="connsiteY5" fmla="*/ 1107075 h 1107075"/>
                            <a:gd name="connsiteX6" fmla="*/ 184516 w 13057632"/>
                            <a:gd name="connsiteY6" fmla="*/ 1107075 h 1107075"/>
                            <a:gd name="connsiteX7" fmla="*/ 0 w 13057632"/>
                            <a:gd name="connsiteY7" fmla="*/ 922559 h 1107075"/>
                            <a:gd name="connsiteX8" fmla="*/ 0 w 13057632"/>
                            <a:gd name="connsiteY8" fmla="*/ 184516 h 110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57632" h="1107075">
                              <a:moveTo>
                                <a:pt x="13057632" y="184517"/>
                              </a:moveTo>
                              <a:cubicBezTo>
                                <a:pt x="13057632" y="82612"/>
                                <a:pt x="12975021" y="1"/>
                                <a:pt x="12873116" y="1"/>
                              </a:cubicBezTo>
                              <a:lnTo>
                                <a:pt x="184516" y="1"/>
                              </a:lnTo>
                              <a:cubicBezTo>
                                <a:pt x="82611" y="1"/>
                                <a:pt x="0" y="82612"/>
                                <a:pt x="0" y="184517"/>
                              </a:cubicBezTo>
                              <a:lnTo>
                                <a:pt x="0" y="922558"/>
                              </a:lnTo>
                              <a:cubicBezTo>
                                <a:pt x="0" y="1024463"/>
                                <a:pt x="82611" y="1107074"/>
                                <a:pt x="184516" y="1107074"/>
                              </a:cubicBezTo>
                              <a:lnTo>
                                <a:pt x="12873116" y="1107074"/>
                              </a:lnTo>
                              <a:cubicBezTo>
                                <a:pt x="12975021" y="1107074"/>
                                <a:pt x="13057632" y="1024463"/>
                                <a:pt x="13057632" y="922558"/>
                              </a:cubicBezTo>
                              <a:lnTo>
                                <a:pt x="13057632" y="184517"/>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9323" tIns="389324" rIns="389323" bIns="389324" numCol="1" spcCol="1270" anchor="ctr" anchorCtr="0">
                          <a:noAutofit/>
                        </a:bodyPr>
                        <a:lstStyle/>
                        <a:p>
                          <a:pPr lvl="0" algn="ctr" defTabSz="3911600">
                            <a:lnSpc>
                              <a:spcPct val="90000"/>
                            </a:lnSpc>
                            <a:spcBef>
                              <a:spcPct val="0"/>
                            </a:spcBef>
                            <a:spcAft>
                              <a:spcPct val="35000"/>
                            </a:spcAft>
                          </a:pPr>
                          <a:r>
                            <a:rPr lang="en-US" sz="8800" kern="1200" dirty="0" smtClean="0"/>
                            <a:t>Features</a:t>
                          </a:r>
                          <a:endParaRPr lang="en-US" sz="8800" kern="1200" dirty="0"/>
                        </a:p>
                      </p:txBody>
                    </p:sp>
                    <p:sp>
                      <p:nvSpPr>
                        <p:cNvPr id="41" name="Rounded Rectangle 40"/>
                        <p:cNvSpPr/>
                        <p:nvPr/>
                      </p:nvSpPr>
                      <p:spPr>
                        <a:xfrm>
                          <a:off x="371951" y="8131097"/>
                          <a:ext cx="13976807" cy="2173043"/>
                        </a:xfrm>
                        <a:prstGeom prst="roundRect">
                          <a:avLst>
                            <a:gd name="adj" fmla="val 616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sp>
                    <p:nvSpPr>
                      <p:cNvPr id="42" name="TextBox 41"/>
                      <p:cNvSpPr txBox="1"/>
                      <p:nvPr/>
                    </p:nvSpPr>
                    <p:spPr>
                      <a:xfrm>
                        <a:off x="877911" y="16358340"/>
                        <a:ext cx="12964885" cy="1077218"/>
                      </a:xfrm>
                      <a:prstGeom prst="rect">
                        <a:avLst/>
                      </a:prstGeom>
                      <a:noFill/>
                    </p:spPr>
                    <p:txBody>
                      <a:bodyPr wrap="square" rtlCol="0">
                        <a:spAutoFit/>
                      </a:bodyPr>
                      <a:lstStyle/>
                      <a:p>
                        <a:r>
                          <a:rPr lang="en-US" sz="3200" dirty="0" smtClean="0">
                            <a:solidFill>
                              <a:schemeClr val="bg1"/>
                            </a:solidFill>
                          </a:rPr>
                          <a:t>As external surface area on the is Cubesat limited, the space on the solar panels must be used carefully in order to provide all of the required features.</a:t>
                        </a:r>
                        <a:endParaRPr lang="en-US" sz="3200" dirty="0"/>
                      </a:p>
                    </p:txBody>
                  </p:sp>
                </p:grpSp>
                <p:grpSp>
                  <p:nvGrpSpPr>
                    <p:cNvPr id="53" name="Group 52"/>
                    <p:cNvGrpSpPr/>
                    <p:nvPr/>
                  </p:nvGrpSpPr>
                  <p:grpSpPr>
                    <a:xfrm>
                      <a:off x="361771" y="17688148"/>
                      <a:ext cx="12700350" cy="7340774"/>
                      <a:chOff x="416287" y="18425587"/>
                      <a:chExt cx="12700350" cy="7461106"/>
                    </a:xfrm>
                  </p:grpSpPr>
                  <p:grpSp>
                    <p:nvGrpSpPr>
                      <p:cNvPr id="49" name="Group 48"/>
                      <p:cNvGrpSpPr/>
                      <p:nvPr/>
                    </p:nvGrpSpPr>
                    <p:grpSpPr>
                      <a:xfrm>
                        <a:off x="416287" y="18425587"/>
                        <a:ext cx="12700350" cy="7461106"/>
                        <a:chOff x="416287" y="18421336"/>
                        <a:chExt cx="12700350" cy="6640929"/>
                      </a:xfrm>
                    </p:grpSpPr>
                    <p:sp>
                      <p:nvSpPr>
                        <p:cNvPr id="44" name="Rounded Rectangle 43"/>
                        <p:cNvSpPr/>
                        <p:nvPr/>
                      </p:nvSpPr>
                      <p:spPr>
                        <a:xfrm>
                          <a:off x="416287" y="18421336"/>
                          <a:ext cx="12700350" cy="6640929"/>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7" name="TextBox 46"/>
                        <p:cNvSpPr txBox="1"/>
                        <p:nvPr/>
                      </p:nvSpPr>
                      <p:spPr>
                        <a:xfrm>
                          <a:off x="865512" y="18782988"/>
                          <a:ext cx="11756570" cy="640399"/>
                        </a:xfrm>
                        <a:prstGeom prst="rect">
                          <a:avLst/>
                        </a:prstGeom>
                        <a:noFill/>
                      </p:spPr>
                      <p:txBody>
                        <a:bodyPr wrap="square" rtlCol="0">
                          <a:spAutoFit/>
                        </a:bodyPr>
                        <a:lstStyle/>
                        <a:p>
                          <a:pPr algn="ctr"/>
                          <a:r>
                            <a:rPr lang="en-US" sz="4000" b="1" u="sng" dirty="0" smtClean="0">
                              <a:solidFill>
                                <a:schemeClr val="bg1"/>
                              </a:solidFill>
                            </a:rPr>
                            <a:t>Power </a:t>
                          </a:r>
                          <a:r>
                            <a:rPr lang="en-US" sz="4000" b="1" u="sng" dirty="0" smtClean="0">
                              <a:solidFill>
                                <a:schemeClr val="bg1"/>
                              </a:solidFill>
                            </a:rPr>
                            <a:t>Generation</a:t>
                          </a:r>
                          <a:endParaRPr lang="en-US" sz="4000" b="1" u="sng" dirty="0">
                            <a:solidFill>
                              <a:schemeClr val="bg1"/>
                            </a:solidFill>
                          </a:endParaRPr>
                        </a:p>
                      </p:txBody>
                    </p:sp>
                    <p:sp>
                      <p:nvSpPr>
                        <p:cNvPr id="48" name="TextBox 47"/>
                        <p:cNvSpPr txBox="1"/>
                        <p:nvPr/>
                      </p:nvSpPr>
                      <p:spPr>
                        <a:xfrm>
                          <a:off x="955476" y="19598551"/>
                          <a:ext cx="11756570" cy="2062103"/>
                        </a:xfrm>
                        <a:prstGeom prst="rect">
                          <a:avLst/>
                        </a:prstGeom>
                        <a:noFill/>
                      </p:spPr>
                      <p:txBody>
                        <a:bodyPr wrap="square" rtlCol="0">
                          <a:spAutoFit/>
                        </a:bodyPr>
                        <a:lstStyle/>
                        <a:p>
                          <a:r>
                            <a:rPr lang="en-US" sz="3200" dirty="0" smtClean="0">
                              <a:solidFill>
                                <a:schemeClr val="bg1"/>
                              </a:solidFill>
                            </a:rPr>
                            <a:t>The generation of power is the most prominent use of a CubeSat’s solar panels. The solar panels must provide enough energy to the Electrical Power System in order to operate the CubeSat in the sunlight, and charge the batteries so it may operate while eclipsed.</a:t>
                          </a:r>
                          <a:endParaRPr lang="en-US" sz="3200" dirty="0">
                            <a:solidFill>
                              <a:schemeClr val="bg1"/>
                            </a:solidFill>
                          </a:endParaRPr>
                        </a:p>
                      </p:txBody>
                    </p:sp>
                  </p:grpSp>
                  <p:pic>
                    <p:nvPicPr>
                      <p:cNvPr id="51"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132" y="22156496"/>
                        <a:ext cx="5756737" cy="3532236"/>
                      </a:xfrm>
                      <a:prstGeom prst="roundRect">
                        <a:avLst/>
                      </a:prstGeom>
                    </p:spPr>
                  </p:pic>
                  <p:sp>
                    <p:nvSpPr>
                      <p:cNvPr id="52" name="TextBox 51"/>
                      <p:cNvSpPr txBox="1"/>
                      <p:nvPr/>
                    </p:nvSpPr>
                    <p:spPr>
                      <a:xfrm>
                        <a:off x="7047899" y="22142540"/>
                        <a:ext cx="5515765" cy="3539430"/>
                      </a:xfrm>
                      <a:prstGeom prst="rect">
                        <a:avLst/>
                      </a:prstGeom>
                      <a:noFill/>
                    </p:spPr>
                    <p:txBody>
                      <a:bodyPr wrap="square" rtlCol="0">
                        <a:spAutoFit/>
                      </a:bodyPr>
                      <a:lstStyle/>
                      <a:p>
                        <a:r>
                          <a:rPr lang="en-US" sz="3200" dirty="0" smtClean="0">
                            <a:solidFill>
                              <a:schemeClr val="bg1"/>
                            </a:solidFill>
                          </a:rPr>
                          <a:t>Pictured are the AZUR SPACE 3G30A solar cells that were selected for use on the solar panels. The solar panels are to feature 4 solar cells per panel, for a total of 16 cells over all the panels.</a:t>
                        </a:r>
                        <a:endParaRPr lang="en-US" sz="3200" dirty="0">
                          <a:solidFill>
                            <a:schemeClr val="bg1"/>
                          </a:solidFill>
                        </a:endParaRPr>
                      </a:p>
                    </p:txBody>
                  </p:sp>
                </p:grpSp>
              </p:grpSp>
              <p:grpSp>
                <p:nvGrpSpPr>
                  <p:cNvPr id="55" name="Group 54"/>
                  <p:cNvGrpSpPr/>
                  <p:nvPr/>
                </p:nvGrpSpPr>
                <p:grpSpPr>
                  <a:xfrm>
                    <a:off x="335204" y="25341883"/>
                    <a:ext cx="12700350" cy="3471468"/>
                    <a:chOff x="357869" y="18422682"/>
                    <a:chExt cx="12700350" cy="4658668"/>
                  </a:xfrm>
                </p:grpSpPr>
                <p:sp>
                  <p:nvSpPr>
                    <p:cNvPr id="58" name="Rounded Rectangle 57"/>
                    <p:cNvSpPr/>
                    <p:nvPr/>
                  </p:nvSpPr>
                  <p:spPr>
                    <a:xfrm>
                      <a:off x="357869" y="18422682"/>
                      <a:ext cx="12700350" cy="4658668"/>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9" name="TextBox 58"/>
                    <p:cNvSpPr txBox="1"/>
                    <p:nvPr/>
                  </p:nvSpPr>
                  <p:spPr>
                    <a:xfrm>
                      <a:off x="775243" y="18741251"/>
                      <a:ext cx="11756570" cy="949974"/>
                    </a:xfrm>
                    <a:prstGeom prst="rect">
                      <a:avLst/>
                    </a:prstGeom>
                    <a:noFill/>
                  </p:spPr>
                  <p:txBody>
                    <a:bodyPr wrap="square" rtlCol="0">
                      <a:spAutoFit/>
                    </a:bodyPr>
                    <a:lstStyle/>
                    <a:p>
                      <a:pPr algn="ctr"/>
                      <a:r>
                        <a:rPr lang="en-US" sz="4000" b="1" u="sng" dirty="0" smtClean="0">
                          <a:solidFill>
                            <a:schemeClr val="bg1"/>
                          </a:solidFill>
                        </a:rPr>
                        <a:t>Antenna </a:t>
                      </a:r>
                      <a:r>
                        <a:rPr lang="en-US" sz="4000" b="1" u="sng" dirty="0" smtClean="0">
                          <a:solidFill>
                            <a:schemeClr val="bg1"/>
                          </a:solidFill>
                        </a:rPr>
                        <a:t>Release</a:t>
                      </a:r>
                      <a:endParaRPr lang="en-US" sz="4000" b="1" u="sng" dirty="0">
                        <a:solidFill>
                          <a:schemeClr val="bg1"/>
                        </a:solidFill>
                      </a:endParaRPr>
                    </a:p>
                  </p:txBody>
                </p:sp>
                <p:sp>
                  <p:nvSpPr>
                    <p:cNvPr id="60" name="TextBox 59"/>
                    <p:cNvSpPr txBox="1"/>
                    <p:nvPr/>
                  </p:nvSpPr>
                  <p:spPr>
                    <a:xfrm>
                      <a:off x="807093" y="19744873"/>
                      <a:ext cx="11872799" cy="2571575"/>
                    </a:xfrm>
                    <a:prstGeom prst="rect">
                      <a:avLst/>
                    </a:prstGeom>
                    <a:noFill/>
                  </p:spPr>
                  <p:txBody>
                    <a:bodyPr wrap="square" rtlCol="0">
                      <a:spAutoFit/>
                    </a:bodyPr>
                    <a:lstStyle/>
                    <a:p>
                      <a:r>
                        <a:rPr lang="en-US" sz="3200" dirty="0" smtClean="0">
                          <a:solidFill>
                            <a:schemeClr val="bg1"/>
                          </a:solidFill>
                        </a:rPr>
                        <a:t>For the style of antenna that was selected for the CubeSat, a surface mount and release was required. The solar panels will be responsible for featuring this, along with a sensor in order to determine that the antennas have properly deployed.</a:t>
                      </a:r>
                      <a:endParaRPr lang="en-US" sz="3200" dirty="0">
                        <a:solidFill>
                          <a:schemeClr val="bg1"/>
                        </a:solidFill>
                      </a:endParaRPr>
                    </a:p>
                  </p:txBody>
                </p:sp>
              </p:grpSp>
              <p:grpSp>
                <p:nvGrpSpPr>
                  <p:cNvPr id="66" name="Group 65"/>
                  <p:cNvGrpSpPr/>
                  <p:nvPr/>
                </p:nvGrpSpPr>
                <p:grpSpPr>
                  <a:xfrm>
                    <a:off x="335203" y="29010587"/>
                    <a:ext cx="12700350" cy="3629841"/>
                    <a:chOff x="357868" y="18377742"/>
                    <a:chExt cx="12700350" cy="4871203"/>
                  </a:xfrm>
                </p:grpSpPr>
                <p:sp>
                  <p:nvSpPr>
                    <p:cNvPr id="67" name="Rounded Rectangle 66"/>
                    <p:cNvSpPr/>
                    <p:nvPr/>
                  </p:nvSpPr>
                  <p:spPr>
                    <a:xfrm>
                      <a:off x="357868" y="18377742"/>
                      <a:ext cx="12700350" cy="4871203"/>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8" name="TextBox 67"/>
                    <p:cNvSpPr txBox="1"/>
                    <p:nvPr/>
                  </p:nvSpPr>
                  <p:spPr>
                    <a:xfrm>
                      <a:off x="807093" y="18706547"/>
                      <a:ext cx="11756570" cy="949975"/>
                    </a:xfrm>
                    <a:prstGeom prst="rect">
                      <a:avLst/>
                    </a:prstGeom>
                    <a:noFill/>
                  </p:spPr>
                  <p:txBody>
                    <a:bodyPr wrap="square" rtlCol="0">
                      <a:spAutoFit/>
                    </a:bodyPr>
                    <a:lstStyle/>
                    <a:p>
                      <a:pPr algn="ctr"/>
                      <a:r>
                        <a:rPr lang="en-US" sz="4000" b="1" u="sng" dirty="0" smtClean="0">
                          <a:solidFill>
                            <a:schemeClr val="bg1"/>
                          </a:solidFill>
                        </a:rPr>
                        <a:t>Internal </a:t>
                      </a:r>
                      <a:r>
                        <a:rPr lang="en-US" sz="4000" b="1" u="sng" dirty="0" smtClean="0">
                          <a:solidFill>
                            <a:schemeClr val="bg1"/>
                          </a:solidFill>
                        </a:rPr>
                        <a:t>Bypasses</a:t>
                      </a:r>
                      <a:endParaRPr lang="en-US" sz="4000" b="1" u="sng" dirty="0">
                        <a:solidFill>
                          <a:schemeClr val="bg1"/>
                        </a:solidFill>
                      </a:endParaRPr>
                    </a:p>
                  </p:txBody>
                </p:sp>
                <p:sp>
                  <p:nvSpPr>
                    <p:cNvPr id="69" name="TextBox 68"/>
                    <p:cNvSpPr txBox="1"/>
                    <p:nvPr/>
                  </p:nvSpPr>
                  <p:spPr>
                    <a:xfrm>
                      <a:off x="807092" y="19699933"/>
                      <a:ext cx="11872799" cy="3428169"/>
                    </a:xfrm>
                    <a:prstGeom prst="rect">
                      <a:avLst/>
                    </a:prstGeom>
                    <a:noFill/>
                  </p:spPr>
                  <p:txBody>
                    <a:bodyPr wrap="square" rtlCol="0">
                      <a:spAutoFit/>
                    </a:bodyPr>
                    <a:lstStyle/>
                    <a:p>
                      <a:r>
                        <a:rPr lang="en-US" sz="3200" dirty="0" smtClean="0">
                          <a:solidFill>
                            <a:schemeClr val="bg1"/>
                          </a:solidFill>
                        </a:rPr>
                        <a:t>Once components are starting to be attached, it becomes increasingly difficult to access the internal structure. The solar panels will provide bypass connectors in order to access components such as the Onboard Computer debug and programming interfaces, the Electrical Power System,  and the accelerometers used for vibration testing.</a:t>
                      </a:r>
                      <a:endParaRPr lang="en-US" sz="3200" dirty="0">
                        <a:solidFill>
                          <a:schemeClr val="bg1"/>
                        </a:solidFill>
                      </a:endParaRPr>
                    </a:p>
                  </p:txBody>
                </p:sp>
              </p:grpSp>
            </p:grpSp>
            <p:sp>
              <p:nvSpPr>
                <p:cNvPr id="103" name="Rounded Rectangle 102"/>
                <p:cNvSpPr/>
                <p:nvPr/>
              </p:nvSpPr>
              <p:spPr>
                <a:xfrm>
                  <a:off x="30039055" y="22519815"/>
                  <a:ext cx="13419604" cy="2792864"/>
                </a:xfrm>
                <a:prstGeom prst="roundRect">
                  <a:avLst>
                    <a:gd name="adj" fmla="val 593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4" name="TextBox 103"/>
                <p:cNvSpPr txBox="1"/>
                <p:nvPr/>
              </p:nvSpPr>
              <p:spPr>
                <a:xfrm>
                  <a:off x="30903210" y="22638902"/>
                  <a:ext cx="11756570" cy="707886"/>
                </a:xfrm>
                <a:prstGeom prst="rect">
                  <a:avLst/>
                </a:prstGeom>
                <a:noFill/>
              </p:spPr>
              <p:txBody>
                <a:bodyPr wrap="square" rtlCol="0">
                  <a:spAutoFit/>
                </a:bodyPr>
                <a:lstStyle/>
                <a:p>
                  <a:pPr algn="ctr"/>
                  <a:r>
                    <a:rPr lang="en-US" sz="4000" b="1" u="sng" dirty="0" smtClean="0">
                      <a:solidFill>
                        <a:schemeClr val="bg1"/>
                      </a:solidFill>
                    </a:rPr>
                    <a:t>RBF </a:t>
                  </a:r>
                  <a:r>
                    <a:rPr lang="en-US" sz="4000" b="1" u="sng" dirty="0" smtClean="0">
                      <a:solidFill>
                        <a:schemeClr val="bg1"/>
                      </a:solidFill>
                    </a:rPr>
                    <a:t>Switch</a:t>
                  </a:r>
                  <a:endParaRPr lang="en-US" sz="4000" b="1" u="sng" dirty="0">
                    <a:solidFill>
                      <a:schemeClr val="bg1"/>
                    </a:solidFill>
                  </a:endParaRPr>
                </a:p>
              </p:txBody>
            </p:sp>
            <p:sp>
              <p:nvSpPr>
                <p:cNvPr id="105" name="TextBox 104"/>
                <p:cNvSpPr txBox="1"/>
                <p:nvPr/>
              </p:nvSpPr>
              <p:spPr>
                <a:xfrm>
                  <a:off x="30501151" y="23465874"/>
                  <a:ext cx="12699011" cy="1569660"/>
                </a:xfrm>
                <a:prstGeom prst="rect">
                  <a:avLst/>
                </a:prstGeom>
                <a:noFill/>
              </p:spPr>
              <p:txBody>
                <a:bodyPr wrap="square" rtlCol="0">
                  <a:spAutoFit/>
                </a:bodyPr>
                <a:lstStyle/>
                <a:p>
                  <a:r>
                    <a:rPr lang="en-US" sz="3200" dirty="0" smtClean="0">
                      <a:solidFill>
                        <a:schemeClr val="bg1"/>
                      </a:solidFill>
                    </a:rPr>
                    <a:t>A Remove-Before-Flight (RBF) switch is used to stop the CubeSat from powering on at any point before its deployment. This switch is also used during testing to forcibly power on and off the CubeSat.</a:t>
                  </a:r>
                  <a:endParaRPr lang="en-US" sz="3200" dirty="0">
                    <a:solidFill>
                      <a:schemeClr val="bg1"/>
                    </a:solidFill>
                  </a:endParaRPr>
                </a:p>
              </p:txBody>
            </p:sp>
          </p:grpSp>
          <p:grpSp>
            <p:nvGrpSpPr>
              <p:cNvPr id="149" name="Group 148"/>
              <p:cNvGrpSpPr/>
              <p:nvPr/>
            </p:nvGrpSpPr>
            <p:grpSpPr>
              <a:xfrm>
                <a:off x="15762123" y="22637202"/>
                <a:ext cx="12698576" cy="6867109"/>
                <a:chOff x="15762123" y="22637202"/>
                <a:chExt cx="12698576" cy="6867109"/>
              </a:xfrm>
            </p:grpSpPr>
            <p:sp>
              <p:nvSpPr>
                <p:cNvPr id="144" name="TextBox 143"/>
                <p:cNvSpPr txBox="1"/>
                <p:nvPr/>
              </p:nvSpPr>
              <p:spPr>
                <a:xfrm>
                  <a:off x="16231259" y="22637202"/>
                  <a:ext cx="11756570" cy="707886"/>
                </a:xfrm>
                <a:prstGeom prst="rect">
                  <a:avLst/>
                </a:prstGeom>
                <a:noFill/>
              </p:spPr>
              <p:txBody>
                <a:bodyPr wrap="square" rtlCol="0">
                  <a:spAutoFit/>
                </a:bodyPr>
                <a:lstStyle/>
                <a:p>
                  <a:pPr algn="ctr"/>
                  <a:r>
                    <a:rPr lang="en-US" sz="4000" b="1" u="sng" dirty="0" smtClean="0">
                      <a:solidFill>
                        <a:schemeClr val="bg1"/>
                      </a:solidFill>
                    </a:rPr>
                    <a:t>Attitude </a:t>
                  </a:r>
                  <a:r>
                    <a:rPr lang="en-US" sz="4000" b="1" u="sng" dirty="0" smtClean="0">
                      <a:solidFill>
                        <a:schemeClr val="bg1"/>
                      </a:solidFill>
                    </a:rPr>
                    <a:t>Determination Sensors</a:t>
                  </a:r>
                  <a:endParaRPr lang="en-US" sz="4000" b="1" u="sng" dirty="0">
                    <a:solidFill>
                      <a:schemeClr val="bg1"/>
                    </a:solidFill>
                  </a:endParaRPr>
                </a:p>
              </p:txBody>
            </p:sp>
            <p:sp>
              <p:nvSpPr>
                <p:cNvPr id="145" name="TextBox 144"/>
                <p:cNvSpPr txBox="1"/>
                <p:nvPr/>
              </p:nvSpPr>
              <p:spPr>
                <a:xfrm>
                  <a:off x="15762123" y="23380229"/>
                  <a:ext cx="12698576" cy="2554545"/>
                </a:xfrm>
                <a:prstGeom prst="rect">
                  <a:avLst/>
                </a:prstGeom>
                <a:noFill/>
              </p:spPr>
              <p:txBody>
                <a:bodyPr wrap="square" rtlCol="0">
                  <a:spAutoFit/>
                </a:bodyPr>
                <a:lstStyle/>
                <a:p>
                  <a:r>
                    <a:rPr lang="en-US" sz="3200" dirty="0" smtClean="0">
                      <a:solidFill>
                        <a:schemeClr val="bg1"/>
                      </a:solidFill>
                    </a:rPr>
                    <a:t>The solar panels play a very important role in the determination of the attitude of the CubeSat, as they are the only free space where sensors may be placed. Placed on all of the panels are several photodiodes and temperature sensors, which are used to track where the incoming sunlight is coming from.</a:t>
                  </a:r>
                  <a:endParaRPr lang="en-US" sz="3200" dirty="0">
                    <a:solidFill>
                      <a:schemeClr val="bg1"/>
                    </a:solidFill>
                  </a:endParaRPr>
                </a:p>
              </p:txBody>
            </p:sp>
            <p:pic>
              <p:nvPicPr>
                <p:cNvPr id="148" name="Picture 1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123" y="26111745"/>
                  <a:ext cx="12454910" cy="3392566"/>
                </a:xfrm>
                <a:prstGeom prst="roundRect">
                  <a:avLst/>
                </a:prstGeom>
              </p:spPr>
            </p:pic>
          </p:grpSp>
        </p:grpSp>
      </p:grpSp>
      <p:pic>
        <p:nvPicPr>
          <p:cNvPr id="155" name="Picture 1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8082" y="7168896"/>
            <a:ext cx="12368951" cy="14430444"/>
          </a:xfrm>
          <a:prstGeom prst="rect">
            <a:avLst/>
          </a:prstGeom>
        </p:spPr>
      </p:pic>
      <p:cxnSp>
        <p:nvCxnSpPr>
          <p:cNvPr id="158" name="Straight Connector 157"/>
          <p:cNvCxnSpPr/>
          <p:nvPr/>
        </p:nvCxnSpPr>
        <p:spPr>
          <a:xfrm flipH="1" flipV="1">
            <a:off x="13015884" y="21347804"/>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flipV="1">
            <a:off x="13008157" y="27041305"/>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flipV="1">
            <a:off x="13008156" y="30928897"/>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3915345" y="20235135"/>
            <a:ext cx="0" cy="11040759"/>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3913808" y="17470765"/>
            <a:ext cx="0" cy="11040759"/>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flipV="1">
            <a:off x="13957459" y="26010774"/>
            <a:ext cx="983566" cy="121"/>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30101193" y="15287169"/>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0141042" y="21028522"/>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flipV="1">
            <a:off x="30101193" y="24690188"/>
            <a:ext cx="949303" cy="137"/>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30077446" y="11266715"/>
            <a:ext cx="0" cy="11040759"/>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0077446" y="13707378"/>
            <a:ext cx="0" cy="11040759"/>
          </a:xfrm>
          <a:prstGeom prst="line">
            <a:avLst/>
          </a:prstGeom>
          <a:ln w="127000">
            <a:solidFill>
              <a:srgbClr val="ED7D31"/>
            </a:solidFill>
          </a:ln>
          <a:effectLst>
            <a:glow rad="12700">
              <a:schemeClr val="accent1">
                <a:alpha val="40000"/>
              </a:schemeClr>
            </a:glo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29648522" y="26645814"/>
            <a:ext cx="13998479" cy="5971790"/>
            <a:chOff x="350279" y="6685356"/>
            <a:chExt cx="13998479" cy="7022023"/>
          </a:xfrm>
        </p:grpSpPr>
        <p:sp>
          <p:nvSpPr>
            <p:cNvPr id="176" name="Freeform 175"/>
            <p:cNvSpPr/>
            <p:nvPr/>
          </p:nvSpPr>
          <p:spPr>
            <a:xfrm>
              <a:off x="350279" y="6685356"/>
              <a:ext cx="13976808" cy="1445742"/>
            </a:xfrm>
            <a:custGeom>
              <a:avLst/>
              <a:gdLst>
                <a:gd name="connsiteX0" fmla="*/ 0 w 13057632"/>
                <a:gd name="connsiteY0" fmla="*/ 184516 h 1107075"/>
                <a:gd name="connsiteX1" fmla="*/ 184516 w 13057632"/>
                <a:gd name="connsiteY1" fmla="*/ 0 h 1107075"/>
                <a:gd name="connsiteX2" fmla="*/ 12873116 w 13057632"/>
                <a:gd name="connsiteY2" fmla="*/ 0 h 1107075"/>
                <a:gd name="connsiteX3" fmla="*/ 13057632 w 13057632"/>
                <a:gd name="connsiteY3" fmla="*/ 184516 h 1107075"/>
                <a:gd name="connsiteX4" fmla="*/ 13057632 w 13057632"/>
                <a:gd name="connsiteY4" fmla="*/ 922559 h 1107075"/>
                <a:gd name="connsiteX5" fmla="*/ 12873116 w 13057632"/>
                <a:gd name="connsiteY5" fmla="*/ 1107075 h 1107075"/>
                <a:gd name="connsiteX6" fmla="*/ 184516 w 13057632"/>
                <a:gd name="connsiteY6" fmla="*/ 1107075 h 1107075"/>
                <a:gd name="connsiteX7" fmla="*/ 0 w 13057632"/>
                <a:gd name="connsiteY7" fmla="*/ 922559 h 1107075"/>
                <a:gd name="connsiteX8" fmla="*/ 0 w 13057632"/>
                <a:gd name="connsiteY8" fmla="*/ 184516 h 110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57632" h="1107075">
                  <a:moveTo>
                    <a:pt x="13057632" y="184517"/>
                  </a:moveTo>
                  <a:cubicBezTo>
                    <a:pt x="13057632" y="82612"/>
                    <a:pt x="12975021" y="1"/>
                    <a:pt x="12873116" y="1"/>
                  </a:cubicBezTo>
                  <a:lnTo>
                    <a:pt x="184516" y="1"/>
                  </a:lnTo>
                  <a:cubicBezTo>
                    <a:pt x="82611" y="1"/>
                    <a:pt x="0" y="82612"/>
                    <a:pt x="0" y="184517"/>
                  </a:cubicBezTo>
                  <a:lnTo>
                    <a:pt x="0" y="922558"/>
                  </a:lnTo>
                  <a:cubicBezTo>
                    <a:pt x="0" y="1024463"/>
                    <a:pt x="82611" y="1107074"/>
                    <a:pt x="184516" y="1107074"/>
                  </a:cubicBezTo>
                  <a:lnTo>
                    <a:pt x="12873116" y="1107074"/>
                  </a:lnTo>
                  <a:cubicBezTo>
                    <a:pt x="12975021" y="1107074"/>
                    <a:pt x="13057632" y="1024463"/>
                    <a:pt x="13057632" y="922558"/>
                  </a:cubicBezTo>
                  <a:lnTo>
                    <a:pt x="13057632" y="184517"/>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9323" tIns="389324" rIns="389323" bIns="389324" numCol="1" spcCol="1270" anchor="ctr" anchorCtr="0">
              <a:noAutofit/>
            </a:bodyPr>
            <a:lstStyle/>
            <a:p>
              <a:pPr lvl="0" algn="ctr" defTabSz="3911600">
                <a:lnSpc>
                  <a:spcPct val="90000"/>
                </a:lnSpc>
                <a:spcBef>
                  <a:spcPct val="0"/>
                </a:spcBef>
                <a:spcAft>
                  <a:spcPct val="35000"/>
                </a:spcAft>
              </a:pPr>
              <a:r>
                <a:rPr lang="en-US" sz="8800" kern="1200" dirty="0" smtClean="0"/>
                <a:t>What's </a:t>
              </a:r>
              <a:r>
                <a:rPr lang="en-US" sz="8800" kern="1200" dirty="0" smtClean="0"/>
                <a:t>Next</a:t>
              </a:r>
              <a:endParaRPr lang="en-US" sz="8800" kern="1200" dirty="0"/>
            </a:p>
          </p:txBody>
        </p:sp>
        <p:sp>
          <p:nvSpPr>
            <p:cNvPr id="177" name="Rounded Rectangle 176"/>
            <p:cNvSpPr/>
            <p:nvPr/>
          </p:nvSpPr>
          <p:spPr>
            <a:xfrm>
              <a:off x="371951" y="8131097"/>
              <a:ext cx="13976807" cy="5576282"/>
            </a:xfrm>
            <a:prstGeom prst="roundRect">
              <a:avLst>
                <a:gd name="adj" fmla="val 6163"/>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sp>
        <p:nvSpPr>
          <p:cNvPr id="184" name="TextBox 183"/>
          <p:cNvSpPr txBox="1"/>
          <p:nvPr/>
        </p:nvSpPr>
        <p:spPr>
          <a:xfrm>
            <a:off x="29919316" y="28228543"/>
            <a:ext cx="13465332" cy="4031873"/>
          </a:xfrm>
          <a:prstGeom prst="rect">
            <a:avLst/>
          </a:prstGeom>
          <a:noFill/>
        </p:spPr>
        <p:txBody>
          <a:bodyPr wrap="square" rtlCol="0">
            <a:spAutoFit/>
          </a:bodyPr>
          <a:lstStyle/>
          <a:p>
            <a:r>
              <a:rPr lang="en-US" sz="3200" dirty="0" smtClean="0">
                <a:solidFill>
                  <a:schemeClr val="bg1"/>
                </a:solidFill>
              </a:rPr>
              <a:t>The targeted launch date of the resupply mission carrying the CubeSat to the International Space Station is January of 2021. Before that time however, the CubeSat project must go through detailed design, assembly, integration, and testing, before finally being delivered for final integration as a payload.</a:t>
            </a:r>
          </a:p>
          <a:p>
            <a:endParaRPr lang="en-US" sz="3200" dirty="0">
              <a:solidFill>
                <a:schemeClr val="bg1"/>
              </a:solidFill>
            </a:endParaRPr>
          </a:p>
          <a:p>
            <a:r>
              <a:rPr lang="en-US" sz="3200" dirty="0" smtClean="0">
                <a:solidFill>
                  <a:schemeClr val="bg1"/>
                </a:solidFill>
              </a:rPr>
              <a:t>Following ejection from the International Space Station, operation of the CubeSat and data processing will be maintained until the eventual orbit decay and loss of the CubeSat.</a:t>
            </a:r>
            <a:endParaRPr lang="en-US" sz="3200" dirty="0">
              <a:solidFill>
                <a:schemeClr val="bg1"/>
              </a:solidFill>
            </a:endParaRPr>
          </a:p>
        </p:txBody>
      </p:sp>
      <p:sp>
        <p:nvSpPr>
          <p:cNvPr id="97" name="Title 1"/>
          <p:cNvSpPr txBox="1">
            <a:spLocks/>
          </p:cNvSpPr>
          <p:nvPr/>
        </p:nvSpPr>
        <p:spPr>
          <a:xfrm>
            <a:off x="13547393" y="4348067"/>
            <a:ext cx="17124302" cy="1914359"/>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6000" dirty="0" smtClean="0">
                <a:solidFill>
                  <a:schemeClr val="bg1">
                    <a:lumMod val="85000"/>
                  </a:schemeClr>
                </a:solidFill>
                <a:latin typeface="Arial Black" panose="020B0A04020102020204" pitchFamily="34" charset="0"/>
              </a:rPr>
              <a:t>Stephen Amey</a:t>
            </a:r>
            <a:endParaRPr lang="en-US" sz="6000" dirty="0">
              <a:solidFill>
                <a:schemeClr val="bg1">
                  <a:lumMod val="85000"/>
                </a:schemeClr>
              </a:solidFill>
              <a:latin typeface="Arial Black" panose="020B0A04020102020204" pitchFamily="34" charset="0"/>
            </a:endParaRPr>
          </a:p>
        </p:txBody>
      </p:sp>
    </p:spTree>
    <p:extLst>
      <p:ext uri="{BB962C8B-B14F-4D97-AF65-F5344CB8AC3E}">
        <p14:creationId xmlns:p14="http://schemas.microsoft.com/office/powerpoint/2010/main" val="3278387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TotalTime>
  <Words>682</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J. Zimmer</dc:creator>
  <cp:lastModifiedBy>Steven Amey</cp:lastModifiedBy>
  <cp:revision>37</cp:revision>
  <dcterms:created xsi:type="dcterms:W3CDTF">2018-07-04T15:53:28Z</dcterms:created>
  <dcterms:modified xsi:type="dcterms:W3CDTF">2019-08-19T09:20:52Z</dcterms:modified>
</cp:coreProperties>
</file>