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79300" cy="9134475" type="ledger"/>
  <p:notesSz cx="6858000" cy="9144000"/>
  <p:defaultTextStyle>
    <a:defPPr>
      <a:defRPr lang="en-US"/>
    </a:defPPr>
    <a:lvl1pPr marL="0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1pPr>
    <a:lvl2pPr marL="581259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2pPr>
    <a:lvl3pPr marL="1162517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3pPr>
    <a:lvl4pPr marL="1743776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4pPr>
    <a:lvl5pPr marL="2325033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5pPr>
    <a:lvl6pPr marL="2906292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6pPr>
    <a:lvl7pPr marL="3487551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7pPr>
    <a:lvl8pPr marL="4068811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8pPr>
    <a:lvl9pPr marL="4650069" algn="l" defTabSz="1162517" rtl="0" eaLnBrk="1" latinLnBrk="0" hangingPunct="1">
      <a:defRPr sz="22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enario 1" id="{4BAE4F66-3E99-D24A-B86C-D17150B7A16C}">
          <p14:sldIdLst>
            <p14:sldId id="259"/>
          </p14:sldIdLst>
        </p14:section>
        <p14:section name="Scenario 2" id="{5CAC9BEF-DD31-6744-9310-62CC1CAEB698}">
          <p14:sldIdLst>
            <p14:sldId id="260"/>
          </p14:sldIdLst>
        </p14:section>
        <p14:section name="Scenario 3" id="{A9E634C4-2EF5-0C49-A0FF-A20E6A7EB681}">
          <p14:sldIdLst>
            <p14:sldId id="261"/>
          </p14:sldIdLst>
        </p14:section>
        <p14:section name="AD Workflow - Scenario1" id="{1E3675F5-F29D-2849-970A-095379C7B19E}">
          <p14:sldIdLst>
            <p14:sldId id="262"/>
          </p14:sldIdLst>
        </p14:section>
        <p14:section name="Additional Diagrams" id="{3D0E9BC6-42C1-B54F-8BB4-DADBB5E86312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1"/>
    <p:restoredTop sz="94708"/>
  </p:normalViewPr>
  <p:slideViewPr>
    <p:cSldViewPr snapToGrid="0" snapToObjects="1">
      <p:cViewPr varScale="1">
        <p:scale>
          <a:sx n="63" d="100"/>
          <a:sy n="63" d="100"/>
        </p:scale>
        <p:origin x="2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7" Type="http://schemas.openxmlformats.org/officeDocument/2006/relationships/image" Target="../media/image26.svg"/><Relationship Id="rId3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9.pn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4.svg"/><Relationship Id="rId18" Type="http://schemas.openxmlformats.org/officeDocument/2006/relationships/image" Target="../media/image23.png"/><Relationship Id="rId3" Type="http://schemas.openxmlformats.org/officeDocument/2006/relationships/image" Target="../media/image34.svg"/><Relationship Id="rId21" Type="http://schemas.openxmlformats.org/officeDocument/2006/relationships/image" Target="../media/image2.svg"/><Relationship Id="rId7" Type="http://schemas.openxmlformats.org/officeDocument/2006/relationships/image" Target="../media/image38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" Type="http://schemas.openxmlformats.org/officeDocument/2006/relationships/image" Target="../media/image16.png"/><Relationship Id="rId16" Type="http://schemas.openxmlformats.org/officeDocument/2006/relationships/image" Target="../media/image4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20.png"/><Relationship Id="rId19" Type="http://schemas.openxmlformats.org/officeDocument/2006/relationships/image" Target="../media/image48.svg"/><Relationship Id="rId4" Type="http://schemas.openxmlformats.org/officeDocument/2006/relationships/image" Target="../media/image17.png"/><Relationship Id="rId9" Type="http://schemas.openxmlformats.org/officeDocument/2006/relationships/image" Target="../media/image40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13" Type="http://schemas.openxmlformats.org/officeDocument/2006/relationships/image" Target="../media/image10.svg"/><Relationship Id="rId21" Type="http://schemas.openxmlformats.org/officeDocument/2006/relationships/image" Target="../media/image2.png"/><Relationship Id="rId42" Type="http://schemas.openxmlformats.org/officeDocument/2006/relationships/image" Target="../media/image10.png"/><Relationship Id="rId3" Type="http://schemas.openxmlformats.org/officeDocument/2006/relationships/image" Target="../media/image22.svg"/><Relationship Id="rId17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14.png"/><Relationship Id="rId20" Type="http://schemas.openxmlformats.org/officeDocument/2006/relationships/image" Target="../media/image4.png"/><Relationship Id="rId41" Type="http://schemas.openxmlformats.org/officeDocument/2006/relationships/image" Target="../media/image599.sv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24" Type="http://schemas.openxmlformats.org/officeDocument/2006/relationships/image" Target="../media/image24.png"/><Relationship Id="rId5" Type="http://schemas.openxmlformats.org/officeDocument/2006/relationships/image" Target="../media/image24.svg"/><Relationship Id="rId23" Type="http://schemas.openxmlformats.org/officeDocument/2006/relationships/image" Target="../media/image3.png"/><Relationship Id="rId15" Type="http://schemas.openxmlformats.org/officeDocument/2006/relationships/image" Target="../media/image6.svg"/><Relationship Id="rId19" Type="http://schemas.openxmlformats.org/officeDocument/2006/relationships/image" Target="../media/image12.png"/><Relationship Id="rId9" Type="http://schemas.openxmlformats.org/officeDocument/2006/relationships/image" Target="../media/image8.svg"/><Relationship Id="rId2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sv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4.svg"/><Relationship Id="rId5" Type="http://schemas.openxmlformats.org/officeDocument/2006/relationships/image" Target="../media/image50.svg"/><Relationship Id="rId10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8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8.png"/><Relationship Id="rId21" Type="http://schemas.openxmlformats.org/officeDocument/2006/relationships/image" Target="../media/image28.svg"/><Relationship Id="rId3" Type="http://schemas.openxmlformats.org/officeDocument/2006/relationships/image" Target="../media/image22.svg"/><Relationship Id="rId12" Type="http://schemas.openxmlformats.org/officeDocument/2006/relationships/image" Target="../media/image5.png"/><Relationship Id="rId17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5" Type="http://schemas.openxmlformats.org/officeDocument/2006/relationships/image" Target="../media/image6.svg"/><Relationship Id="rId23" Type="http://schemas.openxmlformats.org/officeDocument/2006/relationships/image" Target="../media/image12.png"/><Relationship Id="rId10" Type="http://schemas.openxmlformats.org/officeDocument/2006/relationships/image" Target="../media/image2.png"/><Relationship Id="rId19" Type="http://schemas.openxmlformats.org/officeDocument/2006/relationships/image" Target="../media/image16.svg"/><Relationship Id="rId9" Type="http://schemas.openxmlformats.org/officeDocument/2006/relationships/image" Target="../media/image8.svg"/><Relationship Id="rId14" Type="http://schemas.openxmlformats.org/officeDocument/2006/relationships/image" Target="../media/image3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5FD0DA7-F0B8-1B47-A2B6-B07E06A1AA7D}"/>
              </a:ext>
            </a:extLst>
          </p:cNvPr>
          <p:cNvGrpSpPr/>
          <p:nvPr/>
        </p:nvGrpSpPr>
        <p:grpSpPr>
          <a:xfrm>
            <a:off x="7077237" y="4572000"/>
            <a:ext cx="1505383" cy="935653"/>
            <a:chOff x="6087157" y="2776791"/>
            <a:chExt cx="1505383" cy="935653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DC97C9D-3461-E540-B009-07D29987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00885" y="2776791"/>
              <a:ext cx="677928" cy="67792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7ADCF0-216A-2F4E-8F8B-006C539C2B8F}"/>
                </a:ext>
              </a:extLst>
            </p:cNvPr>
            <p:cNvSpPr txBox="1"/>
            <p:nvPr/>
          </p:nvSpPr>
          <p:spPr>
            <a:xfrm>
              <a:off x="6087157" y="3450834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D024AD2-D4B0-F04D-A384-B6D0E2E20FE8}"/>
              </a:ext>
            </a:extLst>
          </p:cNvPr>
          <p:cNvSpPr/>
          <p:nvPr/>
        </p:nvSpPr>
        <p:spPr>
          <a:xfrm>
            <a:off x="3916604" y="4382864"/>
            <a:ext cx="4689608" cy="1182431"/>
          </a:xfrm>
          <a:prstGeom prst="rect">
            <a:avLst/>
          </a:prstGeom>
          <a:solidFill>
            <a:srgbClr val="AAB7B8">
              <a:alpha val="2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r>
              <a:rPr lang="en-US" sz="1200" dirty="0">
                <a:solidFill>
                  <a:srgbClr val="545B64"/>
                </a:solidFill>
              </a:rPr>
              <a:t>Auto Scaling group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96574-697E-EC4C-B4EE-A1AD1D06E178}"/>
              </a:ext>
            </a:extLst>
          </p:cNvPr>
          <p:cNvGrpSpPr/>
          <p:nvPr/>
        </p:nvGrpSpPr>
        <p:grpSpPr>
          <a:xfrm>
            <a:off x="2355346" y="2723705"/>
            <a:ext cx="7486853" cy="5702300"/>
            <a:chOff x="488950" y="2362200"/>
            <a:chExt cx="7315844" cy="53565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D41797-9DA3-2441-92B9-46C9F6E0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2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5AADD-9100-7D44-99B7-B4C8D585367A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err="1">
                  <a:solidFill>
                    <a:srgbClr val="879196"/>
                  </a:solidFill>
                </a:rPr>
                <a:t>VPC</a:t>
              </a:r>
              <a:r>
                <a:rPr lang="en-US" sz="1200" dirty="0">
                  <a:solidFill>
                    <a:srgbClr val="879196"/>
                  </a:solidFill>
                </a:rPr>
                <a:t>  10.0.0.0/16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A5466-C774-F640-BBF8-3458EFE9BC57}"/>
              </a:ext>
            </a:extLst>
          </p:cNvPr>
          <p:cNvGrpSpPr/>
          <p:nvPr/>
        </p:nvGrpSpPr>
        <p:grpSpPr>
          <a:xfrm>
            <a:off x="2843854" y="3821124"/>
            <a:ext cx="2708315" cy="2077534"/>
            <a:chOff x="1028700" y="4565650"/>
            <a:chExt cx="2148918" cy="267490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2887904-276C-C54E-8BE4-15C53B35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275702" cy="447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F7A29-95C5-5141-95E3-6A967329045A}"/>
                </a:ext>
              </a:extLst>
            </p:cNvPr>
            <p:cNvSpPr/>
            <p:nvPr/>
          </p:nvSpPr>
          <p:spPr>
            <a:xfrm>
              <a:off x="1028700" y="4565650"/>
              <a:ext cx="2148918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10.0.128.0/20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A3D33-45F0-8B49-B6F4-7AFF99BFCE09}"/>
              </a:ext>
            </a:extLst>
          </p:cNvPr>
          <p:cNvGrpSpPr/>
          <p:nvPr/>
        </p:nvGrpSpPr>
        <p:grpSpPr>
          <a:xfrm>
            <a:off x="2213112" y="2270016"/>
            <a:ext cx="7800331" cy="6270293"/>
            <a:chOff x="7004049" y="3978274"/>
            <a:chExt cx="7962630" cy="657985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14FEDA-60F8-EA4D-A975-684DB591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354702" cy="3429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03AFA7-538D-0A4D-B7BA-1C8F493A0C72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DB71-F207-9B4D-872F-645B93B8DB43}"/>
              </a:ext>
            </a:extLst>
          </p:cNvPr>
          <p:cNvGrpSpPr/>
          <p:nvPr/>
        </p:nvGrpSpPr>
        <p:grpSpPr>
          <a:xfrm>
            <a:off x="2698937" y="3375240"/>
            <a:ext cx="3026262" cy="4766607"/>
            <a:chOff x="8197849" y="1209674"/>
            <a:chExt cx="2485799" cy="476660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95A977C-A66D-DA41-B927-0A3F7AAE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285417" cy="34747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AA61D7-828F-E841-A96D-2C28BE599D35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7A265C-2427-2145-9FFD-EB8A4E99F484}"/>
              </a:ext>
            </a:extLst>
          </p:cNvPr>
          <p:cNvGrpSpPr/>
          <p:nvPr/>
        </p:nvGrpSpPr>
        <p:grpSpPr>
          <a:xfrm>
            <a:off x="2738741" y="4470688"/>
            <a:ext cx="1072750" cy="872371"/>
            <a:chOff x="2994855" y="2827165"/>
            <a:chExt cx="1072750" cy="8723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A6AE5FA-57D3-C34D-B173-47333A55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B6897-A389-7542-9E73-04B3E6EAB8EC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FC1E2-9872-B04B-BD90-20B4B8AF2184}"/>
              </a:ext>
            </a:extLst>
          </p:cNvPr>
          <p:cNvGrpSpPr/>
          <p:nvPr/>
        </p:nvGrpSpPr>
        <p:grpSpPr>
          <a:xfrm>
            <a:off x="6751099" y="3821123"/>
            <a:ext cx="2706624" cy="2073216"/>
            <a:chOff x="1028700" y="4565649"/>
            <a:chExt cx="2114892" cy="267490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5BE06E-6AC0-124D-B643-7BA9A222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483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F51582-A46D-FA49-ACE7-AB37ECF2139E}"/>
                </a:ext>
              </a:extLst>
            </p:cNvPr>
            <p:cNvSpPr/>
            <p:nvPr/>
          </p:nvSpPr>
          <p:spPr>
            <a:xfrm>
              <a:off x="1028700" y="4565650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10.0.144.0/20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CABD6-832C-324A-A4A0-21E346C92FC3}"/>
              </a:ext>
            </a:extLst>
          </p:cNvPr>
          <p:cNvGrpSpPr/>
          <p:nvPr/>
        </p:nvGrpSpPr>
        <p:grpSpPr>
          <a:xfrm>
            <a:off x="6578296" y="3375240"/>
            <a:ext cx="3026665" cy="4766607"/>
            <a:chOff x="8349118" y="1209674"/>
            <a:chExt cx="2395820" cy="476660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A586021-D2EA-4C4C-B8F0-90B30325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359550" y="1209675"/>
              <a:ext cx="275049" cy="34747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38585D-1551-9E4A-A2A6-C55CC7BF4B18}"/>
                </a:ext>
              </a:extLst>
            </p:cNvPr>
            <p:cNvSpPr/>
            <p:nvPr/>
          </p:nvSpPr>
          <p:spPr>
            <a:xfrm>
              <a:off x="8349118" y="1209674"/>
              <a:ext cx="2395820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42BF29-D1EF-A84E-A604-3FA5B1A8B92F}"/>
              </a:ext>
            </a:extLst>
          </p:cNvPr>
          <p:cNvGrpSpPr/>
          <p:nvPr/>
        </p:nvGrpSpPr>
        <p:grpSpPr>
          <a:xfrm>
            <a:off x="8489554" y="4471416"/>
            <a:ext cx="1072750" cy="872371"/>
            <a:chOff x="2994855" y="2827165"/>
            <a:chExt cx="1072750" cy="87237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16CEC1-E38E-7746-9D1E-B39F6418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2A28C-047F-5F45-89C0-1771C5D9DB13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805E0-677C-8F45-93E7-7D491E3E1CC6}"/>
              </a:ext>
            </a:extLst>
          </p:cNvPr>
          <p:cNvGrpSpPr/>
          <p:nvPr/>
        </p:nvGrpSpPr>
        <p:grpSpPr>
          <a:xfrm>
            <a:off x="6741176" y="5997326"/>
            <a:ext cx="2706624" cy="2056374"/>
            <a:chOff x="1028700" y="4565649"/>
            <a:chExt cx="2114892" cy="268210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3DF270-24ED-FF42-8F56-F12A2DA0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532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36039B-7D5A-ED43-8E7F-CBC9C5F39C6C}"/>
                </a:ext>
              </a:extLst>
            </p:cNvPr>
            <p:cNvSpPr/>
            <p:nvPr/>
          </p:nvSpPr>
          <p:spPr>
            <a:xfrm>
              <a:off x="1028700" y="4572847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843B0-EFDB-724D-911A-FD4D1025C271}"/>
              </a:ext>
            </a:extLst>
          </p:cNvPr>
          <p:cNvSpPr/>
          <p:nvPr/>
        </p:nvSpPr>
        <p:spPr>
          <a:xfrm>
            <a:off x="2836584" y="6001649"/>
            <a:ext cx="2708315" cy="2046537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Private subnet  </a:t>
            </a:r>
          </a:p>
          <a:p>
            <a:pPr algn="l"/>
            <a:r>
              <a:rPr lang="en-US" sz="1200" dirty="0">
                <a:solidFill>
                  <a:srgbClr val="545B64"/>
                </a:solidFill>
              </a:rPr>
              <a:t> 10.0.0.0/19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C329857-781B-5748-8714-A7D2071B9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843850" y="5997330"/>
            <a:ext cx="347472" cy="34747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C18D549-0DE0-8E4D-815B-C35962CD78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999163" y="4379976"/>
            <a:ext cx="298864" cy="31347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3979169" y="4572532"/>
            <a:ext cx="1505383" cy="937734"/>
            <a:chOff x="6095753" y="2753509"/>
            <a:chExt cx="1505383" cy="937734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B733-ABBC-6D4C-A17A-179FEA4537CA}"/>
              </a:ext>
            </a:extLst>
          </p:cNvPr>
          <p:cNvSpPr txBox="1"/>
          <p:nvPr/>
        </p:nvSpPr>
        <p:spPr>
          <a:xfrm>
            <a:off x="3685504" y="7278624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1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(DC1)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113ECCF-4979-464B-80BB-A03B7E9BF9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707349" y="6577355"/>
            <a:ext cx="705860" cy="7058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737B615-C20E-7444-A681-AC2CE114B494}"/>
              </a:ext>
            </a:extLst>
          </p:cNvPr>
          <p:cNvSpPr txBox="1"/>
          <p:nvPr/>
        </p:nvSpPr>
        <p:spPr>
          <a:xfrm>
            <a:off x="7392079" y="7275270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2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(DC2)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79185F-5034-824E-ABD9-E54FEDD3A845}"/>
              </a:ext>
            </a:extLst>
          </p:cNvPr>
          <p:cNvSpPr/>
          <p:nvPr/>
        </p:nvSpPr>
        <p:spPr>
          <a:xfrm>
            <a:off x="2556998" y="3116395"/>
            <a:ext cx="7163491" cy="519531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       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3706A3-5003-1F4E-944D-58DF274C2E8C}"/>
              </a:ext>
            </a:extLst>
          </p:cNvPr>
          <p:cNvSpPr txBox="1"/>
          <p:nvPr/>
        </p:nvSpPr>
        <p:spPr>
          <a:xfrm>
            <a:off x="4370929" y="3098240"/>
            <a:ext cx="411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Active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Directory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site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(named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after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02E43-4FFB-D847-84BA-C3A5F118E22C}"/>
              </a:ext>
            </a:extLst>
          </p:cNvPr>
          <p:cNvSpPr txBox="1"/>
          <p:nvPr/>
        </p:nvSpPr>
        <p:spPr>
          <a:xfrm>
            <a:off x="7741493" y="6620579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4AE7FD8-1437-E84D-ABC4-6E296E7B77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966972" y="6556423"/>
            <a:ext cx="705860" cy="7058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556DC76-D3B0-8B4E-9BBC-3F040EA52076}"/>
              </a:ext>
            </a:extLst>
          </p:cNvPr>
          <p:cNvSpPr txBox="1"/>
          <p:nvPr/>
        </p:nvSpPr>
        <p:spPr>
          <a:xfrm>
            <a:off x="4001116" y="6599647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55B3AB-C410-E542-9320-073394F4F44B}"/>
              </a:ext>
            </a:extLst>
          </p:cNvPr>
          <p:cNvGrpSpPr/>
          <p:nvPr/>
        </p:nvGrpSpPr>
        <p:grpSpPr>
          <a:xfrm>
            <a:off x="5836493" y="1071152"/>
            <a:ext cx="2089455" cy="571500"/>
            <a:chOff x="2630836" y="1928192"/>
            <a:chExt cx="2089455" cy="5715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5946F898-9609-9946-99D5-A019800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2630836" y="1928192"/>
              <a:ext cx="571500" cy="5715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F7985-34C1-564F-A218-9767CFF89CEB}"/>
                </a:ext>
              </a:extLst>
            </p:cNvPr>
            <p:cNvSpPr txBox="1"/>
            <p:nvPr/>
          </p:nvSpPr>
          <p:spPr>
            <a:xfrm>
              <a:off x="3122751" y="2020158"/>
              <a:ext cx="1597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Remote </a:t>
              </a:r>
              <a:r>
                <a:rPr lang="en-US" sz="1100" smtClean="0">
                  <a:solidFill>
                    <a:srgbClr val="232F3E"/>
                  </a:solidFill>
                </a:rPr>
                <a:t>management </a:t>
              </a:r>
              <a:r>
                <a:rPr lang="en-US" sz="1100">
                  <a:solidFill>
                    <a:srgbClr val="232F3E"/>
                  </a:solidFill>
                </a:rPr>
                <a:t>and </a:t>
              </a:r>
              <a:r>
                <a:rPr lang="en-US" sz="1100" smtClean="0">
                  <a:solidFill>
                    <a:srgbClr val="232F3E"/>
                  </a:solidFill>
                </a:rPr>
                <a:t>administration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AC72E8-D03C-C34C-A793-DF740DB17BA6}"/>
              </a:ext>
            </a:extLst>
          </p:cNvPr>
          <p:cNvCxnSpPr>
            <a:cxnSpLocks/>
            <a:stCxn id="14" idx="0"/>
            <a:endCxn id="71" idx="2"/>
          </p:cNvCxnSpPr>
          <p:nvPr/>
        </p:nvCxnSpPr>
        <p:spPr>
          <a:xfrm flipV="1">
            <a:off x="6113278" y="1642652"/>
            <a:ext cx="8965" cy="6273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5FD0DA7-F0B8-1B47-A2B6-B07E06A1AA7D}"/>
              </a:ext>
            </a:extLst>
          </p:cNvPr>
          <p:cNvGrpSpPr/>
          <p:nvPr/>
        </p:nvGrpSpPr>
        <p:grpSpPr>
          <a:xfrm>
            <a:off x="5218202" y="4572000"/>
            <a:ext cx="1505383" cy="938266"/>
            <a:chOff x="6034584" y="2776791"/>
            <a:chExt cx="1505383" cy="938266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DC97C9D-3461-E540-B009-07D29987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00885" y="2776791"/>
              <a:ext cx="677928" cy="67792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7ADCF0-216A-2F4E-8F8B-006C539C2B8F}"/>
                </a:ext>
              </a:extLst>
            </p:cNvPr>
            <p:cNvSpPr txBox="1"/>
            <p:nvPr/>
          </p:nvSpPr>
          <p:spPr>
            <a:xfrm>
              <a:off x="6034584" y="3453447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96574-697E-EC4C-B4EE-A1AD1D06E178}"/>
              </a:ext>
            </a:extLst>
          </p:cNvPr>
          <p:cNvGrpSpPr/>
          <p:nvPr/>
        </p:nvGrpSpPr>
        <p:grpSpPr>
          <a:xfrm>
            <a:off x="548884" y="2723705"/>
            <a:ext cx="7486853" cy="5702300"/>
            <a:chOff x="488950" y="2362200"/>
            <a:chExt cx="7315844" cy="53565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D41797-9DA3-2441-92B9-46C9F6E0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2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5AADD-9100-7D44-99B7-B4C8D585367A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err="1">
                  <a:solidFill>
                    <a:srgbClr val="879196"/>
                  </a:solidFill>
                </a:rPr>
                <a:t>VPC</a:t>
              </a:r>
              <a:r>
                <a:rPr lang="en-US" sz="1200" dirty="0">
                  <a:solidFill>
                    <a:srgbClr val="879196"/>
                  </a:solidFill>
                </a:rPr>
                <a:t>  10.0.0.0/16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A5466-C774-F640-BBF8-3458EFE9BC57}"/>
              </a:ext>
            </a:extLst>
          </p:cNvPr>
          <p:cNvGrpSpPr/>
          <p:nvPr/>
        </p:nvGrpSpPr>
        <p:grpSpPr>
          <a:xfrm>
            <a:off x="1037392" y="3821124"/>
            <a:ext cx="2708315" cy="2077534"/>
            <a:chOff x="1028700" y="4565650"/>
            <a:chExt cx="2148918" cy="267490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2887904-276C-C54E-8BE4-15C53B35ABB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275702" cy="447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F7A29-95C5-5141-95E3-6A967329045A}"/>
                </a:ext>
              </a:extLst>
            </p:cNvPr>
            <p:cNvSpPr/>
            <p:nvPr/>
          </p:nvSpPr>
          <p:spPr>
            <a:xfrm>
              <a:off x="1028700" y="4565650"/>
              <a:ext cx="2148918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10.0.128.0/20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A3D33-45F0-8B49-B6F4-7AFF99BFCE09}"/>
              </a:ext>
            </a:extLst>
          </p:cNvPr>
          <p:cNvGrpSpPr/>
          <p:nvPr/>
        </p:nvGrpSpPr>
        <p:grpSpPr>
          <a:xfrm>
            <a:off x="406650" y="2270016"/>
            <a:ext cx="7800331" cy="6270293"/>
            <a:chOff x="7004049" y="3978274"/>
            <a:chExt cx="7962630" cy="657985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14FEDA-60F8-EA4D-A975-684DB591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354702" cy="3646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03AFA7-538D-0A4D-B7BA-1C8F493A0C72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DB71-F207-9B4D-872F-645B93B8DB43}"/>
              </a:ext>
            </a:extLst>
          </p:cNvPr>
          <p:cNvGrpSpPr/>
          <p:nvPr/>
        </p:nvGrpSpPr>
        <p:grpSpPr>
          <a:xfrm>
            <a:off x="892475" y="3375240"/>
            <a:ext cx="3026262" cy="4766607"/>
            <a:chOff x="8197849" y="1209674"/>
            <a:chExt cx="2485799" cy="476660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95A977C-A66D-DA41-B927-0A3F7AAE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285417" cy="342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AA61D7-828F-E841-A96D-2C28BE599D35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7A265C-2427-2145-9FFD-EB8A4E99F484}"/>
              </a:ext>
            </a:extLst>
          </p:cNvPr>
          <p:cNvGrpSpPr/>
          <p:nvPr/>
        </p:nvGrpSpPr>
        <p:grpSpPr>
          <a:xfrm>
            <a:off x="932279" y="4470688"/>
            <a:ext cx="1072750" cy="872371"/>
            <a:chOff x="2994855" y="2827165"/>
            <a:chExt cx="1072750" cy="8723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A6AE5FA-57D3-C34D-B173-47333A55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B6897-A389-7542-9E73-04B3E6EAB8EC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FC1E2-9872-B04B-BD90-20B4B8AF2184}"/>
              </a:ext>
            </a:extLst>
          </p:cNvPr>
          <p:cNvGrpSpPr/>
          <p:nvPr/>
        </p:nvGrpSpPr>
        <p:grpSpPr>
          <a:xfrm>
            <a:off x="4944637" y="3821123"/>
            <a:ext cx="2706624" cy="2073216"/>
            <a:chOff x="1028700" y="4565649"/>
            <a:chExt cx="2114892" cy="267490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5BE06E-6AC0-124D-B643-7BA9A222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2" y="4565649"/>
              <a:ext cx="271506" cy="4483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F51582-A46D-FA49-ACE7-AB37ECF2139E}"/>
                </a:ext>
              </a:extLst>
            </p:cNvPr>
            <p:cNvSpPr/>
            <p:nvPr/>
          </p:nvSpPr>
          <p:spPr>
            <a:xfrm>
              <a:off x="1028700" y="4565650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10.0.144.0/20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CABD6-832C-324A-A4A0-21E346C92FC3}"/>
              </a:ext>
            </a:extLst>
          </p:cNvPr>
          <p:cNvGrpSpPr/>
          <p:nvPr/>
        </p:nvGrpSpPr>
        <p:grpSpPr>
          <a:xfrm>
            <a:off x="4771834" y="3375240"/>
            <a:ext cx="3026665" cy="4766607"/>
            <a:chOff x="8349118" y="1209674"/>
            <a:chExt cx="2395820" cy="476660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A586021-D2EA-4C4C-B8F0-90B30325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359550" y="1209675"/>
              <a:ext cx="275049" cy="34747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38585D-1551-9E4A-A2A6-C55CC7BF4B18}"/>
                </a:ext>
              </a:extLst>
            </p:cNvPr>
            <p:cNvSpPr/>
            <p:nvPr/>
          </p:nvSpPr>
          <p:spPr>
            <a:xfrm>
              <a:off x="8349118" y="1209674"/>
              <a:ext cx="2395820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42BF29-D1EF-A84E-A604-3FA5B1A8B92F}"/>
              </a:ext>
            </a:extLst>
          </p:cNvPr>
          <p:cNvGrpSpPr/>
          <p:nvPr/>
        </p:nvGrpSpPr>
        <p:grpSpPr>
          <a:xfrm>
            <a:off x="6683092" y="4471416"/>
            <a:ext cx="1072750" cy="874258"/>
            <a:chOff x="2994855" y="2847085"/>
            <a:chExt cx="1072750" cy="874258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16CEC1-E38E-7746-9D1E-B39F6418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245480" y="2847085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2A28C-047F-5F45-89C0-1771C5D9DB13}"/>
                </a:ext>
              </a:extLst>
            </p:cNvPr>
            <p:cNvSpPr txBox="1"/>
            <p:nvPr/>
          </p:nvSpPr>
          <p:spPr>
            <a:xfrm>
              <a:off x="2994855" y="3459733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805E0-677C-8F45-93E7-7D491E3E1CC6}"/>
              </a:ext>
            </a:extLst>
          </p:cNvPr>
          <p:cNvGrpSpPr/>
          <p:nvPr/>
        </p:nvGrpSpPr>
        <p:grpSpPr>
          <a:xfrm>
            <a:off x="4934714" y="5997326"/>
            <a:ext cx="2706624" cy="2056374"/>
            <a:chOff x="1028700" y="4565649"/>
            <a:chExt cx="2114892" cy="268210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3DF270-24ED-FF42-8F56-F12A2DA0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532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36039B-7D5A-ED43-8E7F-CBC9C5F39C6C}"/>
                </a:ext>
              </a:extLst>
            </p:cNvPr>
            <p:cNvSpPr/>
            <p:nvPr/>
          </p:nvSpPr>
          <p:spPr>
            <a:xfrm>
              <a:off x="1028700" y="4572847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843B0-EFDB-724D-911A-FD4D1025C271}"/>
              </a:ext>
            </a:extLst>
          </p:cNvPr>
          <p:cNvSpPr/>
          <p:nvPr/>
        </p:nvSpPr>
        <p:spPr>
          <a:xfrm>
            <a:off x="1030122" y="6001649"/>
            <a:ext cx="2708315" cy="2046537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Private subnet  </a:t>
            </a:r>
          </a:p>
          <a:p>
            <a:pPr algn="l"/>
            <a:r>
              <a:rPr lang="en-US" sz="1200" dirty="0">
                <a:solidFill>
                  <a:srgbClr val="545B64"/>
                </a:solidFill>
              </a:rPr>
              <a:t> 10.0.0.0/19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C329857-781B-5748-8714-A7D2071B9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37388" y="5997330"/>
            <a:ext cx="347472" cy="34747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862C5-C674-014E-BAE0-9C4216278E8A}"/>
              </a:ext>
            </a:extLst>
          </p:cNvPr>
          <p:cNvGrpSpPr/>
          <p:nvPr/>
        </p:nvGrpSpPr>
        <p:grpSpPr>
          <a:xfrm>
            <a:off x="2077995" y="4379976"/>
            <a:ext cx="4690872" cy="1202758"/>
            <a:chOff x="758533" y="3637793"/>
            <a:chExt cx="5382047" cy="13156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024AD2-D4B0-F04D-A384-B6D0E2E20FE8}"/>
                </a:ext>
              </a:extLst>
            </p:cNvPr>
            <p:cNvSpPr/>
            <p:nvPr/>
          </p:nvSpPr>
          <p:spPr>
            <a:xfrm>
              <a:off x="758533" y="3660027"/>
              <a:ext cx="5382047" cy="1293437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545B64"/>
                  </a:solidFill>
                </a:rPr>
                <a:t>Auto Scaling group</a:t>
              </a: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C18D549-0DE0-8E4D-815B-C35962CD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04954" y="3637793"/>
              <a:ext cx="342900" cy="34289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2172707" y="4572532"/>
            <a:ext cx="1505383" cy="937734"/>
            <a:chOff x="6095753" y="2753509"/>
            <a:chExt cx="1505383" cy="937734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B733-ABBC-6D4C-A17A-179FEA4537CA}"/>
              </a:ext>
            </a:extLst>
          </p:cNvPr>
          <p:cNvSpPr txBox="1"/>
          <p:nvPr/>
        </p:nvSpPr>
        <p:spPr>
          <a:xfrm>
            <a:off x="1879042" y="7278624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1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(DC1)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113ECCF-4979-464B-80BB-A03B7E9BF9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900887" y="6556248"/>
            <a:ext cx="705860" cy="7058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737B615-C20E-7444-A681-AC2CE114B494}"/>
              </a:ext>
            </a:extLst>
          </p:cNvPr>
          <p:cNvSpPr txBox="1"/>
          <p:nvPr/>
        </p:nvSpPr>
        <p:spPr>
          <a:xfrm>
            <a:off x="5585617" y="7275270"/>
            <a:ext cx="1397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Domain </a:t>
            </a:r>
            <a:r>
              <a:rPr lang="en-US" sz="1100" smtClean="0">
                <a:solidFill>
                  <a:srgbClr val="232F3E"/>
                </a:solidFill>
              </a:rPr>
              <a:t>controller </a:t>
            </a:r>
            <a:r>
              <a:rPr lang="en-US" sz="1100" dirty="0">
                <a:solidFill>
                  <a:srgbClr val="232F3E"/>
                </a:solidFill>
              </a:rPr>
              <a:t>2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(DC2)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79185F-5034-824E-ABD9-E54FEDD3A845}"/>
              </a:ext>
            </a:extLst>
          </p:cNvPr>
          <p:cNvSpPr/>
          <p:nvPr/>
        </p:nvSpPr>
        <p:spPr>
          <a:xfrm>
            <a:off x="750536" y="3116395"/>
            <a:ext cx="7163491" cy="519531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       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3706A3-5003-1F4E-944D-58DF274C2E8C}"/>
              </a:ext>
            </a:extLst>
          </p:cNvPr>
          <p:cNvSpPr txBox="1"/>
          <p:nvPr/>
        </p:nvSpPr>
        <p:spPr>
          <a:xfrm>
            <a:off x="2564467" y="3098240"/>
            <a:ext cx="411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Active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Directory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site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(named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after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302E43-4FFB-D847-84BA-C3A5F118E22C}"/>
              </a:ext>
            </a:extLst>
          </p:cNvPr>
          <p:cNvSpPr txBox="1"/>
          <p:nvPr/>
        </p:nvSpPr>
        <p:spPr>
          <a:xfrm>
            <a:off x="5935031" y="6620579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4AE7FD8-1437-E84D-ABC4-6E296E7B77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160510" y="6556423"/>
            <a:ext cx="705860" cy="70586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556DC76-D3B0-8B4E-9BBC-3F040EA52076}"/>
              </a:ext>
            </a:extLst>
          </p:cNvPr>
          <p:cNvSpPr txBox="1"/>
          <p:nvPr/>
        </p:nvSpPr>
        <p:spPr>
          <a:xfrm>
            <a:off x="2194654" y="6599647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55B3AB-C410-E542-9320-073394F4F44B}"/>
              </a:ext>
            </a:extLst>
          </p:cNvPr>
          <p:cNvGrpSpPr/>
          <p:nvPr/>
        </p:nvGrpSpPr>
        <p:grpSpPr>
          <a:xfrm>
            <a:off x="4030031" y="1071152"/>
            <a:ext cx="2089455" cy="571500"/>
            <a:chOff x="2630836" y="1928192"/>
            <a:chExt cx="2089455" cy="5715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5946F898-9609-9946-99D5-A019800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2630836" y="1928192"/>
              <a:ext cx="571500" cy="5715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F7985-34C1-564F-A218-9767CFF89CEB}"/>
                </a:ext>
              </a:extLst>
            </p:cNvPr>
            <p:cNvSpPr txBox="1"/>
            <p:nvPr/>
          </p:nvSpPr>
          <p:spPr>
            <a:xfrm>
              <a:off x="3122751" y="2020158"/>
              <a:ext cx="1597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Remote </a:t>
              </a:r>
              <a:r>
                <a:rPr lang="en-US" sz="1100" smtClean="0">
                  <a:solidFill>
                    <a:srgbClr val="232F3E"/>
                  </a:solidFill>
                </a:rPr>
                <a:t>management </a:t>
              </a:r>
              <a:r>
                <a:rPr lang="en-US" sz="1100">
                  <a:solidFill>
                    <a:srgbClr val="232F3E"/>
                  </a:solidFill>
                </a:rPr>
                <a:t>and </a:t>
              </a:r>
              <a:r>
                <a:rPr lang="en-US" sz="1100" smtClean="0">
                  <a:solidFill>
                    <a:srgbClr val="232F3E"/>
                  </a:solidFill>
                </a:rPr>
                <a:t>administration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AC72E8-D03C-C34C-A793-DF740DB17BA6}"/>
              </a:ext>
            </a:extLst>
          </p:cNvPr>
          <p:cNvCxnSpPr>
            <a:cxnSpLocks/>
            <a:stCxn id="14" idx="0"/>
            <a:endCxn id="71" idx="2"/>
          </p:cNvCxnSpPr>
          <p:nvPr/>
        </p:nvCxnSpPr>
        <p:spPr>
          <a:xfrm flipV="1">
            <a:off x="4306816" y="1642652"/>
            <a:ext cx="8965" cy="6273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013C16AF-60EC-DE44-BFA3-C0929CC606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949228" y="5398755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DFCF17-61BC-3049-9B0C-AF97F354C39F}"/>
              </a:ext>
            </a:extLst>
          </p:cNvPr>
          <p:cNvSpPr txBox="1"/>
          <p:nvPr/>
        </p:nvSpPr>
        <p:spPr>
          <a:xfrm>
            <a:off x="7694374" y="5938109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VPN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g</a:t>
            </a:r>
            <a:r>
              <a:rPr lang="en-US" sz="1100" smtClean="0">
                <a:solidFill>
                  <a:srgbClr val="232F3E"/>
                </a:solidFill>
              </a:rPr>
              <a:t>ateway</a:t>
            </a:r>
            <a:endParaRPr lang="en-US" sz="1100" dirty="0">
              <a:solidFill>
                <a:srgbClr val="232F3E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52D02E-CEB7-E94A-A875-9E4D04D88325}"/>
              </a:ext>
            </a:extLst>
          </p:cNvPr>
          <p:cNvGrpSpPr/>
          <p:nvPr/>
        </p:nvGrpSpPr>
        <p:grpSpPr>
          <a:xfrm>
            <a:off x="8586760" y="5398755"/>
            <a:ext cx="1072750" cy="970241"/>
            <a:chOff x="2984366" y="4222002"/>
            <a:chExt cx="1072750" cy="970241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47E21140-883F-9546-AF8D-CE5635B9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3245480" y="4222002"/>
              <a:ext cx="571500" cy="5715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E7FE0-DFD1-C44D-A729-73FD7CB32FB8}"/>
                </a:ext>
              </a:extLst>
            </p:cNvPr>
            <p:cNvSpPr txBox="1"/>
            <p:nvPr/>
          </p:nvSpPr>
          <p:spPr>
            <a:xfrm>
              <a:off x="2984366" y="476135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VPN </a:t>
              </a:r>
              <a:r>
                <a:rPr lang="en-US" sz="1100" smtClean="0">
                  <a:solidFill>
                    <a:srgbClr val="232F3E"/>
                  </a:solidFill>
                </a:rPr>
                <a:t>connection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C59288-D144-F546-B89D-8633B9CFEBD3}"/>
              </a:ext>
            </a:extLst>
          </p:cNvPr>
          <p:cNvGrpSpPr/>
          <p:nvPr/>
        </p:nvGrpSpPr>
        <p:grpSpPr>
          <a:xfrm>
            <a:off x="9437783" y="5398755"/>
            <a:ext cx="1072750" cy="966588"/>
            <a:chOff x="1241006" y="1518659"/>
            <a:chExt cx="1072750" cy="966588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3E9D50-F55F-1A40-B6CC-86DC6964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1491631" y="1518659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BF5747-BE55-CA47-BF6F-42CB61401828}"/>
                </a:ext>
              </a:extLst>
            </p:cNvPr>
            <p:cNvSpPr txBox="1"/>
            <p:nvPr/>
          </p:nvSpPr>
          <p:spPr>
            <a:xfrm>
              <a:off x="1241006" y="205436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gateway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BB728D-67BB-7443-9D75-9F43A1A45BA4}"/>
              </a:ext>
            </a:extLst>
          </p:cNvPr>
          <p:cNvGrpSpPr/>
          <p:nvPr/>
        </p:nvGrpSpPr>
        <p:grpSpPr>
          <a:xfrm>
            <a:off x="10707697" y="5398529"/>
            <a:ext cx="1072750" cy="1011058"/>
            <a:chOff x="6518995" y="3353653"/>
            <a:chExt cx="1072750" cy="1011058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2C6EAD0C-6271-9D49-9641-5D51E46E4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6769620" y="3353653"/>
              <a:ext cx="571500" cy="5715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B86ECA-66D7-D64C-8062-74367C43BE62}"/>
                </a:ext>
              </a:extLst>
            </p:cNvPr>
            <p:cNvSpPr txBox="1"/>
            <p:nvPr/>
          </p:nvSpPr>
          <p:spPr>
            <a:xfrm>
              <a:off x="6518995" y="393382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DC\GC\DNS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(DC)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DC0EE6A-D580-C043-A90E-C6A4B2915869}"/>
              </a:ext>
            </a:extLst>
          </p:cNvPr>
          <p:cNvGrpSpPr/>
          <p:nvPr/>
        </p:nvGrpSpPr>
        <p:grpSpPr>
          <a:xfrm>
            <a:off x="10441731" y="4899745"/>
            <a:ext cx="1589789" cy="2069233"/>
            <a:chOff x="528320" y="3668046"/>
            <a:chExt cx="1765300" cy="17653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4B5C987-0680-7A4D-A741-71C7104E2BBE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smtClean="0">
                  <a:solidFill>
                    <a:srgbClr val="AAB7B8"/>
                  </a:solidFill>
                </a:rPr>
                <a:t>On premises</a:t>
              </a:r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878D504C-152D-C04B-95E5-73DE666C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342900" cy="3429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3A8FA4-8D41-2F4E-BE74-5CFA8582A130}"/>
              </a:ext>
            </a:extLst>
          </p:cNvPr>
          <p:cNvSpPr txBox="1"/>
          <p:nvPr/>
        </p:nvSpPr>
        <p:spPr>
          <a:xfrm>
            <a:off x="10707697" y="6538091"/>
            <a:ext cx="128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192.168.1.0/24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1F6AC59-3D07-DA41-955E-B36BD05827E6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8206981" y="6968978"/>
            <a:ext cx="3029645" cy="293305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F6C353-0706-AF42-8C83-748ABE194048}"/>
              </a:ext>
            </a:extLst>
          </p:cNvPr>
          <p:cNvSpPr txBox="1"/>
          <p:nvPr/>
        </p:nvSpPr>
        <p:spPr>
          <a:xfrm>
            <a:off x="8651250" y="7013660"/>
            <a:ext cx="185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replication</a:t>
            </a:r>
          </a:p>
        </p:txBody>
      </p:sp>
    </p:spTree>
    <p:extLst>
      <p:ext uri="{BB962C8B-B14F-4D97-AF65-F5344CB8AC3E}">
        <p14:creationId xmlns:p14="http://schemas.microsoft.com/office/powerpoint/2010/main" val="38034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6897769" y="4562232"/>
            <a:ext cx="1505383" cy="937734"/>
            <a:chOff x="6095753" y="2753509"/>
            <a:chExt cx="1505383" cy="937734"/>
          </a:xfrm>
        </p:grpSpPr>
        <p:pic>
          <p:nvPicPr>
            <p:cNvPr id="73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E96574-697E-EC4C-B4EE-A1AD1D06E178}"/>
              </a:ext>
            </a:extLst>
          </p:cNvPr>
          <p:cNvGrpSpPr/>
          <p:nvPr/>
        </p:nvGrpSpPr>
        <p:grpSpPr>
          <a:xfrm>
            <a:off x="2355346" y="2723705"/>
            <a:ext cx="7486853" cy="5702300"/>
            <a:chOff x="488950" y="2362200"/>
            <a:chExt cx="7315844" cy="535656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7D41797-9DA3-2441-92B9-46C9F6E0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88950" y="2362200"/>
              <a:ext cx="342900" cy="32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35AADD-9100-7D44-99B7-B4C8D585367A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err="1">
                  <a:solidFill>
                    <a:srgbClr val="879196"/>
                  </a:solidFill>
                </a:rPr>
                <a:t>VPC</a:t>
              </a:r>
              <a:r>
                <a:rPr lang="en-US" sz="1200" dirty="0">
                  <a:solidFill>
                    <a:srgbClr val="879196"/>
                  </a:solidFill>
                </a:rPr>
                <a:t>  10.0.0.0/16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9A5466-C774-F640-BBF8-3458EFE9BC57}"/>
              </a:ext>
            </a:extLst>
          </p:cNvPr>
          <p:cNvGrpSpPr/>
          <p:nvPr/>
        </p:nvGrpSpPr>
        <p:grpSpPr>
          <a:xfrm>
            <a:off x="2843854" y="3821124"/>
            <a:ext cx="2708315" cy="2077534"/>
            <a:chOff x="1028700" y="4565650"/>
            <a:chExt cx="2148918" cy="267490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2887904-276C-C54E-8BE4-15C53B35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275702" cy="4473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0F7A29-95C5-5141-95E3-6A967329045A}"/>
                </a:ext>
              </a:extLst>
            </p:cNvPr>
            <p:cNvSpPr/>
            <p:nvPr/>
          </p:nvSpPr>
          <p:spPr>
            <a:xfrm>
              <a:off x="1028700" y="4565650"/>
              <a:ext cx="2148918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10.0.128.0/20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A3D33-45F0-8B49-B6F4-7AFF99BFCE09}"/>
              </a:ext>
            </a:extLst>
          </p:cNvPr>
          <p:cNvGrpSpPr/>
          <p:nvPr/>
        </p:nvGrpSpPr>
        <p:grpSpPr>
          <a:xfrm>
            <a:off x="2213112" y="2270016"/>
            <a:ext cx="7800331" cy="6270293"/>
            <a:chOff x="7004049" y="3978274"/>
            <a:chExt cx="7962630" cy="657985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14FEDA-60F8-EA4D-A975-684DB591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354702" cy="36462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03AFA7-538D-0A4D-B7BA-1C8F493A0C72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4CDB71-F207-9B4D-872F-645B93B8DB43}"/>
              </a:ext>
            </a:extLst>
          </p:cNvPr>
          <p:cNvGrpSpPr/>
          <p:nvPr/>
        </p:nvGrpSpPr>
        <p:grpSpPr>
          <a:xfrm>
            <a:off x="2698937" y="3375240"/>
            <a:ext cx="3026262" cy="4766607"/>
            <a:chOff x="8197849" y="1209674"/>
            <a:chExt cx="2485799" cy="476660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95A977C-A66D-DA41-B927-0A3F7AAE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285417" cy="3429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AA61D7-828F-E841-A96D-2C28BE599D35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7A265C-2427-2145-9FFD-EB8A4E99F484}"/>
              </a:ext>
            </a:extLst>
          </p:cNvPr>
          <p:cNvGrpSpPr/>
          <p:nvPr/>
        </p:nvGrpSpPr>
        <p:grpSpPr>
          <a:xfrm>
            <a:off x="2738741" y="4470688"/>
            <a:ext cx="1072750" cy="872371"/>
            <a:chOff x="2994855" y="2827165"/>
            <a:chExt cx="1072750" cy="87237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A6AE5FA-57D3-C34D-B173-47333A55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7B6897-A389-7542-9E73-04B3E6EAB8EC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9FC1E2-9872-B04B-BD90-20B4B8AF2184}"/>
              </a:ext>
            </a:extLst>
          </p:cNvPr>
          <p:cNvGrpSpPr/>
          <p:nvPr/>
        </p:nvGrpSpPr>
        <p:grpSpPr>
          <a:xfrm>
            <a:off x="6751099" y="3821123"/>
            <a:ext cx="2706624" cy="2073216"/>
            <a:chOff x="1028700" y="4565649"/>
            <a:chExt cx="2114892" cy="267490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5BE06E-6AC0-124D-B643-7BA9A222E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483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F51582-A46D-FA49-ACE7-AB37ECF2139E}"/>
                </a:ext>
              </a:extLst>
            </p:cNvPr>
            <p:cNvSpPr/>
            <p:nvPr/>
          </p:nvSpPr>
          <p:spPr>
            <a:xfrm>
              <a:off x="1028700" y="4565650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Public subnet 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10.0.144.0/20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CABD6-832C-324A-A4A0-21E346C92FC3}"/>
              </a:ext>
            </a:extLst>
          </p:cNvPr>
          <p:cNvGrpSpPr/>
          <p:nvPr/>
        </p:nvGrpSpPr>
        <p:grpSpPr>
          <a:xfrm>
            <a:off x="6578296" y="3375240"/>
            <a:ext cx="3026665" cy="4766607"/>
            <a:chOff x="8349118" y="1209674"/>
            <a:chExt cx="2395820" cy="4766607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A586021-D2EA-4C4C-B8F0-90B30325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359550" y="1209675"/>
              <a:ext cx="275049" cy="34747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38585D-1551-9E4A-A2A6-C55CC7BF4B18}"/>
                </a:ext>
              </a:extLst>
            </p:cNvPr>
            <p:cNvSpPr/>
            <p:nvPr/>
          </p:nvSpPr>
          <p:spPr>
            <a:xfrm>
              <a:off x="8349118" y="1209674"/>
              <a:ext cx="2395820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 Availability Zone 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42BF29-D1EF-A84E-A604-3FA5B1A8B92F}"/>
              </a:ext>
            </a:extLst>
          </p:cNvPr>
          <p:cNvGrpSpPr/>
          <p:nvPr/>
        </p:nvGrpSpPr>
        <p:grpSpPr>
          <a:xfrm>
            <a:off x="8489554" y="4471416"/>
            <a:ext cx="1072750" cy="872371"/>
            <a:chOff x="2994855" y="2827165"/>
            <a:chExt cx="1072750" cy="87237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216CEC1-E38E-7746-9D1E-B39F6418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2A28C-047F-5F45-89C0-1771C5D9DB13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805E0-677C-8F45-93E7-7D491E3E1CC6}"/>
              </a:ext>
            </a:extLst>
          </p:cNvPr>
          <p:cNvGrpSpPr/>
          <p:nvPr/>
        </p:nvGrpSpPr>
        <p:grpSpPr>
          <a:xfrm>
            <a:off x="6741176" y="5997326"/>
            <a:ext cx="2706624" cy="2056374"/>
            <a:chOff x="1028700" y="4565649"/>
            <a:chExt cx="2114892" cy="268210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3DF270-24ED-FF42-8F56-F12A2DA0B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8700" y="4565649"/>
              <a:ext cx="271506" cy="4532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36039B-7D5A-ED43-8E7F-CBC9C5F39C6C}"/>
                </a:ext>
              </a:extLst>
            </p:cNvPr>
            <p:cNvSpPr/>
            <p:nvPr/>
          </p:nvSpPr>
          <p:spPr>
            <a:xfrm>
              <a:off x="1028700" y="4572847"/>
              <a:ext cx="2114892" cy="2674906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843B0-EFDB-724D-911A-FD4D1025C271}"/>
              </a:ext>
            </a:extLst>
          </p:cNvPr>
          <p:cNvSpPr/>
          <p:nvPr/>
        </p:nvSpPr>
        <p:spPr>
          <a:xfrm>
            <a:off x="2836584" y="6001649"/>
            <a:ext cx="2708315" cy="2046537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Private subnet  </a:t>
            </a:r>
          </a:p>
          <a:p>
            <a:pPr algn="l"/>
            <a:r>
              <a:rPr lang="en-US" sz="1200" dirty="0">
                <a:solidFill>
                  <a:srgbClr val="545B64"/>
                </a:solidFill>
              </a:rPr>
              <a:t> 10.0.0.0/19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C329857-781B-5748-8714-A7D2071B9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843850" y="5997330"/>
            <a:ext cx="347472" cy="347472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F655B3AB-C410-E542-9320-073394F4F44B}"/>
              </a:ext>
            </a:extLst>
          </p:cNvPr>
          <p:cNvGrpSpPr/>
          <p:nvPr/>
        </p:nvGrpSpPr>
        <p:grpSpPr>
          <a:xfrm>
            <a:off x="5836493" y="1071152"/>
            <a:ext cx="2089455" cy="571500"/>
            <a:chOff x="2630836" y="1928192"/>
            <a:chExt cx="2089455" cy="5715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5946F898-9609-9946-99D5-A019800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2630836" y="1928192"/>
              <a:ext cx="571500" cy="5715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F7985-34C1-564F-A218-9767CFF89CEB}"/>
                </a:ext>
              </a:extLst>
            </p:cNvPr>
            <p:cNvSpPr txBox="1"/>
            <p:nvPr/>
          </p:nvSpPr>
          <p:spPr>
            <a:xfrm>
              <a:off x="3122751" y="2020158"/>
              <a:ext cx="1597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Remote </a:t>
              </a:r>
              <a:r>
                <a:rPr lang="en-US" sz="1100" smtClean="0">
                  <a:solidFill>
                    <a:srgbClr val="232F3E"/>
                  </a:solidFill>
                </a:rPr>
                <a:t>management </a:t>
              </a:r>
              <a:r>
                <a:rPr lang="en-US" sz="1100">
                  <a:solidFill>
                    <a:srgbClr val="232F3E"/>
                  </a:solidFill>
                </a:rPr>
                <a:t>and </a:t>
              </a:r>
              <a:r>
                <a:rPr lang="en-US" sz="1100" smtClean="0">
                  <a:solidFill>
                    <a:srgbClr val="232F3E"/>
                  </a:solidFill>
                </a:rPr>
                <a:t>administration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AC72E8-D03C-C34C-A793-DF740DB17BA6}"/>
              </a:ext>
            </a:extLst>
          </p:cNvPr>
          <p:cNvCxnSpPr>
            <a:cxnSpLocks/>
            <a:stCxn id="14" idx="0"/>
            <a:endCxn id="71" idx="2"/>
          </p:cNvCxnSpPr>
          <p:nvPr/>
        </p:nvCxnSpPr>
        <p:spPr>
          <a:xfrm flipV="1">
            <a:off x="6113278" y="1642652"/>
            <a:ext cx="8965" cy="62736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FF8C897C-D3FF-C540-A5B1-C80FF7BD5C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741723" y="6634636"/>
            <a:ext cx="762000" cy="1092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8B25907-2B44-2D40-989D-A7D206B148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710628" y="6638544"/>
            <a:ext cx="762000" cy="1092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3E54E07-2433-684E-8F5D-2D7BBB0B258C}"/>
              </a:ext>
            </a:extLst>
          </p:cNvPr>
          <p:cNvSpPr txBox="1"/>
          <p:nvPr/>
        </p:nvSpPr>
        <p:spPr>
          <a:xfrm>
            <a:off x="3542279" y="7623688"/>
            <a:ext cx="1172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f</a:t>
            </a:r>
            <a:r>
              <a:rPr lang="en-US" sz="1100" smtClean="0">
                <a:solidFill>
                  <a:srgbClr val="232F3E"/>
                </a:solidFill>
              </a:rPr>
              <a:t>or Microsoft </a:t>
            </a:r>
            <a:r>
              <a:rPr lang="en-US" sz="1100" dirty="0">
                <a:solidFill>
                  <a:srgbClr val="232F3E"/>
                </a:solidFill>
              </a:rPr>
              <a:t>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FF10E-3137-A946-96A0-282BD0C9BE58}"/>
              </a:ext>
            </a:extLst>
          </p:cNvPr>
          <p:cNvSpPr txBox="1"/>
          <p:nvPr/>
        </p:nvSpPr>
        <p:spPr>
          <a:xfrm>
            <a:off x="7523967" y="7626096"/>
            <a:ext cx="117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f</a:t>
            </a:r>
            <a:r>
              <a:rPr lang="en-US" sz="1100" smtClean="0">
                <a:solidFill>
                  <a:srgbClr val="232F3E"/>
                </a:solidFill>
              </a:rPr>
              <a:t>or Microsoft </a:t>
            </a:r>
            <a:r>
              <a:rPr lang="en-US" sz="1100" dirty="0">
                <a:solidFill>
                  <a:srgbClr val="232F3E"/>
                </a:solidFill>
              </a:rPr>
              <a:t>AD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5862C5-C674-014E-BAE0-9C4216278E8A}"/>
              </a:ext>
            </a:extLst>
          </p:cNvPr>
          <p:cNvGrpSpPr/>
          <p:nvPr/>
        </p:nvGrpSpPr>
        <p:grpSpPr>
          <a:xfrm>
            <a:off x="3902069" y="4369676"/>
            <a:ext cx="4690872" cy="1202758"/>
            <a:chOff x="758533" y="3637793"/>
            <a:chExt cx="5382047" cy="131567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024AD2-D4B0-F04D-A384-B6D0E2E20FE8}"/>
                </a:ext>
              </a:extLst>
            </p:cNvPr>
            <p:cNvSpPr/>
            <p:nvPr/>
          </p:nvSpPr>
          <p:spPr>
            <a:xfrm>
              <a:off x="758533" y="3660027"/>
              <a:ext cx="5382047" cy="1293437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endParaRPr lang="en-US" sz="1200" dirty="0">
                <a:solidFill>
                  <a:srgbClr val="AAB7B8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545B64"/>
                  </a:solidFill>
                </a:rPr>
                <a:t>Auto Scaling group</a:t>
              </a:r>
            </a:p>
          </p:txBody>
        </p:sp>
        <p:pic>
          <p:nvPicPr>
            <p:cNvPr id="63" name="Graphic 51">
              <a:extLst>
                <a:ext uri="{FF2B5EF4-FFF2-40B4-BE49-F238E27FC236}">
                  <a16:creationId xmlns:a16="http://schemas.microsoft.com/office/drawing/2014/main" id="{5C18D549-0DE0-8E4D-815B-C35962CD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04954" y="3637793"/>
              <a:ext cx="342900" cy="34289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8F126F-7762-1840-B113-97C9BA410B5E}"/>
              </a:ext>
            </a:extLst>
          </p:cNvPr>
          <p:cNvGrpSpPr/>
          <p:nvPr/>
        </p:nvGrpSpPr>
        <p:grpSpPr>
          <a:xfrm>
            <a:off x="3996781" y="4562232"/>
            <a:ext cx="1505383" cy="937734"/>
            <a:chOff x="6095753" y="2753509"/>
            <a:chExt cx="1505383" cy="937734"/>
          </a:xfrm>
        </p:grpSpPr>
        <p:pic>
          <p:nvPicPr>
            <p:cNvPr id="65" name="Graphic 53">
              <a:extLst>
                <a:ext uri="{FF2B5EF4-FFF2-40B4-BE49-F238E27FC236}">
                  <a16:creationId xmlns:a16="http://schemas.microsoft.com/office/drawing/2014/main" id="{E31CCF45-32CA-8F45-AE7E-05887FB9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4F20B2-E0AF-974C-A507-26413A04F763}"/>
                </a:ext>
              </a:extLst>
            </p:cNvPr>
            <p:cNvSpPr txBox="1"/>
            <p:nvPr/>
          </p:nvSpPr>
          <p:spPr>
            <a:xfrm>
              <a:off x="6095753" y="342963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RDGW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17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E0F2AE4-EE7F-2449-9018-560B22F1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3306" y="1022847"/>
            <a:ext cx="762000" cy="1092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9AE8E9A-59DF-2A48-9FD4-710B325C21A7}"/>
              </a:ext>
            </a:extLst>
          </p:cNvPr>
          <p:cNvGrpSpPr/>
          <p:nvPr/>
        </p:nvGrpSpPr>
        <p:grpSpPr>
          <a:xfrm>
            <a:off x="277821" y="3295786"/>
            <a:ext cx="1072750" cy="1003289"/>
            <a:chOff x="3391596" y="3652749"/>
            <a:chExt cx="1072750" cy="100328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AC4999-9CBA-D440-94E5-C5953EAF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642221" y="3652749"/>
              <a:ext cx="571500" cy="571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D0ABB-CA5D-884B-B00F-390DE08D0B8C}"/>
                </a:ext>
              </a:extLst>
            </p:cNvPr>
            <p:cNvSpPr txBox="1"/>
            <p:nvPr/>
          </p:nvSpPr>
          <p:spPr>
            <a:xfrm>
              <a:off x="3391596" y="422515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AD </a:t>
              </a:r>
              <a:r>
                <a:rPr lang="en-US" sz="1100" smtClean="0">
                  <a:solidFill>
                    <a:srgbClr val="232F3E"/>
                  </a:solidFill>
                </a:rPr>
                <a:t>Quick Start stack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42733-73ED-A744-88F1-269F85B4A3CD}"/>
              </a:ext>
            </a:extLst>
          </p:cNvPr>
          <p:cNvGrpSpPr/>
          <p:nvPr/>
        </p:nvGrpSpPr>
        <p:grpSpPr>
          <a:xfrm>
            <a:off x="277821" y="2206692"/>
            <a:ext cx="1072750" cy="1003289"/>
            <a:chOff x="3391596" y="4643017"/>
            <a:chExt cx="1072750" cy="100328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305205C-CB26-B149-9810-068D45BF8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642221" y="4643017"/>
              <a:ext cx="571500" cy="571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170477-0AD6-4446-B2E0-D43AA6A7115D}"/>
                </a:ext>
              </a:extLst>
            </p:cNvPr>
            <p:cNvSpPr txBox="1"/>
            <p:nvPr/>
          </p:nvSpPr>
          <p:spPr>
            <a:xfrm>
              <a:off x="3391596" y="5215419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AD </a:t>
              </a:r>
              <a:r>
                <a:rPr lang="en-US" sz="1100" smtClean="0">
                  <a:solidFill>
                    <a:srgbClr val="232F3E"/>
                  </a:solidFill>
                </a:rPr>
                <a:t>Quick Start </a:t>
              </a:r>
              <a:r>
                <a:rPr lang="en-US" sz="1100" dirty="0">
                  <a:solidFill>
                    <a:srgbClr val="232F3E"/>
                  </a:solidFill>
                </a:rPr>
                <a:t>t</a:t>
              </a:r>
              <a:r>
                <a:rPr lang="en-US" sz="1100" smtClean="0">
                  <a:solidFill>
                    <a:srgbClr val="232F3E"/>
                  </a:solidFill>
                </a:rPr>
                <a:t>emplate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62B27B9E-2423-C846-8729-21E9CBCCB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702265" y="1039341"/>
            <a:ext cx="762000" cy="109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DFCF9A-BCCF-4644-AC86-9C3E12E7D96C}"/>
              </a:ext>
            </a:extLst>
          </p:cNvPr>
          <p:cNvGrpSpPr/>
          <p:nvPr/>
        </p:nvGrpSpPr>
        <p:grpSpPr>
          <a:xfrm>
            <a:off x="2005769" y="2224877"/>
            <a:ext cx="2143111" cy="831022"/>
            <a:chOff x="1793828" y="1400251"/>
            <a:chExt cx="2143111" cy="83102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AE6DFAC-5FA9-554D-AD34-D5CF7128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579634" y="1400251"/>
              <a:ext cx="571500" cy="571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6A987A-D163-7741-8DEE-0CACA9437FF4}"/>
                </a:ext>
              </a:extLst>
            </p:cNvPr>
            <p:cNvSpPr txBox="1"/>
            <p:nvPr/>
          </p:nvSpPr>
          <p:spPr>
            <a:xfrm>
              <a:off x="1793828" y="1969663"/>
              <a:ext cx="21431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rgbClr val="232F3E"/>
                  </a:solidFill>
                </a:rPr>
                <a:t>AWSQuickstartActiveDirectoryDS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729048-8048-4B43-9783-EB4632995073}"/>
              </a:ext>
            </a:extLst>
          </p:cNvPr>
          <p:cNvGrpSpPr/>
          <p:nvPr/>
        </p:nvGrpSpPr>
        <p:grpSpPr>
          <a:xfrm>
            <a:off x="5927158" y="1097280"/>
            <a:ext cx="1152135" cy="997327"/>
            <a:chOff x="1333072" y="4719043"/>
            <a:chExt cx="1152135" cy="997327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A4EFABB-13E7-F944-A734-CA697428E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19043"/>
              <a:ext cx="571500" cy="5715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F2D2F1-C7D6-5448-887B-A650EAA9E160}"/>
                </a:ext>
              </a:extLst>
            </p:cNvPr>
            <p:cNvSpPr txBox="1"/>
            <p:nvPr/>
          </p:nvSpPr>
          <p:spPr>
            <a:xfrm>
              <a:off x="1333072" y="5285483"/>
              <a:ext cx="11521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3</a:t>
              </a:r>
              <a:r>
                <a:rPr lang="en-US" sz="110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Configures </a:t>
              </a:r>
              <a:r>
                <a:rPr lang="en-US" sz="1100" dirty="0">
                  <a:solidFill>
                    <a:srgbClr val="232F3E"/>
                  </a:solidFill>
                </a:rPr>
                <a:t>LCM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7A04CE-A230-A046-8808-C7549BF1B3D6}"/>
              </a:ext>
            </a:extLst>
          </p:cNvPr>
          <p:cNvGrpSpPr/>
          <p:nvPr/>
        </p:nvGrpSpPr>
        <p:grpSpPr>
          <a:xfrm>
            <a:off x="4762625" y="2537110"/>
            <a:ext cx="1761511" cy="1513162"/>
            <a:chOff x="1025258" y="4725244"/>
            <a:chExt cx="1761511" cy="1513162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0D114739-7C99-5E46-B408-DC8A83A9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FC4898-0B56-CF46-86EB-D0535D207E2E}"/>
                </a:ext>
              </a:extLst>
            </p:cNvPr>
            <p:cNvSpPr txBox="1"/>
            <p:nvPr/>
          </p:nvSpPr>
          <p:spPr>
            <a:xfrm>
              <a:off x="1025258" y="5299687"/>
              <a:ext cx="176151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2</a:t>
              </a:r>
              <a:r>
                <a:rPr lang="en-US" sz="110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Two steps:</a:t>
              </a:r>
              <a:br>
                <a:rPr lang="en-US" sz="1100" smtClean="0">
                  <a:solidFill>
                    <a:srgbClr val="232F3E"/>
                  </a:solidFill>
                </a:rPr>
              </a:br>
              <a:r>
                <a:rPr lang="en-US" sz="1100" smtClean="0">
                  <a:solidFill>
                    <a:srgbClr val="232F3E"/>
                  </a:solidFill>
                </a:rPr>
                <a:t>- </a:t>
              </a:r>
              <a:r>
                <a:rPr lang="en-US" sz="1100">
                  <a:solidFill>
                    <a:srgbClr val="232F3E"/>
                  </a:solidFill>
                </a:rPr>
                <a:t>i</a:t>
              </a:r>
              <a:r>
                <a:rPr lang="en-US" sz="1100" smtClean="0">
                  <a:solidFill>
                    <a:srgbClr val="232F3E"/>
                  </a:solidFill>
                </a:rPr>
                <a:t>nstalls </a:t>
              </a:r>
              <a:r>
                <a:rPr lang="en-US" sz="1100">
                  <a:solidFill>
                    <a:srgbClr val="232F3E"/>
                  </a:solidFill>
                </a:rPr>
                <a:t>DSC </a:t>
              </a:r>
              <a:r>
                <a:rPr lang="en-US" sz="1100" smtClean="0">
                  <a:solidFill>
                    <a:srgbClr val="232F3E"/>
                  </a:solidFill>
                </a:rPr>
                <a:t>modules </a:t>
              </a:r>
              <a:r>
                <a:rPr lang="en-US" sz="1100" dirty="0">
                  <a:solidFill>
                    <a:srgbClr val="232F3E"/>
                  </a:solidFill>
                </a:rPr>
                <a:t>n</a:t>
              </a:r>
              <a:r>
                <a:rPr lang="en-US" sz="1100" smtClean="0">
                  <a:solidFill>
                    <a:srgbClr val="232F3E"/>
                  </a:solidFill>
                </a:rPr>
                <a:t>eeded </a:t>
              </a:r>
              <a:r>
                <a:rPr lang="en-US" sz="1100" dirty="0">
                  <a:solidFill>
                    <a:srgbClr val="232F3E"/>
                  </a:solidFill>
                </a:rPr>
                <a:t>for Quick Start</a:t>
              </a:r>
            </a:p>
            <a:p>
              <a:pPr algn="ctr"/>
              <a:r>
                <a:rPr lang="en-US" sz="1100">
                  <a:solidFill>
                    <a:srgbClr val="232F3E"/>
                  </a:solidFill>
                </a:rPr>
                <a:t>- c</a:t>
              </a:r>
              <a:r>
                <a:rPr lang="en-US" sz="1100" smtClean="0">
                  <a:solidFill>
                    <a:srgbClr val="232F3E"/>
                  </a:solidFill>
                </a:rPr>
                <a:t>onfigures certificate </a:t>
              </a:r>
              <a:r>
                <a:rPr lang="en-US" sz="1100">
                  <a:solidFill>
                    <a:srgbClr val="232F3E"/>
                  </a:solidFill>
                </a:rPr>
                <a:t>for </a:t>
              </a:r>
              <a:r>
                <a:rPr lang="en-US" sz="1100" smtClean="0">
                  <a:solidFill>
                    <a:srgbClr val="232F3E"/>
                  </a:solidFill>
                </a:rPr>
                <a:t>credential encryption 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CACD7A2-A2FF-0C4B-BF6C-B1BD7C0F2FF5}"/>
              </a:ext>
            </a:extLst>
          </p:cNvPr>
          <p:cNvSpPr/>
          <p:nvPr/>
        </p:nvSpPr>
        <p:spPr>
          <a:xfrm>
            <a:off x="4155628" y="694944"/>
            <a:ext cx="3049689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On </a:t>
            </a:r>
            <a:r>
              <a:rPr lang="en-US" sz="1200">
                <a:solidFill>
                  <a:srgbClr val="879196"/>
                </a:solidFill>
              </a:rPr>
              <a:t>both </a:t>
            </a:r>
            <a:r>
              <a:rPr lang="en-US" sz="1200" smtClean="0">
                <a:solidFill>
                  <a:srgbClr val="879196"/>
                </a:solidFill>
              </a:rPr>
              <a:t>nodes</a:t>
            </a:r>
            <a:endParaRPr lang="en-US" sz="1200" dirty="0">
              <a:solidFill>
                <a:srgbClr val="879196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7415F6-3ACD-F44C-83D0-4C8F8D4C0B89}"/>
              </a:ext>
            </a:extLst>
          </p:cNvPr>
          <p:cNvGrpSpPr/>
          <p:nvPr/>
        </p:nvGrpSpPr>
        <p:grpSpPr>
          <a:xfrm>
            <a:off x="4177619" y="1095901"/>
            <a:ext cx="1180011" cy="1171420"/>
            <a:chOff x="1369638" y="1400251"/>
            <a:chExt cx="1180011" cy="117142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0253CCD-980C-5640-BD74-4BC5331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DFBEB-9F7D-1242-A017-7D6005590081}"/>
                </a:ext>
              </a:extLst>
            </p:cNvPr>
            <p:cNvSpPr txBox="1"/>
            <p:nvPr/>
          </p:nvSpPr>
          <p:spPr>
            <a:xfrm>
              <a:off x="1369638" y="1971507"/>
              <a:ext cx="11800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1. </a:t>
              </a:r>
              <a:r>
                <a:rPr lang="en-US" sz="1100">
                  <a:solidFill>
                    <a:srgbClr val="232F3E"/>
                  </a:solidFill>
                </a:rPr>
                <a:t>G</a:t>
              </a:r>
              <a:r>
                <a:rPr lang="en-US" sz="1100" smtClean="0">
                  <a:solidFill>
                    <a:srgbClr val="232F3E"/>
                  </a:solidFill>
                </a:rPr>
                <a:t>ets instance </a:t>
              </a:r>
              <a:r>
                <a:rPr lang="en-US" sz="1100" dirty="0">
                  <a:solidFill>
                    <a:srgbClr val="232F3E"/>
                  </a:solidFill>
                </a:rPr>
                <a:t>IDs </a:t>
              </a:r>
              <a:r>
                <a:rPr lang="en-US" sz="1100">
                  <a:solidFill>
                    <a:srgbClr val="232F3E"/>
                  </a:solidFill>
                </a:rPr>
                <a:t>for </a:t>
              </a:r>
              <a:r>
                <a:rPr lang="en-US" sz="1100" smtClean="0">
                  <a:solidFill>
                    <a:srgbClr val="232F3E"/>
                  </a:solidFill>
                </a:rPr>
                <a:t>both </a:t>
              </a:r>
              <a:r>
                <a:rPr lang="en-US" sz="1100" dirty="0">
                  <a:solidFill>
                    <a:srgbClr val="232F3E"/>
                  </a:solidFill>
                </a:rPr>
                <a:t>n</a:t>
              </a:r>
              <a:r>
                <a:rPr lang="en-US" sz="1100" smtClean="0">
                  <a:solidFill>
                    <a:srgbClr val="232F3E"/>
                  </a:solidFill>
                </a:rPr>
                <a:t>odes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436020-42CF-474C-AE7F-849CC62A6B2D}"/>
              </a:ext>
            </a:extLst>
          </p:cNvPr>
          <p:cNvGrpSpPr/>
          <p:nvPr/>
        </p:nvGrpSpPr>
        <p:grpSpPr>
          <a:xfrm>
            <a:off x="7240841" y="2026781"/>
            <a:ext cx="1125862" cy="1046211"/>
            <a:chOff x="1369639" y="1400251"/>
            <a:chExt cx="1125862" cy="1046211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6212BFF5-556D-914F-8B4B-A5F29D01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87F2FD-13E2-D249-A37C-E9A5A2612E58}"/>
                </a:ext>
              </a:extLst>
            </p:cNvPr>
            <p:cNvSpPr txBox="1"/>
            <p:nvPr/>
          </p:nvSpPr>
          <p:spPr>
            <a:xfrm>
              <a:off x="1369639" y="2015575"/>
              <a:ext cx="1125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4</a:t>
              </a:r>
              <a:r>
                <a:rPr lang="en-US" sz="110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Gets </a:t>
              </a:r>
              <a:r>
                <a:rPr lang="en-US" sz="1100">
                  <a:solidFill>
                    <a:srgbClr val="232F3E"/>
                  </a:solidFill>
                </a:rPr>
                <a:t>i</a:t>
              </a:r>
              <a:r>
                <a:rPr lang="en-US" sz="1100" smtClean="0">
                  <a:solidFill>
                    <a:srgbClr val="232F3E"/>
                  </a:solidFill>
                </a:rPr>
                <a:t>nstance ID </a:t>
              </a:r>
              <a:r>
                <a:rPr lang="en-US" sz="1100" dirty="0">
                  <a:solidFill>
                    <a:srgbClr val="232F3E"/>
                  </a:solidFill>
                </a:rPr>
                <a:t>for DC1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A4B36D-229A-A042-90C8-045BC47E6DBD}"/>
              </a:ext>
            </a:extLst>
          </p:cNvPr>
          <p:cNvGrpSpPr/>
          <p:nvPr/>
        </p:nvGrpSpPr>
        <p:grpSpPr>
          <a:xfrm>
            <a:off x="10648526" y="2130477"/>
            <a:ext cx="1200720" cy="1171420"/>
            <a:chOff x="1284646" y="4725244"/>
            <a:chExt cx="1200720" cy="1171420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53A4574-B5B2-7345-BFA2-6A42C75A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BEF6B6-209E-EF43-8035-F14022B6D65E}"/>
                </a:ext>
              </a:extLst>
            </p:cNvPr>
            <p:cNvSpPr txBox="1"/>
            <p:nvPr/>
          </p:nvSpPr>
          <p:spPr>
            <a:xfrm>
              <a:off x="1284646" y="5296500"/>
              <a:ext cx="120072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6</a:t>
              </a:r>
              <a:r>
                <a:rPr lang="en-US" sz="1100" smtClean="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Loops through </a:t>
              </a:r>
              <a:r>
                <a:rPr lang="en-US" sz="1100">
                  <a:solidFill>
                    <a:srgbClr val="232F3E"/>
                  </a:solidFill>
                </a:rPr>
                <a:t>DSC </a:t>
              </a:r>
              <a:r>
                <a:rPr lang="en-US" sz="1100" smtClean="0">
                  <a:solidFill>
                    <a:srgbClr val="232F3E"/>
                  </a:solidFill>
                </a:rPr>
                <a:t>configuration </a:t>
              </a:r>
              <a:r>
                <a:rPr lang="en-US" sz="1100" dirty="0">
                  <a:solidFill>
                    <a:srgbClr val="232F3E"/>
                  </a:solidFill>
                </a:rPr>
                <a:t>on DC1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1157B5-FC4F-3547-9FBD-6A83590765B8}"/>
              </a:ext>
            </a:extLst>
          </p:cNvPr>
          <p:cNvGrpSpPr/>
          <p:nvPr/>
        </p:nvGrpSpPr>
        <p:grpSpPr>
          <a:xfrm>
            <a:off x="427974" y="5611671"/>
            <a:ext cx="1140751" cy="1046211"/>
            <a:chOff x="1369638" y="1400251"/>
            <a:chExt cx="1140751" cy="104621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13F57456-B058-C449-ADE0-95EB35E0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7E79A5-E89E-7646-AC2B-385999E5C875}"/>
                </a:ext>
              </a:extLst>
            </p:cNvPr>
            <p:cNvSpPr txBox="1"/>
            <p:nvPr/>
          </p:nvSpPr>
          <p:spPr>
            <a:xfrm>
              <a:off x="1369638" y="2015575"/>
              <a:ext cx="11407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7</a:t>
              </a:r>
              <a:r>
                <a:rPr lang="en-US" sz="1100" smtClean="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Gets instance ID </a:t>
              </a:r>
              <a:r>
                <a:rPr lang="en-US" sz="1100" dirty="0">
                  <a:solidFill>
                    <a:srgbClr val="232F3E"/>
                  </a:solidFill>
                </a:rPr>
                <a:t>for DC2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DA0C4-404D-2C4A-8B51-6AE1AE46C319}"/>
              </a:ext>
            </a:extLst>
          </p:cNvPr>
          <p:cNvGrpSpPr/>
          <p:nvPr/>
        </p:nvGrpSpPr>
        <p:grpSpPr>
          <a:xfrm>
            <a:off x="1614916" y="7033239"/>
            <a:ext cx="1072750" cy="1215488"/>
            <a:chOff x="1369639" y="4725244"/>
            <a:chExt cx="1072750" cy="1215488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A301632D-FA77-6240-90A3-700426836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E46F94-9BC1-954F-9A21-BC8D0CCF9C8E}"/>
                </a:ext>
              </a:extLst>
            </p:cNvPr>
            <p:cNvSpPr txBox="1"/>
            <p:nvPr/>
          </p:nvSpPr>
          <p:spPr>
            <a:xfrm>
              <a:off x="1369639" y="5340568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8</a:t>
              </a:r>
              <a:r>
                <a:rPr lang="en-US" sz="1100" smtClean="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Generates </a:t>
              </a:r>
              <a:r>
                <a:rPr lang="en-US" sz="1100">
                  <a:solidFill>
                    <a:srgbClr val="232F3E"/>
                  </a:solidFill>
                </a:rPr>
                <a:t>MOF </a:t>
              </a:r>
              <a:r>
                <a:rPr lang="en-US" sz="1100" smtClean="0">
                  <a:solidFill>
                    <a:srgbClr val="232F3E"/>
                  </a:solidFill>
                </a:rPr>
                <a:t>file </a:t>
              </a:r>
              <a:r>
                <a:rPr lang="en-US" sz="1100" dirty="0">
                  <a:solidFill>
                    <a:srgbClr val="232F3E"/>
                  </a:solidFill>
                </a:rPr>
                <a:t>on DC2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AF19FF-F852-5B48-BD35-ECC1193BB8B2}"/>
              </a:ext>
            </a:extLst>
          </p:cNvPr>
          <p:cNvGrpSpPr/>
          <p:nvPr/>
        </p:nvGrpSpPr>
        <p:grpSpPr>
          <a:xfrm>
            <a:off x="2680889" y="5647915"/>
            <a:ext cx="1216152" cy="1230740"/>
            <a:chOff x="1311378" y="4725244"/>
            <a:chExt cx="1216152" cy="1230740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E95125D7-A1DF-9F49-B05B-EA23FDDF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60FEC3-5AC7-7E4A-AA59-B84F48D33F03}"/>
                </a:ext>
              </a:extLst>
            </p:cNvPr>
            <p:cNvSpPr txBox="1"/>
            <p:nvPr/>
          </p:nvSpPr>
          <p:spPr>
            <a:xfrm>
              <a:off x="1311378" y="5355820"/>
              <a:ext cx="12161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9</a:t>
              </a:r>
              <a:r>
                <a:rPr lang="en-US" sz="1100" smtClean="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Loops through </a:t>
              </a:r>
              <a:r>
                <a:rPr lang="en-US" sz="1100">
                  <a:solidFill>
                    <a:srgbClr val="232F3E"/>
                  </a:solidFill>
                </a:rPr>
                <a:t>DSC </a:t>
              </a:r>
              <a:r>
                <a:rPr lang="en-US" sz="1100" smtClean="0">
                  <a:solidFill>
                    <a:srgbClr val="232F3E"/>
                  </a:solidFill>
                </a:rPr>
                <a:t>configuration </a:t>
              </a:r>
              <a:r>
                <a:rPr lang="en-US" sz="1100" dirty="0">
                  <a:solidFill>
                    <a:srgbClr val="232F3E"/>
                  </a:solidFill>
                </a:rPr>
                <a:t>on DC2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F75CFA-5E1C-D040-9502-A66129B250F6}"/>
              </a:ext>
            </a:extLst>
          </p:cNvPr>
          <p:cNvGrpSpPr/>
          <p:nvPr/>
        </p:nvGrpSpPr>
        <p:grpSpPr>
          <a:xfrm>
            <a:off x="3818855" y="7047880"/>
            <a:ext cx="1223179" cy="1404615"/>
            <a:chOff x="1294424" y="4725244"/>
            <a:chExt cx="1223179" cy="140461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D66BD12-2962-1E42-9856-C77FC3ED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AE2D6D-648B-8F43-AB78-50A7D547E60F}"/>
                </a:ext>
              </a:extLst>
            </p:cNvPr>
            <p:cNvSpPr txBox="1"/>
            <p:nvPr/>
          </p:nvSpPr>
          <p:spPr>
            <a:xfrm>
              <a:off x="1294424" y="5360418"/>
              <a:ext cx="12231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10. </a:t>
              </a:r>
              <a:r>
                <a:rPr lang="en-US" sz="1100" smtClean="0">
                  <a:solidFill>
                    <a:srgbClr val="232F3E"/>
                  </a:solidFill>
                </a:rPr>
                <a:t>Configures </a:t>
              </a:r>
              <a:r>
                <a:rPr lang="en-US" sz="1100" dirty="0">
                  <a:solidFill>
                    <a:srgbClr val="232F3E"/>
                  </a:solidFill>
                </a:rPr>
                <a:t>DNS on each DC to point to AD DNS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56108E-F3C2-6E44-9B75-85E2CB4A77F8}"/>
              </a:ext>
            </a:extLst>
          </p:cNvPr>
          <p:cNvGrpSpPr/>
          <p:nvPr/>
        </p:nvGrpSpPr>
        <p:grpSpPr>
          <a:xfrm>
            <a:off x="6968298" y="5809760"/>
            <a:ext cx="1099572" cy="1215488"/>
            <a:chOff x="1342817" y="1400251"/>
            <a:chExt cx="1099572" cy="121548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AFA248EE-2D29-EE45-8B84-CCBDC966D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5711" y="1400251"/>
              <a:ext cx="571500" cy="5715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D9E71B-4078-8F40-89CF-3C848687D7C9}"/>
                </a:ext>
              </a:extLst>
            </p:cNvPr>
            <p:cNvSpPr txBox="1"/>
            <p:nvPr/>
          </p:nvSpPr>
          <p:spPr>
            <a:xfrm>
              <a:off x="1342817" y="2015575"/>
              <a:ext cx="10995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12. </a:t>
              </a:r>
              <a:r>
                <a:rPr lang="en-US" sz="1100" smtClean="0">
                  <a:solidFill>
                    <a:srgbClr val="232F3E"/>
                  </a:solidFill>
                </a:rPr>
                <a:t>Signals AWS CloudFormation success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BAE4562-9E39-9543-8B7F-71958DB143FC}"/>
              </a:ext>
            </a:extLst>
          </p:cNvPr>
          <p:cNvSpPr/>
          <p:nvPr/>
        </p:nvSpPr>
        <p:spPr>
          <a:xfrm>
            <a:off x="7263761" y="690180"/>
            <a:ext cx="4572000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On </a:t>
            </a:r>
            <a:r>
              <a:rPr lang="en-US" sz="1200" dirty="0">
                <a:solidFill>
                  <a:srgbClr val="879196"/>
                </a:solidFill>
              </a:rPr>
              <a:t>DC1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7FD032-F0C7-B548-AD3D-C7B9B95C4CC9}"/>
              </a:ext>
            </a:extLst>
          </p:cNvPr>
          <p:cNvSpPr/>
          <p:nvPr/>
        </p:nvSpPr>
        <p:spPr>
          <a:xfrm>
            <a:off x="483725" y="5320301"/>
            <a:ext cx="4526280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On </a:t>
            </a:r>
            <a:r>
              <a:rPr lang="en-US" sz="1200" dirty="0">
                <a:solidFill>
                  <a:srgbClr val="879196"/>
                </a:solidFill>
              </a:rPr>
              <a:t>DC2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62B2DB-8DD8-6047-865F-74BE29F67B8C}"/>
              </a:ext>
            </a:extLst>
          </p:cNvPr>
          <p:cNvGrpSpPr/>
          <p:nvPr/>
        </p:nvGrpSpPr>
        <p:grpSpPr>
          <a:xfrm>
            <a:off x="222818" y="125873"/>
            <a:ext cx="11814049" cy="8887498"/>
            <a:chOff x="7004050" y="3978275"/>
            <a:chExt cx="1768037" cy="1765300"/>
          </a:xfrm>
        </p:grpSpPr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1D53ECDA-2E8C-EF4E-B93B-8FD53A0B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52133" cy="69017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955A473-8CC8-614B-8E6A-DC00CE8C2A19}"/>
                </a:ext>
              </a:extLst>
            </p:cNvPr>
            <p:cNvSpPr/>
            <p:nvPr/>
          </p:nvSpPr>
          <p:spPr>
            <a:xfrm>
              <a:off x="7004050" y="3978275"/>
              <a:ext cx="1768037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17669B-0C60-1042-94D7-F8BF442E1406}"/>
              </a:ext>
            </a:extLst>
          </p:cNvPr>
          <p:cNvGrpSpPr/>
          <p:nvPr/>
        </p:nvGrpSpPr>
        <p:grpSpPr>
          <a:xfrm>
            <a:off x="326028" y="556667"/>
            <a:ext cx="11603738" cy="8340589"/>
            <a:chOff x="4425950" y="1209675"/>
            <a:chExt cx="1771935" cy="1765300"/>
          </a:xfrm>
        </p:grpSpPr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5F1282CB-3F55-A545-A0C8-41E6CA6A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53060" cy="73543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1AEBF-28E2-F649-B8F1-84A930D108FC}"/>
                </a:ext>
              </a:extLst>
            </p:cNvPr>
            <p:cNvSpPr/>
            <p:nvPr/>
          </p:nvSpPr>
          <p:spPr>
            <a:xfrm>
              <a:off x="4425950" y="1209675"/>
              <a:ext cx="1771935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Region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73FDDA-2614-8740-9D59-BF4A3A2206B9}"/>
              </a:ext>
            </a:extLst>
          </p:cNvPr>
          <p:cNvGrpSpPr/>
          <p:nvPr/>
        </p:nvGrpSpPr>
        <p:grpSpPr>
          <a:xfrm>
            <a:off x="2538919" y="3226782"/>
            <a:ext cx="1072750" cy="1006878"/>
            <a:chOff x="991390" y="2680450"/>
            <a:chExt cx="1072750" cy="1006878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B83778A-F4F0-8147-BC2D-7F337FE8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246772" y="2680450"/>
              <a:ext cx="571500" cy="5715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2CD7FD2-2024-6C41-A240-A50581600856}"/>
                </a:ext>
              </a:extLst>
            </p:cNvPr>
            <p:cNvSpPr txBox="1"/>
            <p:nvPr/>
          </p:nvSpPr>
          <p:spPr>
            <a:xfrm>
              <a:off x="991390" y="3256441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Start </a:t>
              </a:r>
              <a:r>
                <a:rPr lang="en-US" sz="1100" dirty="0">
                  <a:solidFill>
                    <a:srgbClr val="232F3E"/>
                  </a:solidFill>
                </a:rPr>
                <a:t>Automation</a:t>
              </a:r>
            </a:p>
          </p:txBody>
        </p:sp>
      </p:grp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550A390-F8FA-9A4E-8B74-0455BC48AE9F}"/>
              </a:ext>
            </a:extLst>
          </p:cNvPr>
          <p:cNvCxnSpPr>
            <a:cxnSpLocks/>
            <a:stCxn id="45" idx="2"/>
            <a:endCxn id="34" idx="1"/>
          </p:cNvCxnSpPr>
          <p:nvPr/>
        </p:nvCxnSpPr>
        <p:spPr>
          <a:xfrm rot="16200000" flipH="1">
            <a:off x="4784859" y="2250087"/>
            <a:ext cx="555539" cy="59000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0421DB2-B19A-884F-8154-3E62263A50D1}"/>
              </a:ext>
            </a:extLst>
          </p:cNvPr>
          <p:cNvCxnSpPr>
            <a:cxnSpLocks/>
            <a:stCxn id="34" idx="3"/>
            <a:endCxn id="32" idx="2"/>
          </p:cNvCxnSpPr>
          <p:nvPr/>
        </p:nvCxnSpPr>
        <p:spPr>
          <a:xfrm flipV="1">
            <a:off x="5929131" y="2094607"/>
            <a:ext cx="574095" cy="72825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0DE5C292-3485-1A43-A2A3-1540B076219D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250100" y="5897421"/>
            <a:ext cx="615441" cy="142156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915DF7E8-1CE4-924C-B517-B436892CFC1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V="1">
            <a:off x="2437041" y="5933665"/>
            <a:ext cx="552734" cy="1385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86E90500-AB0D-FD49-9005-E7D72DBC6E03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3561275" y="5933665"/>
            <a:ext cx="583420" cy="13999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F626637-8B5C-7042-8F2B-9FD375E4B3DF}"/>
              </a:ext>
            </a:extLst>
          </p:cNvPr>
          <p:cNvGrpSpPr/>
          <p:nvPr/>
        </p:nvGrpSpPr>
        <p:grpSpPr>
          <a:xfrm>
            <a:off x="8814564" y="1299691"/>
            <a:ext cx="1072750" cy="1171420"/>
            <a:chOff x="1375708" y="4725244"/>
            <a:chExt cx="1072750" cy="1171420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1B063FB5-76CD-4044-AC10-13F58C739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620264" y="4725244"/>
              <a:ext cx="571500" cy="5715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35B570-E5FA-2545-B3C4-65E87BA70B0C}"/>
                </a:ext>
              </a:extLst>
            </p:cNvPr>
            <p:cNvSpPr txBox="1"/>
            <p:nvPr/>
          </p:nvSpPr>
          <p:spPr>
            <a:xfrm>
              <a:off x="1375708" y="529650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5</a:t>
              </a:r>
              <a:r>
                <a:rPr lang="en-US" sz="1100" smtClean="0">
                  <a:solidFill>
                    <a:srgbClr val="232F3E"/>
                  </a:solidFill>
                </a:rPr>
                <a:t>. </a:t>
              </a:r>
              <a:r>
                <a:rPr lang="en-US" sz="1100" smtClean="0">
                  <a:solidFill>
                    <a:srgbClr val="232F3E"/>
                  </a:solidFill>
                </a:rPr>
                <a:t>Generates </a:t>
              </a:r>
              <a:r>
                <a:rPr lang="en-US" sz="1100">
                  <a:solidFill>
                    <a:srgbClr val="232F3E"/>
                  </a:solidFill>
                </a:rPr>
                <a:t>MOF </a:t>
              </a:r>
              <a:r>
                <a:rPr lang="en-US" sz="1100" smtClean="0">
                  <a:solidFill>
                    <a:srgbClr val="232F3E"/>
                  </a:solidFill>
                </a:rPr>
                <a:t>file on </a:t>
              </a:r>
              <a:r>
                <a:rPr lang="en-US" sz="1100" dirty="0">
                  <a:solidFill>
                    <a:srgbClr val="232F3E"/>
                  </a:solidFill>
                </a:rPr>
                <a:t>DC1</a:t>
              </a:r>
            </a:p>
          </p:txBody>
        </p:sp>
      </p:grp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F6FBA6A-1AE1-FE4A-A302-D5E34975A56B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062966" y="1598055"/>
            <a:ext cx="1008830" cy="71447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94C46B4-6EA1-4C45-930D-16E9073D537B}"/>
              </a:ext>
            </a:extLst>
          </p:cNvPr>
          <p:cNvCxnSpPr>
            <a:cxnSpLocks/>
            <a:stCxn id="101" idx="3"/>
            <a:endCxn id="53" idx="1"/>
          </p:cNvCxnSpPr>
          <p:nvPr/>
        </p:nvCxnSpPr>
        <p:spPr>
          <a:xfrm>
            <a:off x="9630620" y="1585441"/>
            <a:ext cx="1353524" cy="8307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E4E30469-FDF3-EE40-9554-A0F92DC375EB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6785850" y="1383030"/>
            <a:ext cx="705616" cy="9295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D372983-F4E5-C14A-B5F9-A938F3A86A4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rot="5400000">
            <a:off x="4951731" y="-685484"/>
            <a:ext cx="2309774" cy="10284536"/>
          </a:xfrm>
          <a:prstGeom prst="bentConnector3">
            <a:avLst>
              <a:gd name="adj1" fmla="val 810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55295F1-59E9-6040-A238-136844BB8CEB}"/>
              </a:ext>
            </a:extLst>
          </p:cNvPr>
          <p:cNvSpPr/>
          <p:nvPr/>
        </p:nvSpPr>
        <p:spPr>
          <a:xfrm>
            <a:off x="5096154" y="5321808"/>
            <a:ext cx="4498848" cy="342587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rgbClr val="879196"/>
                </a:solidFill>
              </a:rPr>
              <a:t>AWS CFNSignalEnd success or sleep</a:t>
            </a:r>
            <a:endParaRPr lang="en-US" sz="1200" dirty="0">
              <a:solidFill>
                <a:srgbClr val="879196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0D094C8-89E5-4F4A-A0E1-E0149AD084E0}"/>
              </a:ext>
            </a:extLst>
          </p:cNvPr>
          <p:cNvGrpSpPr/>
          <p:nvPr/>
        </p:nvGrpSpPr>
        <p:grpSpPr>
          <a:xfrm>
            <a:off x="5096154" y="6602179"/>
            <a:ext cx="1621519" cy="1339389"/>
            <a:chOff x="1011058" y="1400251"/>
            <a:chExt cx="1621519" cy="1339389"/>
          </a:xfrm>
        </p:grpSpPr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6A3CDD94-06F3-9C43-B966-26C734D18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F489922-3D2F-DA47-B239-B6F9A47F7707}"/>
                </a:ext>
              </a:extLst>
            </p:cNvPr>
            <p:cNvSpPr txBox="1"/>
            <p:nvPr/>
          </p:nvSpPr>
          <p:spPr>
            <a:xfrm>
              <a:off x="1011058" y="1970199"/>
              <a:ext cx="16215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11. </a:t>
              </a:r>
              <a:r>
                <a:rPr lang="en-US" sz="1100" smtClean="0">
                  <a:solidFill>
                    <a:srgbClr val="232F3E"/>
                  </a:solidFill>
                </a:rPr>
                <a:t>Branch</a:t>
              </a:r>
              <a:endParaRPr lang="en-US" sz="1100" dirty="0">
                <a:solidFill>
                  <a:srgbClr val="232F3E"/>
                </a:solidFill>
              </a:endParaRPr>
            </a:p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determines </a:t>
              </a:r>
              <a:r>
                <a:rPr lang="en-US" sz="1100">
                  <a:solidFill>
                    <a:srgbClr val="232F3E"/>
                  </a:solidFill>
                </a:rPr>
                <a:t>if </a:t>
              </a:r>
              <a:r>
                <a:rPr lang="en-US" sz="1100" smtClean="0">
                  <a:solidFill>
                    <a:srgbClr val="232F3E"/>
                  </a:solidFill>
                </a:rPr>
                <a:t>AWS CloudFormation </a:t>
              </a:r>
              <a:r>
                <a:rPr lang="en-US" sz="1100" dirty="0">
                  <a:solidFill>
                    <a:srgbClr val="232F3E"/>
                  </a:solidFill>
                </a:rPr>
                <a:t>needs to be signaled </a:t>
              </a:r>
              <a:r>
                <a:rPr lang="en-US" sz="1100">
                  <a:solidFill>
                    <a:srgbClr val="232F3E"/>
                  </a:solidFill>
                </a:rPr>
                <a:t>or </a:t>
              </a:r>
              <a:r>
                <a:rPr lang="en-US" sz="1100" smtClean="0">
                  <a:solidFill>
                    <a:srgbClr val="232F3E"/>
                  </a:solidFill>
                </a:rPr>
                <a:t>to end 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825FC8-342C-E940-94E5-80794AD1091B}"/>
              </a:ext>
            </a:extLst>
          </p:cNvPr>
          <p:cNvGrpSpPr/>
          <p:nvPr/>
        </p:nvGrpSpPr>
        <p:grpSpPr>
          <a:xfrm>
            <a:off x="7001866" y="7490747"/>
            <a:ext cx="1072750" cy="1046211"/>
            <a:chOff x="1369639" y="1400251"/>
            <a:chExt cx="1072750" cy="1046211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A8FD9806-18E1-B844-ADDD-CBAE76E9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F056EA-D454-F24E-8141-96D842022962}"/>
                </a:ext>
              </a:extLst>
            </p:cNvPr>
            <p:cNvSpPr txBox="1"/>
            <p:nvPr/>
          </p:nvSpPr>
          <p:spPr>
            <a:xfrm>
              <a:off x="1369639" y="201557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12. </a:t>
              </a:r>
              <a:r>
                <a:rPr lang="en-US" sz="1100" smtClean="0">
                  <a:solidFill>
                    <a:srgbClr val="232F3E"/>
                  </a:solidFill>
                </a:rPr>
                <a:t>Sleeps </a:t>
              </a:r>
              <a:r>
                <a:rPr lang="en-US" sz="1100">
                  <a:solidFill>
                    <a:srgbClr val="232F3E"/>
                  </a:solidFill>
                </a:rPr>
                <a:t>1 </a:t>
              </a:r>
              <a:r>
                <a:rPr lang="en-US" sz="1100" smtClean="0">
                  <a:solidFill>
                    <a:srgbClr val="232F3E"/>
                  </a:solidFill>
                </a:rPr>
                <a:t>second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BE486E2-F9E9-1245-8B3E-77D818B62B6A}"/>
              </a:ext>
            </a:extLst>
          </p:cNvPr>
          <p:cNvCxnSpPr>
            <a:cxnSpLocks/>
            <a:stCxn id="65" idx="3"/>
            <a:endCxn id="139" idx="1"/>
          </p:cNvCxnSpPr>
          <p:nvPr/>
        </p:nvCxnSpPr>
        <p:spPr>
          <a:xfrm flipV="1">
            <a:off x="4716195" y="6887929"/>
            <a:ext cx="989165" cy="44570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0E22FCD6-8FC8-3240-B5AE-9FAD742848A5}"/>
              </a:ext>
            </a:extLst>
          </p:cNvPr>
          <p:cNvCxnSpPr>
            <a:cxnSpLocks/>
            <a:stCxn id="139" idx="3"/>
            <a:endCxn id="69" idx="1"/>
          </p:cNvCxnSpPr>
          <p:nvPr/>
        </p:nvCxnSpPr>
        <p:spPr>
          <a:xfrm flipV="1">
            <a:off x="6276860" y="6095510"/>
            <a:ext cx="974332" cy="79241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6619AB02-8F2A-334D-AED0-7BDE3618CFC1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>
            <a:off x="6276860" y="6887929"/>
            <a:ext cx="975631" cy="88856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E54928E-6EFD-7A47-BE78-6DE01790D089}"/>
              </a:ext>
            </a:extLst>
          </p:cNvPr>
          <p:cNvSpPr txBox="1"/>
          <p:nvPr/>
        </p:nvSpPr>
        <p:spPr>
          <a:xfrm>
            <a:off x="6579125" y="5816792"/>
            <a:ext cx="646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>
                <a:solidFill>
                  <a:srgbClr val="232F3E"/>
                </a:solidFill>
              </a:rPr>
              <a:t>If</a:t>
            </a:r>
            <a:r>
              <a:rPr lang="en-US" sz="1100">
                <a:solidFill>
                  <a:srgbClr val="232F3E"/>
                </a:solidFill>
              </a:rPr>
              <a:t> </a:t>
            </a:r>
            <a:r>
              <a:rPr lang="en-US" sz="1100" smtClean="0">
                <a:solidFill>
                  <a:srgbClr val="232F3E"/>
                </a:solidFill>
              </a:rPr>
              <a:t>signal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519C118-B3F9-0441-975A-1B513E0F7CF1}"/>
              </a:ext>
            </a:extLst>
          </p:cNvPr>
          <p:cNvSpPr txBox="1"/>
          <p:nvPr/>
        </p:nvSpPr>
        <p:spPr>
          <a:xfrm>
            <a:off x="6374240" y="7815893"/>
            <a:ext cx="844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mtClean="0">
                <a:solidFill>
                  <a:srgbClr val="232F3E"/>
                </a:solidFill>
              </a:rPr>
              <a:t>If no signal, </a:t>
            </a:r>
            <a:r>
              <a:rPr lang="en-US" sz="1100" dirty="0">
                <a:solidFill>
                  <a:srgbClr val="232F3E"/>
                </a:solidFill>
              </a:rPr>
              <a:t>then end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026C66C-3774-FC40-8771-9A3190E9E993}"/>
              </a:ext>
            </a:extLst>
          </p:cNvPr>
          <p:cNvGrpSpPr/>
          <p:nvPr/>
        </p:nvGrpSpPr>
        <p:grpSpPr>
          <a:xfrm>
            <a:off x="8116078" y="6674206"/>
            <a:ext cx="1072750" cy="832866"/>
            <a:chOff x="1369639" y="1400251"/>
            <a:chExt cx="1072750" cy="832866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3054A1B9-3FD9-6942-A739-5A00DC84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4B471E-79AF-C443-851A-35C30DD952A5}"/>
                </a:ext>
              </a:extLst>
            </p:cNvPr>
            <p:cNvSpPr txBox="1"/>
            <p:nvPr/>
          </p:nvSpPr>
          <p:spPr>
            <a:xfrm>
              <a:off x="1369639" y="1971507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End</a:t>
              </a:r>
            </a:p>
          </p:txBody>
        </p:sp>
      </p:grp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31A3E025-11DA-9641-A546-010A5BB0C109}"/>
              </a:ext>
            </a:extLst>
          </p:cNvPr>
          <p:cNvCxnSpPr>
            <a:cxnSpLocks/>
            <a:stCxn id="69" idx="3"/>
            <a:endCxn id="157" idx="1"/>
          </p:cNvCxnSpPr>
          <p:nvPr/>
        </p:nvCxnSpPr>
        <p:spPr>
          <a:xfrm>
            <a:off x="7822692" y="6095510"/>
            <a:ext cx="544011" cy="86444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8C7197DA-4689-3F45-BD13-6A94BEA15669}"/>
              </a:ext>
            </a:extLst>
          </p:cNvPr>
          <p:cNvCxnSpPr>
            <a:cxnSpLocks/>
            <a:stCxn id="142" idx="3"/>
            <a:endCxn id="157" idx="1"/>
          </p:cNvCxnSpPr>
          <p:nvPr/>
        </p:nvCxnSpPr>
        <p:spPr>
          <a:xfrm flipV="1">
            <a:off x="7823991" y="6959956"/>
            <a:ext cx="542712" cy="81654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11DC65E-CF75-F245-BEBF-68E8E0B9E533}"/>
              </a:ext>
            </a:extLst>
          </p:cNvPr>
          <p:cNvGrpSpPr/>
          <p:nvPr/>
        </p:nvGrpSpPr>
        <p:grpSpPr>
          <a:xfrm>
            <a:off x="9647585" y="6595133"/>
            <a:ext cx="1452228" cy="1373987"/>
            <a:chOff x="1153752" y="1400251"/>
            <a:chExt cx="1452228" cy="1373987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D046EC3-FFB8-B841-BA28-961102CE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620264" y="1400251"/>
              <a:ext cx="571500" cy="5715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FC24223-1947-8E4F-98F9-DACBE6BDC10A}"/>
                </a:ext>
              </a:extLst>
            </p:cNvPr>
            <p:cNvSpPr txBox="1"/>
            <p:nvPr/>
          </p:nvSpPr>
          <p:spPr>
            <a:xfrm>
              <a:off x="1153752" y="2004797"/>
              <a:ext cx="1452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>
                  <a:solidFill>
                    <a:srgbClr val="232F3E"/>
                  </a:solidFill>
                </a:rPr>
                <a:t>If </a:t>
              </a:r>
              <a:r>
                <a:rPr lang="en-US" sz="1100" dirty="0">
                  <a:solidFill>
                    <a:srgbClr val="232F3E"/>
                  </a:solidFill>
                </a:rPr>
                <a:t>any </a:t>
              </a:r>
              <a:r>
                <a:rPr lang="en-US" sz="1100">
                  <a:solidFill>
                    <a:srgbClr val="232F3E"/>
                  </a:solidFill>
                </a:rPr>
                <a:t>step fails, CFN Signal </a:t>
              </a:r>
              <a:r>
                <a:rPr lang="en-US" sz="1100" smtClean="0">
                  <a:solidFill>
                    <a:srgbClr val="232F3E"/>
                  </a:solidFill>
                </a:rPr>
                <a:t>Failure </a:t>
              </a:r>
              <a:r>
                <a:rPr lang="en-US" sz="1100" dirty="0">
                  <a:solidFill>
                    <a:srgbClr val="232F3E"/>
                  </a:solidFill>
                </a:rPr>
                <a:t>attempts to signal CFN </a:t>
              </a:r>
              <a:r>
                <a:rPr lang="en-US" sz="1100">
                  <a:solidFill>
                    <a:srgbClr val="232F3E"/>
                  </a:solidFill>
                </a:rPr>
                <a:t>of </a:t>
              </a:r>
              <a:r>
                <a:rPr lang="en-US" sz="1100" smtClean="0">
                  <a:solidFill>
                    <a:srgbClr val="232F3E"/>
                  </a:solidFill>
                </a:rPr>
                <a:t>the failure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540043A-4CE2-724E-A3F9-B3B5A6DEDB7B}"/>
              </a:ext>
            </a:extLst>
          </p:cNvPr>
          <p:cNvGrpSpPr/>
          <p:nvPr/>
        </p:nvGrpSpPr>
        <p:grpSpPr>
          <a:xfrm>
            <a:off x="814196" y="4099782"/>
            <a:ext cx="1505383" cy="915724"/>
            <a:chOff x="6095753" y="2753509"/>
            <a:chExt cx="1505383" cy="915724"/>
          </a:xfrm>
        </p:grpSpPr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2855C1F8-22B2-7D4E-BD6C-6F6A40378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698796" cy="698796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5928B2-0489-1C4C-9D01-5ED6C8B073C5}"/>
                </a:ext>
              </a:extLst>
            </p:cNvPr>
            <p:cNvSpPr txBox="1"/>
            <p:nvPr/>
          </p:nvSpPr>
          <p:spPr>
            <a:xfrm>
              <a:off x="6095753" y="3407623"/>
              <a:ext cx="1505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DC2</a:t>
              </a:r>
            </a:p>
          </p:txBody>
        </p: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B57BDA35-AB4C-794A-89AF-8569332E4994}"/>
              </a:ext>
            </a:extLst>
          </p:cNvPr>
          <p:cNvCxnSpPr>
            <a:cxnSpLocks/>
            <a:stCxn id="4" idx="3"/>
            <a:endCxn id="168" idx="0"/>
          </p:cNvCxnSpPr>
          <p:nvPr/>
        </p:nvCxnSpPr>
        <p:spPr>
          <a:xfrm>
            <a:off x="1099946" y="3581536"/>
            <a:ext cx="468780" cy="51824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A25ADC18-9767-384B-A92D-444968CF9422}"/>
              </a:ext>
            </a:extLst>
          </p:cNvPr>
          <p:cNvCxnSpPr>
            <a:cxnSpLocks/>
            <a:stCxn id="168" idx="3"/>
            <a:endCxn id="113" idx="2"/>
          </p:cNvCxnSpPr>
          <p:nvPr/>
        </p:nvCxnSpPr>
        <p:spPr>
          <a:xfrm flipV="1">
            <a:off x="1918124" y="3798282"/>
            <a:ext cx="1161927" cy="65089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B5A1AF9-E65D-8A43-9242-A98CC3FD5037}"/>
              </a:ext>
            </a:extLst>
          </p:cNvPr>
          <p:cNvCxnSpPr>
            <a:cxnSpLocks/>
            <a:stCxn id="14" idx="2"/>
            <a:endCxn id="113" idx="0"/>
          </p:cNvCxnSpPr>
          <p:nvPr/>
        </p:nvCxnSpPr>
        <p:spPr>
          <a:xfrm>
            <a:off x="3077325" y="2796377"/>
            <a:ext cx="2726" cy="4304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44CAF45D-F48B-374E-BE32-BEEDB3975F3E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 flipV="1">
            <a:off x="3363075" y="1381651"/>
            <a:ext cx="1065170" cy="112897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A2E9531-54E0-F346-9B47-14AD5AC7DB5E}"/>
              </a:ext>
            </a:extLst>
          </p:cNvPr>
          <p:cNvSpPr txBox="1"/>
          <p:nvPr/>
        </p:nvSpPr>
        <p:spPr>
          <a:xfrm>
            <a:off x="1834938" y="3863449"/>
            <a:ext cx="1038181" cy="61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DC2 </a:t>
            </a:r>
            <a:r>
              <a:rPr lang="en-US" sz="1100" smtClean="0">
                <a:solidFill>
                  <a:srgbClr val="232F3E"/>
                </a:solidFill>
              </a:rPr>
              <a:t>starts </a:t>
            </a:r>
            <a:r>
              <a:rPr lang="en-US" sz="1100">
                <a:solidFill>
                  <a:srgbClr val="232F3E"/>
                </a:solidFill>
              </a:rPr>
              <a:t>Automation </a:t>
            </a:r>
            <a:r>
              <a:rPr lang="en-US" sz="1100" smtClean="0">
                <a:solidFill>
                  <a:srgbClr val="232F3E"/>
                </a:solidFill>
              </a:rPr>
              <a:t>document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52C7372-64F1-C54C-A2EC-97D7D52192AC}"/>
              </a:ext>
            </a:extLst>
          </p:cNvPr>
          <p:cNvSpPr txBox="1"/>
          <p:nvPr/>
        </p:nvSpPr>
        <p:spPr>
          <a:xfrm>
            <a:off x="4767625" y="4713861"/>
            <a:ext cx="2328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Signals </a:t>
            </a:r>
            <a:r>
              <a:rPr lang="en-US" sz="1100" smtClean="0">
                <a:solidFill>
                  <a:srgbClr val="232F3E"/>
                </a:solidFill>
              </a:rPr>
              <a:t>success back to AD stack</a:t>
            </a:r>
            <a:endParaRPr lang="en-US" sz="1100" dirty="0">
              <a:solidFill>
                <a:srgbClr val="232F3E"/>
              </a:solidFill>
            </a:endParaRP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873853A3-20DC-724D-A847-EDF96ACCFE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0228" y="1693044"/>
            <a:ext cx="1510685" cy="6722746"/>
          </a:xfrm>
          <a:prstGeom prst="bentConnector3">
            <a:avLst>
              <a:gd name="adj1" fmla="val 46728"/>
            </a:avLst>
          </a:prstGeom>
          <a:ln w="12700">
            <a:solidFill>
              <a:srgbClr val="545B64"/>
            </a:solidFill>
            <a:headEnd type="oval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9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EA9090-12C1-2E4D-96DF-FE5E51885D89}"/>
              </a:ext>
            </a:extLst>
          </p:cNvPr>
          <p:cNvGrpSpPr/>
          <p:nvPr/>
        </p:nvGrpSpPr>
        <p:grpSpPr>
          <a:xfrm>
            <a:off x="9180470" y="4683286"/>
            <a:ext cx="2432304" cy="2428714"/>
            <a:chOff x="528320" y="3668046"/>
            <a:chExt cx="1765300" cy="17653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246B401-5C07-DB43-8C83-7CEA91F68735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smtClean="0">
                  <a:solidFill>
                    <a:srgbClr val="AAB7B8"/>
                  </a:solidFill>
                </a:rPr>
                <a:t>On premises</a:t>
              </a:r>
              <a:endParaRPr lang="en-US" sz="1200" dirty="0">
                <a:solidFill>
                  <a:srgbClr val="AAB7B8"/>
                </a:solidFill>
              </a:endParaRP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8447DA72-AA17-4949-889B-17B0E180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245011" cy="25168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52D02E-CEB7-E94A-A875-9E4D04D88325}"/>
              </a:ext>
            </a:extLst>
          </p:cNvPr>
          <p:cNvGrpSpPr/>
          <p:nvPr/>
        </p:nvGrpSpPr>
        <p:grpSpPr>
          <a:xfrm>
            <a:off x="7708470" y="5398755"/>
            <a:ext cx="1072750" cy="1003164"/>
            <a:chOff x="2962677" y="4222002"/>
            <a:chExt cx="1072750" cy="1003164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47E21140-883F-9546-AF8D-CE5635B9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45480" y="4222002"/>
              <a:ext cx="571500" cy="5715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E7FE0-DFD1-C44D-A729-73FD7CB32FB8}"/>
                </a:ext>
              </a:extLst>
            </p:cNvPr>
            <p:cNvSpPr txBox="1"/>
            <p:nvPr/>
          </p:nvSpPr>
          <p:spPr>
            <a:xfrm>
              <a:off x="2962677" y="4794279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VPN </a:t>
              </a:r>
              <a:r>
                <a:rPr lang="en-US" sz="1100" smtClean="0">
                  <a:solidFill>
                    <a:srgbClr val="232F3E"/>
                  </a:solidFill>
                </a:rPr>
                <a:t>connection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C59288-D144-F546-B89D-8633B9CFEBD3}"/>
              </a:ext>
            </a:extLst>
          </p:cNvPr>
          <p:cNvGrpSpPr/>
          <p:nvPr/>
        </p:nvGrpSpPr>
        <p:grpSpPr>
          <a:xfrm>
            <a:off x="8631337" y="5398175"/>
            <a:ext cx="1072750" cy="1003744"/>
            <a:chOff x="1241006" y="1518659"/>
            <a:chExt cx="1072750" cy="100374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BF5747-BE55-CA47-BF6F-42CB61401828}"/>
                </a:ext>
              </a:extLst>
            </p:cNvPr>
            <p:cNvSpPr txBox="1"/>
            <p:nvPr/>
          </p:nvSpPr>
          <p:spPr>
            <a:xfrm>
              <a:off x="1241006" y="209151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gateway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3E9D50-F55F-1A40-B6CC-86DC6964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491631" y="1518659"/>
              <a:ext cx="571500" cy="571500"/>
            </a:xfrm>
            <a:prstGeom prst="rect">
              <a:avLst/>
            </a:prstGeom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E42AB4-9AFA-AB4F-9205-171B76350EDD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7679509" y="5684505"/>
            <a:ext cx="3117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892B0-A8BC-294D-B25E-61E196515759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8562773" y="5683925"/>
            <a:ext cx="319189" cy="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D9E922-9C80-F34A-B9BB-04688E4A26F4}"/>
              </a:ext>
            </a:extLst>
          </p:cNvPr>
          <p:cNvGrpSpPr/>
          <p:nvPr/>
        </p:nvGrpSpPr>
        <p:grpSpPr>
          <a:xfrm>
            <a:off x="521342" y="2240947"/>
            <a:ext cx="6841805" cy="6336125"/>
            <a:chOff x="7004050" y="3978274"/>
            <a:chExt cx="7962629" cy="6579856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F4D624A-8679-4A47-8F36-05E6E0C8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342900" cy="342900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CEDCCE-DD5D-F942-9503-25E0469ACB31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A92702-79D6-4842-B1D1-BF8625FAF988}"/>
              </a:ext>
            </a:extLst>
          </p:cNvPr>
          <p:cNvGrpSpPr/>
          <p:nvPr/>
        </p:nvGrpSpPr>
        <p:grpSpPr>
          <a:xfrm>
            <a:off x="706511" y="3006225"/>
            <a:ext cx="6455717" cy="5351391"/>
            <a:chOff x="488949" y="2362200"/>
            <a:chExt cx="7315845" cy="5356560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535312F2-E919-B24A-9C91-581E6AC4BC88}"/>
                </a:ext>
              </a:extLst>
            </p:cNvPr>
            <p:cNvPicPr>
              <a:picLocks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8949" y="2362200"/>
              <a:ext cx="393767" cy="3429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8F60BE-6E64-7C40-BE6D-51D2D8AB2B3B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214D3C-A628-F24C-B5BD-C2E5E9C797AB}"/>
              </a:ext>
            </a:extLst>
          </p:cNvPr>
          <p:cNvGrpSpPr/>
          <p:nvPr/>
        </p:nvGrpSpPr>
        <p:grpSpPr>
          <a:xfrm>
            <a:off x="1347309" y="3450723"/>
            <a:ext cx="2485799" cy="4766607"/>
            <a:chOff x="8197849" y="1209674"/>
            <a:chExt cx="2485799" cy="4766607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68FFCDE3-09C6-7F40-9C4F-EEBE094D3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3755E1-FDCA-1E4D-A3DC-D2435B8DF258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089312-48F0-E044-A51C-7FAB9F740F45}"/>
              </a:ext>
            </a:extLst>
          </p:cNvPr>
          <p:cNvGrpSpPr/>
          <p:nvPr/>
        </p:nvGrpSpPr>
        <p:grpSpPr>
          <a:xfrm>
            <a:off x="4131041" y="3450723"/>
            <a:ext cx="2485799" cy="4766607"/>
            <a:chOff x="8197849" y="1209674"/>
            <a:chExt cx="2485799" cy="4766607"/>
          </a:xfrm>
        </p:grpSpPr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9EECE70-A6A0-A24A-A723-DF45AD42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BDC603B-D9C8-7B41-93C0-5F726ECC49F0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2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9CB265-3C37-5542-BC05-8CAF57759507}"/>
              </a:ext>
            </a:extLst>
          </p:cNvPr>
          <p:cNvGrpSpPr/>
          <p:nvPr/>
        </p:nvGrpSpPr>
        <p:grpSpPr>
          <a:xfrm>
            <a:off x="1541860" y="3918936"/>
            <a:ext cx="2148918" cy="4173082"/>
            <a:chOff x="1028700" y="4565650"/>
            <a:chExt cx="2148918" cy="4173082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28684C2-34FA-A94B-AE19-C4CB0CB6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9C44311-1BAF-5A4C-B7D2-F572E9384195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VPC subnet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74D45A-9D85-FB4F-9F3A-7919CFBB3F1C}"/>
              </a:ext>
            </a:extLst>
          </p:cNvPr>
          <p:cNvGrpSpPr/>
          <p:nvPr/>
        </p:nvGrpSpPr>
        <p:grpSpPr>
          <a:xfrm>
            <a:off x="4307993" y="3918936"/>
            <a:ext cx="2148918" cy="4173082"/>
            <a:chOff x="1028700" y="4565650"/>
            <a:chExt cx="2148918" cy="4173082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D56CE04-32A5-7A4F-8BCA-AC2A0180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BC7CAFD-9472-F14D-8E84-A5CC6E5CC646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VPC subnet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9A1B9C-BA82-A345-8C1C-1B78B6081E8F}"/>
              </a:ext>
            </a:extLst>
          </p:cNvPr>
          <p:cNvGrpSpPr/>
          <p:nvPr/>
        </p:nvGrpSpPr>
        <p:grpSpPr>
          <a:xfrm>
            <a:off x="9537399" y="5155051"/>
            <a:ext cx="1828800" cy="1829105"/>
            <a:chOff x="1028700" y="4565650"/>
            <a:chExt cx="1765300" cy="176530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1E3D1A74-5215-1640-9A3A-E6FE0C7CE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09168" cy="334184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7559BAF-5E63-1545-A4AB-3F233D34643D}"/>
                </a:ext>
              </a:extLst>
            </p:cNvPr>
            <p:cNvSpPr/>
            <p:nvPr/>
          </p:nvSpPr>
          <p:spPr>
            <a:xfrm>
              <a:off x="1028700" y="4565650"/>
              <a:ext cx="1765300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n</a:t>
              </a:r>
              <a:r>
                <a:rPr lang="en-US" sz="1200" smtClean="0">
                  <a:solidFill>
                    <a:srgbClr val="545B64"/>
                  </a:solidFill>
                </a:rPr>
                <a:t>etwork</a:t>
              </a:r>
              <a:endParaRPr lang="en-US" sz="1200" dirty="0">
                <a:solidFill>
                  <a:srgbClr val="545B64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53FBC4-FF87-9849-99E5-40ED655050A9}"/>
              </a:ext>
            </a:extLst>
          </p:cNvPr>
          <p:cNvGrpSpPr/>
          <p:nvPr/>
        </p:nvGrpSpPr>
        <p:grpSpPr>
          <a:xfrm>
            <a:off x="3459870" y="7111716"/>
            <a:ext cx="1072750" cy="872371"/>
            <a:chOff x="2095445" y="4222002"/>
            <a:chExt cx="1072750" cy="872371"/>
          </a:xfrm>
        </p:grpSpPr>
        <p:pic>
          <p:nvPicPr>
            <p:cNvPr id="37" name="Graphic 59">
              <a:extLst>
                <a:ext uri="{FF2B5EF4-FFF2-40B4-BE49-F238E27FC236}">
                  <a16:creationId xmlns:a16="http://schemas.microsoft.com/office/drawing/2014/main" id="{0F9FFBF5-4DFC-834B-A5B1-9131ACEE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41"/>
                </a:ext>
              </a:extLst>
            </a:blip>
            <a:stretch>
              <a:fillRect/>
            </a:stretch>
          </p:blipFill>
          <p:spPr>
            <a:xfrm>
              <a:off x="2346070" y="4222002"/>
              <a:ext cx="571500" cy="571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3E063F-D1DF-504F-862D-073EC041DA79}"/>
                </a:ext>
              </a:extLst>
            </p:cNvPr>
            <p:cNvSpPr txBox="1"/>
            <p:nvPr/>
          </p:nvSpPr>
          <p:spPr>
            <a:xfrm>
              <a:off x="2095445" y="4832763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Router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013C16AF-60EC-DE44-BFA3-C0929CC6062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08009" y="5398755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DFCF17-61BC-3049-9B0C-AF97F354C39F}"/>
              </a:ext>
            </a:extLst>
          </p:cNvPr>
          <p:cNvSpPr txBox="1"/>
          <p:nvPr/>
        </p:nvSpPr>
        <p:spPr>
          <a:xfrm>
            <a:off x="6852674" y="5971032"/>
            <a:ext cx="10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VPN </a:t>
            </a:r>
          </a:p>
          <a:p>
            <a:pPr algn="ctr"/>
            <a:r>
              <a:rPr lang="en-US" sz="1100" dirty="0">
                <a:solidFill>
                  <a:srgbClr val="232F3E"/>
                </a:solidFill>
              </a:rPr>
              <a:t>g</a:t>
            </a:r>
            <a:r>
              <a:rPr lang="en-US" sz="1100" smtClean="0">
                <a:solidFill>
                  <a:srgbClr val="232F3E"/>
                </a:solidFill>
              </a:rPr>
              <a:t>ateway</a:t>
            </a:r>
            <a:endParaRPr lang="en-US" sz="1100" dirty="0">
              <a:solidFill>
                <a:srgbClr val="23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6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5585F4-C3B7-1743-982B-D29977338237}"/>
              </a:ext>
            </a:extLst>
          </p:cNvPr>
          <p:cNvGrpSpPr/>
          <p:nvPr/>
        </p:nvGrpSpPr>
        <p:grpSpPr>
          <a:xfrm>
            <a:off x="4289742" y="240586"/>
            <a:ext cx="2952306" cy="2510154"/>
            <a:chOff x="4425950" y="1209675"/>
            <a:chExt cx="1765300" cy="17653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CA41756-8EAF-4D47-A934-D172F9195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425950" y="1209675"/>
              <a:ext cx="207767" cy="24436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38E563-3EA7-5A41-AEBA-C505B4433FEF}"/>
                </a:ext>
              </a:extLst>
            </p:cNvPr>
            <p:cNvSpPr/>
            <p:nvPr/>
          </p:nvSpPr>
          <p:spPr>
            <a:xfrm>
              <a:off x="4425950" y="1209675"/>
              <a:ext cx="1765300" cy="1765300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    </a:t>
              </a:r>
              <a:r>
                <a:rPr lang="en-US" sz="1200">
                  <a:solidFill>
                    <a:srgbClr val="879196"/>
                  </a:solidFill>
                </a:rPr>
                <a:t>AWS </a:t>
              </a:r>
              <a:r>
                <a:rPr lang="en-US" sz="1200" smtClean="0">
                  <a:solidFill>
                    <a:srgbClr val="879196"/>
                  </a:solidFill>
                </a:rPr>
                <a:t>local </a:t>
              </a:r>
              <a:r>
                <a:rPr lang="en-US" sz="1200" dirty="0">
                  <a:solidFill>
                    <a:srgbClr val="879196"/>
                  </a:solidFill>
                </a:rPr>
                <a:t>r</a:t>
              </a:r>
              <a:r>
                <a:rPr lang="en-US" sz="1200" smtClean="0">
                  <a:solidFill>
                    <a:srgbClr val="879196"/>
                  </a:solidFill>
                </a:rPr>
                <a:t>egion</a:t>
              </a:r>
              <a:endParaRPr lang="en-US" sz="1200" dirty="0">
                <a:solidFill>
                  <a:srgbClr val="879196"/>
                </a:solidFill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A0C1DE5-D038-2742-82D1-DC01AA91F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44215" y="1264488"/>
            <a:ext cx="571500" cy="571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E199E0-A1CE-1A43-9BD3-E6465FE3FEC9}"/>
              </a:ext>
            </a:extLst>
          </p:cNvPr>
          <p:cNvGrpSpPr/>
          <p:nvPr/>
        </p:nvGrpSpPr>
        <p:grpSpPr>
          <a:xfrm>
            <a:off x="5833630" y="1265296"/>
            <a:ext cx="1072750" cy="874832"/>
            <a:chOff x="9502037" y="3353653"/>
            <a:chExt cx="1072750" cy="8748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CE2754C-21A6-F244-B115-77ACEEA03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694711" y="3353653"/>
              <a:ext cx="571500" cy="571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5091DE-0034-4B43-9433-1B4144CDA309}"/>
                </a:ext>
              </a:extLst>
            </p:cNvPr>
            <p:cNvSpPr txBox="1"/>
            <p:nvPr/>
          </p:nvSpPr>
          <p:spPr>
            <a:xfrm>
              <a:off x="9502037" y="396687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A76628-CC56-1142-AD37-AA103224B91A}"/>
              </a:ext>
            </a:extLst>
          </p:cNvPr>
          <p:cNvGrpSpPr/>
          <p:nvPr/>
        </p:nvGrpSpPr>
        <p:grpSpPr>
          <a:xfrm>
            <a:off x="4289742" y="3136959"/>
            <a:ext cx="2952306" cy="2933258"/>
            <a:chOff x="7004050" y="3978275"/>
            <a:chExt cx="1765300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DB65EB7-9688-044C-A358-FB185A33A946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207767" cy="20911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EF0540-1FF4-5F41-84D8-B9AFC539496F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   AWS Direct </a:t>
              </a:r>
              <a:r>
                <a:rPr lang="en-US" sz="1200">
                  <a:solidFill>
                    <a:srgbClr val="AAB7B8"/>
                  </a:solidFill>
                </a:rPr>
                <a:t>Connect </a:t>
              </a:r>
              <a:r>
                <a:rPr lang="en-US" sz="1200" smtClean="0">
                  <a:solidFill>
                    <a:srgbClr val="AAB7B8"/>
                  </a:solidFill>
                </a:rPr>
                <a:t>location</a:t>
              </a:r>
              <a:endParaRPr lang="en-US" sz="1200" dirty="0">
                <a:solidFill>
                  <a:srgbClr val="AAB7B8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19203-1B11-D444-A8DE-4DC1ECBE9922}"/>
              </a:ext>
            </a:extLst>
          </p:cNvPr>
          <p:cNvSpPr/>
          <p:nvPr/>
        </p:nvSpPr>
        <p:spPr>
          <a:xfrm>
            <a:off x="4464544" y="3659962"/>
            <a:ext cx="2521472" cy="967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>
                <a:solidFill>
                  <a:srgbClr val="879196"/>
                </a:solidFill>
              </a:rPr>
              <a:t>AWS </a:t>
            </a:r>
            <a:r>
              <a:rPr lang="en-US" sz="1200" smtClean="0">
                <a:solidFill>
                  <a:srgbClr val="879196"/>
                </a:solidFill>
              </a:rPr>
              <a:t>cage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46AFA-32D3-9449-AF46-B5B08174B6BD}"/>
              </a:ext>
            </a:extLst>
          </p:cNvPr>
          <p:cNvSpPr/>
          <p:nvPr/>
        </p:nvSpPr>
        <p:spPr>
          <a:xfrm>
            <a:off x="4464544" y="4776446"/>
            <a:ext cx="2521472" cy="96926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smtClean="0">
                <a:solidFill>
                  <a:srgbClr val="879196"/>
                </a:solidFill>
              </a:rPr>
              <a:t>Customer or </a:t>
            </a:r>
          </a:p>
          <a:p>
            <a:pPr algn="r"/>
            <a:r>
              <a:rPr lang="en-US" sz="1200" smtClean="0">
                <a:solidFill>
                  <a:srgbClr val="879196"/>
                </a:solidFill>
              </a:rPr>
              <a:t>partner cage</a:t>
            </a:r>
            <a:endParaRPr lang="en-US" sz="1200" dirty="0">
              <a:solidFill>
                <a:srgbClr val="879196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BBE22A6-7AE2-C44B-A594-3B767B4AD8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1108" y="3877800"/>
            <a:ext cx="4558637" cy="454344"/>
          </a:xfrm>
          <a:prstGeom prst="bentConnector3">
            <a:avLst>
              <a:gd name="adj1" fmla="val 85032"/>
            </a:avLst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91E84D-9642-C24F-A957-380B8C996ED6}"/>
              </a:ext>
            </a:extLst>
          </p:cNvPr>
          <p:cNvGrpSpPr/>
          <p:nvPr/>
        </p:nvGrpSpPr>
        <p:grpSpPr>
          <a:xfrm>
            <a:off x="5980895" y="7680960"/>
            <a:ext cx="2148800" cy="743075"/>
            <a:chOff x="645200" y="5587874"/>
            <a:chExt cx="2148800" cy="743075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70BA7EA-E4B0-D74D-97BA-F377AA095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45200" y="5587874"/>
              <a:ext cx="342900" cy="3429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0C8116-E278-C341-AA27-2898A9435169}"/>
                </a:ext>
              </a:extLst>
            </p:cNvPr>
            <p:cNvSpPr/>
            <p:nvPr/>
          </p:nvSpPr>
          <p:spPr>
            <a:xfrm>
              <a:off x="645200" y="5588076"/>
              <a:ext cx="2148800" cy="74287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Network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7C698E-E2A5-8C4B-831E-81F5A9ED9DC8}"/>
              </a:ext>
            </a:extLst>
          </p:cNvPr>
          <p:cNvGrpSpPr/>
          <p:nvPr/>
        </p:nvGrpSpPr>
        <p:grpSpPr>
          <a:xfrm>
            <a:off x="3290730" y="7680960"/>
            <a:ext cx="2148800" cy="744483"/>
            <a:chOff x="645200" y="5586466"/>
            <a:chExt cx="2148800" cy="744483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C1F255E-C790-B946-A686-92DD2931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45200" y="5586466"/>
              <a:ext cx="342900" cy="3429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9F75F2-BE9F-1B4B-8AF7-82A43782480E}"/>
                </a:ext>
              </a:extLst>
            </p:cNvPr>
            <p:cNvSpPr/>
            <p:nvPr/>
          </p:nvSpPr>
          <p:spPr>
            <a:xfrm>
              <a:off x="645200" y="5588076"/>
              <a:ext cx="2148800" cy="742873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DMZ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69E862-95A4-7046-A28C-47396866E38A}"/>
              </a:ext>
            </a:extLst>
          </p:cNvPr>
          <p:cNvGrpSpPr/>
          <p:nvPr/>
        </p:nvGrpSpPr>
        <p:grpSpPr>
          <a:xfrm>
            <a:off x="4462272" y="6384291"/>
            <a:ext cx="1549908" cy="602510"/>
            <a:chOff x="1401727" y="4222002"/>
            <a:chExt cx="1549908" cy="60251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F1DAC45-24D7-5A43-83D5-91BA382F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380135" y="4222002"/>
              <a:ext cx="571500" cy="571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B13887-8C57-1348-9214-6AA252B3703B}"/>
                </a:ext>
              </a:extLst>
            </p:cNvPr>
            <p:cNvSpPr txBox="1"/>
            <p:nvPr/>
          </p:nvSpPr>
          <p:spPr>
            <a:xfrm>
              <a:off x="1401727" y="4224348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Customer </a:t>
              </a:r>
              <a:r>
                <a:rPr lang="en-US" sz="1100" smtClean="0">
                  <a:solidFill>
                    <a:srgbClr val="232F3E"/>
                  </a:solidFill>
                </a:rPr>
                <a:t>router </a:t>
              </a:r>
              <a:r>
                <a:rPr lang="en-US" sz="1100">
                  <a:solidFill>
                    <a:srgbClr val="232F3E"/>
                  </a:solidFill>
                </a:rPr>
                <a:t>or </a:t>
              </a:r>
              <a:r>
                <a:rPr lang="en-US" sz="1100" smtClean="0">
                  <a:solidFill>
                    <a:srgbClr val="232F3E"/>
                  </a:solidFill>
                </a:rPr>
                <a:t>firewall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2E91893-96CD-6A4E-BD26-3595F2096515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4682391" y="6638531"/>
            <a:ext cx="726779" cy="13613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906D2E5-B8B1-E14B-B64E-B0C0DEE40F13}"/>
              </a:ext>
            </a:extLst>
          </p:cNvPr>
          <p:cNvCxnSpPr>
            <a:cxnSpLocks/>
            <a:stCxn id="30" idx="0"/>
            <a:endCxn id="36" idx="2"/>
          </p:cNvCxnSpPr>
          <p:nvPr/>
        </p:nvCxnSpPr>
        <p:spPr>
          <a:xfrm rot="16200000" flipV="1">
            <a:off x="6028178" y="6654044"/>
            <a:ext cx="725371" cy="132886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BBE22A6-7AE2-C44B-A594-3B767B4AD8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07020" y="3880146"/>
            <a:ext cx="4558637" cy="454344"/>
          </a:xfrm>
          <a:prstGeom prst="bentConnector3">
            <a:avLst>
              <a:gd name="adj1" fmla="val 85032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597805" y="6384291"/>
            <a:ext cx="2149174" cy="465620"/>
            <a:chOff x="6750501" y="6243248"/>
            <a:chExt cx="2149174" cy="465620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09E52A-1D82-F244-B12A-1091676A0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0501" y="6376082"/>
              <a:ext cx="566375" cy="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F2187C4-FA54-6F4D-9956-FAFAFD9E3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0502" y="6562457"/>
              <a:ext cx="566374" cy="410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BB69F25-6D96-3946-AA31-7C84CDF42DD0}"/>
                </a:ext>
              </a:extLst>
            </p:cNvPr>
            <p:cNvSpPr txBox="1"/>
            <p:nvPr/>
          </p:nvSpPr>
          <p:spPr>
            <a:xfrm>
              <a:off x="7282756" y="6447258"/>
              <a:ext cx="1582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Public </a:t>
              </a:r>
              <a:r>
                <a:rPr lang="en-US" sz="1100" smtClean="0">
                  <a:solidFill>
                    <a:srgbClr val="232F3E"/>
                  </a:solidFill>
                </a:rPr>
                <a:t>virtual </a:t>
              </a:r>
              <a:r>
                <a:rPr lang="en-US" sz="1100" dirty="0">
                  <a:solidFill>
                    <a:srgbClr val="232F3E"/>
                  </a:solidFill>
                </a:rPr>
                <a:t>i</a:t>
              </a:r>
              <a:r>
                <a:rPr lang="en-US" sz="1100" smtClean="0">
                  <a:solidFill>
                    <a:srgbClr val="232F3E"/>
                  </a:solidFill>
                </a:rPr>
                <a:t>nterface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EABB94-8619-BE46-B60E-AA3C2F3939E1}"/>
                </a:ext>
              </a:extLst>
            </p:cNvPr>
            <p:cNvSpPr txBox="1"/>
            <p:nvPr/>
          </p:nvSpPr>
          <p:spPr>
            <a:xfrm>
              <a:off x="7316876" y="6243248"/>
              <a:ext cx="1582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Private </a:t>
              </a:r>
              <a:r>
                <a:rPr lang="en-US" sz="1100" smtClean="0">
                  <a:solidFill>
                    <a:srgbClr val="232F3E"/>
                  </a:solidFill>
                </a:rPr>
                <a:t>virtual interface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5023BF-6A42-8246-83CF-6983588BBA58}"/>
              </a:ext>
            </a:extLst>
          </p:cNvPr>
          <p:cNvGrpSpPr/>
          <p:nvPr/>
        </p:nvGrpSpPr>
        <p:grpSpPr>
          <a:xfrm>
            <a:off x="4445134" y="3865341"/>
            <a:ext cx="1567046" cy="571500"/>
            <a:chOff x="1350524" y="4222002"/>
            <a:chExt cx="1567046" cy="5715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580876-16E1-0B45-B444-7687E37ED749}"/>
                </a:ext>
              </a:extLst>
            </p:cNvPr>
            <p:cNvSpPr txBox="1"/>
            <p:nvPr/>
          </p:nvSpPr>
          <p:spPr>
            <a:xfrm>
              <a:off x="1350524" y="4286898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AWS Direct </a:t>
              </a:r>
              <a:r>
                <a:rPr lang="en-US" sz="1100">
                  <a:solidFill>
                    <a:srgbClr val="232F3E"/>
                  </a:solidFill>
                </a:rPr>
                <a:t>Connect </a:t>
              </a:r>
              <a:r>
                <a:rPr lang="en-US" sz="1100" smtClean="0">
                  <a:solidFill>
                    <a:srgbClr val="232F3E"/>
                  </a:solidFill>
                </a:rPr>
                <a:t>router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44" name="Graphic 16">
              <a:extLst>
                <a:ext uri="{FF2B5EF4-FFF2-40B4-BE49-F238E27FC236}">
                  <a16:creationId xmlns:a16="http://schemas.microsoft.com/office/drawing/2014/main" id="{C805245C-2906-B449-BF2F-45FC0ACA1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346070" y="4222002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6406BF-9CD5-7E4A-84EA-8996DB6F5207}"/>
              </a:ext>
            </a:extLst>
          </p:cNvPr>
          <p:cNvGrpSpPr/>
          <p:nvPr/>
        </p:nvGrpSpPr>
        <p:grpSpPr>
          <a:xfrm>
            <a:off x="4441563" y="4998360"/>
            <a:ext cx="1570617" cy="571500"/>
            <a:chOff x="1346953" y="4222002"/>
            <a:chExt cx="1570617" cy="571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BFC303-8272-8149-B659-36E30872D48A}"/>
                </a:ext>
              </a:extLst>
            </p:cNvPr>
            <p:cNvSpPr txBox="1"/>
            <p:nvPr/>
          </p:nvSpPr>
          <p:spPr>
            <a:xfrm>
              <a:off x="1346953" y="4297512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</a:t>
              </a:r>
              <a:r>
                <a:rPr lang="en-US" sz="1100">
                  <a:solidFill>
                    <a:srgbClr val="232F3E"/>
                  </a:solidFill>
                </a:rPr>
                <a:t>or </a:t>
              </a:r>
              <a:r>
                <a:rPr lang="en-US" sz="1100" smtClean="0">
                  <a:solidFill>
                    <a:srgbClr val="232F3E"/>
                  </a:solidFill>
                </a:rPr>
                <a:t>partner router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4293951-B1DB-E94B-B8EF-4EF78C1E1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346070" y="4222002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5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552D02E-CEB7-E94A-A875-9E4D04D88325}"/>
              </a:ext>
            </a:extLst>
          </p:cNvPr>
          <p:cNvGrpSpPr/>
          <p:nvPr/>
        </p:nvGrpSpPr>
        <p:grpSpPr>
          <a:xfrm>
            <a:off x="7708470" y="5398755"/>
            <a:ext cx="1072750" cy="1003759"/>
            <a:chOff x="2962677" y="4222002"/>
            <a:chExt cx="1072750" cy="1003759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47E21140-883F-9546-AF8D-CE5635B9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245480" y="4222002"/>
              <a:ext cx="571500" cy="5715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8E7FE0-DFD1-C44D-A729-73FD7CB32FB8}"/>
                </a:ext>
              </a:extLst>
            </p:cNvPr>
            <p:cNvSpPr txBox="1"/>
            <p:nvPr/>
          </p:nvSpPr>
          <p:spPr>
            <a:xfrm>
              <a:off x="2962677" y="479487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VPN </a:t>
              </a:r>
              <a:r>
                <a:rPr lang="en-US" sz="1100" smtClean="0">
                  <a:solidFill>
                    <a:srgbClr val="232F3E"/>
                  </a:solidFill>
                </a:rPr>
                <a:t>connection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E42AB4-9AFA-AB4F-9205-171B76350EDD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7679509" y="5684505"/>
            <a:ext cx="3117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892B0-A8BC-294D-B25E-61E196515759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8562773" y="5683925"/>
            <a:ext cx="319189" cy="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D9E922-9C80-F34A-B9BB-04688E4A26F4}"/>
              </a:ext>
            </a:extLst>
          </p:cNvPr>
          <p:cNvGrpSpPr/>
          <p:nvPr/>
        </p:nvGrpSpPr>
        <p:grpSpPr>
          <a:xfrm>
            <a:off x="521341" y="2240947"/>
            <a:ext cx="6841806" cy="6336125"/>
            <a:chOff x="7004049" y="3978274"/>
            <a:chExt cx="7962630" cy="6579856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F4D624A-8679-4A47-8F36-05E6E0C8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004049" y="3978275"/>
              <a:ext cx="404395" cy="360838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CEDCCE-DD5D-F942-9503-25E0469ACB31}"/>
                </a:ext>
              </a:extLst>
            </p:cNvPr>
            <p:cNvSpPr/>
            <p:nvPr/>
          </p:nvSpPr>
          <p:spPr>
            <a:xfrm>
              <a:off x="7004050" y="3978274"/>
              <a:ext cx="7962629" cy="6579856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A92702-79D6-4842-B1D1-BF8625FAF988}"/>
              </a:ext>
            </a:extLst>
          </p:cNvPr>
          <p:cNvGrpSpPr/>
          <p:nvPr/>
        </p:nvGrpSpPr>
        <p:grpSpPr>
          <a:xfrm>
            <a:off x="706511" y="3006225"/>
            <a:ext cx="6455717" cy="5351391"/>
            <a:chOff x="488949" y="2362200"/>
            <a:chExt cx="7315845" cy="5356560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535312F2-E919-B24A-9C91-581E6AC4B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8949" y="2362200"/>
              <a:ext cx="393767" cy="3429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8F60BE-6E64-7C40-BE6D-51D2D8AB2B3B}"/>
                </a:ext>
              </a:extLst>
            </p:cNvPr>
            <p:cNvSpPr/>
            <p:nvPr/>
          </p:nvSpPr>
          <p:spPr>
            <a:xfrm>
              <a:off x="488950" y="2362200"/>
              <a:ext cx="7315844" cy="5356560"/>
            </a:xfrm>
            <a:prstGeom prst="rect">
              <a:avLst/>
            </a:prstGeom>
            <a:noFill/>
            <a:ln w="12700">
              <a:solidFill>
                <a:srgbClr val="879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79196"/>
                  </a:solidFill>
                </a:rPr>
                <a:t>VPC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214D3C-A628-F24C-B5BD-C2E5E9C797AB}"/>
              </a:ext>
            </a:extLst>
          </p:cNvPr>
          <p:cNvGrpSpPr/>
          <p:nvPr/>
        </p:nvGrpSpPr>
        <p:grpSpPr>
          <a:xfrm>
            <a:off x="1347309" y="3450723"/>
            <a:ext cx="2485799" cy="4766607"/>
            <a:chOff x="8197849" y="1209674"/>
            <a:chExt cx="2485799" cy="4766607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68FFCDE3-09C6-7F40-9C4F-EEBE094D3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3755E1-FDCA-1E4D-A3DC-D2435B8DF258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089312-48F0-E044-A51C-7FAB9F740F45}"/>
              </a:ext>
            </a:extLst>
          </p:cNvPr>
          <p:cNvGrpSpPr/>
          <p:nvPr/>
        </p:nvGrpSpPr>
        <p:grpSpPr>
          <a:xfrm>
            <a:off x="4131041" y="3450723"/>
            <a:ext cx="2485799" cy="4766607"/>
            <a:chOff x="8197849" y="1209674"/>
            <a:chExt cx="2485799" cy="4766607"/>
          </a:xfrm>
        </p:grpSpPr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9EECE70-A6A0-A24A-A723-DF45AD42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342900" cy="342900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BDC603B-D9C8-7B41-93C0-5F726ECC49F0}"/>
                </a:ext>
              </a:extLst>
            </p:cNvPr>
            <p:cNvSpPr/>
            <p:nvPr/>
          </p:nvSpPr>
          <p:spPr>
            <a:xfrm>
              <a:off x="8197849" y="1209674"/>
              <a:ext cx="2485799" cy="4766607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>
                  <a:solidFill>
                    <a:srgbClr val="545B64"/>
                  </a:solidFill>
                </a:rPr>
                <a:t>Availability </a:t>
              </a:r>
              <a:r>
                <a:rPr lang="en-US" sz="1200" smtClean="0">
                  <a:solidFill>
                    <a:srgbClr val="545B64"/>
                  </a:solidFill>
                </a:rPr>
                <a:t>Zone </a:t>
              </a:r>
              <a:r>
                <a:rPr lang="en-US" sz="1200" dirty="0">
                  <a:solidFill>
                    <a:srgbClr val="545B64"/>
                  </a:solidFill>
                </a:rPr>
                <a:t>2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9CB265-3C37-5542-BC05-8CAF57759507}"/>
              </a:ext>
            </a:extLst>
          </p:cNvPr>
          <p:cNvGrpSpPr/>
          <p:nvPr/>
        </p:nvGrpSpPr>
        <p:grpSpPr>
          <a:xfrm>
            <a:off x="1541860" y="3918936"/>
            <a:ext cx="2148918" cy="4173082"/>
            <a:chOff x="1028700" y="4565650"/>
            <a:chExt cx="2148918" cy="4173082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28684C2-34FA-A94B-AE19-C4CB0CB6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9C44311-1BAF-5A4C-B7D2-F572E9384195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  <a:p>
              <a:r>
                <a:rPr lang="en-US" sz="1200" dirty="0">
                  <a:solidFill>
                    <a:srgbClr val="545B64"/>
                  </a:solidFill>
                </a:rPr>
                <a:t>10.0.0.0/19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74D45A-9D85-FB4F-9F3A-7919CFBB3F1C}"/>
              </a:ext>
            </a:extLst>
          </p:cNvPr>
          <p:cNvGrpSpPr/>
          <p:nvPr/>
        </p:nvGrpSpPr>
        <p:grpSpPr>
          <a:xfrm>
            <a:off x="4307993" y="3918936"/>
            <a:ext cx="2148918" cy="4173082"/>
            <a:chOff x="1028700" y="4565650"/>
            <a:chExt cx="2148918" cy="4173082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D56CE04-32A5-7A4F-8BCA-AC2A0180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42900" cy="342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BC7CAFD-9472-F14D-8E84-A5CC6E5CC646}"/>
                </a:ext>
              </a:extLst>
            </p:cNvPr>
            <p:cNvSpPr/>
            <p:nvPr/>
          </p:nvSpPr>
          <p:spPr>
            <a:xfrm>
              <a:off x="1028700" y="4565650"/>
              <a:ext cx="2148918" cy="4173082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Private subnet</a:t>
              </a:r>
            </a:p>
            <a:p>
              <a:r>
                <a:rPr lang="en-US" sz="1200" dirty="0">
                  <a:solidFill>
                    <a:srgbClr val="545B64"/>
                  </a:solidFill>
                </a:rPr>
                <a:t>10.0.32.0/19</a:t>
              </a:r>
            </a:p>
            <a:p>
              <a:pPr algn="l"/>
              <a:endParaRPr lang="en-US" sz="1200" dirty="0">
                <a:solidFill>
                  <a:srgbClr val="545B64"/>
                </a:solidFill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EA9090-12C1-2E4D-96DF-FE5E51885D89}"/>
              </a:ext>
            </a:extLst>
          </p:cNvPr>
          <p:cNvGrpSpPr/>
          <p:nvPr/>
        </p:nvGrpSpPr>
        <p:grpSpPr>
          <a:xfrm>
            <a:off x="9180470" y="4683286"/>
            <a:ext cx="2503529" cy="2428714"/>
            <a:chOff x="528320" y="3668046"/>
            <a:chExt cx="1765300" cy="17653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246B401-5C07-DB43-8C83-7CEA91F68735}"/>
                </a:ext>
              </a:extLst>
            </p:cNvPr>
            <p:cNvSpPr/>
            <p:nvPr/>
          </p:nvSpPr>
          <p:spPr>
            <a:xfrm>
              <a:off x="528320" y="3668046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On-Premise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8447DA72-AA17-4949-889B-17B0E180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528320" y="3668046"/>
              <a:ext cx="245011" cy="25168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9A1B9C-BA82-A345-8C1C-1B78B6081E8F}"/>
              </a:ext>
            </a:extLst>
          </p:cNvPr>
          <p:cNvGrpSpPr/>
          <p:nvPr/>
        </p:nvGrpSpPr>
        <p:grpSpPr>
          <a:xfrm>
            <a:off x="9537399" y="5155051"/>
            <a:ext cx="1984011" cy="1829105"/>
            <a:chOff x="1028700" y="4565650"/>
            <a:chExt cx="1765300" cy="1765300"/>
          </a:xfrm>
        </p:grpSpPr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1E3D1A74-5215-1640-9A3A-E6FE0C7CE0CB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28700" y="4565650"/>
              <a:ext cx="309168" cy="334184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7559BAF-5E63-1545-A4AB-3F233D34643D}"/>
                </a:ext>
              </a:extLst>
            </p:cNvPr>
            <p:cNvSpPr/>
            <p:nvPr/>
          </p:nvSpPr>
          <p:spPr>
            <a:xfrm>
              <a:off x="1028700" y="4565650"/>
              <a:ext cx="1765300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Customer </a:t>
              </a:r>
            </a:p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Network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B801F0-808C-C247-AC02-662AAC8956E3}"/>
              </a:ext>
            </a:extLst>
          </p:cNvPr>
          <p:cNvSpPr/>
          <p:nvPr/>
        </p:nvSpPr>
        <p:spPr>
          <a:xfrm>
            <a:off x="1194267" y="3348794"/>
            <a:ext cx="5615234" cy="4949558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        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9A92C1-5970-0C47-B094-1ADB15B24568}"/>
              </a:ext>
            </a:extLst>
          </p:cNvPr>
          <p:cNvSpPr txBox="1"/>
          <p:nvPr/>
        </p:nvSpPr>
        <p:spPr>
          <a:xfrm>
            <a:off x="2514904" y="3078117"/>
            <a:ext cx="3347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Active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Directory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site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(named 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after </a:t>
            </a:r>
            <a:r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16937" y="5577840"/>
            <a:ext cx="1397593" cy="1174522"/>
            <a:chOff x="4716937" y="5538347"/>
            <a:chExt cx="1397593" cy="117452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91E38D9-147D-C341-B6B9-2E2A4B17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5016967" y="5538347"/>
              <a:ext cx="705860" cy="70586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DDE04-966E-E04C-A53F-8FCDD89C11F3}"/>
                </a:ext>
              </a:extLst>
            </p:cNvPr>
            <p:cNvSpPr txBox="1"/>
            <p:nvPr/>
          </p:nvSpPr>
          <p:spPr>
            <a:xfrm>
              <a:off x="4716937" y="6281982"/>
              <a:ext cx="1397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Domain </a:t>
              </a:r>
              <a:r>
                <a:rPr lang="en-US" sz="1100" smtClean="0">
                  <a:solidFill>
                    <a:srgbClr val="232F3E"/>
                  </a:solidFill>
                </a:rPr>
                <a:t>controller </a:t>
              </a:r>
              <a:r>
                <a:rPr lang="en-US" sz="1100" dirty="0">
                  <a:solidFill>
                    <a:srgbClr val="232F3E"/>
                  </a:solidFill>
                </a:rPr>
                <a:t>2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(DC2)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A3FB41-244F-E145-B6F6-CD267B1635BB}"/>
              </a:ext>
            </a:extLst>
          </p:cNvPr>
          <p:cNvSpPr txBox="1"/>
          <p:nvPr/>
        </p:nvSpPr>
        <p:spPr>
          <a:xfrm>
            <a:off x="5051111" y="5619671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55242" y="5581063"/>
            <a:ext cx="1397593" cy="1168328"/>
            <a:chOff x="1955242" y="5581063"/>
            <a:chExt cx="1397593" cy="11683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F1F5FD-7D12-B943-91D9-F8166101D2A6}"/>
                </a:ext>
              </a:extLst>
            </p:cNvPr>
            <p:cNvSpPr txBox="1"/>
            <p:nvPr/>
          </p:nvSpPr>
          <p:spPr>
            <a:xfrm>
              <a:off x="1955242" y="6318504"/>
              <a:ext cx="1397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rgbClr val="232F3E"/>
                  </a:solidFill>
                </a:rPr>
                <a:t>Domain </a:t>
              </a:r>
              <a:r>
                <a:rPr lang="en-US" sz="1100" smtClean="0">
                  <a:solidFill>
                    <a:srgbClr val="232F3E"/>
                  </a:solidFill>
                </a:rPr>
                <a:t>controller </a:t>
              </a:r>
              <a:r>
                <a:rPr lang="en-US" sz="1100" dirty="0">
                  <a:solidFill>
                    <a:srgbClr val="232F3E"/>
                  </a:solidFill>
                </a:rPr>
                <a:t>1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(DC1)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5E95C33-EFBB-7143-9C8D-BF529745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2236710" y="5581063"/>
              <a:ext cx="705860" cy="70586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9DDF9B1-D2D8-D442-9402-FFE3D9C44D50}"/>
              </a:ext>
            </a:extLst>
          </p:cNvPr>
          <p:cNvSpPr txBox="1"/>
          <p:nvPr/>
        </p:nvSpPr>
        <p:spPr>
          <a:xfrm>
            <a:off x="2270854" y="5624287"/>
            <a:ext cx="5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DC\GC\DNS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8D36AC-9702-1E48-B546-EA2095C84C90}"/>
              </a:ext>
            </a:extLst>
          </p:cNvPr>
          <p:cNvGrpSpPr/>
          <p:nvPr/>
        </p:nvGrpSpPr>
        <p:grpSpPr>
          <a:xfrm>
            <a:off x="9912985" y="5654301"/>
            <a:ext cx="1072750" cy="1044109"/>
            <a:chOff x="6518995" y="3353653"/>
            <a:chExt cx="1072750" cy="104410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07CAC760-7D7C-C54F-8123-52316530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6769620" y="3353653"/>
              <a:ext cx="571500" cy="5715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A51511-FF5B-0746-BF4F-160518A15C4B}"/>
                </a:ext>
              </a:extLst>
            </p:cNvPr>
            <p:cNvSpPr txBox="1"/>
            <p:nvPr/>
          </p:nvSpPr>
          <p:spPr>
            <a:xfrm>
              <a:off x="6518995" y="396687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DC\GC\DNS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(DC)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244F3D-7F54-D143-99C1-D00D710F17CB}"/>
              </a:ext>
            </a:extLst>
          </p:cNvPr>
          <p:cNvSpPr txBox="1"/>
          <p:nvPr/>
        </p:nvSpPr>
        <p:spPr>
          <a:xfrm>
            <a:off x="9888613" y="6628398"/>
            <a:ext cx="1121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192.168.1.0/24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76B2E7B-806F-5749-8B78-04420A2D3774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871818" y="6225801"/>
            <a:ext cx="3577542" cy="110847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D92798D-2FE5-9D4D-8652-A30483A0F0BA}"/>
              </a:ext>
            </a:extLst>
          </p:cNvPr>
          <p:cNvSpPr txBox="1"/>
          <p:nvPr/>
        </p:nvSpPr>
        <p:spPr>
          <a:xfrm>
            <a:off x="7435343" y="7100463"/>
            <a:ext cx="185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Active Directory replication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2674" y="5398755"/>
            <a:ext cx="1072750" cy="1003164"/>
            <a:chOff x="6852674" y="5398755"/>
            <a:chExt cx="1072750" cy="1003164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013C16AF-60EC-DE44-BFA3-C0929CC6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108009" y="5398755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DFCF17-61BC-3049-9B0C-AF97F354C39F}"/>
                </a:ext>
              </a:extLst>
            </p:cNvPr>
            <p:cNvSpPr txBox="1"/>
            <p:nvPr/>
          </p:nvSpPr>
          <p:spPr>
            <a:xfrm>
              <a:off x="6852674" y="5971032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VPN </a:t>
              </a:r>
            </a:p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g</a:t>
              </a:r>
              <a:r>
                <a:rPr lang="en-US" sz="1100" smtClean="0">
                  <a:solidFill>
                    <a:srgbClr val="232F3E"/>
                  </a:solidFill>
                </a:rPr>
                <a:t>ateway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C59288-D144-F546-B89D-8633B9CFEBD3}"/>
              </a:ext>
            </a:extLst>
          </p:cNvPr>
          <p:cNvGrpSpPr/>
          <p:nvPr/>
        </p:nvGrpSpPr>
        <p:grpSpPr>
          <a:xfrm>
            <a:off x="8631337" y="5398175"/>
            <a:ext cx="1072750" cy="1003744"/>
            <a:chOff x="1241006" y="1518659"/>
            <a:chExt cx="1072750" cy="1003744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A83E9D50-F55F-1A40-B6CC-86DC6964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491631" y="1518659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BF5747-BE55-CA47-BF6F-42CB61401828}"/>
                </a:ext>
              </a:extLst>
            </p:cNvPr>
            <p:cNvSpPr txBox="1"/>
            <p:nvPr/>
          </p:nvSpPr>
          <p:spPr>
            <a:xfrm>
              <a:off x="1241006" y="209151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Customer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48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11027</TotalTime>
  <Words>464</Words>
  <Application>Microsoft Office PowerPoint</Application>
  <PresentationFormat>Ledger Paper (11x17 in)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Stangeland, Joannie</cp:lastModifiedBy>
  <cp:revision>96</cp:revision>
  <dcterms:created xsi:type="dcterms:W3CDTF">2018-10-24T18:20:21Z</dcterms:created>
  <dcterms:modified xsi:type="dcterms:W3CDTF">2019-04-23T23:30:27Z</dcterms:modified>
</cp:coreProperties>
</file>