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80" r:id="rId7"/>
    <p:sldId id="281" r:id="rId8"/>
    <p:sldId id="282" r:id="rId9"/>
    <p:sldId id="283" r:id="rId10"/>
    <p:sldId id="275"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6" d="100"/>
          <a:sy n="76" d="100"/>
        </p:scale>
        <p:origin x="1016"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3/11/2024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3/11/2024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3/11/2024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mozilla.org/en-US/docs/Web" TargetMode="External"/><Relationship Id="rId1" Type="http://schemas.openxmlformats.org/officeDocument/2006/relationships/slideLayout" Target="../slideLayouts/slideLayout3.xml"/><Relationship Id="rId5" Type="http://schemas.openxmlformats.org/officeDocument/2006/relationships/hyperlink" Target="https://www.codecademy.com/" TargetMode="External"/><Relationship Id="rId4" Type="http://schemas.openxmlformats.org/officeDocument/2006/relationships/hyperlink" Target="https://css-tricks.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rapidapi.com/yuananf/api/instagram28/"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Engineering-II Project</a:t>
            </a:r>
          </a:p>
        </p:txBody>
      </p:sp>
      <p:sp>
        <p:nvSpPr>
          <p:cNvPr id="6" name="TextBox 5">
            <a:extLst>
              <a:ext uri="{FF2B5EF4-FFF2-40B4-BE49-F238E27FC236}">
                <a16:creationId xmlns:a16="http://schemas.microsoft.com/office/drawing/2014/main" id="{39596CC0-0544-9FD2-7AFD-B23ECB7AE8F4}"/>
              </a:ext>
            </a:extLst>
          </p:cNvPr>
          <p:cNvSpPr txBox="1"/>
          <p:nvPr/>
        </p:nvSpPr>
        <p:spPr>
          <a:xfrm>
            <a:off x="2104886" y="2636912"/>
            <a:ext cx="5203417" cy="1754326"/>
          </a:xfrm>
          <a:prstGeom prst="rect">
            <a:avLst/>
          </a:prstGeom>
          <a:solidFill>
            <a:schemeClr val="accent6">
              <a:lumMod val="60000"/>
              <a:lumOff val="40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Team -2 ]</a:t>
            </a:r>
            <a:r>
              <a:rPr lang="en-US"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Jaivardhan Khanna : 2210990429</a:t>
            </a:r>
          </a:p>
          <a:p>
            <a:pPr algn="ctr"/>
            <a:r>
              <a:rPr lang="en-US" dirty="0" err="1">
                <a:latin typeface="Times New Roman" panose="02020603050405020304" pitchFamily="18" charset="0"/>
                <a:cs typeface="Times New Roman" panose="02020603050405020304" pitchFamily="18" charset="0"/>
              </a:rPr>
              <a:t>Jashan</a:t>
            </a:r>
            <a:r>
              <a:rPr lang="en-US" dirty="0">
                <a:latin typeface="Times New Roman" panose="02020603050405020304" pitchFamily="18" charset="0"/>
                <a:cs typeface="Times New Roman" panose="02020603050405020304" pitchFamily="18" charset="0"/>
              </a:rPr>
              <a:t> Jot Kaur Gill : 2210990436</a:t>
            </a:r>
          </a:p>
          <a:p>
            <a:pPr algn="ctr"/>
            <a:r>
              <a:rPr lang="en-US" dirty="0">
                <a:latin typeface="Times New Roman" panose="02020603050405020304" pitchFamily="18" charset="0"/>
                <a:cs typeface="Times New Roman" panose="02020603050405020304" pitchFamily="18" charset="0"/>
              </a:rPr>
              <a:t>Jasmine Rathor : 2210990450</a:t>
            </a:r>
          </a:p>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Faculty Coordinator: Baljit Kaur</a:t>
            </a:r>
            <a:endParaRPr lang="en-US" dirty="0">
              <a:solidFill>
                <a:schemeClr val="bg1"/>
              </a:solidFill>
            </a:endParaRPr>
          </a:p>
        </p:txBody>
      </p:sp>
      <p:sp>
        <p:nvSpPr>
          <p:cNvPr id="9" name="TextBox 8"/>
          <p:cNvSpPr txBox="1"/>
          <p:nvPr/>
        </p:nvSpPr>
        <p:spPr>
          <a:xfrm>
            <a:off x="1098452" y="5635082"/>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4" name="Picture 3">
            <a:extLst>
              <a:ext uri="{FF2B5EF4-FFF2-40B4-BE49-F238E27FC236}">
                <a16:creationId xmlns:a16="http://schemas.microsoft.com/office/drawing/2014/main" id="{CAC08BD2-A94E-F721-0047-87D514FDE5BD}"/>
              </a:ext>
            </a:extLst>
          </p:cNvPr>
          <p:cNvPicPr>
            <a:picLocks noChangeAspect="1"/>
          </p:cNvPicPr>
          <p:nvPr/>
        </p:nvPicPr>
        <p:blipFill>
          <a:blip r:embed="rId2"/>
          <a:stretch>
            <a:fillRect/>
          </a:stretch>
        </p:blipFill>
        <p:spPr>
          <a:xfrm>
            <a:off x="1177168" y="1556792"/>
            <a:ext cx="6789664" cy="3888432"/>
          </a:xfrm>
          <a:prstGeom prst="rect">
            <a:avLst/>
          </a:prstGeom>
        </p:spPr>
      </p:pic>
      <p:cxnSp>
        <p:nvCxnSpPr>
          <p:cNvPr id="6" name="Straight Arrow Connector 5">
            <a:extLst>
              <a:ext uri="{FF2B5EF4-FFF2-40B4-BE49-F238E27FC236}">
                <a16:creationId xmlns:a16="http://schemas.microsoft.com/office/drawing/2014/main" id="{9D3471B7-57D0-D482-E70E-E65DBCF787CE}"/>
              </a:ext>
            </a:extLst>
          </p:cNvPr>
          <p:cNvCxnSpPr/>
          <p:nvPr/>
        </p:nvCxnSpPr>
        <p:spPr>
          <a:xfrm flipV="1">
            <a:off x="5580112" y="1268760"/>
            <a:ext cx="648072"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CE836BE-9812-D937-8D1C-9256895954A1}"/>
              </a:ext>
            </a:extLst>
          </p:cNvPr>
          <p:cNvCxnSpPr/>
          <p:nvPr/>
        </p:nvCxnSpPr>
        <p:spPr>
          <a:xfrm flipH="1">
            <a:off x="2555776" y="3717032"/>
            <a:ext cx="504056" cy="216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A9CD791-5423-12CC-0C75-0C4E260815F6}"/>
              </a:ext>
            </a:extLst>
          </p:cNvPr>
          <p:cNvCxnSpPr/>
          <p:nvPr/>
        </p:nvCxnSpPr>
        <p:spPr>
          <a:xfrm flipV="1">
            <a:off x="3635896" y="1268760"/>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14ECBD-EA0F-1C1E-1301-A2ED077EFC11}"/>
              </a:ext>
            </a:extLst>
          </p:cNvPr>
          <p:cNvCxnSpPr/>
          <p:nvPr/>
        </p:nvCxnSpPr>
        <p:spPr>
          <a:xfrm flipH="1">
            <a:off x="683568" y="3573016"/>
            <a:ext cx="648072"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30971C-3637-BE5F-2A54-B69676E4E463}"/>
              </a:ext>
            </a:extLst>
          </p:cNvPr>
          <p:cNvCxnSpPr/>
          <p:nvPr/>
        </p:nvCxnSpPr>
        <p:spPr>
          <a:xfrm>
            <a:off x="5724128" y="2996952"/>
            <a:ext cx="936104" cy="273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381826-2189-362D-19D2-21FBF4E1C012}"/>
              </a:ext>
            </a:extLst>
          </p:cNvPr>
          <p:cNvCxnSpPr/>
          <p:nvPr/>
        </p:nvCxnSpPr>
        <p:spPr>
          <a:xfrm flipH="1">
            <a:off x="4572000" y="3789040"/>
            <a:ext cx="216024" cy="201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B4FD7565-697C-9095-68ED-F502EA53EDCB}"/>
              </a:ext>
            </a:extLst>
          </p:cNvPr>
          <p:cNvSpPr/>
          <p:nvPr/>
        </p:nvSpPr>
        <p:spPr>
          <a:xfrm>
            <a:off x="4355976" y="2708920"/>
            <a:ext cx="1368152" cy="423337"/>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7A75E9A-BB5C-2E23-8F59-44756D8D636B}"/>
              </a:ext>
            </a:extLst>
          </p:cNvPr>
          <p:cNvSpPr txBox="1"/>
          <p:nvPr/>
        </p:nvSpPr>
        <p:spPr>
          <a:xfrm>
            <a:off x="5940152" y="1054349"/>
            <a:ext cx="2520269" cy="307777"/>
          </a:xfrm>
          <a:prstGeom prst="rect">
            <a:avLst/>
          </a:prstGeom>
          <a:noFill/>
        </p:spPr>
        <p:txBody>
          <a:bodyPr wrap="square" rtlCol="0">
            <a:spAutoFit/>
          </a:bodyPr>
          <a:lstStyle/>
          <a:p>
            <a:r>
              <a:rPr lang="en-US" sz="1400" dirty="0"/>
              <a:t>Username to be displayed</a:t>
            </a:r>
          </a:p>
        </p:txBody>
      </p:sp>
      <p:sp>
        <p:nvSpPr>
          <p:cNvPr id="19" name="TextBox 18">
            <a:extLst>
              <a:ext uri="{FF2B5EF4-FFF2-40B4-BE49-F238E27FC236}">
                <a16:creationId xmlns:a16="http://schemas.microsoft.com/office/drawing/2014/main" id="{A7FA3190-E809-2018-68E6-11C6318A87F3}"/>
              </a:ext>
            </a:extLst>
          </p:cNvPr>
          <p:cNvSpPr txBox="1"/>
          <p:nvPr/>
        </p:nvSpPr>
        <p:spPr>
          <a:xfrm>
            <a:off x="5580112" y="5822405"/>
            <a:ext cx="3312368" cy="307777"/>
          </a:xfrm>
          <a:prstGeom prst="rect">
            <a:avLst/>
          </a:prstGeom>
          <a:noFill/>
        </p:spPr>
        <p:txBody>
          <a:bodyPr wrap="square" rtlCol="0">
            <a:spAutoFit/>
          </a:bodyPr>
          <a:lstStyle/>
          <a:p>
            <a:r>
              <a:rPr lang="en-US" sz="1400" dirty="0"/>
              <a:t>No. of Followers and Following of the user</a:t>
            </a:r>
          </a:p>
        </p:txBody>
      </p:sp>
      <p:sp>
        <p:nvSpPr>
          <p:cNvPr id="20" name="TextBox 19">
            <a:extLst>
              <a:ext uri="{FF2B5EF4-FFF2-40B4-BE49-F238E27FC236}">
                <a16:creationId xmlns:a16="http://schemas.microsoft.com/office/drawing/2014/main" id="{215408E7-5DDC-FA1B-F1D1-BE863B1B5D9C}"/>
              </a:ext>
            </a:extLst>
          </p:cNvPr>
          <p:cNvSpPr txBox="1"/>
          <p:nvPr/>
        </p:nvSpPr>
        <p:spPr>
          <a:xfrm>
            <a:off x="3779917" y="5786089"/>
            <a:ext cx="1440155" cy="307777"/>
          </a:xfrm>
          <a:prstGeom prst="rect">
            <a:avLst/>
          </a:prstGeom>
          <a:noFill/>
        </p:spPr>
        <p:txBody>
          <a:bodyPr wrap="square" rtlCol="0">
            <a:spAutoFit/>
          </a:bodyPr>
          <a:lstStyle/>
          <a:p>
            <a:r>
              <a:rPr lang="en-US" sz="1400" dirty="0"/>
              <a:t>Bio of the user</a:t>
            </a:r>
          </a:p>
        </p:txBody>
      </p:sp>
      <p:sp>
        <p:nvSpPr>
          <p:cNvPr id="21" name="TextBox 20">
            <a:extLst>
              <a:ext uri="{FF2B5EF4-FFF2-40B4-BE49-F238E27FC236}">
                <a16:creationId xmlns:a16="http://schemas.microsoft.com/office/drawing/2014/main" id="{8EEAABA1-49D0-D42C-4C4B-4C2A4D899A2B}"/>
              </a:ext>
            </a:extLst>
          </p:cNvPr>
          <p:cNvSpPr txBox="1"/>
          <p:nvPr/>
        </p:nvSpPr>
        <p:spPr>
          <a:xfrm>
            <a:off x="1035225" y="5845542"/>
            <a:ext cx="2520269" cy="307777"/>
          </a:xfrm>
          <a:prstGeom prst="rect">
            <a:avLst/>
          </a:prstGeom>
          <a:noFill/>
        </p:spPr>
        <p:txBody>
          <a:bodyPr wrap="square" rtlCol="0">
            <a:spAutoFit/>
          </a:bodyPr>
          <a:lstStyle/>
          <a:p>
            <a:r>
              <a:rPr lang="en-US" sz="1400" dirty="0"/>
              <a:t>Profile Picture link</a:t>
            </a:r>
          </a:p>
        </p:txBody>
      </p:sp>
      <p:sp>
        <p:nvSpPr>
          <p:cNvPr id="22" name="TextBox 21">
            <a:extLst>
              <a:ext uri="{FF2B5EF4-FFF2-40B4-BE49-F238E27FC236}">
                <a16:creationId xmlns:a16="http://schemas.microsoft.com/office/drawing/2014/main" id="{FDE4B18C-D057-507F-AED3-A7682581910D}"/>
              </a:ext>
            </a:extLst>
          </p:cNvPr>
          <p:cNvSpPr txBox="1"/>
          <p:nvPr/>
        </p:nvSpPr>
        <p:spPr>
          <a:xfrm>
            <a:off x="48275" y="3501008"/>
            <a:ext cx="1033650" cy="523220"/>
          </a:xfrm>
          <a:prstGeom prst="rect">
            <a:avLst/>
          </a:prstGeom>
          <a:noFill/>
        </p:spPr>
        <p:txBody>
          <a:bodyPr wrap="square" rtlCol="0">
            <a:spAutoFit/>
          </a:bodyPr>
          <a:lstStyle/>
          <a:p>
            <a:r>
              <a:rPr lang="en-US" sz="1400" dirty="0"/>
              <a:t>Searchbar anchor</a:t>
            </a:r>
          </a:p>
        </p:txBody>
      </p:sp>
      <p:sp>
        <p:nvSpPr>
          <p:cNvPr id="23" name="TextBox 22">
            <a:extLst>
              <a:ext uri="{FF2B5EF4-FFF2-40B4-BE49-F238E27FC236}">
                <a16:creationId xmlns:a16="http://schemas.microsoft.com/office/drawing/2014/main" id="{7341164C-914D-848A-A88D-B36E36963C47}"/>
              </a:ext>
            </a:extLst>
          </p:cNvPr>
          <p:cNvSpPr txBox="1"/>
          <p:nvPr/>
        </p:nvSpPr>
        <p:spPr>
          <a:xfrm>
            <a:off x="2134190" y="1013449"/>
            <a:ext cx="3265902" cy="307777"/>
          </a:xfrm>
          <a:prstGeom prst="rect">
            <a:avLst/>
          </a:prstGeom>
          <a:noFill/>
        </p:spPr>
        <p:txBody>
          <a:bodyPr wrap="square" rtlCol="0">
            <a:spAutoFit/>
          </a:bodyPr>
          <a:lstStyle/>
          <a:p>
            <a:r>
              <a:rPr lang="en-US" sz="1400" dirty="0"/>
              <a:t>Searchbar that take username as the input</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456623" y="1124744"/>
            <a:ext cx="8136904" cy="2777940"/>
          </a:xfrm>
          <a:prstGeom prst="rect">
            <a:avLst/>
          </a:prstGeom>
        </p:spPr>
        <p:txBody>
          <a:bodyPr wrap="square">
            <a:spAutoFit/>
          </a:bodyPr>
          <a:lstStyle/>
          <a:p>
            <a:pPr algn="l">
              <a:lnSpc>
                <a:spcPct val="200000"/>
              </a:lnSpc>
            </a:pP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social media dashboard serves as a powerful tool for individuals and businesses. By aggregating data from multiple sources into a centralized location, these dashboards analytics, scheduling, listening, and customization, social media dashboards empower users to monitor their online presence, track key metrics, and make informed decisions to enhance their digital marketing efforts. </a:t>
            </a:r>
            <a:endParaRPr lang="en-US" dirty="0">
              <a:latin typeface="Times New Roman" panose="02020603050405020304"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777940"/>
          </a:xfrm>
          <a:prstGeom prst="rect">
            <a:avLst/>
          </a:prstGeom>
        </p:spPr>
        <p:txBody>
          <a:bodyPr wrap="square">
            <a:spAutoFit/>
          </a:bodyPr>
          <a:lstStyle/>
          <a:p>
            <a:pPr marL="514350" indent="-514350">
              <a:lnSpc>
                <a:spcPct val="200000"/>
              </a:lnSpc>
              <a:buAutoNum type="arabicPeriod"/>
            </a:pPr>
            <a:r>
              <a:rPr lang="en-US" dirty="0">
                <a:latin typeface="Times New Roman" pitchFamily="18" charset="0"/>
                <a:cs typeface="Times New Roman" pitchFamily="18" charset="0"/>
              </a:rPr>
              <a:t>MDN Web Docs - </a:t>
            </a:r>
            <a:r>
              <a:rPr lang="en-US" dirty="0">
                <a:latin typeface="Times New Roman" pitchFamily="18" charset="0"/>
                <a:cs typeface="Times New Roman" pitchFamily="18" charset="0"/>
                <a:hlinkClick r:id="rId2"/>
              </a:rPr>
              <a:t>https://developer.mozilla.org/en-US/docs/Web</a:t>
            </a:r>
            <a:endParaRPr lang="en-US" dirty="0">
              <a:latin typeface="Times New Roman" pitchFamily="18" charset="0"/>
              <a:cs typeface="Times New Roman" pitchFamily="18" charset="0"/>
            </a:endParaRPr>
          </a:p>
          <a:p>
            <a:pPr marL="514350" indent="-514350">
              <a:lnSpc>
                <a:spcPct val="200000"/>
              </a:lnSpc>
              <a:buAutoNum type="arabicPeriod"/>
            </a:pPr>
            <a:r>
              <a:rPr lang="en-US" dirty="0">
                <a:latin typeface="Times New Roman" pitchFamily="18" charset="0"/>
                <a:cs typeface="Times New Roman" pitchFamily="18" charset="0"/>
              </a:rPr>
              <a:t>W3Schools - </a:t>
            </a:r>
            <a:r>
              <a:rPr lang="en-US" dirty="0">
                <a:latin typeface="Times New Roman" pitchFamily="18" charset="0"/>
                <a:cs typeface="Times New Roman" pitchFamily="18" charset="0"/>
                <a:hlinkClick r:id="rId3"/>
              </a:rPr>
              <a:t>https://www.w3schools.com/</a:t>
            </a:r>
            <a:endParaRPr lang="en-US" dirty="0">
              <a:latin typeface="Times New Roman" pitchFamily="18" charset="0"/>
              <a:cs typeface="Times New Roman" pitchFamily="18" charset="0"/>
            </a:endParaRPr>
          </a:p>
          <a:p>
            <a:pPr marL="514350" indent="-514350">
              <a:lnSpc>
                <a:spcPct val="200000"/>
              </a:lnSpc>
              <a:buAutoNum type="arabicPeriod"/>
            </a:pPr>
            <a:r>
              <a:rPr lang="en-US" dirty="0">
                <a:latin typeface="Times New Roman" pitchFamily="18" charset="0"/>
                <a:cs typeface="Times New Roman" pitchFamily="18" charset="0"/>
              </a:rPr>
              <a:t>CSS-Tricks - </a:t>
            </a:r>
            <a:r>
              <a:rPr lang="en-US" dirty="0">
                <a:latin typeface="Times New Roman" pitchFamily="18" charset="0"/>
                <a:cs typeface="Times New Roman" pitchFamily="18" charset="0"/>
                <a:hlinkClick r:id="rId4"/>
              </a:rPr>
              <a:t>https://css-tricks.com/</a:t>
            </a:r>
            <a:endParaRPr lang="en-US" dirty="0">
              <a:latin typeface="Times New Roman" pitchFamily="18" charset="0"/>
              <a:cs typeface="Times New Roman" pitchFamily="18" charset="0"/>
            </a:endParaRPr>
          </a:p>
          <a:p>
            <a:pPr marL="514350" indent="-514350">
              <a:lnSpc>
                <a:spcPct val="200000"/>
              </a:lnSpc>
              <a:buAutoNum type="arabicPeriod"/>
            </a:pPr>
            <a:r>
              <a:rPr lang="en-US" dirty="0" err="1">
                <a:latin typeface="Times New Roman" pitchFamily="18" charset="0"/>
                <a:cs typeface="Times New Roman" pitchFamily="18" charset="0"/>
              </a:rPr>
              <a:t>Codecademy</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hlinkClick r:id="rId5"/>
              </a:rPr>
              <a:t>https://www.codecademy.com/</a:t>
            </a:r>
            <a:endParaRPr lang="en-US" dirty="0">
              <a:latin typeface="Times New Roman" pitchFamily="18" charset="0"/>
              <a:cs typeface="Times New Roman" pitchFamily="18" charset="0"/>
            </a:endParaRPr>
          </a:p>
          <a:p>
            <a:pPr marL="514350" indent="-514350">
              <a:lnSpc>
                <a:spcPct val="200000"/>
              </a:lnSpc>
              <a:buAutoNum type="arabicPeriod"/>
            </a:pPr>
            <a:r>
              <a:rPr lang="en-US" dirty="0">
                <a:latin typeface="Times New Roman" pitchFamily="18" charset="0"/>
                <a:cs typeface="Times New Roman" pitchFamily="18" charset="0"/>
              </a:rPr>
              <a:t>Stack Overflow - </a:t>
            </a:r>
            <a:r>
              <a:rPr lang="en-US" u="sng" dirty="0">
                <a:solidFill>
                  <a:srgbClr val="0000FF"/>
                </a:solidFill>
                <a:latin typeface="Times New Roman" pitchFamily="18" charset="0"/>
                <a:cs typeface="Times New Roman" pitchFamily="18" charset="0"/>
              </a:rPr>
              <a:t>https://stackoverflow.com/</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1196752"/>
            <a:ext cx="6912768" cy="4128310"/>
          </a:xfrm>
          <a:prstGeom prst="rect">
            <a:avLst/>
          </a:prstGeom>
          <a:noFill/>
        </p:spPr>
        <p:txBody>
          <a:bodyPr wrap="square" rtlCol="0">
            <a:spAutoFit/>
          </a:bodyPr>
          <a:lstStyle/>
          <a:p>
            <a:pPr>
              <a:lnSpc>
                <a:spcPct val="250000"/>
              </a:lnSpc>
              <a:buFont typeface="Arial" pitchFamily="34" charset="0"/>
              <a:buChar char="•"/>
            </a:pPr>
            <a:r>
              <a:rPr lang="en-US" dirty="0">
                <a:latin typeface="Times New Roman" pitchFamily="18" charset="0"/>
                <a:cs typeface="Times New Roman" pitchFamily="18" charset="0"/>
              </a:rPr>
              <a:t>Introduction</a:t>
            </a:r>
          </a:p>
          <a:p>
            <a:pPr>
              <a:lnSpc>
                <a:spcPct val="250000"/>
              </a:lnSpc>
              <a:buFont typeface="Arial" pitchFamily="34" charset="0"/>
              <a:buChar char="•"/>
            </a:pPr>
            <a:r>
              <a:rPr lang="en-US" dirty="0">
                <a:latin typeface="Times New Roman" pitchFamily="18" charset="0"/>
                <a:cs typeface="Times New Roman" pitchFamily="18" charset="0"/>
              </a:rPr>
              <a:t>Problem Statement</a:t>
            </a:r>
          </a:p>
          <a:p>
            <a:pPr>
              <a:lnSpc>
                <a:spcPct val="250000"/>
              </a:lnSpc>
              <a:buFont typeface="Arial" pitchFamily="34" charset="0"/>
              <a:buChar char="•"/>
            </a:pPr>
            <a:r>
              <a:rPr lang="en-US" dirty="0">
                <a:latin typeface="Times New Roman" pitchFamily="18" charset="0"/>
                <a:cs typeface="Times New Roman" pitchFamily="18" charset="0"/>
              </a:rPr>
              <a:t>Technical Details </a:t>
            </a:r>
          </a:p>
          <a:p>
            <a:pPr>
              <a:lnSpc>
                <a:spcPct val="250000"/>
              </a:lnSpc>
              <a:buFont typeface="Arial" pitchFamily="34" charset="0"/>
              <a:buChar char="•"/>
            </a:pPr>
            <a:r>
              <a:rPr lang="en-US" dirty="0">
                <a:latin typeface="Times New Roman" pitchFamily="18" charset="0"/>
                <a:cs typeface="Times New Roman" pitchFamily="18" charset="0"/>
              </a:rPr>
              <a:t> Key Features </a:t>
            </a:r>
          </a:p>
          <a:p>
            <a:pPr>
              <a:lnSpc>
                <a:spcPct val="250000"/>
              </a:lnSpc>
              <a:buFont typeface="Arial" pitchFamily="34" charset="0"/>
              <a:buChar char="•"/>
            </a:pPr>
            <a:r>
              <a:rPr lang="en-US" dirty="0">
                <a:latin typeface="Times New Roman" pitchFamily="18" charset="0"/>
                <a:cs typeface="Times New Roman" pitchFamily="18" charset="0"/>
              </a:rPr>
              <a:t>Conclusion</a:t>
            </a:r>
          </a:p>
          <a:p>
            <a:pPr>
              <a:lnSpc>
                <a:spcPct val="250000"/>
              </a:lnSpc>
              <a:buFont typeface="Arial" pitchFamily="34" charset="0"/>
              <a:buChar char="•"/>
            </a:pPr>
            <a:r>
              <a:rPr lang="en-US" dirty="0">
                <a:latin typeface="Times New Roman" pitchFamily="18" charset="0"/>
                <a:cs typeface="Times New Roman" pitchFamily="18" charset="0"/>
              </a:rPr>
              <a:t>References/Links used</a:t>
            </a: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683568" y="1204992"/>
            <a:ext cx="7776864" cy="3331938"/>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In this project, we will be creating Social Media Dashboard . The project will aggregate and display data from a social media (Instagram). The project is made by implementing HTML, CSS, and </a:t>
            </a:r>
            <a:r>
              <a:rPr lang="en-US" dirty="0" err="1">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and the data is fetched by using an Instagram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available from </a:t>
            </a:r>
            <a:r>
              <a:rPr lang="en-US" dirty="0" err="1">
                <a:latin typeface="Times New Roman" panose="02020603050405020304" pitchFamily="18" charset="0"/>
                <a:cs typeface="Times New Roman" panose="02020603050405020304" pitchFamily="18" charset="0"/>
                <a:hlinkClick r:id="rId2"/>
              </a:rPr>
              <a:t>rapidapi</a:t>
            </a:r>
            <a:r>
              <a:rPr lang="en-US" dirty="0">
                <a:latin typeface="Times New Roman" panose="02020603050405020304" pitchFamily="18" charset="0"/>
                <a:cs typeface="Times New Roman" panose="02020603050405020304" pitchFamily="18" charset="0"/>
              </a:rPr>
              <a:t> .</a:t>
            </a:r>
          </a:p>
          <a:p>
            <a:pPr>
              <a:lnSpc>
                <a:spcPct val="200000"/>
              </a:lnSpc>
            </a:pPr>
            <a:r>
              <a:rPr lang="en-US" dirty="0">
                <a:latin typeface="Times New Roman" panose="02020603050405020304" pitchFamily="18" charset="0"/>
                <a:cs typeface="Times New Roman" panose="02020603050405020304" pitchFamily="18" charset="0"/>
              </a:rPr>
              <a:t>By using the help of asynchronous fetch methods we have retrieved data from the above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and displayed it on our website by integrating it with html and </a:t>
            </a:r>
            <a:r>
              <a:rPr lang="en-US" dirty="0" err="1">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683568" y="1124744"/>
            <a:ext cx="8136904" cy="1669944"/>
          </a:xfrm>
          <a:prstGeom prst="rect">
            <a:avLst/>
          </a:prstGeom>
        </p:spPr>
        <p:txBody>
          <a:bodyPr wrap="square">
            <a:spAutoFit/>
          </a:bodyPr>
          <a:lstStyle/>
          <a:p>
            <a:pPr>
              <a:lnSpc>
                <a:spcPct val="200000"/>
              </a:lnSpc>
            </a:pPr>
            <a:r>
              <a:rPr lang="en-US" dirty="0">
                <a:latin typeface="Times New Roman" pitchFamily="18" charset="0"/>
                <a:cs typeface="Times New Roman" pitchFamily="18" charset="0"/>
              </a:rPr>
              <a:t>This project aims to show the use of </a:t>
            </a:r>
            <a:r>
              <a:rPr lang="en-US" dirty="0" err="1">
                <a:latin typeface="Times New Roman" pitchFamily="18" charset="0"/>
                <a:cs typeface="Times New Roman" pitchFamily="18" charset="0"/>
              </a:rPr>
              <a:t>api</a:t>
            </a:r>
            <a:r>
              <a:rPr lang="en-US" dirty="0">
                <a:latin typeface="Times New Roman" pitchFamily="18" charset="0"/>
                <a:cs typeface="Times New Roman" pitchFamily="18" charset="0"/>
              </a:rPr>
              <a:t>(s) in order to fetch metadata of provided </a:t>
            </a:r>
            <a:r>
              <a:rPr lang="en-US" i="1" dirty="0">
                <a:latin typeface="Times New Roman" pitchFamily="18" charset="0"/>
                <a:cs typeface="Times New Roman" pitchFamily="18" charset="0"/>
              </a:rPr>
              <a:t>username</a:t>
            </a:r>
            <a:r>
              <a:rPr lang="en-US" dirty="0">
                <a:latin typeface="Times New Roman" pitchFamily="18" charset="0"/>
                <a:cs typeface="Times New Roman" pitchFamily="18" charset="0"/>
              </a:rPr>
              <a:t> from instagram.com and display that info on a HTML page.</a:t>
            </a:r>
          </a:p>
          <a:p>
            <a:pPr>
              <a:lnSpc>
                <a:spcPct val="200000"/>
              </a:lnSpc>
            </a:pPr>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539552" y="858641"/>
            <a:ext cx="7992888" cy="5909310"/>
          </a:xfrm>
          <a:prstGeom prst="rect">
            <a:avLst/>
          </a:prstGeom>
        </p:spPr>
        <p:txBody>
          <a:bodyPr wrap="square">
            <a:spAutoFit/>
          </a:bodyPr>
          <a:lstStyle/>
          <a:p>
            <a:pPr>
              <a:lnSpc>
                <a:spcPct val="150000"/>
              </a:lnSpc>
            </a:pPr>
            <a:r>
              <a:rPr lang="en-US" dirty="0">
                <a:latin typeface="Times New Roman" pitchFamily="18" charset="0"/>
                <a:cs typeface="Times New Roman" pitchFamily="18" charset="0"/>
              </a:rPr>
              <a:t>The project has used HTML, CSS, and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a:t>
            </a:r>
          </a:p>
          <a:p>
            <a:pPr>
              <a:lnSpc>
                <a:spcPct val="150000"/>
              </a:lnSpc>
            </a:pPr>
            <a:r>
              <a:rPr lang="en-US" b="1" dirty="0">
                <a:latin typeface="Times New Roman" pitchFamily="18" charset="0"/>
                <a:cs typeface="Times New Roman" pitchFamily="18" charset="0"/>
              </a:rPr>
              <a:t>1.) In HTML , we have used :</a:t>
            </a:r>
          </a:p>
          <a:p>
            <a:pPr marL="285750" indent="-285750">
              <a:buFont typeface="Courier New" panose="02070309020205020404" pitchFamily="49" charset="0"/>
              <a:buChar char="o"/>
            </a:pPr>
            <a:r>
              <a:rPr lang="en-US" b="1" dirty="0">
                <a:latin typeface="Times New Roman" pitchFamily="18" charset="0"/>
                <a:cs typeface="Times New Roman" pitchFamily="18" charset="0"/>
              </a:rPr>
              <a:t>&lt;div&gt;</a:t>
            </a:r>
          </a:p>
          <a:p>
            <a:r>
              <a:rPr lang="en-US" dirty="0">
                <a:latin typeface="Times New Roman" pitchFamily="18" charset="0"/>
                <a:cs typeface="Times New Roman" pitchFamily="18" charset="0"/>
              </a:rPr>
              <a:t>The &lt;div&gt; tag is used to define a division in an HTML document. It is a container that can hold other HTML elements.</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&lt;nav&gt;</a:t>
            </a:r>
          </a:p>
          <a:p>
            <a:r>
              <a:rPr lang="en-US" dirty="0">
                <a:latin typeface="Times New Roman" pitchFamily="18" charset="0"/>
                <a:cs typeface="Times New Roman" pitchFamily="18" charset="0"/>
              </a:rPr>
              <a:t>The &lt;nav&gt; tag is used to define a section of navigation links.</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ul</a:t>
            </a:r>
            <a:r>
              <a:rPr lang="en-US" b="1" dirty="0">
                <a:latin typeface="Times New Roman" pitchFamily="18" charset="0"/>
                <a:cs typeface="Times New Roman" pitchFamily="18" charset="0"/>
              </a:rPr>
              <a:t>&gt;</a:t>
            </a:r>
          </a:p>
          <a:p>
            <a:r>
              <a:rPr lang="en-US" dirty="0">
                <a:latin typeface="Times New Roman" pitchFamily="18" charset="0"/>
                <a:cs typeface="Times New Roman" pitchFamily="18" charset="0"/>
              </a:rPr>
              <a:t>The &lt;</a:t>
            </a:r>
            <a:r>
              <a:rPr lang="en-US" dirty="0" err="1">
                <a:latin typeface="Times New Roman" pitchFamily="18" charset="0"/>
                <a:cs typeface="Times New Roman" pitchFamily="18" charset="0"/>
              </a:rPr>
              <a:t>ul</a:t>
            </a:r>
            <a:r>
              <a:rPr lang="en-US" dirty="0">
                <a:latin typeface="Times New Roman" pitchFamily="18" charset="0"/>
                <a:cs typeface="Times New Roman" pitchFamily="18" charset="0"/>
              </a:rPr>
              <a:t>&gt; tag is used to define an unordered (bulleted) list.</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 li &gt;</a:t>
            </a:r>
          </a:p>
          <a:p>
            <a:r>
              <a:rPr lang="en-US" dirty="0">
                <a:latin typeface="Times New Roman" pitchFamily="18" charset="0"/>
                <a:cs typeface="Times New Roman" pitchFamily="18" charset="0"/>
              </a:rPr>
              <a:t>The &lt; li &gt; tag is used to define a list item. </a:t>
            </a:r>
          </a:p>
          <a:p>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&lt;input&gt;</a:t>
            </a:r>
          </a:p>
          <a:p>
            <a:r>
              <a:rPr lang="en-US" dirty="0">
                <a:latin typeface="Times New Roman" pitchFamily="18" charset="0"/>
                <a:cs typeface="Times New Roman" pitchFamily="18" charset="0"/>
              </a:rPr>
              <a:t>The &lt;input&gt; tag is used to create an input field where users can enter data.</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&lt;button&gt;</a:t>
            </a:r>
          </a:p>
          <a:p>
            <a:r>
              <a:rPr lang="en-US" dirty="0">
                <a:latin typeface="Times New Roman" pitchFamily="18" charset="0"/>
                <a:cs typeface="Times New Roman" pitchFamily="18" charset="0"/>
              </a:rPr>
              <a:t>The &lt;button&gt; tag is used to create a clickable button.</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5" name="TextBox 4">
            <a:extLst>
              <a:ext uri="{FF2B5EF4-FFF2-40B4-BE49-F238E27FC236}">
                <a16:creationId xmlns:a16="http://schemas.microsoft.com/office/drawing/2014/main" id="{455B247D-9004-29E3-129F-BE0779E09CC7}"/>
              </a:ext>
            </a:extLst>
          </p:cNvPr>
          <p:cNvSpPr txBox="1"/>
          <p:nvPr/>
        </p:nvSpPr>
        <p:spPr>
          <a:xfrm>
            <a:off x="683568" y="952802"/>
            <a:ext cx="7776864" cy="5909310"/>
          </a:xfrm>
          <a:prstGeom prst="rect">
            <a:avLst/>
          </a:prstGeom>
          <a:noFill/>
        </p:spPr>
        <p:txBody>
          <a:bodyPr wrap="square" rtlCol="0">
            <a:spAutoFit/>
          </a:bodyPr>
          <a:lstStyle/>
          <a:p>
            <a:pPr marL="285750" indent="-285750">
              <a:buFont typeface="Courier New" panose="02070309020205020404" pitchFamily="49" charset="0"/>
              <a:buChar char="o"/>
            </a:pPr>
            <a:r>
              <a:rPr lang="en-US" b="1" dirty="0">
                <a:latin typeface="Times New Roman" pitchFamily="18" charset="0"/>
                <a:cs typeface="Times New Roman" pitchFamily="18" charset="0"/>
              </a:rPr>
              <a:t>&lt;a&gt;</a:t>
            </a:r>
          </a:p>
          <a:p>
            <a:r>
              <a:rPr lang="en-US" dirty="0">
                <a:latin typeface="Times New Roman" pitchFamily="18" charset="0"/>
                <a:cs typeface="Times New Roman" pitchFamily="18" charset="0"/>
              </a:rPr>
              <a:t>The &lt;a&gt; tag is used to create a hyperlink.</a:t>
            </a:r>
          </a:p>
          <a:p>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img</a:t>
            </a:r>
            <a:r>
              <a:rPr lang="en-US" b="1" dirty="0">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&lt;</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&gt; tag is used to embed an image in an HTML document.</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&lt;title&gt;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&lt;title&gt; tag is used to define the title of an HTML document.</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&lt;main&gt;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&lt;main&gt; tag is used to define the main content of an HTML document.</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&lt;span&gt;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&lt;span&gt; tag is used to group inline elements and apply styles to them.</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br</a:t>
            </a:r>
            <a:r>
              <a:rPr lang="en-US" b="1" dirty="0">
                <a:latin typeface="Times New Roman" pitchFamily="18" charset="0"/>
                <a:cs typeface="Times New Roman" pitchFamily="18" charset="0"/>
              </a:rPr>
              <a:t>&gt;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 tag is used to insert a line break.</a:t>
            </a:r>
          </a:p>
          <a:p>
            <a:pPr marL="285750" indent="-285750">
              <a:buFont typeface="Courier New" panose="02070309020205020404" pitchFamily="49" charset="0"/>
              <a:buChar char="o"/>
            </a:pPr>
            <a:endParaRPr lang="en-US" dirty="0">
              <a:latin typeface="Times New Roman" pitchFamily="18" charset="0"/>
              <a:cs typeface="Times New Roman" pitchFamily="18" charset="0"/>
            </a:endParaRPr>
          </a:p>
          <a:p>
            <a:pPr marL="285750" indent="-285750">
              <a:buFont typeface="Courier New" panose="02070309020205020404" pitchFamily="49" charset="0"/>
              <a:buChar char="o"/>
            </a:pPr>
            <a:r>
              <a:rPr lang="en-US" b="1" dirty="0">
                <a:latin typeface="Times New Roman" pitchFamily="18" charset="0"/>
                <a:cs typeface="Times New Roman" pitchFamily="18" charset="0"/>
              </a:rPr>
              <a:t>&lt;p&gt;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&lt;p&gt; tag is used to define a paragraph.</a:t>
            </a:r>
          </a:p>
          <a:p>
            <a:endParaRPr lang="en-US" dirty="0"/>
          </a:p>
        </p:txBody>
      </p:sp>
    </p:spTree>
    <p:extLst>
      <p:ext uri="{BB962C8B-B14F-4D97-AF65-F5344CB8AC3E}">
        <p14:creationId xmlns:p14="http://schemas.microsoft.com/office/powerpoint/2010/main" val="3628976289"/>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TextBox 2">
            <a:extLst>
              <a:ext uri="{FF2B5EF4-FFF2-40B4-BE49-F238E27FC236}">
                <a16:creationId xmlns:a16="http://schemas.microsoft.com/office/drawing/2014/main" id="{A46C8BCC-4A05-9E41-7C1F-3534A1112493}"/>
              </a:ext>
            </a:extLst>
          </p:cNvPr>
          <p:cNvSpPr txBox="1"/>
          <p:nvPr/>
        </p:nvSpPr>
        <p:spPr>
          <a:xfrm>
            <a:off x="683568" y="952802"/>
            <a:ext cx="7776864"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In CSS we have used :</a:t>
            </a:r>
          </a:p>
          <a:p>
            <a:endParaRPr lang="en-US" b="1"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overflow-x: </a:t>
            </a:r>
            <a:r>
              <a:rPr lang="en-US" dirty="0">
                <a:latin typeface="Times New Roman" panose="02020603050405020304" pitchFamily="18" charset="0"/>
                <a:cs typeface="Times New Roman" panose="02020603050405020304" pitchFamily="18" charset="0"/>
              </a:rPr>
              <a:t>This property sets what shows when content overflows a block-level element's left and right edges. </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position: </a:t>
            </a:r>
            <a:r>
              <a:rPr lang="en-US" dirty="0">
                <a:latin typeface="Times New Roman" panose="02020603050405020304" pitchFamily="18" charset="0"/>
                <a:cs typeface="Times New Roman" panose="02020603050405020304" pitchFamily="18" charset="0"/>
              </a:rPr>
              <a:t>This property specifies the type of positioning method used for an element. It can have values like fixed and relative.</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z-index: </a:t>
            </a:r>
            <a:r>
              <a:rPr lang="en-US" dirty="0">
                <a:latin typeface="Times New Roman" panose="02020603050405020304" pitchFamily="18" charset="0"/>
                <a:cs typeface="Times New Roman" panose="02020603050405020304" pitchFamily="18" charset="0"/>
              </a:rPr>
              <a:t>This property specifies the stack order of an element. An element with a higher stack order is in front of an element with a lower order.</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background-color: </a:t>
            </a:r>
            <a:r>
              <a:rPr lang="en-US" dirty="0">
                <a:latin typeface="Times New Roman" panose="02020603050405020304" pitchFamily="18" charset="0"/>
                <a:cs typeface="Times New Roman" panose="02020603050405020304" pitchFamily="18" charset="0"/>
              </a:rPr>
              <a:t>This property sets the background color of an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display: </a:t>
            </a:r>
            <a:r>
              <a:rPr lang="en-US" dirty="0">
                <a:latin typeface="Times New Roman" panose="02020603050405020304" pitchFamily="18" charset="0"/>
                <a:cs typeface="Times New Roman" panose="02020603050405020304" pitchFamily="18" charset="0"/>
              </a:rPr>
              <a:t>This property specifies the display behavior of an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width: </a:t>
            </a:r>
            <a:r>
              <a:rPr lang="en-US" dirty="0">
                <a:latin typeface="Times New Roman" panose="02020603050405020304" pitchFamily="18" charset="0"/>
                <a:cs typeface="Times New Roman" panose="02020603050405020304" pitchFamily="18" charset="0"/>
              </a:rPr>
              <a:t>This property sets the width of an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height: </a:t>
            </a:r>
            <a:r>
              <a:rPr lang="en-US" dirty="0">
                <a:latin typeface="Times New Roman" panose="02020603050405020304" pitchFamily="18" charset="0"/>
                <a:cs typeface="Times New Roman" panose="02020603050405020304" pitchFamily="18" charset="0"/>
              </a:rPr>
              <a:t>This property sets the height of an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margin: </a:t>
            </a:r>
            <a:r>
              <a:rPr lang="en-US" dirty="0">
                <a:latin typeface="Times New Roman" panose="02020603050405020304" pitchFamily="18" charset="0"/>
                <a:cs typeface="Times New Roman" panose="02020603050405020304" pitchFamily="18" charset="0"/>
              </a:rPr>
              <a:t>This property sets the margin of an element.</a:t>
            </a:r>
          </a:p>
        </p:txBody>
      </p:sp>
    </p:spTree>
    <p:extLst>
      <p:ext uri="{BB962C8B-B14F-4D97-AF65-F5344CB8AC3E}">
        <p14:creationId xmlns:p14="http://schemas.microsoft.com/office/powerpoint/2010/main" val="1498628110"/>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4" name="TextBox 3">
            <a:extLst>
              <a:ext uri="{FF2B5EF4-FFF2-40B4-BE49-F238E27FC236}">
                <a16:creationId xmlns:a16="http://schemas.microsoft.com/office/drawing/2014/main" id="{DE59AD77-60AE-B6B1-8B62-F75E7A200F0C}"/>
              </a:ext>
            </a:extLst>
          </p:cNvPr>
          <p:cNvSpPr txBox="1"/>
          <p:nvPr/>
        </p:nvSpPr>
        <p:spPr>
          <a:xfrm>
            <a:off x="683568" y="553035"/>
            <a:ext cx="7776864" cy="6186309"/>
          </a:xfrm>
          <a:prstGeom prst="rect">
            <a:avLst/>
          </a:prstGeom>
          <a:noFill/>
        </p:spPr>
        <p:txBody>
          <a:bodyPr wrap="square">
            <a:spAutoFit/>
          </a:bodyPr>
          <a:lstStyle/>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padding: </a:t>
            </a:r>
            <a:r>
              <a:rPr lang="en-US" dirty="0">
                <a:latin typeface="Times New Roman" panose="02020603050405020304" pitchFamily="18" charset="0"/>
                <a:cs typeface="Times New Roman" panose="02020603050405020304" pitchFamily="18" charset="0"/>
              </a:rPr>
              <a:t>This property sets the padding of an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left: </a:t>
            </a:r>
            <a:r>
              <a:rPr lang="en-US" dirty="0">
                <a:latin typeface="Times New Roman" panose="02020603050405020304" pitchFamily="18" charset="0"/>
                <a:cs typeface="Times New Roman" panose="02020603050405020304" pitchFamily="18" charset="0"/>
              </a:rPr>
              <a:t>This property sets the left position of a positioned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top: </a:t>
            </a:r>
            <a:r>
              <a:rPr lang="en-US" dirty="0">
                <a:latin typeface="Times New Roman" panose="02020603050405020304" pitchFamily="18" charset="0"/>
                <a:cs typeface="Times New Roman" panose="02020603050405020304" pitchFamily="18" charset="0"/>
              </a:rPr>
              <a:t>This property sets the top position of a positioned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color: </a:t>
            </a:r>
            <a:r>
              <a:rPr lang="en-US" dirty="0">
                <a:latin typeface="Times New Roman" panose="02020603050405020304" pitchFamily="18" charset="0"/>
                <a:cs typeface="Times New Roman" panose="02020603050405020304" pitchFamily="18" charset="0"/>
              </a:rPr>
              <a:t>This property sets the text color of an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list-style-type: </a:t>
            </a:r>
            <a:r>
              <a:rPr lang="en-US" dirty="0">
                <a:latin typeface="Times New Roman" panose="02020603050405020304" pitchFamily="18" charset="0"/>
                <a:cs typeface="Times New Roman" panose="02020603050405020304" pitchFamily="18" charset="0"/>
              </a:rPr>
              <a:t>This property sets the list-item marker style.</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line-height: </a:t>
            </a:r>
            <a:r>
              <a:rPr lang="en-US" dirty="0">
                <a:latin typeface="Times New Roman" panose="02020603050405020304" pitchFamily="18" charset="0"/>
                <a:cs typeface="Times New Roman" panose="02020603050405020304" pitchFamily="18" charset="0"/>
              </a:rPr>
              <a:t>This property sets the height of a line box.</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filter: </a:t>
            </a:r>
            <a:r>
              <a:rPr lang="en-US" dirty="0">
                <a:latin typeface="Times New Roman" panose="02020603050405020304" pitchFamily="18" charset="0"/>
                <a:cs typeface="Times New Roman" panose="02020603050405020304" pitchFamily="18" charset="0"/>
              </a:rPr>
              <a:t>This property sets visual effects on an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font-size: </a:t>
            </a:r>
            <a:r>
              <a:rPr lang="en-US" dirty="0">
                <a:latin typeface="Times New Roman" panose="02020603050405020304" pitchFamily="18" charset="0"/>
                <a:cs typeface="Times New Roman" panose="02020603050405020304" pitchFamily="18" charset="0"/>
              </a:rPr>
              <a:t>This property sets the font size of the text.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font-weight: </a:t>
            </a:r>
            <a:r>
              <a:rPr lang="en-US" dirty="0">
                <a:latin typeface="Times New Roman" panose="02020603050405020304" pitchFamily="18" charset="0"/>
                <a:cs typeface="Times New Roman" panose="02020603050405020304" pitchFamily="18" charset="0"/>
              </a:rPr>
              <a:t>This property sets the weight of the font.</a:t>
            </a:r>
          </a:p>
          <a:p>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display: </a:t>
            </a:r>
            <a:r>
              <a:rPr lang="en-US" dirty="0">
                <a:latin typeface="Times New Roman" panose="02020603050405020304" pitchFamily="18" charset="0"/>
                <a:cs typeface="Times New Roman" panose="02020603050405020304" pitchFamily="18" charset="0"/>
              </a:rPr>
              <a:t>This property specifies the display behavior of an element.</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cursor: </a:t>
            </a:r>
            <a:r>
              <a:rPr lang="en-US" dirty="0">
                <a:latin typeface="Times New Roman" panose="02020603050405020304" pitchFamily="18" charset="0"/>
                <a:cs typeface="Times New Roman" panose="02020603050405020304" pitchFamily="18" charset="0"/>
              </a:rPr>
              <a:t>This property specifies the type of cursor to be displayed.</a:t>
            </a:r>
          </a:p>
        </p:txBody>
      </p:sp>
    </p:spTree>
    <p:extLst>
      <p:ext uri="{BB962C8B-B14F-4D97-AF65-F5344CB8AC3E}">
        <p14:creationId xmlns:p14="http://schemas.microsoft.com/office/powerpoint/2010/main" val="235155163"/>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TextBox 2">
            <a:extLst>
              <a:ext uri="{FF2B5EF4-FFF2-40B4-BE49-F238E27FC236}">
                <a16:creationId xmlns:a16="http://schemas.microsoft.com/office/drawing/2014/main" id="{CD61FC60-C143-BE04-997F-CC72BF865E3A}"/>
              </a:ext>
            </a:extLst>
          </p:cNvPr>
          <p:cNvSpPr txBox="1"/>
          <p:nvPr/>
        </p:nvSpPr>
        <p:spPr>
          <a:xfrm>
            <a:off x="683568" y="952802"/>
            <a:ext cx="7776864"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In </a:t>
            </a:r>
            <a:r>
              <a:rPr lang="en-US" b="1" dirty="0" err="1">
                <a:latin typeface="Times New Roman" panose="02020603050405020304" pitchFamily="18" charset="0"/>
                <a:cs typeface="Times New Roman" panose="02020603050405020304" pitchFamily="18" charset="0"/>
              </a:rPr>
              <a:t>Javascript</a:t>
            </a:r>
            <a:r>
              <a:rPr lang="en-US" b="1" dirty="0">
                <a:latin typeface="Times New Roman" panose="02020603050405020304" pitchFamily="18" charset="0"/>
                <a:cs typeface="Times New Roman" panose="02020603050405020304" pitchFamily="18" charset="0"/>
              </a:rPr>
              <a:t> we have used :</a:t>
            </a:r>
          </a:p>
          <a:p>
            <a:endParaRPr lang="en-US" b="1"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get_data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asynchronous function fetches data from the specified URL using the fetch API and updates the DOM based on the retrieved data. It also handles errors in case the API fetch fails. </a:t>
            </a:r>
            <a:r>
              <a:rPr lang="en-US" sz="1200" b="1" i="1" dirty="0">
                <a:latin typeface="Times New Roman" panose="02020603050405020304" pitchFamily="18" charset="0"/>
                <a:cs typeface="Times New Roman" panose="02020603050405020304" pitchFamily="18" charset="0"/>
              </a:rPr>
              <a:t>[this is a self made function]</a:t>
            </a:r>
            <a:endParaRPr lang="en-US" sz="12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show(): </a:t>
            </a:r>
            <a:r>
              <a:rPr lang="en-US" dirty="0">
                <a:latin typeface="Times New Roman" panose="02020603050405020304" pitchFamily="18" charset="0"/>
                <a:cs typeface="Times New Roman" panose="02020603050405020304" pitchFamily="18" charset="0"/>
              </a:rPr>
              <a:t>This function displays an alert and redirects the user to a specified URL when a certain condition is met. </a:t>
            </a:r>
            <a:r>
              <a:rPr lang="en-US" sz="1200" b="1" i="1" dirty="0">
                <a:latin typeface="Times New Roman" panose="02020603050405020304" pitchFamily="18" charset="0"/>
                <a:cs typeface="Times New Roman" panose="02020603050405020304" pitchFamily="18" charset="0"/>
              </a:rPr>
              <a:t>[this is a self made function]</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document.getElementById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tag is used to access and manipulate elements in the HTML document by their respective IDs.</a:t>
            </a:r>
          </a:p>
          <a:p>
            <a:pPr marL="285750" indent="-285750">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document.getElementById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src</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tag is used to set the source of an image element.</a:t>
            </a:r>
          </a:p>
          <a:p>
            <a:pPr marL="285750" indent="-285750">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document.getElementById</a:t>
            </a: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This tag is used to set the title attribute of an element.</a:t>
            </a:r>
          </a:p>
          <a:p>
            <a:pPr marL="285750" indent="-285750">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document.getElementById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innerText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tag is used to set the text content of an element.</a:t>
            </a:r>
          </a:p>
          <a:p>
            <a:pPr marL="285750" indent="-285750">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document.getElementById</a:t>
            </a:r>
            <a:r>
              <a:rPr lang="en-US" b="1" dirty="0">
                <a:latin typeface="Times New Roman" panose="02020603050405020304" pitchFamily="18" charset="0"/>
                <a:cs typeface="Times New Roman" panose="02020603050405020304" pitchFamily="18" charset="0"/>
              </a:rPr>
              <a:t>().style: </a:t>
            </a:r>
            <a:r>
              <a:rPr lang="en-US" dirty="0">
                <a:latin typeface="Times New Roman" panose="02020603050405020304" pitchFamily="18" charset="0"/>
                <a:cs typeface="Times New Roman" panose="02020603050405020304" pitchFamily="18" charset="0"/>
              </a:rPr>
              <a:t>This tag is used to manipulate the CSS styles of an element.</a:t>
            </a:r>
          </a:p>
          <a:p>
            <a:pPr marL="285750" indent="-285750">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document.getElementById</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setAttribute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tag is used to set attributes of an element dynamically.</a:t>
            </a:r>
          </a:p>
          <a:p>
            <a:pPr marL="285750" indent="-285750">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344620"/>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TotalTime>
  <Words>1070</Words>
  <Application>Microsoft Office PowerPoint</Application>
  <PresentationFormat>On-screen Show (4:3)</PresentationFormat>
  <Paragraphs>130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Courier New</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JAIVARDHAN KHANNA</cp:lastModifiedBy>
  <cp:revision>39</cp:revision>
  <dcterms:created xsi:type="dcterms:W3CDTF">2022-12-12T14:14:34Z</dcterms:created>
  <dcterms:modified xsi:type="dcterms:W3CDTF">2024-03-11T04:52:51Z</dcterms:modified>
</cp:coreProperties>
</file>